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2" r:id="rId6"/>
    <p:sldId id="282" r:id="rId7"/>
    <p:sldId id="265" r:id="rId8"/>
    <p:sldId id="263" r:id="rId9"/>
    <p:sldId id="264" r:id="rId10"/>
    <p:sldId id="267" r:id="rId11"/>
    <p:sldId id="277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C21"/>
    <a:srgbClr val="88C5F1"/>
    <a:srgbClr val="F4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81508" autoAdjust="0"/>
  </p:normalViewPr>
  <p:slideViewPr>
    <p:cSldViewPr snapToGrid="0">
      <p:cViewPr varScale="1">
        <p:scale>
          <a:sx n="90" d="100"/>
          <a:sy n="90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7/28/2025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7/28/2025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8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7/28/2025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sackmana@chichester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ckmana@chichester.ac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5148" y="2035936"/>
            <a:ext cx="7926389" cy="18288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Welcome to T-level Education and Early Years</a:t>
            </a:r>
            <a:br>
              <a:rPr lang="en-US" dirty="0"/>
            </a:br>
            <a:r>
              <a:rPr lang="en-US" sz="2200" dirty="0"/>
              <a:t> 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F47BB9-30E3-EFBC-902E-3F33455B9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1656907"/>
          </a:xfrm>
        </p:spPr>
        <p:txBody>
          <a:bodyPr>
            <a:normAutofit fontScale="92500"/>
          </a:bodyPr>
          <a:lstStyle/>
          <a:p>
            <a:r>
              <a:rPr lang="en-GB" b="1" u="sng" dirty="0"/>
              <a:t>Tasks to prepare for starting in September! </a:t>
            </a:r>
          </a:p>
          <a:p>
            <a:endParaRPr lang="en-GB" dirty="0"/>
          </a:p>
          <a:p>
            <a:r>
              <a:rPr lang="en-GB" dirty="0"/>
              <a:t>Note: If you attended a taster day, you may have already completed some of these tasks.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956B-0AC6-1092-B966-A236233C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 or worries?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772C-5F42-3DD8-9576-85D86FB0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AMY (your course lead) is on holiday with her children for much of August but will still be checking emails periodically.</a:t>
            </a:r>
          </a:p>
          <a:p>
            <a:r>
              <a:rPr lang="en-GB" dirty="0"/>
              <a:t>Please email me and I will get back to you within a week.</a:t>
            </a:r>
          </a:p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  <a:hlinkClick r:id="rId2"/>
              </a:rPr>
              <a:t>sackmana@chichester.ac.uk</a:t>
            </a:r>
            <a:endParaRPr lang="en-GB" dirty="0">
              <a:highlight>
                <a:srgbClr val="FFFF00"/>
              </a:highlight>
            </a:endParaRPr>
          </a:p>
          <a:p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/>
              <a:t>Have a lovely Summer and see you </a:t>
            </a:r>
          </a:p>
          <a:p>
            <a:pPr marL="0" indent="0">
              <a:buNone/>
            </a:pPr>
            <a:r>
              <a:rPr lang="en-GB" dirty="0"/>
              <a:t>very soon!</a:t>
            </a:r>
          </a:p>
          <a:p>
            <a:endParaRPr lang="en-GB" dirty="0"/>
          </a:p>
        </p:txBody>
      </p:sp>
      <p:sp>
        <p:nvSpPr>
          <p:cNvPr id="4" name="AutoShape 2" descr="The meaning and symbolism of the word - «Summer»">
            <a:extLst>
              <a:ext uri="{FF2B5EF4-FFF2-40B4-BE49-F238E27FC236}">
                <a16:creationId xmlns:a16="http://schemas.microsoft.com/office/drawing/2014/main" id="{F1976ED8-08AB-46D3-2563-C5F459D68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B601D-B959-5706-1900-13097831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88" y="3867150"/>
            <a:ext cx="3842271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CB74-6ECC-27B8-9794-50F7ED31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course...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728D-C52E-6216-83DB-AAB9EF5CB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7345" indent="-347345"/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The last week of August and first week of September will be for induction and enrolment. You must be available from the end of August. </a:t>
            </a:r>
            <a:r>
              <a:rPr lang="en-GB" dirty="0">
                <a:ea typeface="+mn-lt"/>
                <a:cs typeface="+mn-lt"/>
              </a:rPr>
              <a:t>Timetables will not be available until this point. </a:t>
            </a:r>
          </a:p>
          <a:p>
            <a:pPr marL="347345" indent="-347345"/>
            <a:r>
              <a:rPr lang="en-GB" dirty="0">
                <a:ea typeface="+mn-lt"/>
                <a:cs typeface="+mn-lt"/>
              </a:rPr>
              <a:t>Please ensure that on your first day you bring the following: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1. 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Confirmation of your GCSE results </a:t>
            </a:r>
            <a:r>
              <a:rPr lang="en-GB" dirty="0">
                <a:ea typeface="+mn-lt"/>
                <a:cs typeface="+mn-lt"/>
              </a:rPr>
              <a:t>– we cannot enrol you without a copy of results so this is essential. 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2. A pen, paper &amp; file.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3. Your completed Summer work.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8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2AF2-A0D2-2115-9284-417B0DF3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/>
          <a:p>
            <a:r>
              <a:rPr lang="en-GB" dirty="0"/>
              <a:t>If GCSE’s don’t go your way…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F6F52-8C90-3DDB-BB45-B80CD0F78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3" y="914400"/>
            <a:ext cx="5029200" cy="50292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EEB37-CCCD-B97E-19E0-6C785FFC3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/>
          <a:p>
            <a:r>
              <a:rPr lang="en-GB" dirty="0"/>
              <a:t>Don’t fret – get in touch with the college – you will be invited to a YES day where we will sit and find a course that is right for you!</a:t>
            </a:r>
          </a:p>
        </p:txBody>
      </p:sp>
    </p:spTree>
    <p:extLst>
      <p:ext uri="{BB962C8B-B14F-4D97-AF65-F5344CB8AC3E}">
        <p14:creationId xmlns:p14="http://schemas.microsoft.com/office/powerpoint/2010/main" val="28851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526D-800A-5345-4605-0838A3E0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Costs associated with the T level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3D02-AE4F-1E61-87E0-945E8941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23846"/>
            <a:ext cx="10058400" cy="49767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7345" indent="-347345"/>
            <a:r>
              <a:rPr lang="en-GB" dirty="0"/>
              <a:t>£55 one off fee to be paid at </a:t>
            </a:r>
            <a:r>
              <a:rPr lang="en-GB" dirty="0" err="1"/>
              <a:t>enrolement</a:t>
            </a:r>
            <a:r>
              <a:rPr lang="en-GB" dirty="0"/>
              <a:t>– this will pay for your textbook and three important early years documents printed in colour. This is a digital payment – not cash.</a:t>
            </a:r>
          </a:p>
          <a:p>
            <a:pPr marL="347345" indent="-347345"/>
            <a:r>
              <a:rPr lang="en-GB" dirty="0"/>
              <a:t>Uniform is mandatory at placement – a Chichester college sweatshirt/fleece and t-shirt with black trousers. These are approximately £13.20 per t-shirt and £19.80 per fleece. We recommend you buy two t-shirts and one fleece. We have preloved uniform in college that you can purchase for £5 per t-shirt and £10 per fleece. </a:t>
            </a:r>
            <a:r>
              <a:rPr lang="en-GB" dirty="0">
                <a:highlight>
                  <a:srgbClr val="FFFF00"/>
                </a:highlight>
              </a:rPr>
              <a:t>If you are in receipt of student finance, this can also help you with purchases.</a:t>
            </a:r>
          </a:p>
          <a:p>
            <a:pPr marL="347345" indent="-347345"/>
            <a:r>
              <a:rPr lang="en-GB" dirty="0"/>
              <a:t>Trip costs – we will be letting you know about our exciting trips soon! Where possible, we will ask for as little as possible towards these trips – always less than £25 (and sometimes as little as £5) to help towards costs.</a:t>
            </a:r>
          </a:p>
        </p:txBody>
      </p:sp>
    </p:spTree>
    <p:extLst>
      <p:ext uri="{BB962C8B-B14F-4D97-AF65-F5344CB8AC3E}">
        <p14:creationId xmlns:p14="http://schemas.microsoft.com/office/powerpoint/2010/main" val="33018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D847-7636-8816-E866-1CFBCDA4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DBS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CF5F-06B4-593F-2D9C-1FF61DF8D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0"/>
            <a:ext cx="10058400" cy="461630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We use an online company called </a:t>
            </a:r>
            <a:r>
              <a:rPr lang="en-GB" dirty="0" err="1"/>
              <a:t>Carecheck</a:t>
            </a:r>
            <a:r>
              <a:rPr lang="en-GB" dirty="0"/>
              <a:t> to apply for your DBS. This is faster and simpler than paper applications!</a:t>
            </a:r>
            <a:endParaRPr lang="en-US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Please email your full legal name and email address to </a:t>
            </a:r>
          </a:p>
          <a:p>
            <a:pPr marL="347345" indent="-347345"/>
            <a:endParaRPr lang="en-GB" sz="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hlinkClick r:id="rId2"/>
              </a:rPr>
              <a:t>sackmana@chichester.ac.uk</a:t>
            </a:r>
            <a:endParaRPr lang="en-GB" dirty="0">
              <a:highlight>
                <a:srgbClr val="FFFF00"/>
              </a:highlight>
            </a:endParaRPr>
          </a:p>
          <a:p>
            <a:pPr marL="347345" indent="-347345"/>
            <a:endParaRPr lang="en-GB" sz="11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/>
              <a:t>I will get your application email sent before you leave today. Look out for emails from </a:t>
            </a:r>
            <a:r>
              <a:rPr lang="en-GB" dirty="0" err="1"/>
              <a:t>Carecheck</a:t>
            </a:r>
            <a:r>
              <a:rPr lang="en-GB" dirty="0"/>
              <a:t> and complete your registration and application by the end of August. Please get in touch with me if you are struggling.</a:t>
            </a:r>
          </a:p>
          <a:p>
            <a:pPr marL="0" indent="0">
              <a:buNone/>
            </a:pPr>
            <a:r>
              <a:rPr lang="en-GB" dirty="0"/>
              <a:t>You will need to prepare 3 documents to support your application (passport, provisional driver’s licence, recent bank statement, HMRC letter, birth certificate and others). </a:t>
            </a:r>
          </a:p>
          <a:p>
            <a:pPr marL="347345" indent="-34734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0B06-E75E-DCE8-3E91-FA44477C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92B1-C04B-0851-E9CF-2BCA883B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7345" indent="-347345"/>
            <a:r>
              <a:rPr lang="en-GB" dirty="0"/>
              <a:t>We also require </a:t>
            </a:r>
            <a:r>
              <a:rPr lang="en-GB" dirty="0">
                <a:highlight>
                  <a:srgbClr val="FFFF00"/>
                </a:highlight>
              </a:rPr>
              <a:t>two references </a:t>
            </a:r>
            <a:r>
              <a:rPr lang="en-GB" dirty="0"/>
              <a:t>– these must be from a teacher or employer (volunteer is fine).</a:t>
            </a:r>
          </a:p>
          <a:p>
            <a:pPr marL="347345" indent="-347345"/>
            <a:endParaRPr lang="en-GB" dirty="0"/>
          </a:p>
          <a:p>
            <a:pPr marL="347345" indent="-347345"/>
            <a:r>
              <a:rPr lang="en-GB" dirty="0"/>
              <a:t>You need to contact your references and ask them to email you a reference that you forward to AMY. We require their name, how they know you and an email address please.</a:t>
            </a:r>
          </a:p>
          <a:p>
            <a:pPr marL="347345" indent="-347345"/>
            <a:endParaRPr lang="en-GB" dirty="0"/>
          </a:p>
          <a:p>
            <a:pPr marL="347345" indent="-347345"/>
            <a:r>
              <a:rPr lang="en-GB" b="1" dirty="0"/>
              <a:t>One </a:t>
            </a:r>
            <a:r>
              <a:rPr lang="en-GB" dirty="0"/>
              <a:t>of these should be from a childcare placement undertaken over the Summer (more details to follow).</a:t>
            </a:r>
          </a:p>
        </p:txBody>
      </p:sp>
    </p:spTree>
    <p:extLst>
      <p:ext uri="{BB962C8B-B14F-4D97-AF65-F5344CB8AC3E}">
        <p14:creationId xmlns:p14="http://schemas.microsoft.com/office/powerpoint/2010/main" val="13188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7DB0-82A6-FB60-41EC-7D1D0E5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0C4B-5A90-5832-66FF-5C7F6B5A9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23846"/>
            <a:ext cx="10058400" cy="4588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Task one:</a:t>
            </a:r>
          </a:p>
          <a:p>
            <a:pPr marL="0" indent="0">
              <a:buNone/>
            </a:pPr>
            <a:r>
              <a:rPr lang="en-GB" dirty="0"/>
              <a:t>You must </a:t>
            </a:r>
            <a:r>
              <a:rPr lang="en-GB" dirty="0">
                <a:highlight>
                  <a:srgbClr val="FFFF00"/>
                </a:highlight>
              </a:rPr>
              <a:t>complete a </a:t>
            </a:r>
            <a:r>
              <a:rPr lang="en-GB" b="1" dirty="0">
                <a:highlight>
                  <a:srgbClr val="FFFF00"/>
                </a:highlight>
              </a:rPr>
              <a:t>minimum of 2 days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/>
              <a:t>in a childcare placement before enrolment. </a:t>
            </a:r>
          </a:p>
          <a:p>
            <a:pPr marL="0" indent="0">
              <a:buNone/>
            </a:pPr>
            <a:r>
              <a:rPr lang="en-GB" b="1" dirty="0">
                <a:highlight>
                  <a:srgbClr val="FFFF00"/>
                </a:highlight>
              </a:rPr>
              <a:t>One of your references should come from this most recent experience</a:t>
            </a:r>
            <a:r>
              <a:rPr lang="en-GB" b="1" dirty="0"/>
              <a:t>.</a:t>
            </a:r>
          </a:p>
          <a:p>
            <a:pPr marL="0" indent="0">
              <a:buNone/>
            </a:pPr>
            <a:r>
              <a:rPr lang="en-GB" dirty="0"/>
              <a:t>You can volunteer at a nursery, childminders, holiday club or any other setting where you can complete around 4 – 6 hours a day.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68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DD44F-423B-DCA3-AEE0-D95D1C6F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8E03-CA66-E986-B45C-D9898B5D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928AA-9356-3725-4917-C6606D509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712961"/>
            <a:ext cx="11332027" cy="51437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The Resource project is a mandatory piece of work for acceptance onto the course. It should be fun for you to do and you should consider it an 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opportunity to show off your strengths </a:t>
            </a:r>
            <a:r>
              <a:rPr lang="en-GB" dirty="0">
                <a:ea typeface="+mn-lt"/>
                <a:cs typeface="+mn-lt"/>
              </a:rPr>
              <a:t>– you can present it in a format you choose </a:t>
            </a:r>
            <a:r>
              <a:rPr lang="en-GB" dirty="0" err="1">
                <a:ea typeface="+mn-lt"/>
                <a:cs typeface="+mn-lt"/>
              </a:rPr>
              <a:t>ie</a:t>
            </a:r>
            <a:r>
              <a:rPr lang="en-GB" dirty="0">
                <a:ea typeface="+mn-lt"/>
                <a:cs typeface="+mn-lt"/>
              </a:rPr>
              <a:t>. Poster, ppt, blog, podcast, song, mind map, leaflet and so on.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Your work must contain information about caring for under-5s under these headings: </a:t>
            </a:r>
          </a:p>
          <a:p>
            <a:pPr marL="342900" indent="-342900"/>
            <a:r>
              <a:rPr lang="en-GB" dirty="0">
                <a:ea typeface="+mn-lt"/>
                <a:cs typeface="+mn-lt"/>
              </a:rPr>
              <a:t>Food and drink</a:t>
            </a:r>
          </a:p>
          <a:p>
            <a:pPr marL="342900" indent="-342900"/>
            <a:r>
              <a:rPr lang="en-GB" dirty="0">
                <a:ea typeface="+mn-lt"/>
                <a:cs typeface="+mn-lt"/>
              </a:rPr>
              <a:t>Nappies and toileting </a:t>
            </a:r>
          </a:p>
          <a:p>
            <a:pPr marL="342900" indent="-342900"/>
            <a:r>
              <a:rPr lang="en-GB" dirty="0">
                <a:ea typeface="+mn-lt"/>
                <a:cs typeface="+mn-lt"/>
              </a:rPr>
              <a:t>Keeping</a:t>
            </a:r>
            <a:r>
              <a:rPr lang="en-GB" dirty="0"/>
              <a:t> clean</a:t>
            </a:r>
          </a:p>
          <a:p>
            <a:pPr marL="342900" indent="-342900"/>
            <a:r>
              <a:rPr lang="en-GB" dirty="0"/>
              <a:t>Supporting imagination in children</a:t>
            </a:r>
          </a:p>
          <a:p>
            <a:pPr marL="342900" indent="-342900"/>
            <a:r>
              <a:rPr lang="en-GB" dirty="0"/>
              <a:t>Messy play</a:t>
            </a:r>
          </a:p>
          <a:p>
            <a:pPr marL="342900" indent="-342900"/>
            <a:r>
              <a:rPr lang="en-GB" dirty="0"/>
              <a:t>Books and stories, music and rhymes</a:t>
            </a:r>
          </a:p>
          <a:p>
            <a:pPr marL="342900" indent="-34290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99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B5FA-16C8-9C53-AFE1-8EF66F5A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– to dos…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C762-1907-67C9-5259-A7E93F79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Contact college with GCSE results and bring these to enrolment.</a:t>
            </a:r>
          </a:p>
          <a:p>
            <a:r>
              <a:rPr lang="en-GB" dirty="0"/>
              <a:t>Complete 2 days in a childcare placement.</a:t>
            </a:r>
          </a:p>
          <a:p>
            <a:r>
              <a:rPr lang="en-GB" dirty="0"/>
              <a:t>Organise 2 references (including one from the above placement).</a:t>
            </a:r>
          </a:p>
          <a:p>
            <a:r>
              <a:rPr lang="en-GB" dirty="0"/>
              <a:t>Complete a resource project in a style of your choosing – email it to Amy or bring in on day one. </a:t>
            </a:r>
          </a:p>
          <a:p>
            <a:r>
              <a:rPr lang="en-GB" dirty="0"/>
              <a:t>Email AMY with your name and email address and complete the CARECHECK DBS application.</a:t>
            </a:r>
          </a:p>
          <a:p>
            <a:r>
              <a:rPr lang="en-GB" dirty="0"/>
              <a:t>Prepare your documents to support your DBS application.</a:t>
            </a:r>
          </a:p>
        </p:txBody>
      </p:sp>
    </p:spTree>
    <p:extLst>
      <p:ext uri="{BB962C8B-B14F-4D97-AF65-F5344CB8AC3E}">
        <p14:creationId xmlns:p14="http://schemas.microsoft.com/office/powerpoint/2010/main" val="34089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B7B20D8BDA4445B25EC75291D21AC0" ma:contentTypeVersion="16" ma:contentTypeDescription="Create a new document." ma:contentTypeScope="" ma:versionID="f99dc9ed9c628d3201928133f6bd4af2">
  <xsd:schema xmlns:xsd="http://www.w3.org/2001/XMLSchema" xmlns:xs="http://www.w3.org/2001/XMLSchema" xmlns:p="http://schemas.microsoft.com/office/2006/metadata/properties" xmlns:ns2="421a7ed1-b708-423f-a74e-11cc14c5fd71" xmlns:ns3="4012cb86-78f0-4a57-919b-7ff9d5eafccb" targetNamespace="http://schemas.microsoft.com/office/2006/metadata/properties" ma:root="true" ma:fieldsID="cc93c486221dccdb56317e1d863d78ef" ns2:_="" ns3:_="">
    <xsd:import namespace="421a7ed1-b708-423f-a74e-11cc14c5fd71"/>
    <xsd:import namespace="4012cb86-78f0-4a57-919b-7ff9d5eafc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a7ed1-b708-423f-a74e-11cc14c5f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2cb86-78f0-4a57-919b-7ff9d5eafcc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6670d71-37ee-45f2-ad5e-b722bf76b75b}" ma:internalName="TaxCatchAll" ma:showField="CatchAllData" ma:web="4012cb86-78f0-4a57-919b-7ff9d5eafc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12cb86-78f0-4a57-919b-7ff9d5eafccb" xsi:nil="true"/>
    <lcf76f155ced4ddcb4097134ff3c332f xmlns="421a7ed1-b708-423f-a74e-11cc14c5fd71">
      <Terms xmlns="http://schemas.microsoft.com/office/infopath/2007/PartnerControls"/>
    </lcf76f155ced4ddcb4097134ff3c332f>
    <SharedWithUsers xmlns="4012cb86-78f0-4a57-919b-7ff9d5eafccb">
      <UserInfo>
        <DisplayName/>
        <AccountId xsi:nil="true"/>
        <AccountType/>
      </UserInfo>
    </SharedWithUsers>
    <MediaLengthInSeconds xmlns="421a7ed1-b708-423f-a74e-11cc14c5fd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CCABB9-A9F0-418E-949E-A464089AD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a7ed1-b708-423f-a74e-11cc14c5fd71"/>
    <ds:schemaRef ds:uri="4012cb86-78f0-4a57-919b-7ff9d5eafc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4990F7-00AE-4FD1-B6FB-BC8363D9C32F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421a7ed1-b708-423f-a74e-11cc14c5fd71"/>
    <ds:schemaRef ds:uri="4012cb86-78f0-4a57-919b-7ff9d5eafcc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722F760-180A-424B-AB78-E80BF146DF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2554</TotalTime>
  <Words>824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Nature Illustration 16x9</vt:lpstr>
      <vt:lpstr>Welcome to T-level Education and Early Years  </vt:lpstr>
      <vt:lpstr>About the course...</vt:lpstr>
      <vt:lpstr>If GCSE’s don’t go your way…</vt:lpstr>
      <vt:lpstr>Costs associated with the T level course</vt:lpstr>
      <vt:lpstr>DBS CHECK</vt:lpstr>
      <vt:lpstr>References</vt:lpstr>
      <vt:lpstr>Summer tasks</vt:lpstr>
      <vt:lpstr>Summer tasks</vt:lpstr>
      <vt:lpstr>Summary – to dos…</vt:lpstr>
      <vt:lpstr>Any questions or worries?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HCCS   (Health, Care and Childhood Studies)</dc:title>
  <dc:creator>charlotte</dc:creator>
  <cp:lastModifiedBy>Elaine Durrell</cp:lastModifiedBy>
  <cp:revision>642</cp:revision>
  <dcterms:created xsi:type="dcterms:W3CDTF">2022-06-29T21:39:11Z</dcterms:created>
  <dcterms:modified xsi:type="dcterms:W3CDTF">2025-07-28T10:36:08Z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0x0101001EB7B20D8BDA4445B25EC75291D21AC0</vt:lpwstr>
  </property>
  <property fmtid="{D5CDD505-2E9C-101B-9397-08002B2CF9AE}" pid="3" name="Order">
    <vt:r8>1918300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