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69" r:id="rId4"/>
    <p:sldId id="270" r:id="rId5"/>
    <p:sldId id="271" r:id="rId6"/>
    <p:sldId id="272" r:id="rId7"/>
    <p:sldId id="273"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373"/>
    <a:srgbClr val="FEC630"/>
    <a:srgbClr val="FF9999"/>
    <a:srgbClr val="00A0A8"/>
    <a:srgbClr val="FF5969"/>
    <a:srgbClr val="FF9966"/>
    <a:srgbClr val="00FF00"/>
    <a:srgbClr val="52C9BD"/>
    <a:srgbClr val="52CBBE"/>
    <a:srgbClr val="F0E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1" autoAdjust="0"/>
    <p:restoredTop sz="94660"/>
  </p:normalViewPr>
  <p:slideViewPr>
    <p:cSldViewPr snapToGrid="0">
      <p:cViewPr varScale="1">
        <p:scale>
          <a:sx n="71" d="100"/>
          <a:sy n="71" d="100"/>
        </p:scale>
        <p:origin x="16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01.05.2020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46036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01.05.2020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64663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01.05.2020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9471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01.05.2020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87467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01.05.2020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2536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t>01.05.2020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7940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t>01.05.2020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4137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01.05.2020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44033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01.05.2020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06195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01.05.2020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160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01.05.2020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12689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t>01.05.2020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a:t>
            </a:fld>
            <a:endParaRPr lang="de-DE"/>
          </a:p>
        </p:txBody>
      </p:sp>
    </p:spTree>
    <p:extLst>
      <p:ext uri="{BB962C8B-B14F-4D97-AF65-F5344CB8AC3E}">
        <p14:creationId xmlns:p14="http://schemas.microsoft.com/office/powerpoint/2010/main" val="373187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9EB0FD16-689C-476C-8309-C7173C257513}"/>
              </a:ext>
            </a:extLst>
          </p:cNvPr>
          <p:cNvSpPr txBox="1"/>
          <p:nvPr/>
        </p:nvSpPr>
        <p:spPr>
          <a:xfrm>
            <a:off x="3951619" y="1697979"/>
            <a:ext cx="7278915" cy="1908215"/>
          </a:xfrm>
          <a:prstGeom prst="rect">
            <a:avLst/>
          </a:prstGeom>
          <a:noFill/>
        </p:spPr>
        <p:txBody>
          <a:bodyPr wrap="square" rtlCol="0">
            <a:spAutoFit/>
          </a:bodyPr>
          <a:lstStyle/>
          <a:p>
            <a:pPr algn="ctr"/>
            <a:r>
              <a:rPr lang="en-US" sz="11800" dirty="0">
                <a:solidFill>
                  <a:schemeClr val="accent1">
                    <a:lumMod val="50000"/>
                  </a:schemeClr>
                </a:solidFill>
                <a:latin typeface="Tw Cen MT" panose="020B0602020104020603" pitchFamily="34" charset="0"/>
              </a:rPr>
              <a:t>WELCOME</a:t>
            </a:r>
          </a:p>
        </p:txBody>
      </p:sp>
      <p:grpSp>
        <p:nvGrpSpPr>
          <p:cNvPr id="51" name="Group 50">
            <a:extLst>
              <a:ext uri="{FF2B5EF4-FFF2-40B4-BE49-F238E27FC236}">
                <a16:creationId xmlns:a16="http://schemas.microsoft.com/office/drawing/2014/main" id="{312CB825-EAFB-4901-8C7E-D5477E0D31C8}"/>
              </a:ext>
            </a:extLst>
          </p:cNvPr>
          <p:cNvGrpSpPr/>
          <p:nvPr/>
        </p:nvGrpSpPr>
        <p:grpSpPr>
          <a:xfrm>
            <a:off x="5585907" y="5519709"/>
            <a:ext cx="4140553" cy="451824"/>
            <a:chOff x="4679586" y="878988"/>
            <a:chExt cx="1745757" cy="190500"/>
          </a:xfrm>
        </p:grpSpPr>
        <p:sp>
          <p:nvSpPr>
            <p:cNvPr id="52" name="Oval 51">
              <a:extLst>
                <a:ext uri="{FF2B5EF4-FFF2-40B4-BE49-F238E27FC236}">
                  <a16:creationId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4F202974-31A3-4642-B671-F0DBBB7B4663}"/>
              </a:ext>
            </a:extLst>
          </p:cNvPr>
          <p:cNvSpPr txBox="1"/>
          <p:nvPr/>
        </p:nvSpPr>
        <p:spPr>
          <a:xfrm>
            <a:off x="4083794" y="3512770"/>
            <a:ext cx="7278915" cy="723275"/>
          </a:xfrm>
          <a:prstGeom prst="rect">
            <a:avLst/>
          </a:prstGeom>
          <a:noFill/>
        </p:spPr>
        <p:txBody>
          <a:bodyPr wrap="square" rtlCol="0">
            <a:spAutoFit/>
          </a:bodyPr>
          <a:lstStyle/>
          <a:p>
            <a:pPr algn="ctr"/>
            <a:r>
              <a:rPr lang="en-US" sz="4100" dirty="0">
                <a:solidFill>
                  <a:srgbClr val="FF9966"/>
                </a:solidFill>
                <a:latin typeface="Tw Cen MT" panose="020B0602020104020603" pitchFamily="34" charset="0"/>
              </a:rPr>
              <a:t>TO ASHCROFT CARE SERVICES</a:t>
            </a:r>
          </a:p>
        </p:txBody>
      </p:sp>
      <p:sp>
        <p:nvSpPr>
          <p:cNvPr id="58" name="TextBox 57">
            <a:extLst>
              <a:ext uri="{FF2B5EF4-FFF2-40B4-BE49-F238E27FC236}">
                <a16:creationId xmlns:a16="http://schemas.microsoft.com/office/drawing/2014/main" id="{79BCE1F0-A71E-4D4B-BE6A-A381604C28D2}"/>
              </a:ext>
            </a:extLst>
          </p:cNvPr>
          <p:cNvSpPr txBox="1"/>
          <p:nvPr/>
        </p:nvSpPr>
        <p:spPr>
          <a:xfrm>
            <a:off x="4083795" y="4698356"/>
            <a:ext cx="7278915" cy="461665"/>
          </a:xfrm>
          <a:prstGeom prst="rect">
            <a:avLst/>
          </a:prstGeom>
          <a:noFill/>
        </p:spPr>
        <p:txBody>
          <a:bodyPr wrap="square" rtlCol="0">
            <a:spAutoFit/>
          </a:bodyPr>
          <a:lstStyle/>
          <a:p>
            <a:pPr algn="ctr"/>
            <a:r>
              <a:rPr lang="en-US" sz="2400" dirty="0">
                <a:solidFill>
                  <a:schemeClr val="accent1">
                    <a:lumMod val="50000"/>
                  </a:schemeClr>
                </a:solidFill>
                <a:latin typeface="Tw Cen MT" panose="020B0602020104020603" pitchFamily="34" charset="0"/>
              </a:rPr>
              <a:t>WOULD YOU LIKE TO FIND OUT MORE ABOUT US?</a:t>
            </a:r>
          </a:p>
        </p:txBody>
      </p:sp>
      <p:grpSp>
        <p:nvGrpSpPr>
          <p:cNvPr id="19" name="Group 18">
            <a:extLst>
              <a:ext uri="{FF2B5EF4-FFF2-40B4-BE49-F238E27FC236}">
                <a16:creationId xmlns:a16="http://schemas.microsoft.com/office/drawing/2014/main" id="{C8A16B82-6A3C-46F5-8D32-072FDF89864A}"/>
              </a:ext>
            </a:extLst>
          </p:cNvPr>
          <p:cNvGrpSpPr/>
          <p:nvPr/>
        </p:nvGrpSpPr>
        <p:grpSpPr>
          <a:xfrm>
            <a:off x="-9302800" y="0"/>
            <a:ext cx="12482920" cy="6858000"/>
            <a:chOff x="-290920" y="0"/>
            <a:chExt cx="12482920" cy="6858000"/>
          </a:xfrm>
        </p:grpSpPr>
        <p:sp>
          <p:nvSpPr>
            <p:cNvPr id="20" name="Rectangle 19">
              <a:extLst>
                <a:ext uri="{FF2B5EF4-FFF2-40B4-BE49-F238E27FC236}">
                  <a16:creationId xmlns:a16="http://schemas.microsoft.com/office/drawing/2014/main" id="{2F391CEE-E392-4A9D-BD11-6954B994FB42}"/>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7AC43ACA-5000-40E2-80D3-19833F9F1A3F}"/>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022673-C77C-4E8F-AF41-8B283703E87E}"/>
                </a:ext>
              </a:extLst>
            </p:cNvPr>
            <p:cNvSpPr txBox="1"/>
            <p:nvPr/>
          </p:nvSpPr>
          <p:spPr>
            <a:xfrm rot="16200000">
              <a:off x="1087279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about</a:t>
              </a:r>
            </a:p>
          </p:txBody>
        </p:sp>
        <p:pic>
          <p:nvPicPr>
            <p:cNvPr id="23" name="Picture 22">
              <a:extLst>
                <a:ext uri="{FF2B5EF4-FFF2-40B4-BE49-F238E27FC236}">
                  <a16:creationId xmlns:a16="http://schemas.microsoft.com/office/drawing/2014/main" id="{E8AD023B-AE8D-405F-90E6-27B0D470799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24" name="Group 23">
            <a:extLst>
              <a:ext uri="{FF2B5EF4-FFF2-40B4-BE49-F238E27FC236}">
                <a16:creationId xmlns:a16="http://schemas.microsoft.com/office/drawing/2014/main" id="{69A27401-3327-4871-86AC-B461CA62C3AC}"/>
              </a:ext>
            </a:extLst>
          </p:cNvPr>
          <p:cNvGrpSpPr/>
          <p:nvPr/>
        </p:nvGrpSpPr>
        <p:grpSpPr>
          <a:xfrm>
            <a:off x="-8798784" y="0"/>
            <a:ext cx="11470521" cy="6858000"/>
            <a:chOff x="213096" y="0"/>
            <a:chExt cx="11470521" cy="6858000"/>
          </a:xfrm>
        </p:grpSpPr>
        <p:sp>
          <p:nvSpPr>
            <p:cNvPr id="25" name="Rectangle 24">
              <a:extLst>
                <a:ext uri="{FF2B5EF4-FFF2-40B4-BE49-F238E27FC236}">
                  <a16:creationId xmlns:a16="http://schemas.microsoft.com/office/drawing/2014/main" id="{706C029B-A799-4206-A656-A006D8F83990}"/>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63328131-EC42-4D6D-A247-91FD3D23E58C}"/>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A728384-87ED-4E87-8F78-97EB653FDC67}"/>
                </a:ext>
              </a:extLst>
            </p:cNvPr>
            <p:cNvSpPr txBox="1"/>
            <p:nvPr/>
          </p:nvSpPr>
          <p:spPr>
            <a:xfrm rot="16200000">
              <a:off x="10210771" y="3225509"/>
              <a:ext cx="2360918"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identity</a:t>
              </a:r>
            </a:p>
          </p:txBody>
        </p:sp>
        <p:pic>
          <p:nvPicPr>
            <p:cNvPr id="28" name="Picture 27">
              <a:extLst>
                <a:ext uri="{FF2B5EF4-FFF2-40B4-BE49-F238E27FC236}">
                  <a16:creationId xmlns:a16="http://schemas.microsoft.com/office/drawing/2014/main" id="{2B44F548-697F-412D-9B99-861C2724638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29" name="Group 28">
            <a:extLst>
              <a:ext uri="{FF2B5EF4-FFF2-40B4-BE49-F238E27FC236}">
                <a16:creationId xmlns:a16="http://schemas.microsoft.com/office/drawing/2014/main" id="{C0099890-786A-4F87-960D-5DADE5168909}"/>
              </a:ext>
            </a:extLst>
          </p:cNvPr>
          <p:cNvGrpSpPr/>
          <p:nvPr/>
        </p:nvGrpSpPr>
        <p:grpSpPr>
          <a:xfrm>
            <a:off x="-7847639" y="0"/>
            <a:ext cx="9961092" cy="6858000"/>
            <a:chOff x="491575" y="0"/>
            <a:chExt cx="9961092" cy="6858000"/>
          </a:xfrm>
        </p:grpSpPr>
        <p:sp>
          <p:nvSpPr>
            <p:cNvPr id="30" name="Rectangle 29">
              <a:extLst>
                <a:ext uri="{FF2B5EF4-FFF2-40B4-BE49-F238E27FC236}">
                  <a16:creationId xmlns:a16="http://schemas.microsoft.com/office/drawing/2014/main" id="{CE9AAB1E-3A13-4745-A574-9EE6806378C9}"/>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BC0F905-3F71-4932-B130-39D508C4D117}"/>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3EC5869-A976-4328-A864-2BB04E7E7BFC}"/>
                </a:ext>
              </a:extLst>
            </p:cNvPr>
            <p:cNvSpPr txBox="1"/>
            <p:nvPr/>
          </p:nvSpPr>
          <p:spPr>
            <a:xfrm rot="16200000">
              <a:off x="8849830" y="3220384"/>
              <a:ext cx="2501063"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mission</a:t>
              </a:r>
            </a:p>
          </p:txBody>
        </p:sp>
        <p:pic>
          <p:nvPicPr>
            <p:cNvPr id="33" name="Picture 32">
              <a:extLst>
                <a:ext uri="{FF2B5EF4-FFF2-40B4-BE49-F238E27FC236}">
                  <a16:creationId xmlns:a16="http://schemas.microsoft.com/office/drawing/2014/main" id="{7C8E4AB7-ADC0-4FEE-AE7A-994F5DAD3F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34" name="Group 33">
            <a:extLst>
              <a:ext uri="{FF2B5EF4-FFF2-40B4-BE49-F238E27FC236}">
                <a16:creationId xmlns:a16="http://schemas.microsoft.com/office/drawing/2014/main" id="{0E4F6447-6163-4D6A-A8D2-BD63B6CB3A42}"/>
              </a:ext>
            </a:extLst>
          </p:cNvPr>
          <p:cNvGrpSpPr/>
          <p:nvPr/>
        </p:nvGrpSpPr>
        <p:grpSpPr>
          <a:xfrm>
            <a:off x="-7985197" y="0"/>
            <a:ext cx="9574094" cy="6858000"/>
            <a:chOff x="491575" y="0"/>
            <a:chExt cx="9574094" cy="6858000"/>
          </a:xfrm>
        </p:grpSpPr>
        <p:sp>
          <p:nvSpPr>
            <p:cNvPr id="35" name="Rectangle 34">
              <a:extLst>
                <a:ext uri="{FF2B5EF4-FFF2-40B4-BE49-F238E27FC236}">
                  <a16:creationId xmlns:a16="http://schemas.microsoft.com/office/drawing/2014/main" id="{5CB8CB55-9DEC-4367-900E-7257FE1B874F}"/>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DBAEDD6-7153-4AFF-BDC7-5A225B4B5642}"/>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6FA13E8D-3FCC-4EC2-BD8C-6CE7CA0ECDF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sp>
        <p:nvSpPr>
          <p:cNvPr id="39" name="Rectangle 38">
            <a:extLst>
              <a:ext uri="{FF2B5EF4-FFF2-40B4-BE49-F238E27FC236}">
                <a16:creationId xmlns:a16="http://schemas.microsoft.com/office/drawing/2014/main"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FD3EE0D-FD02-4885-9AC0-03F414A9888F}"/>
              </a:ext>
            </a:extLst>
          </p:cNvPr>
          <p:cNvGrpSpPr/>
          <p:nvPr/>
        </p:nvGrpSpPr>
        <p:grpSpPr>
          <a:xfrm>
            <a:off x="-7638543" y="-1"/>
            <a:ext cx="8692331" cy="6858000"/>
            <a:chOff x="718505" y="-1"/>
            <a:chExt cx="8692331" cy="6858000"/>
          </a:xfrm>
        </p:grpSpPr>
        <p:sp>
          <p:nvSpPr>
            <p:cNvPr id="41" name="Rectangle 40">
              <a:extLst>
                <a:ext uri="{FF2B5EF4-FFF2-40B4-BE49-F238E27FC236}">
                  <a16:creationId xmlns:a16="http://schemas.microsoft.com/office/drawing/2014/main" id="{60A9D552-2EF0-4DB4-9DC6-F52F2FD55E3C}"/>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A27D1F1-923F-4591-A07A-39E775B734F9}"/>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E895421-2372-4C7F-93D2-3B0353A6E7BD}"/>
                </a:ext>
              </a:extLst>
            </p:cNvPr>
            <p:cNvSpPr txBox="1"/>
            <p:nvPr/>
          </p:nvSpPr>
          <p:spPr>
            <a:xfrm rot="16200000">
              <a:off x="7988539" y="3287381"/>
              <a:ext cx="2302279"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working with us</a:t>
              </a: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45" name="Group 44">
            <a:extLst>
              <a:ext uri="{FF2B5EF4-FFF2-40B4-BE49-F238E27FC236}">
                <a16:creationId xmlns:a16="http://schemas.microsoft.com/office/drawing/2014/main" id="{76789F00-2688-429D-926C-15F83152FDBE}"/>
              </a:ext>
            </a:extLst>
          </p:cNvPr>
          <p:cNvGrpSpPr/>
          <p:nvPr/>
        </p:nvGrpSpPr>
        <p:grpSpPr>
          <a:xfrm>
            <a:off x="-9357174" y="-1"/>
            <a:ext cx="9927504" cy="6858000"/>
            <a:chOff x="-9337032" y="-1"/>
            <a:chExt cx="9927504" cy="6858000"/>
          </a:xfrm>
        </p:grpSpPr>
        <p:sp>
          <p:nvSpPr>
            <p:cNvPr id="46" name="Rectangle 45">
              <a:extLst>
                <a:ext uri="{FF2B5EF4-FFF2-40B4-BE49-F238E27FC236}">
                  <a16:creationId xmlns:a16="http://schemas.microsoft.com/office/drawing/2014/main" id="{FF862AB6-114D-4C6A-B849-5A11B3650265}"/>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0105858-8A3E-4676-96A7-18C1A74E36F4}"/>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8A634BD7-1512-45B6-AFE4-1EEA636625CB}"/>
                </a:ext>
              </a:extLst>
            </p:cNvPr>
            <p:cNvSpPr txBox="1"/>
            <p:nvPr/>
          </p:nvSpPr>
          <p:spPr>
            <a:xfrm rot="16200000">
              <a:off x="-738260" y="3189608"/>
              <a:ext cx="1992086" cy="646331"/>
            </a:xfrm>
            <a:prstGeom prst="rect">
              <a:avLst/>
            </a:prstGeom>
            <a:noFill/>
          </p:spPr>
          <p:txBody>
            <a:bodyPr wrap="square" rtlCol="0">
              <a:spAutoFit/>
            </a:bodyPr>
            <a:lstStyle/>
            <a:p>
              <a:pPr algn="ctr"/>
              <a:r>
                <a:rPr lang="en-US" sz="3600" b="1">
                  <a:solidFill>
                    <a:srgbClr val="F0EEF0"/>
                  </a:solidFill>
                  <a:latin typeface="Tw Cen MT" panose="020B0602020104020603" pitchFamily="34" charset="0"/>
                </a:rPr>
                <a:t>follow</a:t>
              </a:r>
              <a:endParaRPr lang="en-US" sz="3600" b="1" dirty="0">
                <a:solidFill>
                  <a:srgbClr val="F0EEF0"/>
                </a:solidFill>
                <a:latin typeface="Tw Cen MT" panose="020B0602020104020603" pitchFamily="34" charset="0"/>
              </a:endParaRPr>
            </a:p>
          </p:txBody>
        </p:sp>
      </p:grpSp>
      <p:pic>
        <p:nvPicPr>
          <p:cNvPr id="3" name="Picture 2">
            <a:extLst>
              <a:ext uri="{FF2B5EF4-FFF2-40B4-BE49-F238E27FC236}">
                <a16:creationId xmlns:a16="http://schemas.microsoft.com/office/drawing/2014/main" id="{6003A8A1-FDB2-4B70-A449-8DD311E41FE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49799" y="268166"/>
            <a:ext cx="1620836" cy="1215627"/>
          </a:xfrm>
          <a:prstGeom prst="rect">
            <a:avLst/>
          </a:prstGeom>
        </p:spPr>
      </p:pic>
      <p:sp>
        <p:nvSpPr>
          <p:cNvPr id="60" name="TextBox 59">
            <a:extLst>
              <a:ext uri="{FF2B5EF4-FFF2-40B4-BE49-F238E27FC236}">
                <a16:creationId xmlns:a16="http://schemas.microsoft.com/office/drawing/2014/main" id="{F48E687F-D3AB-4E7F-AB30-DD07F40AC3F0}"/>
              </a:ext>
            </a:extLst>
          </p:cNvPr>
          <p:cNvSpPr txBox="1"/>
          <p:nvPr/>
        </p:nvSpPr>
        <p:spPr>
          <a:xfrm rot="16200000">
            <a:off x="304246" y="3189605"/>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our guys</a:t>
            </a:r>
          </a:p>
        </p:txBody>
      </p:sp>
    </p:spTree>
    <p:extLst>
      <p:ext uri="{BB962C8B-B14F-4D97-AF65-F5344CB8AC3E}">
        <p14:creationId xmlns:p14="http://schemas.microsoft.com/office/powerpoint/2010/main" val="7586610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66ACF4C-6F8C-46FC-8362-2E05C90EEAFA}"/>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4F373113-18F1-4443-9A8E-5EF06C1D2FEA}"/>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8F99D053-FB83-41F1-B2CB-C10918BC99BC}"/>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F4373C1-3934-47C3-8F36-E2FB2615CA87}"/>
                </a:ext>
              </a:extLst>
            </p:cNvPr>
            <p:cNvSpPr txBox="1"/>
            <p:nvPr/>
          </p:nvSpPr>
          <p:spPr>
            <a:xfrm rot="16200000">
              <a:off x="1087279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about</a:t>
              </a:r>
            </a:p>
          </p:txBody>
        </p:sp>
      </p:grpSp>
      <p:grpSp>
        <p:nvGrpSpPr>
          <p:cNvPr id="55" name="Group 54">
            <a:extLst>
              <a:ext uri="{FF2B5EF4-FFF2-40B4-BE49-F238E27FC236}">
                <a16:creationId xmlns:a16="http://schemas.microsoft.com/office/drawing/2014/main" id="{150C247F-7990-4945-869D-5E2A900F477F}"/>
              </a:ext>
            </a:extLst>
          </p:cNvPr>
          <p:cNvGrpSpPr/>
          <p:nvPr/>
        </p:nvGrpSpPr>
        <p:grpSpPr>
          <a:xfrm>
            <a:off x="-8757840" y="0"/>
            <a:ext cx="11447501" cy="6858000"/>
            <a:chOff x="213096" y="0"/>
            <a:chExt cx="11447501" cy="6858000"/>
          </a:xfrm>
        </p:grpSpPr>
        <p:sp>
          <p:nvSpPr>
            <p:cNvPr id="56" name="Rectangle 55">
              <a:extLst>
                <a:ext uri="{FF2B5EF4-FFF2-40B4-BE49-F238E27FC236}">
                  <a16:creationId xmlns:a16="http://schemas.microsoft.com/office/drawing/2014/main" id="{6D2C93AC-EBE3-4E67-A867-76D5D6BEDB10}"/>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35DBD2B9-E73C-4AE9-91C9-698379867E98}"/>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CD6BDC4B-8313-4203-9F42-C28AC214EB64}"/>
                </a:ext>
              </a:extLst>
            </p:cNvPr>
            <p:cNvSpPr txBox="1"/>
            <p:nvPr/>
          </p:nvSpPr>
          <p:spPr>
            <a:xfrm rot="16200000">
              <a:off x="10171584" y="3185561"/>
              <a:ext cx="2360918"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identity</a:t>
              </a:r>
              <a:endParaRPr lang="en-US" sz="40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id="{44037FC5-8E34-4772-9A87-813F2AD5E4D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BC916508-F80D-434E-B066-812949E5DB94}"/>
              </a:ext>
            </a:extLst>
          </p:cNvPr>
          <p:cNvGrpSpPr/>
          <p:nvPr/>
        </p:nvGrpSpPr>
        <p:grpSpPr>
          <a:xfrm>
            <a:off x="-7896296" y="-2"/>
            <a:ext cx="9981961" cy="6858000"/>
            <a:chOff x="491575" y="0"/>
            <a:chExt cx="9981961" cy="6858000"/>
          </a:xfrm>
        </p:grpSpPr>
        <p:sp>
          <p:nvSpPr>
            <p:cNvPr id="61" name="Rectangle 60">
              <a:extLst>
                <a:ext uri="{FF2B5EF4-FFF2-40B4-BE49-F238E27FC236}">
                  <a16:creationId xmlns:a16="http://schemas.microsoft.com/office/drawing/2014/main" id="{CE9E3B68-B936-49FB-94D8-7AC0076CF488}"/>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0D3F9516-66C4-44E6-9877-6C0374B5112C}"/>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32DF4D80-460D-4455-B80A-3BC0C6A12DA2}"/>
                </a:ext>
              </a:extLst>
            </p:cNvPr>
            <p:cNvSpPr txBox="1"/>
            <p:nvPr/>
          </p:nvSpPr>
          <p:spPr>
            <a:xfrm rot="16200000">
              <a:off x="8980716" y="3246477"/>
              <a:ext cx="2400865"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mission</a:t>
              </a:r>
            </a:p>
          </p:txBody>
        </p:sp>
        <p:pic>
          <p:nvPicPr>
            <p:cNvPr id="64" name="Picture 63">
              <a:extLst>
                <a:ext uri="{FF2B5EF4-FFF2-40B4-BE49-F238E27FC236}">
                  <a16:creationId xmlns:a16="http://schemas.microsoft.com/office/drawing/2014/main" id="{7AB39DAF-3109-4CEA-BD1D-C123179FF8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65" name="Group 64">
            <a:extLst>
              <a:ext uri="{FF2B5EF4-FFF2-40B4-BE49-F238E27FC236}">
                <a16:creationId xmlns:a16="http://schemas.microsoft.com/office/drawing/2014/main" id="{92B7020D-701A-4EE7-BDA2-CD171993C203}"/>
              </a:ext>
            </a:extLst>
          </p:cNvPr>
          <p:cNvGrpSpPr/>
          <p:nvPr/>
        </p:nvGrpSpPr>
        <p:grpSpPr>
          <a:xfrm>
            <a:off x="-7985197" y="0"/>
            <a:ext cx="9574094" cy="6858000"/>
            <a:chOff x="491575" y="0"/>
            <a:chExt cx="9574094" cy="6858000"/>
          </a:xfrm>
        </p:grpSpPr>
        <p:sp>
          <p:nvSpPr>
            <p:cNvPr id="66" name="Rectangle 65">
              <a:extLst>
                <a:ext uri="{FF2B5EF4-FFF2-40B4-BE49-F238E27FC236}">
                  <a16:creationId xmlns:a16="http://schemas.microsoft.com/office/drawing/2014/main" id="{3B77930A-0489-40A5-B3D7-053D64BD29C4}"/>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3ED749F6-F5EB-48BD-A697-16D473CCCFE8}"/>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a:extLst>
                <a:ext uri="{FF2B5EF4-FFF2-40B4-BE49-F238E27FC236}">
                  <a16:creationId xmlns:a16="http://schemas.microsoft.com/office/drawing/2014/main" id="{22B026A5-B1AC-46D4-AE84-DF77E5A294C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20422D8F-B19E-425C-93A8-F750F60A06A7}"/>
              </a:ext>
            </a:extLst>
          </p:cNvPr>
          <p:cNvGrpSpPr/>
          <p:nvPr/>
        </p:nvGrpSpPr>
        <p:grpSpPr>
          <a:xfrm>
            <a:off x="-7638543" y="-1"/>
            <a:ext cx="8692331" cy="6858000"/>
            <a:chOff x="718505" y="-1"/>
            <a:chExt cx="8692331" cy="6858000"/>
          </a:xfrm>
        </p:grpSpPr>
        <p:sp>
          <p:nvSpPr>
            <p:cNvPr id="72" name="Rectangle 71">
              <a:extLst>
                <a:ext uri="{FF2B5EF4-FFF2-40B4-BE49-F238E27FC236}">
                  <a16:creationId xmlns:a16="http://schemas.microsoft.com/office/drawing/2014/main" id="{3278AF09-2D0C-4E81-816C-BC1D04E40DC2}"/>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C2E1C67-7A8F-4EB5-AB00-3C754858084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45C46027-B464-4ADA-A3B8-14FF4471BA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id="{C1D48DDF-B760-4AB3-A520-29238CC2C408}"/>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id="{FA696B4D-5BCF-47C3-8B8C-BE87154A63B4}"/>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BAAA7B45-7DAF-4C4D-A930-ABA45AC955DD}"/>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01F5CFD-7EE1-475C-A36F-330184D5C6EC}"/>
                </a:ext>
              </a:extLst>
            </p:cNvPr>
            <p:cNvSpPr txBox="1"/>
            <p:nvPr/>
          </p:nvSpPr>
          <p:spPr>
            <a:xfrm rot="16200000">
              <a:off x="-738260" y="3189608"/>
              <a:ext cx="1992086" cy="646331"/>
            </a:xfrm>
            <a:prstGeom prst="rect">
              <a:avLst/>
            </a:prstGeom>
            <a:noFill/>
          </p:spPr>
          <p:txBody>
            <a:bodyPr wrap="square" rtlCol="0">
              <a:spAutoFit/>
            </a:bodyPr>
            <a:lstStyle/>
            <a:p>
              <a:pPr algn="ctr"/>
              <a:r>
                <a:rPr lang="en-US" sz="3600" b="1">
                  <a:solidFill>
                    <a:srgbClr val="F0EEF0"/>
                  </a:solidFill>
                  <a:latin typeface="Tw Cen MT" panose="020B0602020104020603" pitchFamily="34" charset="0"/>
                </a:rPr>
                <a:t>follow</a:t>
              </a:r>
              <a:endParaRPr lang="en-US" sz="3600" b="1" dirty="0">
                <a:solidFill>
                  <a:srgbClr val="F0EEF0"/>
                </a:solidFill>
                <a:latin typeface="Tw Cen MT" panose="020B0602020104020603" pitchFamily="34" charset="0"/>
              </a:endParaRPr>
            </a:p>
          </p:txBody>
        </p:sp>
      </p:grpSp>
      <p:grpSp>
        <p:nvGrpSpPr>
          <p:cNvPr id="82" name="Group 81">
            <a:extLst>
              <a:ext uri="{FF2B5EF4-FFF2-40B4-BE49-F238E27FC236}">
                <a16:creationId xmlns:a16="http://schemas.microsoft.com/office/drawing/2014/main" id="{A14E1B91-C212-4889-8705-49BCDB383225}"/>
              </a:ext>
            </a:extLst>
          </p:cNvPr>
          <p:cNvGrpSpPr/>
          <p:nvPr/>
        </p:nvGrpSpPr>
        <p:grpSpPr>
          <a:xfrm>
            <a:off x="3697153" y="3015122"/>
            <a:ext cx="6791601" cy="587888"/>
            <a:chOff x="2851174" y="3460408"/>
            <a:chExt cx="6791601" cy="1367985"/>
          </a:xfrm>
        </p:grpSpPr>
        <p:sp>
          <p:nvSpPr>
            <p:cNvPr id="83" name="TextBox 82">
              <a:extLst>
                <a:ext uri="{FF2B5EF4-FFF2-40B4-BE49-F238E27FC236}">
                  <a16:creationId xmlns:a16="http://schemas.microsoft.com/office/drawing/2014/main" id="{A94C4F95-2EDE-46B0-8B26-C72D6D3C8DB3}"/>
                </a:ext>
              </a:extLst>
            </p:cNvPr>
            <p:cNvSpPr txBox="1"/>
            <p:nvPr/>
          </p:nvSpPr>
          <p:spPr>
            <a:xfrm>
              <a:off x="4233338" y="3460408"/>
              <a:ext cx="4045435" cy="1360741"/>
            </a:xfrm>
            <a:prstGeom prst="rect">
              <a:avLst/>
            </a:prstGeom>
            <a:noFill/>
          </p:spPr>
          <p:txBody>
            <a:bodyPr wrap="square" rtlCol="0">
              <a:spAutoFit/>
            </a:bodyPr>
            <a:lstStyle/>
            <a:p>
              <a:pPr algn="ctr"/>
              <a:r>
                <a:rPr lang="en-US" sz="3200" b="1" dirty="0">
                  <a:solidFill>
                    <a:srgbClr val="FF5969"/>
                  </a:solidFill>
                  <a:latin typeface="Century Gothic" panose="020B0502020202020204" pitchFamily="34" charset="0"/>
                </a:rPr>
                <a:t>ABOUT US</a:t>
              </a:r>
            </a:p>
          </p:txBody>
        </p:sp>
        <p:sp>
          <p:nvSpPr>
            <p:cNvPr id="86" name="TextBox 85">
              <a:extLst>
                <a:ext uri="{FF2B5EF4-FFF2-40B4-BE49-F238E27FC236}">
                  <a16:creationId xmlns:a16="http://schemas.microsoft.com/office/drawing/2014/main" id="{944799B2-E7B9-4C01-A37D-BB60C6C75D12}"/>
                </a:ext>
              </a:extLst>
            </p:cNvPr>
            <p:cNvSpPr txBox="1"/>
            <p:nvPr/>
          </p:nvSpPr>
          <p:spPr>
            <a:xfrm>
              <a:off x="2851174" y="4459061"/>
              <a:ext cx="6791601" cy="369332"/>
            </a:xfrm>
            <a:prstGeom prst="rect">
              <a:avLst/>
            </a:prstGeom>
            <a:noFill/>
          </p:spPr>
          <p:txBody>
            <a:bodyPr wrap="square" rtlCol="0">
              <a:spAutoFit/>
            </a:bodyPr>
            <a:lstStyle/>
            <a:p>
              <a:pPr algn="ctr"/>
              <a:endParaRPr lang="en-US" dirty="0">
                <a:solidFill>
                  <a:schemeClr val="bg1">
                    <a:lumMod val="65000"/>
                  </a:schemeClr>
                </a:solidFill>
                <a:latin typeface="Tw Cen MT" panose="020B0602020104020603" pitchFamily="34" charset="0"/>
              </a:endParaRPr>
            </a:p>
          </p:txBody>
        </p:sp>
      </p:grpSp>
      <p:pic>
        <p:nvPicPr>
          <p:cNvPr id="3" name="Picture 2">
            <a:extLst>
              <a:ext uri="{FF2B5EF4-FFF2-40B4-BE49-F238E27FC236}">
                <a16:creationId xmlns:a16="http://schemas.microsoft.com/office/drawing/2014/main" id="{94056794-913C-46B3-A4BA-490E63C416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56721" y="269089"/>
            <a:ext cx="3852280" cy="2567560"/>
          </a:xfrm>
          <a:prstGeom prst="ellipse">
            <a:avLst/>
          </a:prstGeom>
          <a:ln w="63500" cap="rnd">
            <a:solidFill>
              <a:srgbClr val="00A0A8"/>
            </a:solidFill>
          </a:ln>
          <a:effectLst/>
          <a:scene3d>
            <a:camera prst="orthographicFront"/>
            <a:lightRig rig="contrasting" dir="t">
              <a:rot lat="0" lon="0" rev="3000000"/>
            </a:lightRig>
          </a:scene3d>
          <a:sp3d contourW="7620">
            <a:bevelT w="95250" h="31750"/>
            <a:contourClr>
              <a:srgbClr val="333333"/>
            </a:contourClr>
          </a:sp3d>
        </p:spPr>
      </p:pic>
      <p:sp>
        <p:nvSpPr>
          <p:cNvPr id="42" name="TextBox 41">
            <a:extLst>
              <a:ext uri="{FF2B5EF4-FFF2-40B4-BE49-F238E27FC236}">
                <a16:creationId xmlns:a16="http://schemas.microsoft.com/office/drawing/2014/main" id="{7D11FE2D-3611-416B-87B6-4CDEA601235E}"/>
              </a:ext>
            </a:extLst>
          </p:cNvPr>
          <p:cNvSpPr txBox="1"/>
          <p:nvPr/>
        </p:nvSpPr>
        <p:spPr>
          <a:xfrm rot="16200000">
            <a:off x="255345" y="3229561"/>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our guys</a:t>
            </a:r>
          </a:p>
        </p:txBody>
      </p:sp>
      <p:sp>
        <p:nvSpPr>
          <p:cNvPr id="4" name="Rectangle 3">
            <a:extLst>
              <a:ext uri="{FF2B5EF4-FFF2-40B4-BE49-F238E27FC236}">
                <a16:creationId xmlns:a16="http://schemas.microsoft.com/office/drawing/2014/main" id="{FA3C5AE1-23E3-413D-8071-A2D6C10B096F}"/>
              </a:ext>
            </a:extLst>
          </p:cNvPr>
          <p:cNvSpPr/>
          <p:nvPr/>
        </p:nvSpPr>
        <p:spPr>
          <a:xfrm>
            <a:off x="3303144" y="3552726"/>
            <a:ext cx="7959434" cy="2800767"/>
          </a:xfrm>
          <a:prstGeom prst="rect">
            <a:avLst/>
          </a:prstGeom>
        </p:spPr>
        <p:txBody>
          <a:bodyPr wrap="square">
            <a:spAutoFit/>
          </a:bodyPr>
          <a:lstStyle/>
          <a:p>
            <a:pPr algn="ctr" fontAlgn="base"/>
            <a:r>
              <a:rPr lang="en-GB" sz="1600" b="1" dirty="0">
                <a:solidFill>
                  <a:srgbClr val="00A0A8"/>
                </a:solidFill>
                <a:latin typeface="Century Gothic" panose="020B0502020202020204" pitchFamily="34" charset="0"/>
              </a:rPr>
              <a:t>ASHCROFT IS AN AWARD WINNING SPECIALIST PROVIDER                                    OF LEARNING DISABILITY SERVICES</a:t>
            </a:r>
            <a:endParaRPr lang="en-GB" sz="1600" dirty="0">
              <a:solidFill>
                <a:srgbClr val="00A0A8"/>
              </a:solidFill>
              <a:latin typeface="Century Gothic" panose="020B0502020202020204" pitchFamily="34" charset="0"/>
            </a:endParaRPr>
          </a:p>
          <a:p>
            <a:pPr algn="ctr" fontAlgn="base"/>
            <a:endParaRPr lang="en-GB" sz="1600" dirty="0">
              <a:solidFill>
                <a:srgbClr val="5F5F5F"/>
              </a:solidFill>
              <a:latin typeface="Century Gothic" panose="020B0502020202020204" pitchFamily="34" charset="0"/>
            </a:endParaRPr>
          </a:p>
          <a:p>
            <a:pPr algn="ctr" fontAlgn="base"/>
            <a:r>
              <a:rPr lang="en-GB" sz="1600" dirty="0">
                <a:solidFill>
                  <a:schemeClr val="tx2">
                    <a:lumMod val="50000"/>
                  </a:schemeClr>
                </a:solidFill>
                <a:latin typeface="Century Gothic" panose="020B0502020202020204" pitchFamily="34" charset="0"/>
              </a:rPr>
              <a:t>We advocate passionately for people with learning disabilities.  We will never accept that a disability should restrict, constrain, prevent or block. We want to see disabled people live life to the full. We encourage people to reach for the stars, to take a chance, to give it a go.  We challenge assumptions and question the status quo. We never accept ‘no’ for an answer.                             We are Ashcroft and we encourage awesomeness!</a:t>
            </a:r>
          </a:p>
          <a:p>
            <a:pPr algn="ctr" fontAlgn="base"/>
            <a:endParaRPr lang="en-GB" sz="1600" dirty="0">
              <a:solidFill>
                <a:srgbClr val="5F5F5F"/>
              </a:solidFill>
              <a:latin typeface="Century Gothic" panose="020B0502020202020204" pitchFamily="34" charset="0"/>
            </a:endParaRPr>
          </a:p>
          <a:p>
            <a:pPr algn="ctr" fontAlgn="base"/>
            <a:r>
              <a:rPr lang="en-GB" sz="1600" b="1" dirty="0">
                <a:solidFill>
                  <a:srgbClr val="00A0A8"/>
                </a:solidFill>
                <a:latin typeface="Century Gothic" panose="020B0502020202020204" pitchFamily="34" charset="0"/>
              </a:rPr>
              <a:t>LIFE IS FOR LIVING. NO LIMITS. </a:t>
            </a:r>
            <a:endParaRPr lang="en-GB" sz="1600" b="1" i="0" dirty="0">
              <a:solidFill>
                <a:srgbClr val="00A0A8"/>
              </a:solidFill>
              <a:effectLst/>
              <a:latin typeface="Century Gothic" panose="020B0502020202020204" pitchFamily="34" charset="0"/>
            </a:endParaRPr>
          </a:p>
        </p:txBody>
      </p:sp>
      <p:sp>
        <p:nvSpPr>
          <p:cNvPr id="44" name="TextBox 43">
            <a:extLst>
              <a:ext uri="{FF2B5EF4-FFF2-40B4-BE49-F238E27FC236}">
                <a16:creationId xmlns:a16="http://schemas.microsoft.com/office/drawing/2014/main" id="{30BE748B-E328-46CC-B0A5-CDC84E8DF29E}"/>
              </a:ext>
            </a:extLst>
          </p:cNvPr>
          <p:cNvSpPr txBox="1"/>
          <p:nvPr/>
        </p:nvSpPr>
        <p:spPr>
          <a:xfrm rot="16200000">
            <a:off x="-368509" y="3287381"/>
            <a:ext cx="2302279"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working with us</a:t>
            </a:r>
          </a:p>
        </p:txBody>
      </p:sp>
    </p:spTree>
    <p:extLst>
      <p:ext uri="{BB962C8B-B14F-4D97-AF65-F5344CB8AC3E}">
        <p14:creationId xmlns:p14="http://schemas.microsoft.com/office/powerpoint/2010/main" val="20017061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BC3001EC-9F33-4C39-B780-199714C83EA2}"/>
              </a:ext>
            </a:extLst>
          </p:cNvPr>
          <p:cNvGrpSpPr/>
          <p:nvPr/>
        </p:nvGrpSpPr>
        <p:grpSpPr>
          <a:xfrm>
            <a:off x="-290920" y="0"/>
            <a:ext cx="12482920" cy="6858000"/>
            <a:chOff x="-290920" y="0"/>
            <a:chExt cx="12482920" cy="6858000"/>
          </a:xfrm>
        </p:grpSpPr>
        <p:sp>
          <p:nvSpPr>
            <p:cNvPr id="34" name="Rectangle 33">
              <a:extLst>
                <a:ext uri="{FF2B5EF4-FFF2-40B4-BE49-F238E27FC236}">
                  <a16:creationId xmlns:a16="http://schemas.microsoft.com/office/drawing/2014/main" id="{129B5C97-F627-4A85-B003-5396A9D964D5}"/>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97C14D5-0388-44F5-AD76-F8BBAF179CD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151F346-69C6-4F86-BC1F-C57BA2384CC6}"/>
                </a:ext>
              </a:extLst>
            </p:cNvPr>
            <p:cNvSpPr txBox="1"/>
            <p:nvPr/>
          </p:nvSpPr>
          <p:spPr>
            <a:xfrm rot="16200000">
              <a:off x="1087279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about</a:t>
              </a:r>
            </a:p>
          </p:txBody>
        </p:sp>
        <p:pic>
          <p:nvPicPr>
            <p:cNvPr id="37" name="Picture 36">
              <a:extLst>
                <a:ext uri="{FF2B5EF4-FFF2-40B4-BE49-F238E27FC236}">
                  <a16:creationId xmlns:a16="http://schemas.microsoft.com/office/drawing/2014/main" id="{52B367FE-8530-4052-AD96-2D6FBE490F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38" name="Group 37">
            <a:extLst>
              <a:ext uri="{FF2B5EF4-FFF2-40B4-BE49-F238E27FC236}">
                <a16:creationId xmlns:a16="http://schemas.microsoft.com/office/drawing/2014/main" id="{63E93C38-ECA5-4094-81E9-196A3BD19EBD}"/>
              </a:ext>
            </a:extLst>
          </p:cNvPr>
          <p:cNvGrpSpPr/>
          <p:nvPr/>
        </p:nvGrpSpPr>
        <p:grpSpPr>
          <a:xfrm>
            <a:off x="181267" y="-2"/>
            <a:ext cx="11447501" cy="6858000"/>
            <a:chOff x="213096" y="0"/>
            <a:chExt cx="11447501" cy="6858000"/>
          </a:xfrm>
        </p:grpSpPr>
        <p:sp>
          <p:nvSpPr>
            <p:cNvPr id="39" name="Rectangle 38">
              <a:extLst>
                <a:ext uri="{FF2B5EF4-FFF2-40B4-BE49-F238E27FC236}">
                  <a16:creationId xmlns:a16="http://schemas.microsoft.com/office/drawing/2014/main" id="{5C85080E-7B66-43F0-AB4D-3A69B13C005A}"/>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05DAC1A-9BF8-460E-8D8B-77BFB6B27FF9}"/>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0DCA374-CD21-448B-8791-8A04A9A9A552}"/>
                </a:ext>
              </a:extLst>
            </p:cNvPr>
            <p:cNvSpPr txBox="1"/>
            <p:nvPr/>
          </p:nvSpPr>
          <p:spPr>
            <a:xfrm rot="16200000">
              <a:off x="9923457" y="3220385"/>
              <a:ext cx="2825751"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identity</a:t>
              </a:r>
            </a:p>
          </p:txBody>
        </p:sp>
      </p:grpSp>
      <p:grpSp>
        <p:nvGrpSpPr>
          <p:cNvPr id="43" name="Group 42">
            <a:extLst>
              <a:ext uri="{FF2B5EF4-FFF2-40B4-BE49-F238E27FC236}">
                <a16:creationId xmlns:a16="http://schemas.microsoft.com/office/drawing/2014/main" id="{B02914A7-C65F-4EFB-8FF4-9BB283DC3935}"/>
              </a:ext>
            </a:extLst>
          </p:cNvPr>
          <p:cNvGrpSpPr/>
          <p:nvPr/>
        </p:nvGrpSpPr>
        <p:grpSpPr>
          <a:xfrm>
            <a:off x="-7847639" y="0"/>
            <a:ext cx="9971809" cy="6858000"/>
            <a:chOff x="491575" y="0"/>
            <a:chExt cx="9971809" cy="6858000"/>
          </a:xfrm>
        </p:grpSpPr>
        <p:sp>
          <p:nvSpPr>
            <p:cNvPr id="44" name="Rectangle 43">
              <a:extLst>
                <a:ext uri="{FF2B5EF4-FFF2-40B4-BE49-F238E27FC236}">
                  <a16:creationId xmlns:a16="http://schemas.microsoft.com/office/drawing/2014/main" id="{99DA66B2-8A11-4397-B997-59A37787FEF8}"/>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1A8923D-952E-459F-92C0-CCE4C5E45F88}"/>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DD73F442-B2F9-477E-B4DE-956CBA09D9C3}"/>
                </a:ext>
              </a:extLst>
            </p:cNvPr>
            <p:cNvSpPr txBox="1"/>
            <p:nvPr/>
          </p:nvSpPr>
          <p:spPr>
            <a:xfrm rot="16200000">
              <a:off x="9013924" y="3249850"/>
              <a:ext cx="2314145"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mission</a:t>
              </a:r>
            </a:p>
          </p:txBody>
        </p:sp>
        <p:pic>
          <p:nvPicPr>
            <p:cNvPr id="47" name="Picture 46">
              <a:extLst>
                <a:ext uri="{FF2B5EF4-FFF2-40B4-BE49-F238E27FC236}">
                  <a16:creationId xmlns:a16="http://schemas.microsoft.com/office/drawing/2014/main" id="{7654DCD4-7920-4D83-8D7F-6D3A71A169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48" name="Group 47">
            <a:extLst>
              <a:ext uri="{FF2B5EF4-FFF2-40B4-BE49-F238E27FC236}">
                <a16:creationId xmlns:a16="http://schemas.microsoft.com/office/drawing/2014/main" id="{7A67CF96-B24C-4BAD-8466-B32ECC2753A1}"/>
              </a:ext>
            </a:extLst>
          </p:cNvPr>
          <p:cNvGrpSpPr/>
          <p:nvPr/>
        </p:nvGrpSpPr>
        <p:grpSpPr>
          <a:xfrm>
            <a:off x="-7985197" y="0"/>
            <a:ext cx="9574094" cy="6858000"/>
            <a:chOff x="491575" y="0"/>
            <a:chExt cx="9574094" cy="6858000"/>
          </a:xfrm>
        </p:grpSpPr>
        <p:sp>
          <p:nvSpPr>
            <p:cNvPr id="49" name="Rectangle 48">
              <a:extLst>
                <a:ext uri="{FF2B5EF4-FFF2-40B4-BE49-F238E27FC236}">
                  <a16:creationId xmlns:a16="http://schemas.microsoft.com/office/drawing/2014/main" id="{8B7B7434-49BE-47D6-BAE6-9B9134F0EC8C}"/>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80296C0-D397-432D-B5A1-CA7DA186EB14}"/>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Picture 82">
              <a:extLst>
                <a:ext uri="{FF2B5EF4-FFF2-40B4-BE49-F238E27FC236}">
                  <a16:creationId xmlns:a16="http://schemas.microsoft.com/office/drawing/2014/main" id="{7FD4AAEC-83E5-4832-BEA2-517A195B2A7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sp>
        <p:nvSpPr>
          <p:cNvPr id="84" name="Rectangle 83">
            <a:extLst>
              <a:ext uri="{FF2B5EF4-FFF2-40B4-BE49-F238E27FC236}">
                <a16:creationId xmlns:a16="http://schemas.microsoft.com/office/drawing/2014/main" id="{3C6BBB46-3AAE-49B1-8F56-3535CC357F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FA452EB0-3109-45BB-9389-19F84818FE30}"/>
              </a:ext>
            </a:extLst>
          </p:cNvPr>
          <p:cNvGrpSpPr/>
          <p:nvPr/>
        </p:nvGrpSpPr>
        <p:grpSpPr>
          <a:xfrm>
            <a:off x="-7638543" y="-1"/>
            <a:ext cx="8692331" cy="6858000"/>
            <a:chOff x="718505" y="-1"/>
            <a:chExt cx="8692331" cy="6858000"/>
          </a:xfrm>
        </p:grpSpPr>
        <p:sp>
          <p:nvSpPr>
            <p:cNvPr id="86" name="Rectangle 85">
              <a:extLst>
                <a:ext uri="{FF2B5EF4-FFF2-40B4-BE49-F238E27FC236}">
                  <a16:creationId xmlns:a16="http://schemas.microsoft.com/office/drawing/2014/main" id="{DF941D0C-24DA-4E77-BE08-34D6F94BD6FB}"/>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09747D82-077A-45F5-8822-6A7F978E7845}"/>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Picture 88">
              <a:extLst>
                <a:ext uri="{FF2B5EF4-FFF2-40B4-BE49-F238E27FC236}">
                  <a16:creationId xmlns:a16="http://schemas.microsoft.com/office/drawing/2014/main" id="{EF138C1A-5B68-42BE-B6B8-0EE1F473856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90" name="Group 89">
            <a:extLst>
              <a:ext uri="{FF2B5EF4-FFF2-40B4-BE49-F238E27FC236}">
                <a16:creationId xmlns:a16="http://schemas.microsoft.com/office/drawing/2014/main" id="{2C48F6F2-7791-4D91-ADEC-77FE8FA739E3}"/>
              </a:ext>
            </a:extLst>
          </p:cNvPr>
          <p:cNvGrpSpPr/>
          <p:nvPr/>
        </p:nvGrpSpPr>
        <p:grpSpPr>
          <a:xfrm>
            <a:off x="-9395082" y="-1"/>
            <a:ext cx="9927504" cy="6858000"/>
            <a:chOff x="-9337032" y="-1"/>
            <a:chExt cx="9927504" cy="6858000"/>
          </a:xfrm>
        </p:grpSpPr>
        <p:sp>
          <p:nvSpPr>
            <p:cNvPr id="91" name="Rectangle 90">
              <a:extLst>
                <a:ext uri="{FF2B5EF4-FFF2-40B4-BE49-F238E27FC236}">
                  <a16:creationId xmlns:a16="http://schemas.microsoft.com/office/drawing/2014/main" id="{F8ED37E9-9873-442F-9B7C-7F4BC1A8F51E}"/>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2E020DE-B46A-4F47-97AB-BB6C9038FA2E}"/>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7CF05B7C-3B2D-4CAB-9132-7B756B442063}"/>
                </a:ext>
              </a:extLst>
            </p:cNvPr>
            <p:cNvSpPr txBox="1"/>
            <p:nvPr/>
          </p:nvSpPr>
          <p:spPr>
            <a:xfrm rot="16200000">
              <a:off x="-738260" y="3189608"/>
              <a:ext cx="1992086" cy="646331"/>
            </a:xfrm>
            <a:prstGeom prst="rect">
              <a:avLst/>
            </a:prstGeom>
            <a:noFill/>
          </p:spPr>
          <p:txBody>
            <a:bodyPr wrap="square" rtlCol="0">
              <a:spAutoFit/>
            </a:bodyPr>
            <a:lstStyle/>
            <a:p>
              <a:pPr algn="ctr"/>
              <a:r>
                <a:rPr lang="en-US" sz="3600" b="1">
                  <a:solidFill>
                    <a:srgbClr val="F0EEF0"/>
                  </a:solidFill>
                  <a:latin typeface="Tw Cen MT" panose="020B0602020104020603" pitchFamily="34" charset="0"/>
                </a:rPr>
                <a:t>follow</a:t>
              </a:r>
              <a:endParaRPr lang="en-US" sz="3600" b="1" dirty="0">
                <a:solidFill>
                  <a:srgbClr val="F0EEF0"/>
                </a:solidFill>
                <a:latin typeface="Tw Cen MT" panose="020B0602020104020603" pitchFamily="34" charset="0"/>
              </a:endParaRPr>
            </a:p>
          </p:txBody>
        </p:sp>
      </p:grpSp>
      <p:grpSp>
        <p:nvGrpSpPr>
          <p:cNvPr id="96" name="Group 95">
            <a:extLst>
              <a:ext uri="{FF2B5EF4-FFF2-40B4-BE49-F238E27FC236}">
                <a16:creationId xmlns:a16="http://schemas.microsoft.com/office/drawing/2014/main" id="{183EA2CA-A17F-4A6A-AC3E-6F8757F77880}"/>
              </a:ext>
            </a:extLst>
          </p:cNvPr>
          <p:cNvGrpSpPr/>
          <p:nvPr/>
        </p:nvGrpSpPr>
        <p:grpSpPr>
          <a:xfrm>
            <a:off x="7983632" y="695319"/>
            <a:ext cx="1945977" cy="2690134"/>
            <a:chOff x="6389842" y="2209800"/>
            <a:chExt cx="1805441" cy="1866900"/>
          </a:xfrm>
        </p:grpSpPr>
        <p:sp>
          <p:nvSpPr>
            <p:cNvPr id="97" name="Rectangle: Top Corners Rounded 96">
              <a:extLst>
                <a:ext uri="{FF2B5EF4-FFF2-40B4-BE49-F238E27FC236}">
                  <a16:creationId xmlns:a16="http://schemas.microsoft.com/office/drawing/2014/main"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D9A6427C-7201-480C-B8BA-C01C9BCA7B52}"/>
                </a:ext>
              </a:extLst>
            </p:cNvPr>
            <p:cNvSpPr txBox="1"/>
            <p:nvPr/>
          </p:nvSpPr>
          <p:spPr>
            <a:xfrm>
              <a:off x="6389842" y="2343198"/>
              <a:ext cx="1805441" cy="833005"/>
            </a:xfrm>
            <a:prstGeom prst="rect">
              <a:avLst/>
            </a:prstGeom>
            <a:noFill/>
          </p:spPr>
          <p:txBody>
            <a:bodyPr wrap="square" rtlCol="0">
              <a:spAutoFit/>
            </a:bodyPr>
            <a:lstStyle/>
            <a:p>
              <a:pPr algn="ctr"/>
              <a:r>
                <a:rPr lang="en-US" sz="2400" b="1" dirty="0">
                  <a:solidFill>
                    <a:schemeClr val="tx2">
                      <a:lumMod val="50000"/>
                    </a:schemeClr>
                  </a:solidFill>
                  <a:latin typeface="Century Gothic" panose="020B0502020202020204" pitchFamily="34" charset="0"/>
                </a:rPr>
                <a:t>We </a:t>
              </a:r>
            </a:p>
            <a:p>
              <a:pPr algn="ctr"/>
              <a:r>
                <a:rPr lang="en-US" sz="2400" b="1" dirty="0">
                  <a:solidFill>
                    <a:schemeClr val="tx2">
                      <a:lumMod val="50000"/>
                    </a:schemeClr>
                  </a:solidFill>
                  <a:latin typeface="Century Gothic" panose="020B0502020202020204" pitchFamily="34" charset="0"/>
                </a:rPr>
                <a:t>are committed</a:t>
              </a:r>
            </a:p>
          </p:txBody>
        </p:sp>
      </p:grpSp>
      <p:grpSp>
        <p:nvGrpSpPr>
          <p:cNvPr id="100" name="Group 99">
            <a:extLst>
              <a:ext uri="{FF2B5EF4-FFF2-40B4-BE49-F238E27FC236}">
                <a16:creationId xmlns:a16="http://schemas.microsoft.com/office/drawing/2014/main" id="{12310FCA-56F2-4778-94B7-C1B5FD53AE20}"/>
              </a:ext>
            </a:extLst>
          </p:cNvPr>
          <p:cNvGrpSpPr/>
          <p:nvPr/>
        </p:nvGrpSpPr>
        <p:grpSpPr>
          <a:xfrm>
            <a:off x="5561804" y="656245"/>
            <a:ext cx="1805441" cy="2729210"/>
            <a:chOff x="3966976" y="2209800"/>
            <a:chExt cx="1805441" cy="1866900"/>
          </a:xfrm>
        </p:grpSpPr>
        <p:sp>
          <p:nvSpPr>
            <p:cNvPr id="101" name="Rectangle: Top Corners Rounded 100">
              <a:extLst>
                <a:ext uri="{FF2B5EF4-FFF2-40B4-BE49-F238E27FC236}">
                  <a16:creationId xmlns:a16="http://schemas.microsoft.com/office/drawing/2014/main" id="{E792FABC-AA8F-4748-B8FA-DBB9112863AC}"/>
                </a:ext>
              </a:extLst>
            </p:cNvPr>
            <p:cNvSpPr/>
            <p:nvPr/>
          </p:nvSpPr>
          <p:spPr>
            <a:xfrm>
              <a:off x="3991394" y="2209800"/>
              <a:ext cx="1756607"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83919267-9DA5-4811-B4F4-94D72398E7FD}"/>
                </a:ext>
              </a:extLst>
            </p:cNvPr>
            <p:cNvSpPr txBox="1"/>
            <p:nvPr/>
          </p:nvSpPr>
          <p:spPr>
            <a:xfrm>
              <a:off x="3966976" y="2324727"/>
              <a:ext cx="1805441" cy="947398"/>
            </a:xfrm>
            <a:prstGeom prst="rect">
              <a:avLst/>
            </a:prstGeom>
            <a:noFill/>
          </p:spPr>
          <p:txBody>
            <a:bodyPr wrap="square" rtlCol="0">
              <a:spAutoFit/>
            </a:bodyPr>
            <a:lstStyle/>
            <a:p>
              <a:pPr algn="ctr"/>
              <a:r>
                <a:rPr lang="en-US" sz="2800" b="1" dirty="0">
                  <a:solidFill>
                    <a:schemeClr val="tx2">
                      <a:lumMod val="50000"/>
                    </a:schemeClr>
                  </a:solidFill>
                  <a:latin typeface="Century Gothic" panose="020B0502020202020204" pitchFamily="34" charset="0"/>
                </a:rPr>
                <a:t>No egos at Ashcroft</a:t>
              </a:r>
            </a:p>
          </p:txBody>
        </p:sp>
      </p:grpSp>
      <p:grpSp>
        <p:nvGrpSpPr>
          <p:cNvPr id="104" name="Group 103">
            <a:extLst>
              <a:ext uri="{FF2B5EF4-FFF2-40B4-BE49-F238E27FC236}">
                <a16:creationId xmlns:a16="http://schemas.microsoft.com/office/drawing/2014/main" id="{A87830BE-EEF7-4034-8ABE-3212DB467DB4}"/>
              </a:ext>
            </a:extLst>
          </p:cNvPr>
          <p:cNvGrpSpPr/>
          <p:nvPr/>
        </p:nvGrpSpPr>
        <p:grpSpPr>
          <a:xfrm>
            <a:off x="2982927" y="616602"/>
            <a:ext cx="2015645" cy="2768853"/>
            <a:chOff x="1388099" y="2209800"/>
            <a:chExt cx="1805441" cy="1866900"/>
          </a:xfrm>
        </p:grpSpPr>
        <p:sp>
          <p:nvSpPr>
            <p:cNvPr id="105" name="Rectangle: Top Corners Rounded 104">
              <a:extLst>
                <a:ext uri="{FF2B5EF4-FFF2-40B4-BE49-F238E27FC236}">
                  <a16:creationId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5D8301A0-49D9-41A5-A227-2E35458E6401}"/>
                </a:ext>
              </a:extLst>
            </p:cNvPr>
            <p:cNvSpPr txBox="1"/>
            <p:nvPr/>
          </p:nvSpPr>
          <p:spPr>
            <a:xfrm>
              <a:off x="1388099" y="2311730"/>
              <a:ext cx="1805441" cy="1058344"/>
            </a:xfrm>
            <a:prstGeom prst="rect">
              <a:avLst/>
            </a:prstGeom>
            <a:noFill/>
          </p:spPr>
          <p:txBody>
            <a:bodyPr wrap="square" rtlCol="0">
              <a:spAutoFit/>
            </a:bodyPr>
            <a:lstStyle/>
            <a:p>
              <a:pPr algn="ctr"/>
              <a:r>
                <a:rPr lang="en-US" sz="3200" b="1" dirty="0">
                  <a:solidFill>
                    <a:schemeClr val="tx2">
                      <a:lumMod val="50000"/>
                    </a:schemeClr>
                  </a:solidFill>
                  <a:latin typeface="Century Gothic" panose="020B0502020202020204" pitchFamily="34" charset="0"/>
                </a:rPr>
                <a:t>We </a:t>
              </a:r>
            </a:p>
            <a:p>
              <a:pPr algn="ctr"/>
              <a:r>
                <a:rPr lang="en-US" sz="3200" b="1" dirty="0">
                  <a:solidFill>
                    <a:schemeClr val="tx2">
                      <a:lumMod val="50000"/>
                    </a:schemeClr>
                  </a:solidFill>
                  <a:latin typeface="Century Gothic" panose="020B0502020202020204" pitchFamily="34" charset="0"/>
                </a:rPr>
                <a:t>really care</a:t>
              </a:r>
            </a:p>
          </p:txBody>
        </p:sp>
      </p:grpSp>
      <p:sp>
        <p:nvSpPr>
          <p:cNvPr id="108" name="Freeform: Shape 107">
            <a:extLst>
              <a:ext uri="{FF2B5EF4-FFF2-40B4-BE49-F238E27FC236}">
                <a16:creationId xmlns:a16="http://schemas.microsoft.com/office/drawing/2014/main" id="{48958204-CE05-4E79-AC55-C76FBB79E37F}"/>
              </a:ext>
            </a:extLst>
          </p:cNvPr>
          <p:cNvSpPr/>
          <p:nvPr/>
        </p:nvSpPr>
        <p:spPr>
          <a:xfrm flipV="1">
            <a:off x="3089345" y="2452004"/>
            <a:ext cx="1802261"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406A5A75-24F0-496A-82D6-E2B37B100BBD}"/>
              </a:ext>
            </a:extLst>
          </p:cNvPr>
          <p:cNvSpPr/>
          <p:nvPr/>
        </p:nvSpPr>
        <p:spPr>
          <a:xfrm flipV="1">
            <a:off x="5586223" y="2452004"/>
            <a:ext cx="1769590"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B8C3E14B-EBB2-49A7-9A4E-9C6AFAF9A364}"/>
              </a:ext>
            </a:extLst>
          </p:cNvPr>
          <p:cNvSpPr/>
          <p:nvPr/>
        </p:nvSpPr>
        <p:spPr>
          <a:xfrm flipV="1">
            <a:off x="8083099" y="2452004"/>
            <a:ext cx="1722095"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FC94FF53-E358-452A-A5CE-3296318ABBE9}"/>
              </a:ext>
            </a:extLst>
          </p:cNvPr>
          <p:cNvSpPr txBox="1"/>
          <p:nvPr/>
        </p:nvSpPr>
        <p:spPr>
          <a:xfrm>
            <a:off x="3204076" y="2975411"/>
            <a:ext cx="1591582" cy="2031325"/>
          </a:xfrm>
          <a:prstGeom prst="rect">
            <a:avLst/>
          </a:prstGeom>
          <a:noFill/>
        </p:spPr>
        <p:txBody>
          <a:bodyPr wrap="square" rtlCol="0">
            <a:spAutoFit/>
          </a:bodyPr>
          <a:lstStyle/>
          <a:p>
            <a:pPr algn="ctr"/>
            <a:r>
              <a:rPr lang="en-US" b="1" dirty="0">
                <a:solidFill>
                  <a:srgbClr val="A6A6A6"/>
                </a:solidFill>
                <a:latin typeface="Century Gothic" panose="020B0502020202020204" pitchFamily="34" charset="0"/>
              </a:rPr>
              <a:t>We have strong moral and ethical codes and are honest and fair at all times.</a:t>
            </a:r>
          </a:p>
        </p:txBody>
      </p:sp>
      <p:sp>
        <p:nvSpPr>
          <p:cNvPr id="119" name="TextBox 118">
            <a:extLst>
              <a:ext uri="{FF2B5EF4-FFF2-40B4-BE49-F238E27FC236}">
                <a16:creationId xmlns:a16="http://schemas.microsoft.com/office/drawing/2014/main" id="{BBD17202-B0A7-4912-9A5D-8F55518824B3}"/>
              </a:ext>
            </a:extLst>
          </p:cNvPr>
          <p:cNvSpPr txBox="1"/>
          <p:nvPr/>
        </p:nvSpPr>
        <p:spPr>
          <a:xfrm>
            <a:off x="5736679" y="2975411"/>
            <a:ext cx="1591582" cy="2062103"/>
          </a:xfrm>
          <a:prstGeom prst="rect">
            <a:avLst/>
          </a:prstGeom>
          <a:noFill/>
        </p:spPr>
        <p:txBody>
          <a:bodyPr wrap="square" rtlCol="0">
            <a:spAutoFit/>
          </a:bodyPr>
          <a:lstStyle/>
          <a:p>
            <a:pPr algn="ctr"/>
            <a:r>
              <a:rPr lang="en-US" sz="1600" b="1" dirty="0">
                <a:solidFill>
                  <a:srgbClr val="A6A6A6"/>
                </a:solidFill>
                <a:latin typeface="Century Gothic" panose="020B0502020202020204" pitchFamily="34" charset="0"/>
              </a:rPr>
              <a:t>We all take responsibility and respond well when we make mistakes – we say sorry and put it right. </a:t>
            </a:r>
          </a:p>
        </p:txBody>
      </p:sp>
      <p:sp>
        <p:nvSpPr>
          <p:cNvPr id="122" name="TextBox 121">
            <a:extLst>
              <a:ext uri="{FF2B5EF4-FFF2-40B4-BE49-F238E27FC236}">
                <a16:creationId xmlns:a16="http://schemas.microsoft.com/office/drawing/2014/main" id="{B38973E8-8FEC-48EF-89C3-A1086AD31515}"/>
              </a:ext>
            </a:extLst>
          </p:cNvPr>
          <p:cNvSpPr txBox="1"/>
          <p:nvPr/>
        </p:nvSpPr>
        <p:spPr>
          <a:xfrm>
            <a:off x="8155964" y="3015805"/>
            <a:ext cx="1655855" cy="1815882"/>
          </a:xfrm>
          <a:prstGeom prst="rect">
            <a:avLst/>
          </a:prstGeom>
          <a:noFill/>
        </p:spPr>
        <p:txBody>
          <a:bodyPr wrap="square" rtlCol="0">
            <a:spAutoFit/>
          </a:bodyPr>
          <a:lstStyle/>
          <a:p>
            <a:pPr algn="ctr"/>
            <a:r>
              <a:rPr lang="en-US" sz="1600" b="1" dirty="0">
                <a:solidFill>
                  <a:srgbClr val="A6A6A6"/>
                </a:solidFill>
                <a:latin typeface="Century Gothic" panose="020B0502020202020204" pitchFamily="34" charset="0"/>
              </a:rPr>
              <a:t>To the people we support, their families, and the people we work with. We give 100%.</a:t>
            </a:r>
          </a:p>
        </p:txBody>
      </p:sp>
      <p:sp>
        <p:nvSpPr>
          <p:cNvPr id="60" name="TextBox 59">
            <a:extLst>
              <a:ext uri="{FF2B5EF4-FFF2-40B4-BE49-F238E27FC236}">
                <a16:creationId xmlns:a16="http://schemas.microsoft.com/office/drawing/2014/main" id="{0333721F-A86E-43D6-A0CD-950F4252DEA2}"/>
              </a:ext>
            </a:extLst>
          </p:cNvPr>
          <p:cNvSpPr txBox="1"/>
          <p:nvPr/>
        </p:nvSpPr>
        <p:spPr>
          <a:xfrm rot="16200000">
            <a:off x="240298" y="32373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our guys</a:t>
            </a:r>
          </a:p>
        </p:txBody>
      </p:sp>
      <p:sp>
        <p:nvSpPr>
          <p:cNvPr id="61" name="TextBox 60">
            <a:extLst>
              <a:ext uri="{FF2B5EF4-FFF2-40B4-BE49-F238E27FC236}">
                <a16:creationId xmlns:a16="http://schemas.microsoft.com/office/drawing/2014/main" id="{1D4A4A83-4079-4A94-875A-ABC242188C94}"/>
              </a:ext>
            </a:extLst>
          </p:cNvPr>
          <p:cNvSpPr txBox="1"/>
          <p:nvPr/>
        </p:nvSpPr>
        <p:spPr>
          <a:xfrm rot="16200000">
            <a:off x="-368509" y="3287381"/>
            <a:ext cx="2302279"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working with us</a:t>
            </a:r>
          </a:p>
        </p:txBody>
      </p:sp>
    </p:spTree>
    <p:extLst>
      <p:ext uri="{BB962C8B-B14F-4D97-AF65-F5344CB8AC3E}">
        <p14:creationId xmlns:p14="http://schemas.microsoft.com/office/powerpoint/2010/main" val="139694856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anim calcmode="lin" valueType="num">
                                      <p:cBhvr>
                                        <p:cTn id="8" dur="500" fill="hold"/>
                                        <p:tgtEl>
                                          <p:spTgt spid="108"/>
                                        </p:tgtEl>
                                        <p:attrNameLst>
                                          <p:attrName>ppt_x</p:attrName>
                                        </p:attrNameLst>
                                      </p:cBhvr>
                                      <p:tavLst>
                                        <p:tav tm="0">
                                          <p:val>
                                            <p:strVal val="#ppt_x"/>
                                          </p:val>
                                        </p:tav>
                                        <p:tav tm="100000">
                                          <p:val>
                                            <p:strVal val="#ppt_x"/>
                                          </p:val>
                                        </p:tav>
                                      </p:tavLst>
                                    </p:anim>
                                    <p:anim calcmode="lin" valueType="num">
                                      <p:cBhvr>
                                        <p:cTn id="9" dur="500" fill="hold"/>
                                        <p:tgtEl>
                                          <p:spTgt spid="10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25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anim calcmode="lin" valueType="num">
                                      <p:cBhvr>
                                        <p:cTn id="14" dur="500" fill="hold"/>
                                        <p:tgtEl>
                                          <p:spTgt spid="104"/>
                                        </p:tgtEl>
                                        <p:attrNameLst>
                                          <p:attrName>ppt_x</p:attrName>
                                        </p:attrNameLst>
                                      </p:cBhvr>
                                      <p:tavLst>
                                        <p:tav tm="0">
                                          <p:val>
                                            <p:strVal val="#ppt_x"/>
                                          </p:val>
                                        </p:tav>
                                        <p:tav tm="100000">
                                          <p:val>
                                            <p:strVal val="#ppt_x"/>
                                          </p:val>
                                        </p:tav>
                                      </p:tavLst>
                                    </p:anim>
                                    <p:anim calcmode="lin" valueType="num">
                                      <p:cBhvr>
                                        <p:cTn id="15" dur="500" fill="hold"/>
                                        <p:tgtEl>
                                          <p:spTgt spid="104"/>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25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anim calcmode="lin" valueType="num">
                                      <p:cBhvr>
                                        <p:cTn id="20" dur="500" fill="hold"/>
                                        <p:tgtEl>
                                          <p:spTgt spid="109"/>
                                        </p:tgtEl>
                                        <p:attrNameLst>
                                          <p:attrName>ppt_x</p:attrName>
                                        </p:attrNameLst>
                                      </p:cBhvr>
                                      <p:tavLst>
                                        <p:tav tm="0">
                                          <p:val>
                                            <p:strVal val="#ppt_x"/>
                                          </p:val>
                                        </p:tav>
                                        <p:tav tm="100000">
                                          <p:val>
                                            <p:strVal val="#ppt_x"/>
                                          </p:val>
                                        </p:tav>
                                      </p:tavLst>
                                    </p:anim>
                                    <p:anim calcmode="lin" valueType="num">
                                      <p:cBhvr>
                                        <p:cTn id="21" dur="500" fill="hold"/>
                                        <p:tgtEl>
                                          <p:spTgt spid="10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25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500"/>
                                        <p:tgtEl>
                                          <p:spTgt spid="100"/>
                                        </p:tgtEl>
                                      </p:cBhvr>
                                    </p:animEffect>
                                    <p:anim calcmode="lin" valueType="num">
                                      <p:cBhvr>
                                        <p:cTn id="26" dur="500" fill="hold"/>
                                        <p:tgtEl>
                                          <p:spTgt spid="100"/>
                                        </p:tgtEl>
                                        <p:attrNameLst>
                                          <p:attrName>ppt_x</p:attrName>
                                        </p:attrNameLst>
                                      </p:cBhvr>
                                      <p:tavLst>
                                        <p:tav tm="0">
                                          <p:val>
                                            <p:strVal val="#ppt_x"/>
                                          </p:val>
                                        </p:tav>
                                        <p:tav tm="100000">
                                          <p:val>
                                            <p:strVal val="#ppt_x"/>
                                          </p:val>
                                        </p:tav>
                                      </p:tavLst>
                                    </p:anim>
                                    <p:anim calcmode="lin" valueType="num">
                                      <p:cBhvr>
                                        <p:cTn id="27" dur="500" fill="hold"/>
                                        <p:tgtEl>
                                          <p:spTgt spid="100"/>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grpId="0" nodeType="afterEffect">
                                  <p:stCondLst>
                                    <p:cond delay="25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anim calcmode="lin" valueType="num">
                                      <p:cBhvr>
                                        <p:cTn id="32" dur="500" fill="hold"/>
                                        <p:tgtEl>
                                          <p:spTgt spid="110"/>
                                        </p:tgtEl>
                                        <p:attrNameLst>
                                          <p:attrName>ppt_x</p:attrName>
                                        </p:attrNameLst>
                                      </p:cBhvr>
                                      <p:tavLst>
                                        <p:tav tm="0">
                                          <p:val>
                                            <p:strVal val="#ppt_x"/>
                                          </p:val>
                                        </p:tav>
                                        <p:tav tm="100000">
                                          <p:val>
                                            <p:strVal val="#ppt_x"/>
                                          </p:val>
                                        </p:tav>
                                      </p:tavLst>
                                    </p:anim>
                                    <p:anim calcmode="lin" valueType="num">
                                      <p:cBhvr>
                                        <p:cTn id="33" dur="500" fill="hold"/>
                                        <p:tgtEl>
                                          <p:spTgt spid="11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anim calcmode="lin" valueType="num">
                                      <p:cBhvr>
                                        <p:cTn id="38" dur="500" fill="hold"/>
                                        <p:tgtEl>
                                          <p:spTgt spid="96"/>
                                        </p:tgtEl>
                                        <p:attrNameLst>
                                          <p:attrName>ppt_x</p:attrName>
                                        </p:attrNameLst>
                                      </p:cBhvr>
                                      <p:tavLst>
                                        <p:tav tm="0">
                                          <p:val>
                                            <p:strVal val="#ppt_x"/>
                                          </p:val>
                                        </p:tav>
                                        <p:tav tm="100000">
                                          <p:val>
                                            <p:strVal val="#ppt_x"/>
                                          </p:val>
                                        </p:tav>
                                      </p:tavLst>
                                    </p:anim>
                                    <p:anim calcmode="lin" valueType="num">
                                      <p:cBhvr>
                                        <p:cTn id="39"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38E6734-F7ED-4197-AE1C-DE222063D26D}"/>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B7FF06C6-EDB2-4E2A-B33F-9667DAB48738}"/>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DD389168-73D4-4CCF-B806-15F4C9CFBC65}"/>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D36EBE0-2C84-494E-9C0B-54A6EFA86DA6}"/>
                </a:ext>
              </a:extLst>
            </p:cNvPr>
            <p:cNvSpPr txBox="1"/>
            <p:nvPr/>
          </p:nvSpPr>
          <p:spPr>
            <a:xfrm rot="16200000">
              <a:off x="1087279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about</a:t>
              </a:r>
            </a:p>
          </p:txBody>
        </p:sp>
        <p:pic>
          <p:nvPicPr>
            <p:cNvPr id="54" name="Picture 53">
              <a:extLst>
                <a:ext uri="{FF2B5EF4-FFF2-40B4-BE49-F238E27FC236}">
                  <a16:creationId xmlns:a16="http://schemas.microsoft.com/office/drawing/2014/main" id="{FE3F6E56-804E-434E-AD42-D62A42CB30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208D727C-49D3-4C59-91D3-816C0DD22E21}"/>
              </a:ext>
            </a:extLst>
          </p:cNvPr>
          <p:cNvGrpSpPr/>
          <p:nvPr/>
        </p:nvGrpSpPr>
        <p:grpSpPr>
          <a:xfrm>
            <a:off x="226788" y="-2"/>
            <a:ext cx="11447501" cy="6858000"/>
            <a:chOff x="213096" y="0"/>
            <a:chExt cx="11447501" cy="6858000"/>
          </a:xfrm>
        </p:grpSpPr>
        <p:sp>
          <p:nvSpPr>
            <p:cNvPr id="56" name="Rectangle 55">
              <a:extLst>
                <a:ext uri="{FF2B5EF4-FFF2-40B4-BE49-F238E27FC236}">
                  <a16:creationId xmlns:a16="http://schemas.microsoft.com/office/drawing/2014/main" id="{A369AF8C-7DC3-4D77-B3F1-5B8A444D2822}"/>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6A173B44-EE6F-4236-9AB2-49524EA553D7}"/>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BA271034-9DEF-432C-A1F3-B6470D2555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7728BA24-99D1-4E44-98AC-50745A94AD6C}"/>
              </a:ext>
            </a:extLst>
          </p:cNvPr>
          <p:cNvGrpSpPr/>
          <p:nvPr/>
        </p:nvGrpSpPr>
        <p:grpSpPr>
          <a:xfrm>
            <a:off x="1184133" y="0"/>
            <a:ext cx="9988179" cy="6858000"/>
            <a:chOff x="491575" y="0"/>
            <a:chExt cx="9988179" cy="6858000"/>
          </a:xfrm>
        </p:grpSpPr>
        <p:sp>
          <p:nvSpPr>
            <p:cNvPr id="61" name="Rectangle 60">
              <a:extLst>
                <a:ext uri="{FF2B5EF4-FFF2-40B4-BE49-F238E27FC236}">
                  <a16:creationId xmlns:a16="http://schemas.microsoft.com/office/drawing/2014/main" id="{1079FD4E-778D-428A-B08F-1B97893971C7}"/>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7DB4514-65BA-420D-BBB3-CCF0A5B397C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F86CE46E-7143-4535-BF09-36D36B082851}"/>
                </a:ext>
              </a:extLst>
            </p:cNvPr>
            <p:cNvSpPr txBox="1"/>
            <p:nvPr/>
          </p:nvSpPr>
          <p:spPr>
            <a:xfrm rot="16200000">
              <a:off x="9006908" y="3220383"/>
              <a:ext cx="2360918"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mission</a:t>
              </a:r>
              <a:endParaRPr lang="en-US" sz="3600" b="1" dirty="0">
                <a:solidFill>
                  <a:srgbClr val="F0EEF0"/>
                </a:solidFill>
                <a:latin typeface="Tw Cen MT" panose="020B0602020104020603" pitchFamily="34" charset="0"/>
              </a:endParaRPr>
            </a:p>
          </p:txBody>
        </p:sp>
      </p:grpSp>
      <p:grpSp>
        <p:nvGrpSpPr>
          <p:cNvPr id="65" name="Group 64">
            <a:extLst>
              <a:ext uri="{FF2B5EF4-FFF2-40B4-BE49-F238E27FC236}">
                <a16:creationId xmlns:a16="http://schemas.microsoft.com/office/drawing/2014/main" id="{2704DBF9-F2DF-4744-9CBE-8384BF790E0F}"/>
              </a:ext>
            </a:extLst>
          </p:cNvPr>
          <p:cNvGrpSpPr/>
          <p:nvPr/>
        </p:nvGrpSpPr>
        <p:grpSpPr>
          <a:xfrm>
            <a:off x="-7985197" y="0"/>
            <a:ext cx="9574094" cy="6858000"/>
            <a:chOff x="491575" y="0"/>
            <a:chExt cx="9574094" cy="6858000"/>
          </a:xfrm>
        </p:grpSpPr>
        <p:sp>
          <p:nvSpPr>
            <p:cNvPr id="66" name="Rectangle 65">
              <a:extLst>
                <a:ext uri="{FF2B5EF4-FFF2-40B4-BE49-F238E27FC236}">
                  <a16:creationId xmlns:a16="http://schemas.microsoft.com/office/drawing/2014/main" id="{D409FCBC-490E-4134-BE82-9429CE5AB00A}"/>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84E2370-4D03-4FD0-B29C-F763767296D4}"/>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a:extLst>
                <a:ext uri="{FF2B5EF4-FFF2-40B4-BE49-F238E27FC236}">
                  <a16:creationId xmlns:a16="http://schemas.microsoft.com/office/drawing/2014/main" id="{05E43CA3-886C-4010-B3E2-837CCC6F516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sp>
        <p:nvSpPr>
          <p:cNvPr id="70" name="Rectangle 69">
            <a:extLst>
              <a:ext uri="{FF2B5EF4-FFF2-40B4-BE49-F238E27FC236}">
                <a16:creationId xmlns:a16="http://schemas.microsoft.com/office/drawing/2014/main" id="{87E322DA-3D39-4A36-A521-33E75DDBFF71}"/>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831F8BD9-F71B-4D2D-8A60-61BABDC384BB}"/>
              </a:ext>
            </a:extLst>
          </p:cNvPr>
          <p:cNvGrpSpPr/>
          <p:nvPr/>
        </p:nvGrpSpPr>
        <p:grpSpPr>
          <a:xfrm>
            <a:off x="-7638543" y="-1"/>
            <a:ext cx="8692331" cy="6858000"/>
            <a:chOff x="718505" y="-1"/>
            <a:chExt cx="8692331" cy="6858000"/>
          </a:xfrm>
        </p:grpSpPr>
        <p:sp>
          <p:nvSpPr>
            <p:cNvPr id="72" name="Rectangle 71">
              <a:extLst>
                <a:ext uri="{FF2B5EF4-FFF2-40B4-BE49-F238E27FC236}">
                  <a16:creationId xmlns:a16="http://schemas.microsoft.com/office/drawing/2014/main" id="{B470067C-2D0B-4A65-B940-C052473E9422}"/>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6B5D93C-8112-48DA-975B-9DDD27DEADD9}"/>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36FD3106-E967-44D6-AB4D-A0DA183F7CC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id="{3E930874-288B-4537-8AA6-A601044D9580}"/>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id="{225CDF0F-0FD1-40B0-BD29-F7D200A3A066}"/>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A02216B9-43DC-4135-9F3E-7EFEAD2EB420}"/>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37342E0B-2429-4B98-AF6A-1DB087CBDE83}"/>
                </a:ext>
              </a:extLst>
            </p:cNvPr>
            <p:cNvSpPr txBox="1"/>
            <p:nvPr/>
          </p:nvSpPr>
          <p:spPr>
            <a:xfrm rot="16200000">
              <a:off x="-738260" y="3189608"/>
              <a:ext cx="1992086" cy="646331"/>
            </a:xfrm>
            <a:prstGeom prst="rect">
              <a:avLst/>
            </a:prstGeom>
            <a:noFill/>
          </p:spPr>
          <p:txBody>
            <a:bodyPr wrap="square" rtlCol="0">
              <a:spAutoFit/>
            </a:bodyPr>
            <a:lstStyle/>
            <a:p>
              <a:pPr algn="ctr"/>
              <a:r>
                <a:rPr lang="en-US" sz="3600" b="1">
                  <a:solidFill>
                    <a:srgbClr val="F0EEF0"/>
                  </a:solidFill>
                  <a:latin typeface="Tw Cen MT" panose="020B0602020104020603" pitchFamily="34" charset="0"/>
                </a:rPr>
                <a:t>follow</a:t>
              </a:r>
              <a:endParaRPr lang="en-US" sz="3600" b="1" dirty="0">
                <a:solidFill>
                  <a:srgbClr val="F0EEF0"/>
                </a:solidFill>
                <a:latin typeface="Tw Cen MT" panose="020B0602020104020603" pitchFamily="34" charset="0"/>
              </a:endParaRPr>
            </a:p>
          </p:txBody>
        </p:sp>
      </p:grpSp>
      <p:grpSp>
        <p:nvGrpSpPr>
          <p:cNvPr id="97" name="Group 96">
            <a:extLst>
              <a:ext uri="{FF2B5EF4-FFF2-40B4-BE49-F238E27FC236}">
                <a16:creationId xmlns:a16="http://schemas.microsoft.com/office/drawing/2014/main" id="{F1840EDE-DF70-433F-86FE-A402BC5C2DDE}"/>
              </a:ext>
            </a:extLst>
          </p:cNvPr>
          <p:cNvGrpSpPr/>
          <p:nvPr/>
        </p:nvGrpSpPr>
        <p:grpSpPr>
          <a:xfrm>
            <a:off x="2581601" y="5632435"/>
            <a:ext cx="211094" cy="211094"/>
            <a:chOff x="1677812" y="4248152"/>
            <a:chExt cx="211094" cy="211094"/>
          </a:xfrm>
        </p:grpSpPr>
        <p:sp>
          <p:nvSpPr>
            <p:cNvPr id="98" name="Oval 97">
              <a:extLst>
                <a:ext uri="{FF2B5EF4-FFF2-40B4-BE49-F238E27FC236}">
                  <a16:creationId xmlns:a16="http://schemas.microsoft.com/office/drawing/2014/main" id="{43B84625-CD81-4477-AFEA-2D657FFA16C5}"/>
                </a:ext>
              </a:extLst>
            </p:cNvPr>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90BB5737-FB23-4CC2-81BC-52D57E7FB8E9}"/>
                </a:ext>
              </a:extLst>
            </p:cNvPr>
            <p:cNvSpPr/>
            <p:nvPr/>
          </p:nvSpPr>
          <p:spPr>
            <a:xfrm>
              <a:off x="1708100" y="4278440"/>
              <a:ext cx="150518" cy="15051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E76B67BC-401F-4EA8-8CBE-EEB8DFAA45A7}"/>
              </a:ext>
            </a:extLst>
          </p:cNvPr>
          <p:cNvGrpSpPr/>
          <p:nvPr/>
        </p:nvGrpSpPr>
        <p:grpSpPr>
          <a:xfrm>
            <a:off x="5844991" y="760859"/>
            <a:ext cx="211094" cy="211094"/>
            <a:chOff x="3855819" y="4248152"/>
            <a:chExt cx="211094" cy="211094"/>
          </a:xfrm>
        </p:grpSpPr>
        <p:sp>
          <p:nvSpPr>
            <p:cNvPr id="102" name="Oval 101">
              <a:extLst>
                <a:ext uri="{FF2B5EF4-FFF2-40B4-BE49-F238E27FC236}">
                  <a16:creationId xmlns:a16="http://schemas.microsoft.com/office/drawing/2014/main" id="{A399A27A-C7E8-457C-9D90-A66A1BF1F76F}"/>
                </a:ext>
              </a:extLst>
            </p:cNvPr>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4008114-54A1-42C2-9000-1CC3AE1D8927}"/>
                </a:ext>
              </a:extLst>
            </p:cNvPr>
            <p:cNvSpPr/>
            <p:nvPr/>
          </p:nvSpPr>
          <p:spPr>
            <a:xfrm>
              <a:off x="3886107" y="4278440"/>
              <a:ext cx="150518" cy="150518"/>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90AD362-84BB-49C7-8C91-CDB895729924}"/>
              </a:ext>
            </a:extLst>
          </p:cNvPr>
          <p:cNvGrpSpPr/>
          <p:nvPr/>
        </p:nvGrpSpPr>
        <p:grpSpPr>
          <a:xfrm>
            <a:off x="9072080" y="5602147"/>
            <a:ext cx="211094" cy="211094"/>
            <a:chOff x="5973250" y="4248152"/>
            <a:chExt cx="211094" cy="211094"/>
          </a:xfrm>
        </p:grpSpPr>
        <p:sp>
          <p:nvSpPr>
            <p:cNvPr id="105" name="Oval 104">
              <a:extLst>
                <a:ext uri="{FF2B5EF4-FFF2-40B4-BE49-F238E27FC236}">
                  <a16:creationId xmlns:a16="http://schemas.microsoft.com/office/drawing/2014/main" id="{A32FB427-F316-4459-B06D-2A2B27FC7053}"/>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35EF795-8B2D-4CD0-87FF-5756B089D921}"/>
                </a:ext>
              </a:extLst>
            </p:cNvPr>
            <p:cNvSpPr/>
            <p:nvPr/>
          </p:nvSpPr>
          <p:spPr>
            <a:xfrm>
              <a:off x="6003538" y="4278440"/>
              <a:ext cx="150518" cy="150518"/>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a:extLst>
              <a:ext uri="{FF2B5EF4-FFF2-40B4-BE49-F238E27FC236}">
                <a16:creationId xmlns:a16="http://schemas.microsoft.com/office/drawing/2014/main" id="{8DC71A93-B148-4A8B-B0CA-4AD086FE8D7B}"/>
              </a:ext>
            </a:extLst>
          </p:cNvPr>
          <p:cNvSpPr txBox="1"/>
          <p:nvPr/>
        </p:nvSpPr>
        <p:spPr>
          <a:xfrm>
            <a:off x="2807839" y="1238914"/>
            <a:ext cx="6309673" cy="5078313"/>
          </a:xfrm>
          <a:prstGeom prst="rect">
            <a:avLst/>
          </a:prstGeom>
          <a:noFill/>
        </p:spPr>
        <p:txBody>
          <a:bodyPr wrap="square" rtlCol="0">
            <a:spAutoFit/>
          </a:bodyPr>
          <a:lstStyle/>
          <a:p>
            <a:pPr algn="ctr"/>
            <a:r>
              <a:rPr lang="en-US" b="1" dirty="0">
                <a:solidFill>
                  <a:srgbClr val="00A0A8"/>
                </a:solidFill>
                <a:latin typeface="Century Gothic" panose="020B0502020202020204" pitchFamily="34" charset="0"/>
              </a:rPr>
              <a:t>TO SUPPORT PEOPLE TO LIVE THE LIFE THEY CHOOSE</a:t>
            </a:r>
          </a:p>
          <a:p>
            <a:pPr algn="ctr"/>
            <a:endParaRPr lang="en-GB" dirty="0">
              <a:latin typeface="Century Gothic" panose="020B0502020202020204" pitchFamily="34" charset="0"/>
            </a:endParaRPr>
          </a:p>
          <a:p>
            <a:pPr algn="ctr"/>
            <a:r>
              <a:rPr lang="en-GB" dirty="0">
                <a:solidFill>
                  <a:schemeClr val="tx2">
                    <a:lumMod val="50000"/>
                  </a:schemeClr>
                </a:solidFill>
                <a:latin typeface="Century Gothic" panose="020B0502020202020204" pitchFamily="34" charset="0"/>
              </a:rPr>
              <a:t>For many, this means building a happy, high quality life of real value, in which potential is fulfilled and ambitions are achieved.</a:t>
            </a:r>
          </a:p>
          <a:p>
            <a:pPr algn="ctr"/>
            <a:endParaRPr lang="en-GB" dirty="0">
              <a:solidFill>
                <a:schemeClr val="tx2">
                  <a:lumMod val="50000"/>
                </a:schemeClr>
              </a:solidFill>
              <a:latin typeface="Century Gothic" panose="020B0502020202020204" pitchFamily="34" charset="0"/>
            </a:endParaRPr>
          </a:p>
          <a:p>
            <a:pPr algn="ctr"/>
            <a:r>
              <a:rPr lang="en-GB" dirty="0">
                <a:solidFill>
                  <a:schemeClr val="tx2">
                    <a:lumMod val="50000"/>
                  </a:schemeClr>
                </a:solidFill>
                <a:latin typeface="Century Gothic" panose="020B0502020202020204" pitchFamily="34" charset="0"/>
              </a:rPr>
              <a:t>We enable this by employing the best people to deliver outstanding, person-led support, focusing on the development of the skills and attributes people require to live as independently as possible.</a:t>
            </a:r>
          </a:p>
          <a:p>
            <a:pPr algn="ctr"/>
            <a:endParaRPr lang="en-GB" dirty="0">
              <a:solidFill>
                <a:schemeClr val="tx2">
                  <a:lumMod val="50000"/>
                </a:schemeClr>
              </a:solidFill>
              <a:latin typeface="Century Gothic" panose="020B0502020202020204" pitchFamily="34" charset="0"/>
            </a:endParaRPr>
          </a:p>
          <a:p>
            <a:pPr algn="ctr"/>
            <a:r>
              <a:rPr lang="en-GB" dirty="0">
                <a:solidFill>
                  <a:schemeClr val="tx2">
                    <a:lumMod val="50000"/>
                  </a:schemeClr>
                </a:solidFill>
                <a:latin typeface="Century Gothic" panose="020B0502020202020204" pitchFamily="34" charset="0"/>
              </a:rPr>
              <a:t>Our approach is brave and passionate, and we work as a team with unity of purpose and total commitment.</a:t>
            </a:r>
          </a:p>
          <a:p>
            <a:pPr algn="ctr"/>
            <a:endParaRPr lang="en-GB" dirty="0">
              <a:latin typeface="Century Gothic" panose="020B0502020202020204" pitchFamily="34" charset="0"/>
            </a:endParaRPr>
          </a:p>
          <a:p>
            <a:pPr algn="ctr"/>
            <a:r>
              <a:rPr lang="en-GB" b="1" dirty="0">
                <a:solidFill>
                  <a:srgbClr val="00A0A8"/>
                </a:solidFill>
                <a:latin typeface="Century Gothic" panose="020B0502020202020204" pitchFamily="34" charset="0"/>
              </a:rPr>
              <a:t>AT ASHCROFT THERE ARE NO LIMITS.</a:t>
            </a:r>
          </a:p>
          <a:p>
            <a:pPr algn="ctr"/>
            <a:endParaRPr lang="en-GB" dirty="0"/>
          </a:p>
          <a:p>
            <a:pPr algn="ctr"/>
            <a:endParaRPr lang="en-US" dirty="0">
              <a:solidFill>
                <a:schemeClr val="tx1">
                  <a:lumMod val="75000"/>
                  <a:lumOff val="25000"/>
                </a:schemeClr>
              </a:solidFill>
              <a:latin typeface="Tw Cen MT" panose="020B0602020104020603" pitchFamily="34" charset="0"/>
            </a:endParaRPr>
          </a:p>
        </p:txBody>
      </p:sp>
      <p:sp>
        <p:nvSpPr>
          <p:cNvPr id="81" name="TextBox 80">
            <a:extLst>
              <a:ext uri="{FF2B5EF4-FFF2-40B4-BE49-F238E27FC236}">
                <a16:creationId xmlns:a16="http://schemas.microsoft.com/office/drawing/2014/main" id="{6859C810-0382-4167-AB01-C2A90E9B1083}"/>
              </a:ext>
            </a:extLst>
          </p:cNvPr>
          <p:cNvSpPr txBox="1"/>
          <p:nvPr/>
        </p:nvSpPr>
        <p:spPr>
          <a:xfrm rot="16200000">
            <a:off x="10223622" y="3241927"/>
            <a:ext cx="2360918"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identity</a:t>
            </a:r>
          </a:p>
        </p:txBody>
      </p:sp>
      <p:sp>
        <p:nvSpPr>
          <p:cNvPr id="82" name="TextBox 81">
            <a:extLst>
              <a:ext uri="{FF2B5EF4-FFF2-40B4-BE49-F238E27FC236}">
                <a16:creationId xmlns:a16="http://schemas.microsoft.com/office/drawing/2014/main" id="{EA7F9464-29FE-4C96-BFC5-7E68BDDEDDD4}"/>
              </a:ext>
            </a:extLst>
          </p:cNvPr>
          <p:cNvSpPr txBox="1"/>
          <p:nvPr/>
        </p:nvSpPr>
        <p:spPr>
          <a:xfrm rot="16200000">
            <a:off x="257541" y="3211148"/>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our guys</a:t>
            </a:r>
          </a:p>
        </p:txBody>
      </p:sp>
      <p:sp>
        <p:nvSpPr>
          <p:cNvPr id="83" name="TextBox 82">
            <a:extLst>
              <a:ext uri="{FF2B5EF4-FFF2-40B4-BE49-F238E27FC236}">
                <a16:creationId xmlns:a16="http://schemas.microsoft.com/office/drawing/2014/main" id="{D0855FCD-32D5-4D68-AE8E-E5F20C0CCDFA}"/>
              </a:ext>
            </a:extLst>
          </p:cNvPr>
          <p:cNvSpPr txBox="1"/>
          <p:nvPr/>
        </p:nvSpPr>
        <p:spPr>
          <a:xfrm rot="16200000">
            <a:off x="-368509" y="3287381"/>
            <a:ext cx="2302279"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working with us</a:t>
            </a:r>
          </a:p>
        </p:txBody>
      </p:sp>
    </p:spTree>
    <p:extLst>
      <p:ext uri="{BB962C8B-B14F-4D97-AF65-F5344CB8AC3E}">
        <p14:creationId xmlns:p14="http://schemas.microsoft.com/office/powerpoint/2010/main" val="262449921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250" fill="hold"/>
                                        <p:tgtEl>
                                          <p:spTgt spid="97"/>
                                        </p:tgtEl>
                                        <p:attrNameLst>
                                          <p:attrName>ppt_w</p:attrName>
                                        </p:attrNameLst>
                                      </p:cBhvr>
                                      <p:tavLst>
                                        <p:tav tm="0">
                                          <p:val>
                                            <p:fltVal val="0"/>
                                          </p:val>
                                        </p:tav>
                                        <p:tav tm="100000">
                                          <p:val>
                                            <p:strVal val="#ppt_w"/>
                                          </p:val>
                                        </p:tav>
                                      </p:tavLst>
                                    </p:anim>
                                    <p:anim calcmode="lin" valueType="num">
                                      <p:cBhvr>
                                        <p:cTn id="8" dur="250" fill="hold"/>
                                        <p:tgtEl>
                                          <p:spTgt spid="97"/>
                                        </p:tgtEl>
                                        <p:attrNameLst>
                                          <p:attrName>ppt_h</p:attrName>
                                        </p:attrNameLst>
                                      </p:cBhvr>
                                      <p:tavLst>
                                        <p:tav tm="0">
                                          <p:val>
                                            <p:fltVal val="0"/>
                                          </p:val>
                                        </p:tav>
                                        <p:tav tm="100000">
                                          <p:val>
                                            <p:strVal val="#ppt_h"/>
                                          </p:val>
                                        </p:tav>
                                      </p:tavLst>
                                    </p:anim>
                                    <p:animEffect transition="in" filter="fade">
                                      <p:cBhvr>
                                        <p:cTn id="9" dur="250"/>
                                        <p:tgtEl>
                                          <p:spTgt spid="97"/>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250" fill="hold"/>
                                        <p:tgtEl>
                                          <p:spTgt spid="101"/>
                                        </p:tgtEl>
                                        <p:attrNameLst>
                                          <p:attrName>ppt_w</p:attrName>
                                        </p:attrNameLst>
                                      </p:cBhvr>
                                      <p:tavLst>
                                        <p:tav tm="0">
                                          <p:val>
                                            <p:fltVal val="0"/>
                                          </p:val>
                                        </p:tav>
                                        <p:tav tm="100000">
                                          <p:val>
                                            <p:strVal val="#ppt_w"/>
                                          </p:val>
                                        </p:tav>
                                      </p:tavLst>
                                    </p:anim>
                                    <p:anim calcmode="lin" valueType="num">
                                      <p:cBhvr>
                                        <p:cTn id="14" dur="250" fill="hold"/>
                                        <p:tgtEl>
                                          <p:spTgt spid="101"/>
                                        </p:tgtEl>
                                        <p:attrNameLst>
                                          <p:attrName>ppt_h</p:attrName>
                                        </p:attrNameLst>
                                      </p:cBhvr>
                                      <p:tavLst>
                                        <p:tav tm="0">
                                          <p:val>
                                            <p:fltVal val="0"/>
                                          </p:val>
                                        </p:tav>
                                        <p:tav tm="100000">
                                          <p:val>
                                            <p:strVal val="#ppt_h"/>
                                          </p:val>
                                        </p:tav>
                                      </p:tavLst>
                                    </p:anim>
                                    <p:animEffect transition="in" filter="fade">
                                      <p:cBhvr>
                                        <p:cTn id="15" dur="250"/>
                                        <p:tgtEl>
                                          <p:spTgt spid="101"/>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p:cTn id="19" dur="250" fill="hold"/>
                                        <p:tgtEl>
                                          <p:spTgt spid="104"/>
                                        </p:tgtEl>
                                        <p:attrNameLst>
                                          <p:attrName>ppt_w</p:attrName>
                                        </p:attrNameLst>
                                      </p:cBhvr>
                                      <p:tavLst>
                                        <p:tav tm="0">
                                          <p:val>
                                            <p:fltVal val="0"/>
                                          </p:val>
                                        </p:tav>
                                        <p:tav tm="100000">
                                          <p:val>
                                            <p:strVal val="#ppt_w"/>
                                          </p:val>
                                        </p:tav>
                                      </p:tavLst>
                                    </p:anim>
                                    <p:anim calcmode="lin" valueType="num">
                                      <p:cBhvr>
                                        <p:cTn id="20" dur="250" fill="hold"/>
                                        <p:tgtEl>
                                          <p:spTgt spid="104"/>
                                        </p:tgtEl>
                                        <p:attrNameLst>
                                          <p:attrName>ppt_h</p:attrName>
                                        </p:attrNameLst>
                                      </p:cBhvr>
                                      <p:tavLst>
                                        <p:tav tm="0">
                                          <p:val>
                                            <p:fltVal val="0"/>
                                          </p:val>
                                        </p:tav>
                                        <p:tav tm="100000">
                                          <p:val>
                                            <p:strVal val="#ppt_h"/>
                                          </p:val>
                                        </p:tav>
                                      </p:tavLst>
                                    </p:anim>
                                    <p:animEffect transition="in" filter="fade">
                                      <p:cBhvr>
                                        <p:cTn id="21" dur="25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07E3AA2-679E-4924-AC1B-FE6C3A02C251}"/>
                </a:ext>
              </a:extLst>
            </p:cNvPr>
            <p:cNvSpPr txBox="1"/>
            <p:nvPr/>
          </p:nvSpPr>
          <p:spPr>
            <a:xfrm rot="16200000">
              <a:off x="1087279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about</a:t>
              </a:r>
            </a:p>
          </p:txBody>
        </p:sp>
        <p:pic>
          <p:nvPicPr>
            <p:cNvPr id="54" name="Picture 53">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F00A67C9-4929-4EFF-9CB6-292640CD2738}"/>
              </a:ext>
            </a:extLst>
          </p:cNvPr>
          <p:cNvGrpSpPr/>
          <p:nvPr/>
        </p:nvGrpSpPr>
        <p:grpSpPr>
          <a:xfrm>
            <a:off x="226788" y="-2"/>
            <a:ext cx="11447501" cy="6858000"/>
            <a:chOff x="213096" y="0"/>
            <a:chExt cx="11447501" cy="6858000"/>
          </a:xfrm>
        </p:grpSpPr>
        <p:sp>
          <p:nvSpPr>
            <p:cNvPr id="56" name="Rectangle 55">
              <a:extLst>
                <a:ext uri="{FF2B5EF4-FFF2-40B4-BE49-F238E27FC236}">
                  <a16:creationId xmlns:a16="http://schemas.microsoft.com/office/drawing/2014/main"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0376C61F-147B-441E-B32E-45D5BC1B66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E3DB5570-AC77-4396-9748-4183DF7C8396}"/>
                </a:ext>
              </a:extLst>
            </p:cNvPr>
            <p:cNvSpPr txBox="1"/>
            <p:nvPr/>
          </p:nvSpPr>
          <p:spPr>
            <a:xfrm rot="16200000">
              <a:off x="8746454" y="3189610"/>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our guys</a:t>
              </a:r>
            </a:p>
          </p:txBody>
        </p:sp>
      </p:grpSp>
      <p:grpSp>
        <p:nvGrpSpPr>
          <p:cNvPr id="71" name="Group 70">
            <a:extLst>
              <a:ext uri="{FF2B5EF4-FFF2-40B4-BE49-F238E27FC236}">
                <a16:creationId xmlns:a16="http://schemas.microsoft.com/office/drawing/2014/main" id="{E7044FAB-DB4A-4E59-B111-8CA4168E7FA4}"/>
              </a:ext>
            </a:extLst>
          </p:cNvPr>
          <p:cNvGrpSpPr/>
          <p:nvPr/>
        </p:nvGrpSpPr>
        <p:grpSpPr>
          <a:xfrm>
            <a:off x="-7638543" y="-1"/>
            <a:ext cx="8692331" cy="6858000"/>
            <a:chOff x="718505" y="-1"/>
            <a:chExt cx="8692331" cy="6858000"/>
          </a:xfrm>
        </p:grpSpPr>
        <p:sp>
          <p:nvSpPr>
            <p:cNvPr id="72" name="Rectangle 71">
              <a:extLst>
                <a:ext uri="{FF2B5EF4-FFF2-40B4-BE49-F238E27FC236}">
                  <a16:creationId xmlns:a16="http://schemas.microsoft.com/office/drawing/2014/main" id="{824F072A-08CC-4CC6-B5EF-C1833A244FA3}"/>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id="{60E31D48-090A-4A9C-AF5C-4B0C49C47C7D}"/>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id="{3A79A714-CB74-4EFD-9BC1-A7F2F993842A}"/>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95AECC6C-A520-4756-9163-08D14835D791}"/>
                </a:ext>
              </a:extLst>
            </p:cNvPr>
            <p:cNvSpPr txBox="1"/>
            <p:nvPr/>
          </p:nvSpPr>
          <p:spPr>
            <a:xfrm rot="16200000">
              <a:off x="-738260" y="3189608"/>
              <a:ext cx="1992086" cy="646331"/>
            </a:xfrm>
            <a:prstGeom prst="rect">
              <a:avLst/>
            </a:prstGeom>
            <a:noFill/>
          </p:spPr>
          <p:txBody>
            <a:bodyPr wrap="square" rtlCol="0">
              <a:spAutoFit/>
            </a:bodyPr>
            <a:lstStyle/>
            <a:p>
              <a:pPr algn="ctr"/>
              <a:r>
                <a:rPr lang="en-US" sz="3600" b="1">
                  <a:solidFill>
                    <a:srgbClr val="F0EEF0"/>
                  </a:solidFill>
                  <a:latin typeface="Tw Cen MT" panose="020B0602020104020603" pitchFamily="34" charset="0"/>
                </a:rPr>
                <a:t>follow</a:t>
              </a:r>
              <a:endParaRPr lang="en-US" sz="3600" b="1" dirty="0">
                <a:solidFill>
                  <a:srgbClr val="F0EEF0"/>
                </a:solidFill>
                <a:latin typeface="Tw Cen MT" panose="020B0602020104020603" pitchFamily="34" charset="0"/>
              </a:endParaRPr>
            </a:p>
          </p:txBody>
        </p:sp>
      </p:grpSp>
      <p:sp>
        <p:nvSpPr>
          <p:cNvPr id="121" name="TextBox 120">
            <a:extLst>
              <a:ext uri="{FF2B5EF4-FFF2-40B4-BE49-F238E27FC236}">
                <a16:creationId xmlns:a16="http://schemas.microsoft.com/office/drawing/2014/main" id="{ADB9B462-21BE-4A91-8264-768F8688631E}"/>
              </a:ext>
            </a:extLst>
          </p:cNvPr>
          <p:cNvSpPr txBox="1"/>
          <p:nvPr/>
        </p:nvSpPr>
        <p:spPr>
          <a:xfrm>
            <a:off x="2044413" y="4827719"/>
            <a:ext cx="7110879" cy="1754326"/>
          </a:xfrm>
          <a:prstGeom prst="rect">
            <a:avLst/>
          </a:prstGeom>
          <a:noFill/>
        </p:spPr>
        <p:txBody>
          <a:bodyPr wrap="square" rtlCol="0">
            <a:spAutoFit/>
          </a:bodyPr>
          <a:lstStyle/>
          <a:p>
            <a:pPr algn="ctr"/>
            <a:r>
              <a:rPr lang="en-US" dirty="0">
                <a:latin typeface="Century Gothic" panose="020B0502020202020204" pitchFamily="34" charset="0"/>
              </a:rPr>
              <a:t>We support 160 people in 23 different locations with various learning disabilities. Some of our guys are supported in the community and others live in small, residential homes across Surrey and Sussex. We believe in the importance of environment and our homes are maintained to high standards. </a:t>
            </a:r>
          </a:p>
        </p:txBody>
      </p:sp>
      <p:sp>
        <p:nvSpPr>
          <p:cNvPr id="65" name="TextBox 64">
            <a:extLst>
              <a:ext uri="{FF2B5EF4-FFF2-40B4-BE49-F238E27FC236}">
                <a16:creationId xmlns:a16="http://schemas.microsoft.com/office/drawing/2014/main" id="{6260349D-A13A-44F3-8B3F-34D999D1B341}"/>
              </a:ext>
            </a:extLst>
          </p:cNvPr>
          <p:cNvSpPr txBox="1"/>
          <p:nvPr/>
        </p:nvSpPr>
        <p:spPr>
          <a:xfrm rot="16200000">
            <a:off x="10178118" y="3243569"/>
            <a:ext cx="2360918"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identity</a:t>
            </a:r>
          </a:p>
        </p:txBody>
      </p:sp>
      <p:sp>
        <p:nvSpPr>
          <p:cNvPr id="66" name="TextBox 65">
            <a:extLst>
              <a:ext uri="{FF2B5EF4-FFF2-40B4-BE49-F238E27FC236}">
                <a16:creationId xmlns:a16="http://schemas.microsoft.com/office/drawing/2014/main" id="{1D3DE157-75E2-4B59-B7B0-A780D4DA3B44}"/>
              </a:ext>
            </a:extLst>
          </p:cNvPr>
          <p:cNvSpPr txBox="1"/>
          <p:nvPr/>
        </p:nvSpPr>
        <p:spPr>
          <a:xfrm rot="16200000">
            <a:off x="9613644" y="3250590"/>
            <a:ext cx="2501063"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mission</a:t>
            </a:r>
          </a:p>
        </p:txBody>
      </p:sp>
      <p:pic>
        <p:nvPicPr>
          <p:cNvPr id="3" name="Picture 2">
            <a:extLst>
              <a:ext uri="{FF2B5EF4-FFF2-40B4-BE49-F238E27FC236}">
                <a16:creationId xmlns:a16="http://schemas.microsoft.com/office/drawing/2014/main" id="{642BC419-80CB-4D10-B0D3-31F6A9257A0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600737">
            <a:off x="6157990" y="627345"/>
            <a:ext cx="3834130" cy="2300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7" name="TextBox 66">
            <a:extLst>
              <a:ext uri="{FF2B5EF4-FFF2-40B4-BE49-F238E27FC236}">
                <a16:creationId xmlns:a16="http://schemas.microsoft.com/office/drawing/2014/main" id="{8238D2F8-4B5D-4C31-8639-DD70DF08FF5F}"/>
              </a:ext>
            </a:extLst>
          </p:cNvPr>
          <p:cNvSpPr txBox="1"/>
          <p:nvPr/>
        </p:nvSpPr>
        <p:spPr>
          <a:xfrm rot="16200000">
            <a:off x="-368509" y="3287381"/>
            <a:ext cx="2302279"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working with us</a:t>
            </a:r>
          </a:p>
        </p:txBody>
      </p:sp>
      <p:pic>
        <p:nvPicPr>
          <p:cNvPr id="68" name="Picture 67">
            <a:extLst>
              <a:ext uri="{FF2B5EF4-FFF2-40B4-BE49-F238E27FC236}">
                <a16:creationId xmlns:a16="http://schemas.microsoft.com/office/drawing/2014/main" id="{A54280F9-302C-4FA9-8B3B-54DFF8B136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225451">
            <a:off x="1415391" y="479931"/>
            <a:ext cx="3834132" cy="2300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85224E0-211D-4997-A3F4-4475B4739D7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090214">
            <a:off x="4328641" y="1484722"/>
            <a:ext cx="2032250" cy="2709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52005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07E3AA2-679E-4924-AC1B-FE6C3A02C251}"/>
                </a:ext>
              </a:extLst>
            </p:cNvPr>
            <p:cNvSpPr txBox="1"/>
            <p:nvPr/>
          </p:nvSpPr>
          <p:spPr>
            <a:xfrm rot="16200000">
              <a:off x="1087279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about</a:t>
              </a:r>
            </a:p>
          </p:txBody>
        </p:sp>
        <p:pic>
          <p:nvPicPr>
            <p:cNvPr id="54" name="Picture 53">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F00A67C9-4929-4EFF-9CB6-292640CD2738}"/>
              </a:ext>
            </a:extLst>
          </p:cNvPr>
          <p:cNvGrpSpPr/>
          <p:nvPr/>
        </p:nvGrpSpPr>
        <p:grpSpPr>
          <a:xfrm>
            <a:off x="226788" y="-2"/>
            <a:ext cx="11447501" cy="6858000"/>
            <a:chOff x="213096" y="0"/>
            <a:chExt cx="11447501" cy="6858000"/>
          </a:xfrm>
        </p:grpSpPr>
        <p:sp>
          <p:nvSpPr>
            <p:cNvPr id="56" name="Rectangle 55">
              <a:extLst>
                <a:ext uri="{FF2B5EF4-FFF2-40B4-BE49-F238E27FC236}">
                  <a16:creationId xmlns:a16="http://schemas.microsoft.com/office/drawing/2014/main"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0376C61F-147B-441E-B32E-45D5BC1B66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a:extLst>
                <a:ext uri="{FF2B5EF4-FFF2-40B4-BE49-F238E27FC236}">
                  <a16:creationId xmlns:a16="http://schemas.microsoft.com/office/drawing/2014/main" id="{F6ED4041-CDD9-443D-802E-47D4387906F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id="{E7044FAB-DB4A-4E59-B111-8CA4168E7FA4}"/>
              </a:ext>
            </a:extLst>
          </p:cNvPr>
          <p:cNvGrpSpPr/>
          <p:nvPr/>
        </p:nvGrpSpPr>
        <p:grpSpPr>
          <a:xfrm>
            <a:off x="-1850378" y="0"/>
            <a:ext cx="11860720"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60E31D48-090A-4A9C-AF5C-4B0C49C47C7D}"/>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id="{3A79A714-CB74-4EFD-9BC1-A7F2F993842A}"/>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95AECC6C-A520-4756-9163-08D14835D791}"/>
                </a:ext>
              </a:extLst>
            </p:cNvPr>
            <p:cNvSpPr txBox="1"/>
            <p:nvPr/>
          </p:nvSpPr>
          <p:spPr>
            <a:xfrm rot="16200000">
              <a:off x="-738260" y="3189608"/>
              <a:ext cx="1992086" cy="646331"/>
            </a:xfrm>
            <a:prstGeom prst="rect">
              <a:avLst/>
            </a:prstGeom>
            <a:noFill/>
          </p:spPr>
          <p:txBody>
            <a:bodyPr wrap="square" rtlCol="0">
              <a:spAutoFit/>
            </a:bodyPr>
            <a:lstStyle/>
            <a:p>
              <a:pPr algn="ctr"/>
              <a:r>
                <a:rPr lang="en-US" sz="3600" b="1">
                  <a:solidFill>
                    <a:srgbClr val="F0EEF0"/>
                  </a:solidFill>
                  <a:latin typeface="Tw Cen MT" panose="020B0602020104020603" pitchFamily="34" charset="0"/>
                </a:rPr>
                <a:t>follow</a:t>
              </a:r>
              <a:endParaRPr lang="en-US" sz="3600" b="1" dirty="0">
                <a:solidFill>
                  <a:srgbClr val="F0EEF0"/>
                </a:solidFill>
                <a:latin typeface="Tw Cen MT" panose="020B0602020104020603" pitchFamily="34" charset="0"/>
              </a:endParaRPr>
            </a:p>
          </p:txBody>
        </p:sp>
      </p:grpSp>
      <p:sp>
        <p:nvSpPr>
          <p:cNvPr id="65" name="TextBox 64">
            <a:extLst>
              <a:ext uri="{FF2B5EF4-FFF2-40B4-BE49-F238E27FC236}">
                <a16:creationId xmlns:a16="http://schemas.microsoft.com/office/drawing/2014/main" id="{B2820912-AC76-4E18-B087-26D48B4229CB}"/>
              </a:ext>
            </a:extLst>
          </p:cNvPr>
          <p:cNvSpPr txBox="1"/>
          <p:nvPr/>
        </p:nvSpPr>
        <p:spPr>
          <a:xfrm rot="16200000">
            <a:off x="10180395" y="3168804"/>
            <a:ext cx="2360918"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identity</a:t>
            </a:r>
          </a:p>
        </p:txBody>
      </p:sp>
      <p:sp>
        <p:nvSpPr>
          <p:cNvPr id="66" name="TextBox 65">
            <a:extLst>
              <a:ext uri="{FF2B5EF4-FFF2-40B4-BE49-F238E27FC236}">
                <a16:creationId xmlns:a16="http://schemas.microsoft.com/office/drawing/2014/main" id="{EF36B279-DF85-479A-B9B1-D12A85ABACFA}"/>
              </a:ext>
            </a:extLst>
          </p:cNvPr>
          <p:cNvSpPr txBox="1"/>
          <p:nvPr/>
        </p:nvSpPr>
        <p:spPr>
          <a:xfrm rot="16200000">
            <a:off x="9573390" y="3208360"/>
            <a:ext cx="2501063"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mission</a:t>
            </a:r>
          </a:p>
        </p:txBody>
      </p:sp>
      <p:sp>
        <p:nvSpPr>
          <p:cNvPr id="67" name="TextBox 66">
            <a:extLst>
              <a:ext uri="{FF2B5EF4-FFF2-40B4-BE49-F238E27FC236}">
                <a16:creationId xmlns:a16="http://schemas.microsoft.com/office/drawing/2014/main" id="{EC27F185-6606-41AB-AC3C-D8D87F8BB5BB}"/>
              </a:ext>
            </a:extLst>
          </p:cNvPr>
          <p:cNvSpPr txBox="1"/>
          <p:nvPr/>
        </p:nvSpPr>
        <p:spPr>
          <a:xfrm rot="16200000">
            <a:off x="9303941" y="3189610"/>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our guys</a:t>
            </a:r>
          </a:p>
        </p:txBody>
      </p:sp>
      <p:sp>
        <p:nvSpPr>
          <p:cNvPr id="68" name="TextBox 67">
            <a:extLst>
              <a:ext uri="{FF2B5EF4-FFF2-40B4-BE49-F238E27FC236}">
                <a16:creationId xmlns:a16="http://schemas.microsoft.com/office/drawing/2014/main" id="{7F36E190-D6D5-435B-9B88-B2C77EBF6F81}"/>
              </a:ext>
            </a:extLst>
          </p:cNvPr>
          <p:cNvSpPr txBox="1"/>
          <p:nvPr/>
        </p:nvSpPr>
        <p:spPr>
          <a:xfrm rot="16200000">
            <a:off x="8628654" y="3342845"/>
            <a:ext cx="2302279"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working with us</a:t>
            </a:r>
          </a:p>
        </p:txBody>
      </p:sp>
      <p:sp>
        <p:nvSpPr>
          <p:cNvPr id="11" name="TextBox 10">
            <a:extLst>
              <a:ext uri="{FF2B5EF4-FFF2-40B4-BE49-F238E27FC236}">
                <a16:creationId xmlns:a16="http://schemas.microsoft.com/office/drawing/2014/main" id="{34AD533C-9049-4365-965E-F9FA962C65D0}"/>
              </a:ext>
            </a:extLst>
          </p:cNvPr>
          <p:cNvSpPr txBox="1"/>
          <p:nvPr/>
        </p:nvSpPr>
        <p:spPr>
          <a:xfrm>
            <a:off x="5052246" y="649480"/>
            <a:ext cx="3355726" cy="4801314"/>
          </a:xfrm>
          <a:prstGeom prst="rect">
            <a:avLst/>
          </a:prstGeom>
          <a:noFill/>
        </p:spPr>
        <p:txBody>
          <a:bodyPr wrap="square" rtlCol="0">
            <a:spAutoFit/>
          </a:bodyPr>
          <a:lstStyle/>
          <a:p>
            <a:pPr algn="ctr"/>
            <a:r>
              <a:rPr lang="en-GB" sz="1600" dirty="0">
                <a:solidFill>
                  <a:schemeClr val="tx2">
                    <a:lumMod val="50000"/>
                  </a:schemeClr>
                </a:solidFill>
                <a:latin typeface="Century Gothic" panose="020B0502020202020204" pitchFamily="34" charset="0"/>
              </a:rPr>
              <a:t>Working with adults with learning disabilities isn’t for everyone…..</a:t>
            </a:r>
          </a:p>
          <a:p>
            <a:pPr algn="ctr"/>
            <a:endParaRPr lang="en-GB" sz="1600" dirty="0">
              <a:solidFill>
                <a:schemeClr val="tx2">
                  <a:lumMod val="50000"/>
                </a:schemeClr>
              </a:solidFill>
              <a:latin typeface="Century Gothic" panose="020B0502020202020204" pitchFamily="34" charset="0"/>
            </a:endParaRPr>
          </a:p>
          <a:p>
            <a:pPr algn="ctr"/>
            <a:r>
              <a:rPr lang="en-GB" sz="1600" dirty="0">
                <a:solidFill>
                  <a:schemeClr val="tx2">
                    <a:lumMod val="50000"/>
                  </a:schemeClr>
                </a:solidFill>
                <a:latin typeface="Century Gothic" panose="020B0502020202020204" pitchFamily="34" charset="0"/>
              </a:rPr>
              <a:t>You need to have</a:t>
            </a:r>
          </a:p>
          <a:p>
            <a:pPr algn="ctr"/>
            <a:r>
              <a:rPr lang="en-GB" sz="1600" dirty="0">
                <a:latin typeface="Century Gothic" panose="020B0502020202020204" pitchFamily="34" charset="0"/>
              </a:rPr>
              <a:t> </a:t>
            </a:r>
          </a:p>
          <a:p>
            <a:pPr marL="285750" indent="-285750" algn="ctr">
              <a:buFont typeface="Wingdings" panose="05000000000000000000" pitchFamily="2" charset="2"/>
              <a:buChar char="ü"/>
            </a:pPr>
            <a:r>
              <a:rPr lang="en-GB" sz="2000" b="1" dirty="0">
                <a:solidFill>
                  <a:srgbClr val="FF5969"/>
                </a:solidFill>
                <a:latin typeface="Century Gothic" panose="020B0502020202020204" pitchFamily="34" charset="0"/>
              </a:rPr>
              <a:t>ethics, </a:t>
            </a:r>
          </a:p>
          <a:p>
            <a:pPr marL="285750" indent="-285750" algn="ctr">
              <a:buFont typeface="Wingdings" panose="05000000000000000000" pitchFamily="2" charset="2"/>
              <a:buChar char="ü"/>
            </a:pPr>
            <a:r>
              <a:rPr lang="en-GB" sz="2000" b="1" dirty="0">
                <a:solidFill>
                  <a:srgbClr val="FF5969"/>
                </a:solidFill>
                <a:latin typeface="Century Gothic" panose="020B0502020202020204" pitchFamily="34" charset="0"/>
              </a:rPr>
              <a:t>empathy</a:t>
            </a:r>
          </a:p>
          <a:p>
            <a:pPr marL="285750" indent="-285750" algn="ctr">
              <a:buFont typeface="Wingdings" panose="05000000000000000000" pitchFamily="2" charset="2"/>
              <a:buChar char="ü"/>
            </a:pPr>
            <a:r>
              <a:rPr lang="en-GB" sz="2000" b="1" dirty="0">
                <a:solidFill>
                  <a:srgbClr val="FF5969"/>
                </a:solidFill>
                <a:latin typeface="Century Gothic" panose="020B0502020202020204" pitchFamily="34" charset="0"/>
              </a:rPr>
              <a:t>energy </a:t>
            </a:r>
          </a:p>
          <a:p>
            <a:pPr algn="ctr"/>
            <a:endParaRPr lang="en-GB" sz="1600" dirty="0">
              <a:latin typeface="Century Gothic" panose="020B0502020202020204" pitchFamily="34" charset="0"/>
            </a:endParaRPr>
          </a:p>
          <a:p>
            <a:pPr algn="ctr"/>
            <a:r>
              <a:rPr lang="en-GB" sz="1600" dirty="0">
                <a:solidFill>
                  <a:schemeClr val="tx2">
                    <a:lumMod val="50000"/>
                  </a:schemeClr>
                </a:solidFill>
                <a:latin typeface="Century Gothic" panose="020B0502020202020204" pitchFamily="34" charset="0"/>
              </a:rPr>
              <a:t>But if you have those things then this can be a fabulous career with:</a:t>
            </a:r>
          </a:p>
          <a:p>
            <a:pPr algn="ctr"/>
            <a:endParaRPr lang="en-GB" sz="1600" dirty="0">
              <a:latin typeface="Century Gothic" panose="020B0502020202020204" pitchFamily="34" charset="0"/>
            </a:endParaRPr>
          </a:p>
          <a:p>
            <a:pPr marL="285750" indent="-285750" algn="ctr">
              <a:buFont typeface="Wingdings" panose="05000000000000000000" pitchFamily="2" charset="2"/>
              <a:buChar char="ü"/>
            </a:pPr>
            <a:r>
              <a:rPr lang="en-GB" b="1" dirty="0">
                <a:solidFill>
                  <a:srgbClr val="00A0A8"/>
                </a:solidFill>
                <a:latin typeface="Century Gothic" panose="020B0502020202020204" pitchFamily="34" charset="0"/>
              </a:rPr>
              <a:t>on-the-job training</a:t>
            </a:r>
          </a:p>
          <a:p>
            <a:pPr marL="285750" indent="-285750" algn="ctr">
              <a:buFont typeface="Wingdings" panose="05000000000000000000" pitchFamily="2" charset="2"/>
              <a:buChar char="ü"/>
            </a:pPr>
            <a:r>
              <a:rPr lang="en-GB" b="1" dirty="0">
                <a:solidFill>
                  <a:srgbClr val="00A0A8"/>
                </a:solidFill>
                <a:latin typeface="Century Gothic" panose="020B0502020202020204" pitchFamily="34" charset="0"/>
              </a:rPr>
              <a:t>career progression</a:t>
            </a:r>
          </a:p>
          <a:p>
            <a:pPr marL="285750" indent="-285750" algn="ctr">
              <a:buFont typeface="Wingdings" panose="05000000000000000000" pitchFamily="2" charset="2"/>
              <a:buChar char="ü"/>
            </a:pPr>
            <a:r>
              <a:rPr lang="en-GB" b="1" dirty="0">
                <a:solidFill>
                  <a:srgbClr val="00A0A8"/>
                </a:solidFill>
                <a:latin typeface="Century Gothic" panose="020B0502020202020204" pitchFamily="34" charset="0"/>
              </a:rPr>
              <a:t>flexible working days</a:t>
            </a:r>
            <a:endParaRPr lang="en-GB" sz="1600" b="1" dirty="0">
              <a:solidFill>
                <a:srgbClr val="00A0A8"/>
              </a:solidFill>
              <a:latin typeface="Century Gothic" panose="020B0502020202020204" pitchFamily="34" charset="0"/>
            </a:endParaRPr>
          </a:p>
          <a:p>
            <a:pPr algn="ctr"/>
            <a:endParaRPr lang="en-GB" sz="1600" dirty="0">
              <a:latin typeface="Century Gothic" panose="020B0502020202020204" pitchFamily="34" charset="0"/>
            </a:endParaRPr>
          </a:p>
        </p:txBody>
      </p:sp>
      <p:pic>
        <p:nvPicPr>
          <p:cNvPr id="13" name="Picture 12">
            <a:extLst>
              <a:ext uri="{FF2B5EF4-FFF2-40B4-BE49-F238E27FC236}">
                <a16:creationId xmlns:a16="http://schemas.microsoft.com/office/drawing/2014/main" id="{082A2F27-95CC-4532-9BFA-D708921B2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01" y="760575"/>
            <a:ext cx="4009567" cy="4640367"/>
          </a:xfrm>
          <a:prstGeom prst="rect">
            <a:avLst/>
          </a:prstGeom>
        </p:spPr>
      </p:pic>
    </p:spTree>
    <p:extLst>
      <p:ext uri="{BB962C8B-B14F-4D97-AF65-F5344CB8AC3E}">
        <p14:creationId xmlns:p14="http://schemas.microsoft.com/office/powerpoint/2010/main" val="35579595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07E3AA2-679E-4924-AC1B-FE6C3A02C251}"/>
                </a:ext>
              </a:extLst>
            </p:cNvPr>
            <p:cNvSpPr txBox="1"/>
            <p:nvPr/>
          </p:nvSpPr>
          <p:spPr>
            <a:xfrm rot="16200000">
              <a:off x="1087279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about</a:t>
              </a:r>
            </a:p>
          </p:txBody>
        </p:sp>
        <p:pic>
          <p:nvPicPr>
            <p:cNvPr id="54" name="Picture 53">
              <a:extLst>
                <a:ext uri="{FF2B5EF4-FFF2-40B4-BE49-F238E27FC236}">
                  <a16:creationId xmlns:a16="http://schemas.microsoft.com/office/drawing/2014/main" id="{CD9846FC-755F-4A0E-BAD3-A5D51C0E1E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F00A67C9-4929-4EFF-9CB6-292640CD2738}"/>
              </a:ext>
            </a:extLst>
          </p:cNvPr>
          <p:cNvGrpSpPr/>
          <p:nvPr/>
        </p:nvGrpSpPr>
        <p:grpSpPr>
          <a:xfrm>
            <a:off x="226788" y="-2"/>
            <a:ext cx="11447501" cy="6858000"/>
            <a:chOff x="213096" y="0"/>
            <a:chExt cx="11447501" cy="6858000"/>
          </a:xfrm>
        </p:grpSpPr>
        <p:sp>
          <p:nvSpPr>
            <p:cNvPr id="56" name="Rectangle 55">
              <a:extLst>
                <a:ext uri="{FF2B5EF4-FFF2-40B4-BE49-F238E27FC236}">
                  <a16:creationId xmlns:a16="http://schemas.microsoft.com/office/drawing/2014/main"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0376C61F-147B-441E-B32E-45D5BC1B66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95" name="Group 94">
            <a:extLst>
              <a:ext uri="{FF2B5EF4-FFF2-40B4-BE49-F238E27FC236}">
                <a16:creationId xmlns:a16="http://schemas.microsoft.com/office/drawing/2014/main"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a:extLst>
                <a:ext uri="{FF2B5EF4-FFF2-40B4-BE49-F238E27FC236}">
                  <a16:creationId xmlns:a16="http://schemas.microsoft.com/office/drawing/2014/main" id="{F6ED4041-CDD9-443D-802E-47D4387906F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id="{E7044FAB-DB4A-4E59-B111-8CA4168E7FA4}"/>
              </a:ext>
            </a:extLst>
          </p:cNvPr>
          <p:cNvGrpSpPr/>
          <p:nvPr/>
        </p:nvGrpSpPr>
        <p:grpSpPr>
          <a:xfrm>
            <a:off x="-1713295" y="0"/>
            <a:ext cx="11860720"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22001AFB-5833-4302-85EB-700F4F764C00}"/>
              </a:ext>
            </a:extLst>
          </p:cNvPr>
          <p:cNvSpPr txBox="1"/>
          <p:nvPr/>
        </p:nvSpPr>
        <p:spPr>
          <a:xfrm>
            <a:off x="378970" y="1202322"/>
            <a:ext cx="2472756" cy="400110"/>
          </a:xfrm>
          <a:prstGeom prst="rect">
            <a:avLst/>
          </a:prstGeom>
          <a:noFill/>
        </p:spPr>
        <p:txBody>
          <a:bodyPr wrap="square" rtlCol="0">
            <a:spAutoFit/>
          </a:bodyPr>
          <a:lstStyle/>
          <a:p>
            <a:pPr algn="ctr"/>
            <a:r>
              <a:rPr lang="en-US" sz="2000" dirty="0">
                <a:solidFill>
                  <a:srgbClr val="A6A6A6"/>
                </a:solidFill>
                <a:latin typeface="Tw Cen MT" panose="020B0602020104020603" pitchFamily="34" charset="0"/>
              </a:rPr>
              <a:t> </a:t>
            </a:r>
            <a:r>
              <a:rPr lang="en-GB" b="1" dirty="0">
                <a:solidFill>
                  <a:srgbClr val="00A0A8"/>
                </a:solidFill>
                <a:latin typeface="Century Gothic" panose="020B0502020202020204" pitchFamily="34" charset="0"/>
              </a:rPr>
              <a:t>@</a:t>
            </a:r>
            <a:r>
              <a:rPr lang="en-US" sz="2000" b="1" dirty="0" err="1">
                <a:solidFill>
                  <a:srgbClr val="00A0A8"/>
                </a:solidFill>
                <a:latin typeface="Century Gothic" panose="020B0502020202020204" pitchFamily="34" charset="0"/>
              </a:rPr>
              <a:t>Ashcroftsupport</a:t>
            </a:r>
            <a:endParaRPr lang="en-US" sz="2000" b="1" dirty="0">
              <a:solidFill>
                <a:srgbClr val="00A0A8"/>
              </a:solidFill>
              <a:latin typeface="Century Gothic" panose="020B0502020202020204" pitchFamily="34" charset="0"/>
            </a:endParaRPr>
          </a:p>
        </p:txBody>
      </p:sp>
      <p:sp>
        <p:nvSpPr>
          <p:cNvPr id="37" name="TextBox 36">
            <a:extLst>
              <a:ext uri="{FF2B5EF4-FFF2-40B4-BE49-F238E27FC236}">
                <a16:creationId xmlns:a16="http://schemas.microsoft.com/office/drawing/2014/main" id="{DAC3DF4E-CC11-4211-B94C-CFD06DD21505}"/>
              </a:ext>
            </a:extLst>
          </p:cNvPr>
          <p:cNvSpPr txBox="1"/>
          <p:nvPr/>
        </p:nvSpPr>
        <p:spPr>
          <a:xfrm>
            <a:off x="-67561" y="4093320"/>
            <a:ext cx="4224271" cy="369332"/>
          </a:xfrm>
          <a:prstGeom prst="rect">
            <a:avLst/>
          </a:prstGeom>
          <a:noFill/>
        </p:spPr>
        <p:txBody>
          <a:bodyPr wrap="square" rtlCol="0">
            <a:spAutoFit/>
          </a:bodyPr>
          <a:lstStyle/>
          <a:p>
            <a:pPr algn="ctr"/>
            <a:r>
              <a:rPr lang="en-US" b="1" dirty="0">
                <a:solidFill>
                  <a:srgbClr val="EF3078"/>
                </a:solidFill>
                <a:latin typeface="Century Gothic" panose="020B0502020202020204" pitchFamily="34" charset="0"/>
              </a:rPr>
              <a:t>www.ashcroftsupport.com</a:t>
            </a:r>
          </a:p>
        </p:txBody>
      </p:sp>
      <p:sp>
        <p:nvSpPr>
          <p:cNvPr id="43" name="Oval 42">
            <a:extLst>
              <a:ext uri="{FF2B5EF4-FFF2-40B4-BE49-F238E27FC236}">
                <a16:creationId xmlns:a16="http://schemas.microsoft.com/office/drawing/2014/main" id="{4759DD56-9161-4A22-8660-0AAFD5155B24}"/>
              </a:ext>
            </a:extLst>
          </p:cNvPr>
          <p:cNvSpPr/>
          <p:nvPr/>
        </p:nvSpPr>
        <p:spPr>
          <a:xfrm>
            <a:off x="-967169" y="3749268"/>
            <a:ext cx="1120595" cy="1057436"/>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37A792EE-2433-4D86-A7D5-1FB0D3F9E4D8}"/>
              </a:ext>
            </a:extLst>
          </p:cNvPr>
          <p:cNvGrpSpPr/>
          <p:nvPr/>
        </p:nvGrpSpPr>
        <p:grpSpPr>
          <a:xfrm>
            <a:off x="-951444" y="2337439"/>
            <a:ext cx="1120594" cy="1057436"/>
            <a:chOff x="6403225" y="2209800"/>
            <a:chExt cx="2090058" cy="2090058"/>
          </a:xfrm>
        </p:grpSpPr>
        <p:sp>
          <p:nvSpPr>
            <p:cNvPr id="46" name="Oval 45">
              <a:extLst>
                <a:ext uri="{FF2B5EF4-FFF2-40B4-BE49-F238E27FC236}">
                  <a16:creationId xmlns:a16="http://schemas.microsoft.com/office/drawing/2014/main" id="{5A516301-84E4-4DC6-A056-8024955CA570}"/>
                </a:ext>
              </a:extLst>
            </p:cNvPr>
            <p:cNvSpPr/>
            <p:nvPr/>
          </p:nvSpPr>
          <p:spPr>
            <a:xfrm>
              <a:off x="6403225" y="2209800"/>
              <a:ext cx="2090058" cy="209005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C90A6E8F-8715-4A45-8091-41BC89D6203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13245" y="2611063"/>
              <a:ext cx="1287532" cy="1287532"/>
            </a:xfrm>
            <a:prstGeom prst="rect">
              <a:avLst/>
            </a:prstGeom>
          </p:spPr>
        </p:pic>
      </p:grpSp>
      <p:grpSp>
        <p:nvGrpSpPr>
          <p:cNvPr id="48" name="Group 47">
            <a:extLst>
              <a:ext uri="{FF2B5EF4-FFF2-40B4-BE49-F238E27FC236}">
                <a16:creationId xmlns:a16="http://schemas.microsoft.com/office/drawing/2014/main" id="{081CAD7B-D8C7-4ACB-BAAD-C11ECF75DF45}"/>
              </a:ext>
            </a:extLst>
          </p:cNvPr>
          <p:cNvGrpSpPr/>
          <p:nvPr/>
        </p:nvGrpSpPr>
        <p:grpSpPr>
          <a:xfrm>
            <a:off x="-935784" y="934910"/>
            <a:ext cx="1057824" cy="981326"/>
            <a:chOff x="1103085" y="2209800"/>
            <a:chExt cx="2090058" cy="2090058"/>
          </a:xfrm>
        </p:grpSpPr>
        <p:sp>
          <p:nvSpPr>
            <p:cNvPr id="49" name="Oval 48">
              <a:extLst>
                <a:ext uri="{FF2B5EF4-FFF2-40B4-BE49-F238E27FC236}">
                  <a16:creationId xmlns:a16="http://schemas.microsoft.com/office/drawing/2014/main" id="{F64BCF60-284B-4512-A374-E284A563EFB1}"/>
                </a:ext>
              </a:extLst>
            </p:cNvPr>
            <p:cNvSpPr/>
            <p:nvPr/>
          </p:nvSpPr>
          <p:spPr>
            <a:xfrm>
              <a:off x="1103085" y="2209800"/>
              <a:ext cx="2090058" cy="2090058"/>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D88307B7-2C0C-4003-9659-402583C1B43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04348" y="2611063"/>
              <a:ext cx="1287532" cy="1287532"/>
            </a:xfrm>
            <a:prstGeom prst="rect">
              <a:avLst/>
            </a:prstGeom>
          </p:spPr>
        </p:pic>
      </p:grpSp>
      <p:sp>
        <p:nvSpPr>
          <p:cNvPr id="66" name="TextBox 65">
            <a:extLst>
              <a:ext uri="{FF2B5EF4-FFF2-40B4-BE49-F238E27FC236}">
                <a16:creationId xmlns:a16="http://schemas.microsoft.com/office/drawing/2014/main" id="{90BFE980-C88A-414F-A14E-BFE2F12FF964}"/>
              </a:ext>
            </a:extLst>
          </p:cNvPr>
          <p:cNvSpPr txBox="1"/>
          <p:nvPr/>
        </p:nvSpPr>
        <p:spPr>
          <a:xfrm rot="16200000">
            <a:off x="10198738" y="3263502"/>
            <a:ext cx="2360918"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identity</a:t>
            </a:r>
          </a:p>
        </p:txBody>
      </p:sp>
      <p:sp>
        <p:nvSpPr>
          <p:cNvPr id="67" name="TextBox 66">
            <a:extLst>
              <a:ext uri="{FF2B5EF4-FFF2-40B4-BE49-F238E27FC236}">
                <a16:creationId xmlns:a16="http://schemas.microsoft.com/office/drawing/2014/main" id="{8129EA84-F263-48EC-9686-34596C87D5C0}"/>
              </a:ext>
            </a:extLst>
          </p:cNvPr>
          <p:cNvSpPr txBox="1"/>
          <p:nvPr/>
        </p:nvSpPr>
        <p:spPr>
          <a:xfrm rot="16200000">
            <a:off x="9601994" y="3220383"/>
            <a:ext cx="2501063"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our mission</a:t>
            </a:r>
          </a:p>
        </p:txBody>
      </p:sp>
      <p:sp>
        <p:nvSpPr>
          <p:cNvPr id="68" name="TextBox 67">
            <a:extLst>
              <a:ext uri="{FF2B5EF4-FFF2-40B4-BE49-F238E27FC236}">
                <a16:creationId xmlns:a16="http://schemas.microsoft.com/office/drawing/2014/main" id="{4D2BB80B-716E-49F3-AD02-C09AE4DDD9C3}"/>
              </a:ext>
            </a:extLst>
          </p:cNvPr>
          <p:cNvSpPr txBox="1"/>
          <p:nvPr/>
        </p:nvSpPr>
        <p:spPr>
          <a:xfrm rot="16200000">
            <a:off x="9303941" y="3189610"/>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our guys</a:t>
            </a:r>
          </a:p>
        </p:txBody>
      </p:sp>
      <p:sp>
        <p:nvSpPr>
          <p:cNvPr id="69" name="TextBox 68">
            <a:extLst>
              <a:ext uri="{FF2B5EF4-FFF2-40B4-BE49-F238E27FC236}">
                <a16:creationId xmlns:a16="http://schemas.microsoft.com/office/drawing/2014/main" id="{9352B49A-DCB1-4F14-A3EE-77F9A3BB2C41}"/>
              </a:ext>
            </a:extLst>
          </p:cNvPr>
          <p:cNvSpPr txBox="1"/>
          <p:nvPr/>
        </p:nvSpPr>
        <p:spPr>
          <a:xfrm rot="16200000">
            <a:off x="8663916" y="3325000"/>
            <a:ext cx="2302279"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working with us</a:t>
            </a:r>
          </a:p>
        </p:txBody>
      </p:sp>
      <p:sp>
        <p:nvSpPr>
          <p:cNvPr id="2" name="Rectangle 1">
            <a:extLst>
              <a:ext uri="{FF2B5EF4-FFF2-40B4-BE49-F238E27FC236}">
                <a16:creationId xmlns:a16="http://schemas.microsoft.com/office/drawing/2014/main" id="{230765A4-226C-4BFD-8A39-3F6CF2CBC97F}"/>
              </a:ext>
            </a:extLst>
          </p:cNvPr>
          <p:cNvSpPr/>
          <p:nvPr/>
        </p:nvSpPr>
        <p:spPr>
          <a:xfrm>
            <a:off x="542530" y="2580013"/>
            <a:ext cx="1984839" cy="400110"/>
          </a:xfrm>
          <a:prstGeom prst="rect">
            <a:avLst/>
          </a:prstGeom>
        </p:spPr>
        <p:txBody>
          <a:bodyPr wrap="none">
            <a:spAutoFit/>
          </a:bodyPr>
          <a:lstStyle/>
          <a:p>
            <a:r>
              <a:rPr lang="en-GB" b="1" dirty="0">
                <a:solidFill>
                  <a:srgbClr val="92D050"/>
                </a:solidFill>
                <a:latin typeface="Century Gothic" panose="020B0502020202020204" pitchFamily="34" charset="0"/>
              </a:rPr>
              <a:t>@</a:t>
            </a:r>
            <a:r>
              <a:rPr lang="en-US" sz="2000" b="1" dirty="0" err="1">
                <a:solidFill>
                  <a:srgbClr val="92D050"/>
                </a:solidFill>
                <a:latin typeface="Century Gothic" panose="020B0502020202020204" pitchFamily="34" charset="0"/>
              </a:rPr>
              <a:t>AshcroftCare</a:t>
            </a:r>
            <a:endParaRPr lang="en-GB" sz="2000" dirty="0">
              <a:solidFill>
                <a:srgbClr val="92D050"/>
              </a:solidFill>
              <a:latin typeface="Century Gothic" panose="020B0502020202020204" pitchFamily="34" charset="0"/>
            </a:endParaRPr>
          </a:p>
        </p:txBody>
      </p:sp>
      <p:pic>
        <p:nvPicPr>
          <p:cNvPr id="3" name="Picture 2">
            <a:extLst>
              <a:ext uri="{FF2B5EF4-FFF2-40B4-BE49-F238E27FC236}">
                <a16:creationId xmlns:a16="http://schemas.microsoft.com/office/drawing/2014/main" id="{EA635E07-AD0F-4EC5-83FC-E07CD9E450ED}"/>
              </a:ext>
            </a:extLst>
          </p:cNvPr>
          <p:cNvPicPr>
            <a:picLocks noChangeAspect="1"/>
          </p:cNvPicPr>
          <p:nvPr/>
        </p:nvPicPr>
        <p:blipFill>
          <a:blip r:embed="rId7"/>
          <a:stretch>
            <a:fillRect/>
          </a:stretch>
        </p:blipFill>
        <p:spPr>
          <a:xfrm>
            <a:off x="-810158" y="3956508"/>
            <a:ext cx="817843" cy="594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SAM VID">
            <a:hlinkClick r:id="" action="ppaction://media"/>
            <a:extLst>
              <a:ext uri="{FF2B5EF4-FFF2-40B4-BE49-F238E27FC236}">
                <a16:creationId xmlns:a16="http://schemas.microsoft.com/office/drawing/2014/main" id="{662B714F-193A-4D1A-A9FE-CB8401B21C9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4731066" y="475760"/>
            <a:ext cx="2671367" cy="4719963"/>
          </a:xfrm>
          <a:prstGeom prst="rect">
            <a:avLst/>
          </a:prstGeom>
        </p:spPr>
      </p:pic>
      <p:sp>
        <p:nvSpPr>
          <p:cNvPr id="5" name="Rectangle 4">
            <a:extLst>
              <a:ext uri="{FF2B5EF4-FFF2-40B4-BE49-F238E27FC236}">
                <a16:creationId xmlns:a16="http://schemas.microsoft.com/office/drawing/2014/main" id="{DB9C53CE-E9DF-4D2F-B988-37B927BD20B4}"/>
              </a:ext>
            </a:extLst>
          </p:cNvPr>
          <p:cNvSpPr/>
          <p:nvPr/>
        </p:nvSpPr>
        <p:spPr>
          <a:xfrm>
            <a:off x="4110984" y="5332535"/>
            <a:ext cx="3853696" cy="1350275"/>
          </a:xfrm>
          <a:prstGeom prst="rect">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rPr>
              <a:t>Would you like to know more about job opportunities at Ashcroft?  </a:t>
            </a:r>
          </a:p>
          <a:p>
            <a:pPr algn="ctr">
              <a:spcBef>
                <a:spcPts val="1200"/>
              </a:spcBef>
            </a:pPr>
            <a:r>
              <a:rPr lang="en-GB" b="1" dirty="0">
                <a:solidFill>
                  <a:srgbClr val="FFFF00"/>
                </a:solidFill>
                <a:latin typeface="Century Gothic" panose="020B0502020202020204" pitchFamily="34" charset="0"/>
              </a:rPr>
              <a:t>Call Sam on 01293 826200 </a:t>
            </a:r>
          </a:p>
          <a:p>
            <a:pPr algn="ctr">
              <a:spcBef>
                <a:spcPts val="1200"/>
              </a:spcBef>
            </a:pPr>
            <a:r>
              <a:rPr lang="en-GB" sz="1400" b="1" dirty="0">
                <a:solidFill>
                  <a:schemeClr val="bg1"/>
                </a:solidFill>
                <a:latin typeface="Century Gothic" panose="020B0502020202020204" pitchFamily="34" charset="0"/>
              </a:rPr>
              <a:t>or email jobs@ashcroftsupport.com</a:t>
            </a:r>
            <a:endParaRPr lang="en-GB"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2723948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49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4"/>
                </p:tgtEl>
              </p:cMediaNode>
            </p:vide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483</Words>
  <Application>Microsoft Office PowerPoint</Application>
  <PresentationFormat>Widescreen</PresentationFormat>
  <Paragraphs>87</Paragraphs>
  <Slides>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Century Gothic</vt:lpstr>
      <vt:lpstr>Tw Cen MT</vt:lpstr>
      <vt:lpstr>Wingdings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Zähringer</dc:creator>
  <cp:lastModifiedBy>James Izzard</cp:lastModifiedBy>
  <cp:revision>35</cp:revision>
  <dcterms:created xsi:type="dcterms:W3CDTF">2017-01-05T13:17:27Z</dcterms:created>
  <dcterms:modified xsi:type="dcterms:W3CDTF">2020-05-01T11:23:58Z</dcterms:modified>
</cp:coreProperties>
</file>