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62" r:id="rId6"/>
    <p:sldId id="264" r:id="rId7"/>
    <p:sldId id="267" r:id="rId8"/>
    <p:sldId id="258" r:id="rId9"/>
    <p:sldId id="268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lFKw6kbPa0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hyperlink" Target="https://www.bing.com/videos/search?q=legal+executive+job+profile+uk&amp;&amp;view=detail&amp;mid=3EBB851C8B72737BB6713EBB851C8B72737BB671&amp;&amp;FORM=VRDGAR&amp;ru=%2Fvideos%2Fsearch%3Fq%3Dlegal%2520executive%2520job%2520profile%2520uk%26qs%3Dn%26form%3DQBVR%26sp%3D-1%26pq%3Dlegal%2520executivejob%2520profile%2520uk%26sc%3D0-29%26sk%3D%26cvid%3DCEF8E608172E48E9BC03F8E90A9542CA" TargetMode="External"/><Relationship Id="rId12" Type="http://schemas.openxmlformats.org/officeDocument/2006/relationships/hyperlink" Target="https://icould.com/explore/categories/job-types/law-and-order" TargetMode="External"/><Relationship Id="rId2" Type="http://schemas.openxmlformats.org/officeDocument/2006/relationships/hyperlink" Target="https://nationalcareers.service.gov.uk/job-profiles/solici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videos/search?q=licenced+conveyancer+job+profile+uk&amp;&amp;view=detail&amp;mid=EE1F97DF7B3B02FF98EAEE1F97DF7B3B02FF98EA&amp;&amp;FORM=VRDGAR&amp;ru=%2Fvideos%2Fsearch%3Fq%3Dlicenced%2520conveyancer%2520job%2520profile%2520uk%26qs%3Dn%26form%3DQBVDMH%26sp%3D-1%26pq%3Dlicenced%2520conveyanc%2520job%2520profile%2520uk%26sc%3D0-33%26sk%3D%26cvid%3DAACAFCA615B84A3494E7B1C43D6FFCCB" TargetMode="External"/><Relationship Id="rId11" Type="http://schemas.openxmlformats.org/officeDocument/2006/relationships/hyperlink" Target="https://nationalcareers.service.gov.uk/job-profiles/legal-executive" TargetMode="External"/><Relationship Id="rId5" Type="http://schemas.openxmlformats.org/officeDocument/2006/relationships/hyperlink" Target="https://www.bbc.co.uk/bitesize/articles/zvkqrj6" TargetMode="External"/><Relationship Id="rId10" Type="http://schemas.openxmlformats.org/officeDocument/2006/relationships/hyperlink" Target="https://nationalcareers.service.gov.uk/job-profiles/licensed-conveyancer" TargetMode="External"/><Relationship Id="rId4" Type="http://schemas.openxmlformats.org/officeDocument/2006/relationships/hyperlink" Target="https://www.bing.com/videos/search?q=family+solicitor+career+profile+uk&amp;&amp;view=detail&amp;mid=23D5A31033EE42E2908023D5A31033EE42E29080&amp;&amp;FORM=VRDGAR&amp;ru=%2Fvideos%2Fsearch%3Fq%3Dfamily%2520solicitor%2520career%2520profile%2520uk%26qs%3Dn%26sp%3D-1%26pq%3Dfamily%2520solicitor%2520career%2520profile%2520uk%26sc%3D0-34%26sk%3D%26cvid%3DA9058B3869394824B00895FC0FDCAEAE%26FORM%3DVDVVXX" TargetMode="External"/><Relationship Id="rId9" Type="http://schemas.openxmlformats.org/officeDocument/2006/relationships/hyperlink" Target="https://nationalcareers.service.gov.uk/job-profiles/barrist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www.bbc.co.uk/bitesize/articles/zkmvnr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94107"/>
            <a:ext cx="6100109" cy="940240"/>
          </a:xfrm>
        </p:spPr>
        <p:txBody>
          <a:bodyPr>
            <a:normAutofit/>
          </a:bodyPr>
          <a:lstStyle/>
          <a:p>
            <a:r>
              <a:rPr lang="en-GB" sz="4200" dirty="0"/>
              <a:t>Careers in the Law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766EB-67A4-4B3B-AC3F-0185D94DC6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92"/>
          <a:stretch/>
        </p:blipFill>
        <p:spPr>
          <a:xfrm>
            <a:off x="2382" y="102704"/>
            <a:ext cx="6723681" cy="41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4B36-324A-45A7-B54C-B2C34DCD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62B15C-5F69-4F6A-A802-E03F63D3F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9"/>
          <a:stretch/>
        </p:blipFill>
        <p:spPr>
          <a:xfrm>
            <a:off x="5320" y="0"/>
            <a:ext cx="9456344" cy="6858000"/>
          </a:xfrm>
        </p:spPr>
      </p:pic>
    </p:spTree>
    <p:extLst>
      <p:ext uri="{BB962C8B-B14F-4D97-AF65-F5344CB8AC3E}">
        <p14:creationId xmlns:p14="http://schemas.microsoft.com/office/powerpoint/2010/main" val="246861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legal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567092"/>
              </p:ext>
            </p:extLst>
          </p:nvPr>
        </p:nvGraphicFramePr>
        <p:xfrm>
          <a:off x="531639" y="2636507"/>
          <a:ext cx="8218968" cy="365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704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2073506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4231758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56386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Solicitor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Barrister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Coroner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Licenced conveyancer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executive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3239791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98" y="3250096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98" y="4370972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98" y="5010460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98" y="5710983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98" y="3810534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3810534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9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4381277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0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5005144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1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5675331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2"/>
            <a:extLst>
              <a:ext uri="{FF2B5EF4-FFF2-40B4-BE49-F238E27FC236}">
                <a16:creationId xmlns:a16="http://schemas.microsoft.com/office/drawing/2014/main" id="{BC88D5F8-9030-4792-9362-33CEADD919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4537" y="597760"/>
            <a:ext cx="1627957" cy="13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AD6A-0728-46D5-926C-E233C8A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Considered the apprenticeship route?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84DF-B9B3-438E-9534-A48B7D0FC312}"/>
              </a:ext>
            </a:extLst>
          </p:cNvPr>
          <p:cNvSpPr txBox="1">
            <a:spLocks/>
          </p:cNvSpPr>
          <p:nvPr/>
        </p:nvSpPr>
        <p:spPr>
          <a:xfrm>
            <a:off x="271008" y="3535326"/>
            <a:ext cx="2686226" cy="272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Halima is an apprentice paralegal</a:t>
            </a:r>
            <a:endParaRPr lang="en-GB" sz="1800" dirty="0"/>
          </a:p>
        </p:txBody>
      </p:sp>
      <p:pic>
        <p:nvPicPr>
          <p:cNvPr id="18" name="Content Placeholder 17" descr="A person sitting at a table using a comput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68752AD-AE2B-4574-A08E-1E1B8A88D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6210" y="2699913"/>
            <a:ext cx="5978125" cy="3340468"/>
          </a:xfrm>
        </p:spPr>
      </p:pic>
    </p:spTree>
    <p:extLst>
      <p:ext uri="{BB962C8B-B14F-4D97-AF65-F5344CB8AC3E}">
        <p14:creationId xmlns:p14="http://schemas.microsoft.com/office/powerpoint/2010/main" val="22463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38413"/>
              </p:ext>
            </p:extLst>
          </p:nvPr>
        </p:nvGraphicFramePr>
        <p:xfrm>
          <a:off x="766875" y="3429000"/>
          <a:ext cx="6661298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Solicitor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Barrister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Coroner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Licenced conveyancer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executive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5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the government’s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879284"/>
              </p:ext>
            </p:extLst>
          </p:nvPr>
        </p:nvGraphicFramePr>
        <p:xfrm>
          <a:off x="766875" y="3429000"/>
          <a:ext cx="6661298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Solicitor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Barrister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Coroner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Licenced conveyancer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143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executive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8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1320-5B0B-4466-B576-2DF070E7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organised your </a:t>
            </a:r>
            <a:br>
              <a:rPr lang="en-GB" dirty="0"/>
            </a:br>
            <a:r>
              <a:rPr lang="en-GB" dirty="0">
                <a:solidFill>
                  <a:srgbClr val="FFFF00"/>
                </a:solidFill>
              </a:rPr>
              <a:t>work experience </a:t>
            </a:r>
            <a:r>
              <a:rPr lang="en-GB" dirty="0"/>
              <a:t>yet?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0B3A-1E50-4DD7-B4DF-DB185B81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442"/>
            <a:ext cx="8025809" cy="2522862"/>
          </a:xfrm>
        </p:spPr>
        <p:txBody>
          <a:bodyPr>
            <a:normAutofit fontScale="92500"/>
          </a:bodyPr>
          <a:lstStyle/>
          <a:p>
            <a:r>
              <a:rPr lang="en-GB" dirty="0"/>
              <a:t>All year 12 students must complete a work placement</a:t>
            </a:r>
          </a:p>
          <a:p>
            <a:r>
              <a:rPr lang="en-GB" dirty="0"/>
              <a:t>Students are expected to arrange their own placements </a:t>
            </a:r>
          </a:p>
          <a:p>
            <a:r>
              <a:rPr lang="en-GB" dirty="0"/>
              <a:t>Larger BTECs / </a:t>
            </a:r>
            <a:r>
              <a:rPr lang="en-GB" dirty="0" err="1"/>
              <a:t>CamTechs</a:t>
            </a:r>
            <a:r>
              <a:rPr lang="en-GB" dirty="0"/>
              <a:t> will have calendared week</a:t>
            </a:r>
          </a:p>
          <a:p>
            <a:r>
              <a:rPr lang="en-GB" dirty="0"/>
              <a:t>All other students choose timing of their placement </a:t>
            </a:r>
          </a:p>
          <a:p>
            <a:pPr lvl="1"/>
            <a:r>
              <a:rPr lang="en-GB" dirty="0"/>
              <a:t>During the academic year; or</a:t>
            </a:r>
          </a:p>
          <a:p>
            <a:pPr lvl="1"/>
            <a:r>
              <a:rPr lang="en-GB" dirty="0"/>
              <a:t>In Work Experience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569E-AD5E-4B59-A2B3-C838BCB1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1" r="21205" b="7560"/>
          <a:stretch/>
        </p:blipFill>
        <p:spPr>
          <a:xfrm>
            <a:off x="1311008" y="4847922"/>
            <a:ext cx="5987668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8" y="2647922"/>
            <a:ext cx="8234857" cy="3599316"/>
          </a:xfrm>
        </p:spPr>
        <p:txBody>
          <a:bodyPr>
            <a:normAutofit/>
          </a:bodyPr>
          <a:lstStyle/>
          <a:p>
            <a:r>
              <a:rPr lang="en-GB" sz="2800" dirty="0"/>
              <a:t>In the LRC on the 1</a:t>
            </a:r>
            <a:r>
              <a:rPr lang="en-GB" sz="2800" baseline="30000" dirty="0"/>
              <a:t>st</a:t>
            </a:r>
            <a:r>
              <a:rPr lang="en-GB" sz="2800" dirty="0"/>
              <a:t> Floor</a:t>
            </a:r>
          </a:p>
          <a:p>
            <a:r>
              <a:rPr lang="en-GB" sz="2800" dirty="0"/>
              <a:t>Support 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44AC51-DF14-4159-9C1B-14F4EF0B9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2AC030-F8EC-4618-9CB0-5696FB487C9C}">
  <ds:schemaRefs>
    <ds:schemaRef ds:uri="681f5631-4e74-475a-a3c1-163994debccf"/>
    <ds:schemaRef ds:uri="http://purl.org/dc/elements/1.1/"/>
    <ds:schemaRef ds:uri="http://schemas.microsoft.com/office/2006/metadata/properties"/>
    <ds:schemaRef ds:uri="49e486a4-7b14-4f54-8105-94547a8c8db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2E6D89-A1B9-4478-A659-2A779BC90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190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Trebuchet MS</vt:lpstr>
      <vt:lpstr>Berlin</vt:lpstr>
      <vt:lpstr>Careers in the Law</vt:lpstr>
      <vt:lpstr>PowerPoint Presentation</vt:lpstr>
      <vt:lpstr>Popular legal pathways</vt:lpstr>
      <vt:lpstr>Considered the apprenticeship route? </vt:lpstr>
      <vt:lpstr>Labour Market Information</vt:lpstr>
      <vt:lpstr>Labour Market Information</vt:lpstr>
      <vt:lpstr>Have you organised your  work experience yet? 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Engineering</dc:title>
  <dc:creator>Ross Fuhrmann</dc:creator>
  <cp:lastModifiedBy>Kate Horscraft</cp:lastModifiedBy>
  <cp:revision>19</cp:revision>
  <dcterms:created xsi:type="dcterms:W3CDTF">2019-12-09T17:18:14Z</dcterms:created>
  <dcterms:modified xsi:type="dcterms:W3CDTF">2021-06-15T09:32:40Z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