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62" r:id="rId6"/>
    <p:sldId id="264" r:id="rId7"/>
    <p:sldId id="267" r:id="rId8"/>
    <p:sldId id="269" r:id="rId9"/>
    <p:sldId id="258" r:id="rId10"/>
    <p:sldId id="268" r:id="rId11"/>
    <p:sldId id="266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hyperlink" Target="https://icould.com/stories/sue-e/" TargetMode="Externa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hyperlink" Target="https://www.bbc.co.uk/bitesize/articles/zv33nrd" TargetMode="External"/><Relationship Id="rId1" Type="http://schemas.openxmlformats.org/officeDocument/2006/relationships/hyperlink" Target="https://icould.com/stories/angela-b/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hyperlink" Target="https://icould.com/stories/benedict-b/" TargetMode="External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hyperlink" Target="https://www.prospects.ac.uk/job-profiles/financial-adviser" TargetMode="External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3" Type="http://schemas.openxmlformats.org/officeDocument/2006/relationships/hyperlink" Target="https://icould.com/stories/angela-b/" TargetMode="External"/><Relationship Id="rId7" Type="http://schemas.openxmlformats.org/officeDocument/2006/relationships/image" Target="../media/image16.png"/><Relationship Id="rId12" Type="http://schemas.openxmlformats.org/officeDocument/2006/relationships/hyperlink" Target="https://www.prospects.ac.uk/job-profiles/financial-adviser" TargetMode="External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hyperlink" Target="https://www.bbc.co.uk/bitesize/articles/zv33nrd" TargetMode="External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5" Type="http://schemas.openxmlformats.org/officeDocument/2006/relationships/hyperlink" Target="https://icould.com/stories/benedict-b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hyperlink" Target="https://icould.com/stories/sue-e/" TargetMode="External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75F77-0C6A-462A-BE43-BECE02C3F8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D1342DE-90BB-48F7-9813-222772EA54CD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Actuary</a:t>
          </a:r>
          <a:endParaRPr lang="en-US"/>
        </a:p>
      </dgm:t>
    </dgm:pt>
    <dgm:pt modelId="{76FC0B23-B040-4945-B136-F39D2DA90C14}" type="parTrans" cxnId="{9AA01C23-BA8B-4B24-84C4-88BA19E707A8}">
      <dgm:prSet/>
      <dgm:spPr/>
      <dgm:t>
        <a:bodyPr/>
        <a:lstStyle/>
        <a:p>
          <a:endParaRPr lang="en-US"/>
        </a:p>
      </dgm:t>
    </dgm:pt>
    <dgm:pt modelId="{72123E84-FED3-4F67-B3D3-15567B492796}" type="sibTrans" cxnId="{9AA01C23-BA8B-4B24-84C4-88BA19E707A8}">
      <dgm:prSet/>
      <dgm:spPr/>
      <dgm:t>
        <a:bodyPr/>
        <a:lstStyle/>
        <a:p>
          <a:endParaRPr lang="en-US"/>
        </a:p>
      </dgm:t>
    </dgm:pt>
    <dgm:pt modelId="{100C7E6A-95AE-410E-86BB-ECB9F9723F55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Market researcher</a:t>
          </a:r>
          <a:endParaRPr lang="en-US"/>
        </a:p>
      </dgm:t>
    </dgm:pt>
    <dgm:pt modelId="{9C9A30EF-1D1A-4679-9760-01952650F9C0}" type="parTrans" cxnId="{66AFBFA2-87C8-4320-92F8-2F690C9814A6}">
      <dgm:prSet/>
      <dgm:spPr/>
      <dgm:t>
        <a:bodyPr/>
        <a:lstStyle/>
        <a:p>
          <a:endParaRPr lang="en-US"/>
        </a:p>
      </dgm:t>
    </dgm:pt>
    <dgm:pt modelId="{90D38506-6A77-4D85-B4CD-B5A0EFFC5F9B}" type="sibTrans" cxnId="{66AFBFA2-87C8-4320-92F8-2F690C9814A6}">
      <dgm:prSet/>
      <dgm:spPr/>
      <dgm:t>
        <a:bodyPr/>
        <a:lstStyle/>
        <a:p>
          <a:endParaRPr lang="en-US"/>
        </a:p>
      </dgm:t>
    </dgm:pt>
    <dgm:pt modelId="{3AD5676A-F37A-495C-B984-B7176D676078}">
      <dgm:prSet/>
      <dgm:spPr/>
      <dgm:t>
        <a:bodyPr/>
        <a:lstStyle/>
        <a:p>
          <a:r>
            <a:rPr lang="en-GB">
              <a:hlinkClick xmlns:r="http://schemas.openxmlformats.org/officeDocument/2006/relationships" r:id="rId3"/>
            </a:rPr>
            <a:t>Management Information manager</a:t>
          </a:r>
          <a:endParaRPr lang="en-US"/>
        </a:p>
      </dgm:t>
    </dgm:pt>
    <dgm:pt modelId="{C9CA6F66-4371-4D78-BC81-A185BF67945A}" type="parTrans" cxnId="{A1BFEBCC-6EC2-4309-B31B-4355DD361C1F}">
      <dgm:prSet/>
      <dgm:spPr/>
      <dgm:t>
        <a:bodyPr/>
        <a:lstStyle/>
        <a:p>
          <a:endParaRPr lang="en-US"/>
        </a:p>
      </dgm:t>
    </dgm:pt>
    <dgm:pt modelId="{D567A561-F22F-4669-8E6C-4FB2805C01CA}" type="sibTrans" cxnId="{A1BFEBCC-6EC2-4309-B31B-4355DD361C1F}">
      <dgm:prSet/>
      <dgm:spPr/>
      <dgm:t>
        <a:bodyPr/>
        <a:lstStyle/>
        <a:p>
          <a:endParaRPr lang="en-US"/>
        </a:p>
      </dgm:t>
    </dgm:pt>
    <dgm:pt modelId="{48CA322B-99FC-410F-B4C0-D1AF9BD19330}">
      <dgm:prSet/>
      <dgm:spPr/>
      <dgm:t>
        <a:bodyPr/>
        <a:lstStyle/>
        <a:p>
          <a:r>
            <a:rPr lang="en-GB">
              <a:hlinkClick xmlns:r="http://schemas.openxmlformats.org/officeDocument/2006/relationships" r:id="rId4"/>
            </a:rPr>
            <a:t>Financial adviser </a:t>
          </a:r>
          <a:endParaRPr lang="en-US"/>
        </a:p>
      </dgm:t>
    </dgm:pt>
    <dgm:pt modelId="{E1991AD0-0B9F-46BE-9275-0CD0E09C38DF}" type="parTrans" cxnId="{15927990-B99C-4A43-ADFF-542CAD252A08}">
      <dgm:prSet/>
      <dgm:spPr/>
      <dgm:t>
        <a:bodyPr/>
        <a:lstStyle/>
        <a:p>
          <a:endParaRPr lang="en-US"/>
        </a:p>
      </dgm:t>
    </dgm:pt>
    <dgm:pt modelId="{EE684C26-4402-4CE1-8AB8-A92F0728449B}" type="sibTrans" cxnId="{15927990-B99C-4A43-ADFF-542CAD252A08}">
      <dgm:prSet/>
      <dgm:spPr/>
      <dgm:t>
        <a:bodyPr/>
        <a:lstStyle/>
        <a:p>
          <a:endParaRPr lang="en-US"/>
        </a:p>
      </dgm:t>
    </dgm:pt>
    <dgm:pt modelId="{5CB7F766-068D-4973-88A7-9CCFEB6A431D}">
      <dgm:prSet/>
      <dgm:spPr/>
      <dgm:t>
        <a:bodyPr/>
        <a:lstStyle/>
        <a:p>
          <a:r>
            <a:rPr lang="en-GB">
              <a:hlinkClick xmlns:r="http://schemas.openxmlformats.org/officeDocument/2006/relationships" r:id="rId5"/>
            </a:rPr>
            <a:t>Compliance officer</a:t>
          </a:r>
          <a:endParaRPr lang="en-US"/>
        </a:p>
      </dgm:t>
    </dgm:pt>
    <dgm:pt modelId="{513F1CE1-8A29-430E-AA8B-4B27D00160C5}" type="parTrans" cxnId="{EA7FCD95-B89F-4633-9BB4-3C1C8A2EA946}">
      <dgm:prSet/>
      <dgm:spPr/>
      <dgm:t>
        <a:bodyPr/>
        <a:lstStyle/>
        <a:p>
          <a:endParaRPr lang="en-US"/>
        </a:p>
      </dgm:t>
    </dgm:pt>
    <dgm:pt modelId="{17477188-F286-4B65-8D41-902712E99D4C}" type="sibTrans" cxnId="{EA7FCD95-B89F-4633-9BB4-3C1C8A2EA946}">
      <dgm:prSet/>
      <dgm:spPr/>
      <dgm:t>
        <a:bodyPr/>
        <a:lstStyle/>
        <a:p>
          <a:endParaRPr lang="en-US"/>
        </a:p>
      </dgm:t>
    </dgm:pt>
    <dgm:pt modelId="{BBE04FF3-0215-421B-969C-5B046E85741A}" type="pres">
      <dgm:prSet presAssocID="{A3575F77-0C6A-462A-BE43-BECE02C3F882}" presName="root" presStyleCnt="0">
        <dgm:presLayoutVars>
          <dgm:dir/>
          <dgm:resizeHandles val="exact"/>
        </dgm:presLayoutVars>
      </dgm:prSet>
      <dgm:spPr/>
    </dgm:pt>
    <dgm:pt modelId="{939E1B5E-BBDD-40CD-A078-15B49DF77735}" type="pres">
      <dgm:prSet presAssocID="{9D1342DE-90BB-48F7-9813-222772EA54CD}" presName="compNode" presStyleCnt="0"/>
      <dgm:spPr/>
    </dgm:pt>
    <dgm:pt modelId="{0FC47187-DE48-457B-8E4D-E956BBD96E25}" type="pres">
      <dgm:prSet presAssocID="{9D1342DE-90BB-48F7-9813-222772EA54CD}" presName="bgRect" presStyleLbl="bgShp" presStyleIdx="0" presStyleCnt="5"/>
      <dgm:spPr/>
    </dgm:pt>
    <dgm:pt modelId="{046DB6C0-2FA9-48E3-B049-51A85626B032}" type="pres">
      <dgm:prSet presAssocID="{9D1342DE-90BB-48F7-9813-222772EA54CD}" presName="iconRect" presStyleLbl="node1" presStyleIdx="0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28FC74FB-7FA3-4463-B096-FB1CC66F233E}" type="pres">
      <dgm:prSet presAssocID="{9D1342DE-90BB-48F7-9813-222772EA54CD}" presName="spaceRect" presStyleCnt="0"/>
      <dgm:spPr/>
    </dgm:pt>
    <dgm:pt modelId="{6C704142-0C46-4C39-BB47-CED3110BE276}" type="pres">
      <dgm:prSet presAssocID="{9D1342DE-90BB-48F7-9813-222772EA54CD}" presName="parTx" presStyleLbl="revTx" presStyleIdx="0" presStyleCnt="5">
        <dgm:presLayoutVars>
          <dgm:chMax val="0"/>
          <dgm:chPref val="0"/>
        </dgm:presLayoutVars>
      </dgm:prSet>
      <dgm:spPr/>
    </dgm:pt>
    <dgm:pt modelId="{345DF0CE-7382-40F3-ADD5-49AE003BE993}" type="pres">
      <dgm:prSet presAssocID="{72123E84-FED3-4F67-B3D3-15567B492796}" presName="sibTrans" presStyleCnt="0"/>
      <dgm:spPr/>
    </dgm:pt>
    <dgm:pt modelId="{88F6FCED-FFA7-40EE-80B0-23346EFA8CAC}" type="pres">
      <dgm:prSet presAssocID="{100C7E6A-95AE-410E-86BB-ECB9F9723F55}" presName="compNode" presStyleCnt="0"/>
      <dgm:spPr/>
    </dgm:pt>
    <dgm:pt modelId="{49A6C04F-CC55-4A89-BFBB-15B1E2E700AA}" type="pres">
      <dgm:prSet presAssocID="{100C7E6A-95AE-410E-86BB-ECB9F9723F55}" presName="bgRect" presStyleLbl="bgShp" presStyleIdx="1" presStyleCnt="5"/>
      <dgm:spPr/>
    </dgm:pt>
    <dgm:pt modelId="{AE8469DF-4500-45C9-9982-BBA3C05A5434}" type="pres">
      <dgm:prSet presAssocID="{100C7E6A-95AE-410E-86BB-ECB9F9723F55}" presName="iconRect" presStyleLbl="node1" presStyleIdx="1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C831C5A-02ED-43C0-8545-2E8063E77E60}" type="pres">
      <dgm:prSet presAssocID="{100C7E6A-95AE-410E-86BB-ECB9F9723F55}" presName="spaceRect" presStyleCnt="0"/>
      <dgm:spPr/>
    </dgm:pt>
    <dgm:pt modelId="{09616357-F352-42CB-ABF5-88022C460627}" type="pres">
      <dgm:prSet presAssocID="{100C7E6A-95AE-410E-86BB-ECB9F9723F55}" presName="parTx" presStyleLbl="revTx" presStyleIdx="1" presStyleCnt="5">
        <dgm:presLayoutVars>
          <dgm:chMax val="0"/>
          <dgm:chPref val="0"/>
        </dgm:presLayoutVars>
      </dgm:prSet>
      <dgm:spPr/>
    </dgm:pt>
    <dgm:pt modelId="{F2BB451F-2AE0-427A-9F1A-4250C5C2F6E0}" type="pres">
      <dgm:prSet presAssocID="{90D38506-6A77-4D85-B4CD-B5A0EFFC5F9B}" presName="sibTrans" presStyleCnt="0"/>
      <dgm:spPr/>
    </dgm:pt>
    <dgm:pt modelId="{07A0F38D-7BCC-487F-8771-FBFD058D61EE}" type="pres">
      <dgm:prSet presAssocID="{3AD5676A-F37A-495C-B984-B7176D676078}" presName="compNode" presStyleCnt="0"/>
      <dgm:spPr/>
    </dgm:pt>
    <dgm:pt modelId="{DB7D91AE-8A4E-40E8-8046-6CDE8E35BAF2}" type="pres">
      <dgm:prSet presAssocID="{3AD5676A-F37A-495C-B984-B7176D676078}" presName="bgRect" presStyleLbl="bgShp" presStyleIdx="2" presStyleCnt="5"/>
      <dgm:spPr/>
    </dgm:pt>
    <dgm:pt modelId="{DE1C7495-A12D-4B1D-B17A-2B225FEC33E8}" type="pres">
      <dgm:prSet presAssocID="{3AD5676A-F37A-495C-B984-B7176D676078}" presName="iconRect" presStyleLbl="node1" presStyleIdx="2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AE21D7C-E378-4F0E-8C8A-4D9ADF0C507C}" type="pres">
      <dgm:prSet presAssocID="{3AD5676A-F37A-495C-B984-B7176D676078}" presName="spaceRect" presStyleCnt="0"/>
      <dgm:spPr/>
    </dgm:pt>
    <dgm:pt modelId="{D73764F9-490D-4086-BF39-184544A1C169}" type="pres">
      <dgm:prSet presAssocID="{3AD5676A-F37A-495C-B984-B7176D676078}" presName="parTx" presStyleLbl="revTx" presStyleIdx="2" presStyleCnt="5">
        <dgm:presLayoutVars>
          <dgm:chMax val="0"/>
          <dgm:chPref val="0"/>
        </dgm:presLayoutVars>
      </dgm:prSet>
      <dgm:spPr/>
    </dgm:pt>
    <dgm:pt modelId="{E6859B59-9C5D-4966-AAE7-4B251B0928BB}" type="pres">
      <dgm:prSet presAssocID="{D567A561-F22F-4669-8E6C-4FB2805C01CA}" presName="sibTrans" presStyleCnt="0"/>
      <dgm:spPr/>
    </dgm:pt>
    <dgm:pt modelId="{945D66C0-BFC9-4CA8-A331-64AEC9F44F3D}" type="pres">
      <dgm:prSet presAssocID="{48CA322B-99FC-410F-B4C0-D1AF9BD19330}" presName="compNode" presStyleCnt="0"/>
      <dgm:spPr/>
    </dgm:pt>
    <dgm:pt modelId="{2169CD35-9791-4356-BFE8-70D1BF517D63}" type="pres">
      <dgm:prSet presAssocID="{48CA322B-99FC-410F-B4C0-D1AF9BD19330}" presName="bgRect" presStyleLbl="bgShp" presStyleIdx="3" presStyleCnt="5"/>
      <dgm:spPr/>
    </dgm:pt>
    <dgm:pt modelId="{95DFB5D8-2E8F-4D31-BF81-E71B3969D657}" type="pres">
      <dgm:prSet presAssocID="{48CA322B-99FC-410F-B4C0-D1AF9BD19330}" presName="iconRect" presStyleLbl="node1" presStyleIdx="3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0AFF5ED-3A48-4DA2-9F47-9EDC3E1C6800}" type="pres">
      <dgm:prSet presAssocID="{48CA322B-99FC-410F-B4C0-D1AF9BD19330}" presName="spaceRect" presStyleCnt="0"/>
      <dgm:spPr/>
    </dgm:pt>
    <dgm:pt modelId="{324194AE-0E53-4049-92A5-145C0E302ECD}" type="pres">
      <dgm:prSet presAssocID="{48CA322B-99FC-410F-B4C0-D1AF9BD19330}" presName="parTx" presStyleLbl="revTx" presStyleIdx="3" presStyleCnt="5">
        <dgm:presLayoutVars>
          <dgm:chMax val="0"/>
          <dgm:chPref val="0"/>
        </dgm:presLayoutVars>
      </dgm:prSet>
      <dgm:spPr/>
    </dgm:pt>
    <dgm:pt modelId="{2E5F20F8-9A21-475D-8D51-B3A7FD0B612E}" type="pres">
      <dgm:prSet presAssocID="{EE684C26-4402-4CE1-8AB8-A92F0728449B}" presName="sibTrans" presStyleCnt="0"/>
      <dgm:spPr/>
    </dgm:pt>
    <dgm:pt modelId="{A22A30E2-72AF-4FA5-8E36-10A13C55B11E}" type="pres">
      <dgm:prSet presAssocID="{5CB7F766-068D-4973-88A7-9CCFEB6A431D}" presName="compNode" presStyleCnt="0"/>
      <dgm:spPr/>
    </dgm:pt>
    <dgm:pt modelId="{B24C70FC-7977-4A64-BE10-8822961912DC}" type="pres">
      <dgm:prSet presAssocID="{5CB7F766-068D-4973-88A7-9CCFEB6A431D}" presName="bgRect" presStyleLbl="bgShp" presStyleIdx="4" presStyleCnt="5"/>
      <dgm:spPr/>
    </dgm:pt>
    <dgm:pt modelId="{5E9066E4-720D-4D0A-90BA-F69DA24853AB}" type="pres">
      <dgm:prSet presAssocID="{5CB7F766-068D-4973-88A7-9CCFEB6A431D}" presName="iconRect" presStyleLbl="node1" presStyleIdx="4" presStyleCnt="5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4CDE887-1294-428B-BEA2-00DAE3BF4724}" type="pres">
      <dgm:prSet presAssocID="{5CB7F766-068D-4973-88A7-9CCFEB6A431D}" presName="spaceRect" presStyleCnt="0"/>
      <dgm:spPr/>
    </dgm:pt>
    <dgm:pt modelId="{AD51E79B-77A1-49F8-970D-ACE029379C25}" type="pres">
      <dgm:prSet presAssocID="{5CB7F766-068D-4973-88A7-9CCFEB6A431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AA01C23-BA8B-4B24-84C4-88BA19E707A8}" srcId="{A3575F77-0C6A-462A-BE43-BECE02C3F882}" destId="{9D1342DE-90BB-48F7-9813-222772EA54CD}" srcOrd="0" destOrd="0" parTransId="{76FC0B23-B040-4945-B136-F39D2DA90C14}" sibTransId="{72123E84-FED3-4F67-B3D3-15567B492796}"/>
    <dgm:cxn modelId="{057F1747-17F1-471A-A20A-5F92F198EED3}" type="presOf" srcId="{5CB7F766-068D-4973-88A7-9CCFEB6A431D}" destId="{AD51E79B-77A1-49F8-970D-ACE029379C25}" srcOrd="0" destOrd="0" presId="urn:microsoft.com/office/officeart/2018/2/layout/IconVerticalSolidList"/>
    <dgm:cxn modelId="{634B744B-6DD2-4A7E-8A1F-40ABA54D3145}" type="presOf" srcId="{48CA322B-99FC-410F-B4C0-D1AF9BD19330}" destId="{324194AE-0E53-4049-92A5-145C0E302ECD}" srcOrd="0" destOrd="0" presId="urn:microsoft.com/office/officeart/2018/2/layout/IconVerticalSolidList"/>
    <dgm:cxn modelId="{15927990-B99C-4A43-ADFF-542CAD252A08}" srcId="{A3575F77-0C6A-462A-BE43-BECE02C3F882}" destId="{48CA322B-99FC-410F-B4C0-D1AF9BD19330}" srcOrd="3" destOrd="0" parTransId="{E1991AD0-0B9F-46BE-9275-0CD0E09C38DF}" sibTransId="{EE684C26-4402-4CE1-8AB8-A92F0728449B}"/>
    <dgm:cxn modelId="{EA7FCD95-B89F-4633-9BB4-3C1C8A2EA946}" srcId="{A3575F77-0C6A-462A-BE43-BECE02C3F882}" destId="{5CB7F766-068D-4973-88A7-9CCFEB6A431D}" srcOrd="4" destOrd="0" parTransId="{513F1CE1-8A29-430E-AA8B-4B27D00160C5}" sibTransId="{17477188-F286-4B65-8D41-902712E99D4C}"/>
    <dgm:cxn modelId="{66AFBFA2-87C8-4320-92F8-2F690C9814A6}" srcId="{A3575F77-0C6A-462A-BE43-BECE02C3F882}" destId="{100C7E6A-95AE-410E-86BB-ECB9F9723F55}" srcOrd="1" destOrd="0" parTransId="{9C9A30EF-1D1A-4679-9760-01952650F9C0}" sibTransId="{90D38506-6A77-4D85-B4CD-B5A0EFFC5F9B}"/>
    <dgm:cxn modelId="{475C96A6-C736-4EB2-9731-284F9575A432}" type="presOf" srcId="{3AD5676A-F37A-495C-B984-B7176D676078}" destId="{D73764F9-490D-4086-BF39-184544A1C169}" srcOrd="0" destOrd="0" presId="urn:microsoft.com/office/officeart/2018/2/layout/IconVerticalSolidList"/>
    <dgm:cxn modelId="{A513C6B5-F1F3-4010-9A41-549E28A378A7}" type="presOf" srcId="{9D1342DE-90BB-48F7-9813-222772EA54CD}" destId="{6C704142-0C46-4C39-BB47-CED3110BE276}" srcOrd="0" destOrd="0" presId="urn:microsoft.com/office/officeart/2018/2/layout/IconVerticalSolidList"/>
    <dgm:cxn modelId="{A1BFEBCC-6EC2-4309-B31B-4355DD361C1F}" srcId="{A3575F77-0C6A-462A-BE43-BECE02C3F882}" destId="{3AD5676A-F37A-495C-B984-B7176D676078}" srcOrd="2" destOrd="0" parTransId="{C9CA6F66-4371-4D78-BC81-A185BF67945A}" sibTransId="{D567A561-F22F-4669-8E6C-4FB2805C01CA}"/>
    <dgm:cxn modelId="{E58DD4DC-6472-47B6-86E4-324CB110ECD8}" type="presOf" srcId="{A3575F77-0C6A-462A-BE43-BECE02C3F882}" destId="{BBE04FF3-0215-421B-969C-5B046E85741A}" srcOrd="0" destOrd="0" presId="urn:microsoft.com/office/officeart/2018/2/layout/IconVerticalSolidList"/>
    <dgm:cxn modelId="{27F3BCEA-B29D-4344-AB2B-E3B598EB8CFF}" type="presOf" srcId="{100C7E6A-95AE-410E-86BB-ECB9F9723F55}" destId="{09616357-F352-42CB-ABF5-88022C460627}" srcOrd="0" destOrd="0" presId="urn:microsoft.com/office/officeart/2018/2/layout/IconVerticalSolidList"/>
    <dgm:cxn modelId="{37D2D971-A545-4E1F-BAEF-76365E542C71}" type="presParOf" srcId="{BBE04FF3-0215-421B-969C-5B046E85741A}" destId="{939E1B5E-BBDD-40CD-A078-15B49DF77735}" srcOrd="0" destOrd="0" presId="urn:microsoft.com/office/officeart/2018/2/layout/IconVerticalSolidList"/>
    <dgm:cxn modelId="{281B3265-2FE4-4140-85AE-D4097A248E5C}" type="presParOf" srcId="{939E1B5E-BBDD-40CD-A078-15B49DF77735}" destId="{0FC47187-DE48-457B-8E4D-E956BBD96E25}" srcOrd="0" destOrd="0" presId="urn:microsoft.com/office/officeart/2018/2/layout/IconVerticalSolidList"/>
    <dgm:cxn modelId="{2FB01B2F-BFAB-4F75-9CBC-F3EA8B290088}" type="presParOf" srcId="{939E1B5E-BBDD-40CD-A078-15B49DF77735}" destId="{046DB6C0-2FA9-48E3-B049-51A85626B032}" srcOrd="1" destOrd="0" presId="urn:microsoft.com/office/officeart/2018/2/layout/IconVerticalSolidList"/>
    <dgm:cxn modelId="{1B58A3F2-A794-4043-B86E-6D009187BCDB}" type="presParOf" srcId="{939E1B5E-BBDD-40CD-A078-15B49DF77735}" destId="{28FC74FB-7FA3-4463-B096-FB1CC66F233E}" srcOrd="2" destOrd="0" presId="urn:microsoft.com/office/officeart/2018/2/layout/IconVerticalSolidList"/>
    <dgm:cxn modelId="{0D9E68EF-08D8-4F65-A0BB-E177F74FE00E}" type="presParOf" srcId="{939E1B5E-BBDD-40CD-A078-15B49DF77735}" destId="{6C704142-0C46-4C39-BB47-CED3110BE276}" srcOrd="3" destOrd="0" presId="urn:microsoft.com/office/officeart/2018/2/layout/IconVerticalSolidList"/>
    <dgm:cxn modelId="{6010266D-A88F-4A5E-AE4B-3AE9B05FAAE6}" type="presParOf" srcId="{BBE04FF3-0215-421B-969C-5B046E85741A}" destId="{345DF0CE-7382-40F3-ADD5-49AE003BE993}" srcOrd="1" destOrd="0" presId="urn:microsoft.com/office/officeart/2018/2/layout/IconVerticalSolidList"/>
    <dgm:cxn modelId="{FFA7F7F3-6551-47FA-A2EE-1BB7A8EC76E6}" type="presParOf" srcId="{BBE04FF3-0215-421B-969C-5B046E85741A}" destId="{88F6FCED-FFA7-40EE-80B0-23346EFA8CAC}" srcOrd="2" destOrd="0" presId="urn:microsoft.com/office/officeart/2018/2/layout/IconVerticalSolidList"/>
    <dgm:cxn modelId="{64785B06-6E75-4DE2-A941-51838000DB1A}" type="presParOf" srcId="{88F6FCED-FFA7-40EE-80B0-23346EFA8CAC}" destId="{49A6C04F-CC55-4A89-BFBB-15B1E2E700AA}" srcOrd="0" destOrd="0" presId="urn:microsoft.com/office/officeart/2018/2/layout/IconVerticalSolidList"/>
    <dgm:cxn modelId="{1C239D5C-1311-47CB-AAFA-1577CC1AE474}" type="presParOf" srcId="{88F6FCED-FFA7-40EE-80B0-23346EFA8CAC}" destId="{AE8469DF-4500-45C9-9982-BBA3C05A5434}" srcOrd="1" destOrd="0" presId="urn:microsoft.com/office/officeart/2018/2/layout/IconVerticalSolidList"/>
    <dgm:cxn modelId="{EC4AC4B8-929F-40DD-B007-D408B84067EB}" type="presParOf" srcId="{88F6FCED-FFA7-40EE-80B0-23346EFA8CAC}" destId="{6C831C5A-02ED-43C0-8545-2E8063E77E60}" srcOrd="2" destOrd="0" presId="urn:microsoft.com/office/officeart/2018/2/layout/IconVerticalSolidList"/>
    <dgm:cxn modelId="{9A9457EC-3FDE-42D6-B0E6-EE5B5195262E}" type="presParOf" srcId="{88F6FCED-FFA7-40EE-80B0-23346EFA8CAC}" destId="{09616357-F352-42CB-ABF5-88022C460627}" srcOrd="3" destOrd="0" presId="urn:microsoft.com/office/officeart/2018/2/layout/IconVerticalSolidList"/>
    <dgm:cxn modelId="{B2D8BC3B-A095-49DF-A214-4C639D3BC815}" type="presParOf" srcId="{BBE04FF3-0215-421B-969C-5B046E85741A}" destId="{F2BB451F-2AE0-427A-9F1A-4250C5C2F6E0}" srcOrd="3" destOrd="0" presId="urn:microsoft.com/office/officeart/2018/2/layout/IconVerticalSolidList"/>
    <dgm:cxn modelId="{C4699D69-EC1D-4E82-A56A-9C6E2F76E21B}" type="presParOf" srcId="{BBE04FF3-0215-421B-969C-5B046E85741A}" destId="{07A0F38D-7BCC-487F-8771-FBFD058D61EE}" srcOrd="4" destOrd="0" presId="urn:microsoft.com/office/officeart/2018/2/layout/IconVerticalSolidList"/>
    <dgm:cxn modelId="{EC8310D3-CA50-41C2-B413-2C4615AB754C}" type="presParOf" srcId="{07A0F38D-7BCC-487F-8771-FBFD058D61EE}" destId="{DB7D91AE-8A4E-40E8-8046-6CDE8E35BAF2}" srcOrd="0" destOrd="0" presId="urn:microsoft.com/office/officeart/2018/2/layout/IconVerticalSolidList"/>
    <dgm:cxn modelId="{E85BB59C-23F5-4E42-969F-3ABDE80621CC}" type="presParOf" srcId="{07A0F38D-7BCC-487F-8771-FBFD058D61EE}" destId="{DE1C7495-A12D-4B1D-B17A-2B225FEC33E8}" srcOrd="1" destOrd="0" presId="urn:microsoft.com/office/officeart/2018/2/layout/IconVerticalSolidList"/>
    <dgm:cxn modelId="{0AA30271-FFEE-43ED-B20E-BC6BB4CC486F}" type="presParOf" srcId="{07A0F38D-7BCC-487F-8771-FBFD058D61EE}" destId="{6AE21D7C-E378-4F0E-8C8A-4D9ADF0C507C}" srcOrd="2" destOrd="0" presId="urn:microsoft.com/office/officeart/2018/2/layout/IconVerticalSolidList"/>
    <dgm:cxn modelId="{5D5FF889-C1A0-40CE-A3B4-BA74D8043C36}" type="presParOf" srcId="{07A0F38D-7BCC-487F-8771-FBFD058D61EE}" destId="{D73764F9-490D-4086-BF39-184544A1C169}" srcOrd="3" destOrd="0" presId="urn:microsoft.com/office/officeart/2018/2/layout/IconVerticalSolidList"/>
    <dgm:cxn modelId="{6562DB4E-B196-4E59-A6BF-59F1BE8F2F17}" type="presParOf" srcId="{BBE04FF3-0215-421B-969C-5B046E85741A}" destId="{E6859B59-9C5D-4966-AAE7-4B251B0928BB}" srcOrd="5" destOrd="0" presId="urn:microsoft.com/office/officeart/2018/2/layout/IconVerticalSolidList"/>
    <dgm:cxn modelId="{F972336F-4D1C-43FF-9211-9448D053C41C}" type="presParOf" srcId="{BBE04FF3-0215-421B-969C-5B046E85741A}" destId="{945D66C0-BFC9-4CA8-A331-64AEC9F44F3D}" srcOrd="6" destOrd="0" presId="urn:microsoft.com/office/officeart/2018/2/layout/IconVerticalSolidList"/>
    <dgm:cxn modelId="{1716BB58-622A-463F-B020-29A27CADA235}" type="presParOf" srcId="{945D66C0-BFC9-4CA8-A331-64AEC9F44F3D}" destId="{2169CD35-9791-4356-BFE8-70D1BF517D63}" srcOrd="0" destOrd="0" presId="urn:microsoft.com/office/officeart/2018/2/layout/IconVerticalSolidList"/>
    <dgm:cxn modelId="{E26F22C8-C72C-4699-9A58-AB202AD416DC}" type="presParOf" srcId="{945D66C0-BFC9-4CA8-A331-64AEC9F44F3D}" destId="{95DFB5D8-2E8F-4D31-BF81-E71B3969D657}" srcOrd="1" destOrd="0" presId="urn:microsoft.com/office/officeart/2018/2/layout/IconVerticalSolidList"/>
    <dgm:cxn modelId="{BC2849D2-16E5-4D13-8439-81B3E63F8D14}" type="presParOf" srcId="{945D66C0-BFC9-4CA8-A331-64AEC9F44F3D}" destId="{10AFF5ED-3A48-4DA2-9F47-9EDC3E1C6800}" srcOrd="2" destOrd="0" presId="urn:microsoft.com/office/officeart/2018/2/layout/IconVerticalSolidList"/>
    <dgm:cxn modelId="{AC8BB019-BF63-4784-A4F9-2C91DE0515E8}" type="presParOf" srcId="{945D66C0-BFC9-4CA8-A331-64AEC9F44F3D}" destId="{324194AE-0E53-4049-92A5-145C0E302ECD}" srcOrd="3" destOrd="0" presId="urn:microsoft.com/office/officeart/2018/2/layout/IconVerticalSolidList"/>
    <dgm:cxn modelId="{288FC3BB-EEFC-4D6C-B324-90FF720C7AB6}" type="presParOf" srcId="{BBE04FF3-0215-421B-969C-5B046E85741A}" destId="{2E5F20F8-9A21-475D-8D51-B3A7FD0B612E}" srcOrd="7" destOrd="0" presId="urn:microsoft.com/office/officeart/2018/2/layout/IconVerticalSolidList"/>
    <dgm:cxn modelId="{92888204-3B89-400C-8F27-F20DE8665CCD}" type="presParOf" srcId="{BBE04FF3-0215-421B-969C-5B046E85741A}" destId="{A22A30E2-72AF-4FA5-8E36-10A13C55B11E}" srcOrd="8" destOrd="0" presId="urn:microsoft.com/office/officeart/2018/2/layout/IconVerticalSolidList"/>
    <dgm:cxn modelId="{D9A8D0E1-5A83-4841-8D29-D7E8A4611140}" type="presParOf" srcId="{A22A30E2-72AF-4FA5-8E36-10A13C55B11E}" destId="{B24C70FC-7977-4A64-BE10-8822961912DC}" srcOrd="0" destOrd="0" presId="urn:microsoft.com/office/officeart/2018/2/layout/IconVerticalSolidList"/>
    <dgm:cxn modelId="{7B5E6D80-A11D-4361-A0A7-7B571F1F0307}" type="presParOf" srcId="{A22A30E2-72AF-4FA5-8E36-10A13C55B11E}" destId="{5E9066E4-720D-4D0A-90BA-F69DA24853AB}" srcOrd="1" destOrd="0" presId="urn:microsoft.com/office/officeart/2018/2/layout/IconVerticalSolidList"/>
    <dgm:cxn modelId="{B0F12D3F-2440-44EF-BD9C-61709E1B4B3E}" type="presParOf" srcId="{A22A30E2-72AF-4FA5-8E36-10A13C55B11E}" destId="{B4CDE887-1294-428B-BEA2-00DAE3BF4724}" srcOrd="2" destOrd="0" presId="urn:microsoft.com/office/officeart/2018/2/layout/IconVerticalSolidList"/>
    <dgm:cxn modelId="{1AA961F4-4C05-4137-AFC1-8D0D250459BF}" type="presParOf" srcId="{A22A30E2-72AF-4FA5-8E36-10A13C55B11E}" destId="{AD51E79B-77A1-49F8-970D-ACE029379C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47187-DE48-457B-8E4D-E956BBD96E25}">
      <dsp:nvSpPr>
        <dsp:cNvPr id="0" name=""/>
        <dsp:cNvSpPr/>
      </dsp:nvSpPr>
      <dsp:spPr>
        <a:xfrm>
          <a:off x="0" y="4358"/>
          <a:ext cx="4695825" cy="928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DB6C0-2FA9-48E3-B049-51A85626B032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04142-0C46-4C39-BB47-CED3110BE276}">
      <dsp:nvSpPr>
        <dsp:cNvPr id="0" name=""/>
        <dsp:cNvSpPr/>
      </dsp:nvSpPr>
      <dsp:spPr>
        <a:xfrm>
          <a:off x="1072178" y="4358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3"/>
            </a:rPr>
            <a:t>Actuary</a:t>
          </a:r>
          <a:endParaRPr lang="en-US" sz="1900" kern="1200"/>
        </a:p>
      </dsp:txBody>
      <dsp:txXfrm>
        <a:off x="1072178" y="4358"/>
        <a:ext cx="3623646" cy="928293"/>
      </dsp:txXfrm>
    </dsp:sp>
    <dsp:sp modelId="{49A6C04F-CC55-4A89-BFBB-15B1E2E700AA}">
      <dsp:nvSpPr>
        <dsp:cNvPr id="0" name=""/>
        <dsp:cNvSpPr/>
      </dsp:nvSpPr>
      <dsp:spPr>
        <a:xfrm>
          <a:off x="0" y="1164724"/>
          <a:ext cx="4695825" cy="928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469DF-4500-45C9-9982-BBA3C05A5434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16357-F352-42CB-ABF5-88022C460627}">
      <dsp:nvSpPr>
        <dsp:cNvPr id="0" name=""/>
        <dsp:cNvSpPr/>
      </dsp:nvSpPr>
      <dsp:spPr>
        <a:xfrm>
          <a:off x="1072178" y="1164724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6"/>
            </a:rPr>
            <a:t>Market researcher</a:t>
          </a:r>
          <a:endParaRPr lang="en-US" sz="1900" kern="1200"/>
        </a:p>
      </dsp:txBody>
      <dsp:txXfrm>
        <a:off x="1072178" y="1164724"/>
        <a:ext cx="3623646" cy="928293"/>
      </dsp:txXfrm>
    </dsp:sp>
    <dsp:sp modelId="{DB7D91AE-8A4E-40E8-8046-6CDE8E35BAF2}">
      <dsp:nvSpPr>
        <dsp:cNvPr id="0" name=""/>
        <dsp:cNvSpPr/>
      </dsp:nvSpPr>
      <dsp:spPr>
        <a:xfrm>
          <a:off x="0" y="2325090"/>
          <a:ext cx="4695825" cy="928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C7495-A12D-4B1D-B17A-2B225FEC33E8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764F9-490D-4086-BF39-184544A1C169}">
      <dsp:nvSpPr>
        <dsp:cNvPr id="0" name=""/>
        <dsp:cNvSpPr/>
      </dsp:nvSpPr>
      <dsp:spPr>
        <a:xfrm>
          <a:off x="1072178" y="2325090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9"/>
            </a:rPr>
            <a:t>Management Information manager</a:t>
          </a:r>
          <a:endParaRPr lang="en-US" sz="1900" kern="1200"/>
        </a:p>
      </dsp:txBody>
      <dsp:txXfrm>
        <a:off x="1072178" y="2325090"/>
        <a:ext cx="3623646" cy="928293"/>
      </dsp:txXfrm>
    </dsp:sp>
    <dsp:sp modelId="{2169CD35-9791-4356-BFE8-70D1BF517D63}">
      <dsp:nvSpPr>
        <dsp:cNvPr id="0" name=""/>
        <dsp:cNvSpPr/>
      </dsp:nvSpPr>
      <dsp:spPr>
        <a:xfrm>
          <a:off x="0" y="3485457"/>
          <a:ext cx="4695825" cy="928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FB5D8-2E8F-4D31-BF81-E71B3969D657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194AE-0E53-4049-92A5-145C0E302ECD}">
      <dsp:nvSpPr>
        <dsp:cNvPr id="0" name=""/>
        <dsp:cNvSpPr/>
      </dsp:nvSpPr>
      <dsp:spPr>
        <a:xfrm>
          <a:off x="1072178" y="3485457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12"/>
            </a:rPr>
            <a:t>Financial adviser </a:t>
          </a:r>
          <a:endParaRPr lang="en-US" sz="1900" kern="1200"/>
        </a:p>
      </dsp:txBody>
      <dsp:txXfrm>
        <a:off x="1072178" y="3485457"/>
        <a:ext cx="3623646" cy="928293"/>
      </dsp:txXfrm>
    </dsp:sp>
    <dsp:sp modelId="{B24C70FC-7977-4A64-BE10-8822961912DC}">
      <dsp:nvSpPr>
        <dsp:cNvPr id="0" name=""/>
        <dsp:cNvSpPr/>
      </dsp:nvSpPr>
      <dsp:spPr>
        <a:xfrm>
          <a:off x="0" y="4645823"/>
          <a:ext cx="4695825" cy="928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066E4-720D-4D0A-90BA-F69DA24853AB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1E79B-77A1-49F8-970D-ACE029379C25}">
      <dsp:nvSpPr>
        <dsp:cNvPr id="0" name=""/>
        <dsp:cNvSpPr/>
      </dsp:nvSpPr>
      <dsp:spPr>
        <a:xfrm>
          <a:off x="1072178" y="4645823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15"/>
            </a:rPr>
            <a:t>Compliance officer</a:t>
          </a:r>
          <a:endParaRPr lang="en-US" sz="1900" kern="1200"/>
        </a:p>
      </dsp:txBody>
      <dsp:txXfrm>
        <a:off x="1072178" y="4645823"/>
        <a:ext cx="3623646" cy="92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could.com/stories/natasha-c/" TargetMode="External"/><Relationship Id="rId13" Type="http://schemas.openxmlformats.org/officeDocument/2006/relationships/hyperlink" Target="https://icould.com/explore/categories/subject/maths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icould.com/stories/kelly-f/" TargetMode="External"/><Relationship Id="rId12" Type="http://schemas.openxmlformats.org/officeDocument/2006/relationships/hyperlink" Target="https://nationalcareers.service.gov.uk/job-profiles/bank-manager" TargetMode="External"/><Relationship Id="rId2" Type="http://schemas.openxmlformats.org/officeDocument/2006/relationships/hyperlink" Target="https://nationalcareers.service.gov.uk/job-profiles/management-accountant" TargetMode="External"/><Relationship Id="rId16" Type="http://schemas.openxmlformats.org/officeDocument/2006/relationships/hyperlink" Target="https://nationalcareers.service.gov.uk/job-profiles/web-develop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articles/zv68cqt" TargetMode="External"/><Relationship Id="rId11" Type="http://schemas.openxmlformats.org/officeDocument/2006/relationships/hyperlink" Target="https://nationalcareers.service.gov.uk/job-profiles/software-developer" TargetMode="External"/><Relationship Id="rId5" Type="http://schemas.openxmlformats.org/officeDocument/2006/relationships/hyperlink" Target="https://www.bing.com/videos/search?q=engineer+uk+job+profile&amp;&amp;view=detail&amp;mid=A8F00EB30ABC9556CC86A8F00EB30ABC9556CC86&amp;&amp;FORM=VRDGAR&amp;ru=%2Fvideos%2Fsearch%3Fq%3Dengineer%2Buk%2Bjob%2Bprofile%26qs%3Dn%26form%3DQBVDMH%26sp%3D-1%26pq%3Dengineer%2Buk%2Bjob%2Bprofile%26sc%3D0-23%26sk%3D%26cvid%3D051090B277A84DFFB5BE9E7B22A77CC1" TargetMode="External"/><Relationship Id="rId15" Type="http://schemas.openxmlformats.org/officeDocument/2006/relationships/hyperlink" Target="https://www.bbc.co.uk/bitesize/articles/zmq3jhv" TargetMode="External"/><Relationship Id="rId10" Type="http://schemas.openxmlformats.org/officeDocument/2006/relationships/hyperlink" Target="https://nationalcareers.service.gov.uk/job-profiles/civil-engineer" TargetMode="External"/><Relationship Id="rId4" Type="http://schemas.openxmlformats.org/officeDocument/2006/relationships/hyperlink" Target="https://www.bing.com/videos/search?q=accountant+uk+day+in+the+life&amp;&amp;view=detail&amp;mid=07C485EDBE5B51CC7CEC07C485EDBE5B51CC7CEC&amp;&amp;FORM=VRDGAR&amp;ru=%2Fvideos%2Fsearch%3Fq%3Daccountant%2Buk%2Bday%2Bin%25%202Bthe%2Blife%26go%3DSearch%26qs%3Dds%26form%3DQBVDMH" TargetMode="External"/><Relationship Id="rId9" Type="http://schemas.openxmlformats.org/officeDocument/2006/relationships/hyperlink" Target="https://nationalcareers.service.gov.uk/job-profiles/investment-analyst" TargetMode="Externa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hyperlink" Target="https://www.bbc.co.uk/bitesize/articles/zhjhd6f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94107"/>
            <a:ext cx="6100109" cy="940240"/>
          </a:xfrm>
        </p:spPr>
        <p:txBody>
          <a:bodyPr>
            <a:normAutofit/>
          </a:bodyPr>
          <a:lstStyle/>
          <a:p>
            <a:r>
              <a:rPr lang="en-GB" sz="4200" dirty="0"/>
              <a:t>Careers related to Maths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window posing for the camera&#10;&#10;Description automatically generated">
            <a:extLst>
              <a:ext uri="{FF2B5EF4-FFF2-40B4-BE49-F238E27FC236}">
                <a16:creationId xmlns:a16="http://schemas.microsoft.com/office/drawing/2014/main" id="{4CADF8B1-5ECA-45CE-8CA8-D2A84ADFE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" y="-1"/>
            <a:ext cx="6723682" cy="42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4B36-324A-45A7-B54C-B2C34DCD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1A81A-FEB3-475B-AB0B-2127E1AB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7DEDB9-BEB7-422E-AB72-06F3C62693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380293"/>
              </p:ext>
            </p:extLst>
          </p:nvPr>
        </p:nvGraphicFramePr>
        <p:xfrm>
          <a:off x="495719" y="2337037"/>
          <a:ext cx="8218968" cy="420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854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2190318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2349796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56386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Accountant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Investment banker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Engineer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Software engineer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Finance manager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049394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23" y="3199090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03" y="3256091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4354638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02" y="4934129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5478641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3757251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23" y="3804502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23" y="4336337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4934128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5478640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04B8D829-8CD1-495C-9600-D1997F9F2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4537" y="597760"/>
            <a:ext cx="1627957" cy="1391874"/>
          </a:xfrm>
          <a:prstGeom prst="rect">
            <a:avLst/>
          </a:prstGeom>
        </p:spPr>
      </p:pic>
      <p:pic>
        <p:nvPicPr>
          <p:cNvPr id="18" name="Picture 17">
            <a:hlinkClick r:id="rId15"/>
            <a:extLst>
              <a:ext uri="{FF2B5EF4-FFF2-40B4-BE49-F238E27FC236}">
                <a16:creationId xmlns:a16="http://schemas.microsoft.com/office/drawing/2014/main" id="{BA19FD97-5ABA-4CC0-A01C-9132162BB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02" y="6061240"/>
            <a:ext cx="1234289" cy="464177"/>
          </a:xfrm>
          <a:prstGeom prst="rect">
            <a:avLst/>
          </a:prstGeom>
        </p:spPr>
      </p:pic>
      <p:pic>
        <p:nvPicPr>
          <p:cNvPr id="19" name="Picture 18">
            <a:hlinkClick r:id="rId16"/>
            <a:extLst>
              <a:ext uri="{FF2B5EF4-FFF2-40B4-BE49-F238E27FC236}">
                <a16:creationId xmlns:a16="http://schemas.microsoft.com/office/drawing/2014/main" id="{18A5FE54-DB42-4FF8-93CA-8D9146FF8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6028269"/>
            <a:ext cx="1234289" cy="4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4B5AAB9-9C0B-4191-9D8C-E92806CC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7B0D32C-9323-4E07-8AE3-7AFF9334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E97D32F-1315-4522-AF1E-BCA3A653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5DADF0-4577-4642-B07A-3E27915F3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47" name="Rectangle 46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FAD6A-0728-46D5-926C-E233C8AB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4494107"/>
            <a:ext cx="6440229" cy="5616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900" dirty="0"/>
              <a:t>Considered the apprenticeship route?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84DF-B9B3-438E-9534-A48B7D0FC312}"/>
              </a:ext>
            </a:extLst>
          </p:cNvPr>
          <p:cNvSpPr txBox="1">
            <a:spLocks/>
          </p:cNvSpPr>
          <p:nvPr/>
        </p:nvSpPr>
        <p:spPr>
          <a:xfrm>
            <a:off x="510241" y="5146352"/>
            <a:ext cx="6100109" cy="69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Omar is a degree apprentice working in anti money-laundering </a:t>
            </a:r>
          </a:p>
        </p:txBody>
      </p:sp>
      <p:pic>
        <p:nvPicPr>
          <p:cNvPr id="7" name="Picture 6" descr="A person wearing a suit and ti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F3024F1D-E4E4-41E8-8EE4-F350C4E5B8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4" r="2005"/>
          <a:stretch/>
        </p:blipFill>
        <p:spPr>
          <a:xfrm>
            <a:off x="20" y="10"/>
            <a:ext cx="672463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2568F-A415-40D4-99A0-A734DD2D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en-GB" sz="3800"/>
              <a:t>Some jobs you may not have considered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96829E-DF78-4069-9364-8881CC87C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202145"/>
              </p:ext>
            </p:extLst>
          </p:nvPr>
        </p:nvGraphicFramePr>
        <p:xfrm>
          <a:off x="3963591" y="639763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067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902454"/>
              </p:ext>
            </p:extLst>
          </p:nvPr>
        </p:nvGraphicFramePr>
        <p:xfrm>
          <a:off x="766875" y="3429000"/>
          <a:ext cx="666129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Accountant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Software developer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Actuary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5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the government’s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66476"/>
              </p:ext>
            </p:extLst>
          </p:nvPr>
        </p:nvGraphicFramePr>
        <p:xfrm>
          <a:off x="766875" y="3429000"/>
          <a:ext cx="6661298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Accountant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388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1470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Software developer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Actuary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8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1320-5B0B-4466-B576-2DF070E7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organised your </a:t>
            </a:r>
            <a:br>
              <a:rPr lang="en-GB" dirty="0"/>
            </a:br>
            <a:r>
              <a:rPr lang="en-GB" dirty="0">
                <a:solidFill>
                  <a:srgbClr val="FFFF00"/>
                </a:solidFill>
              </a:rPr>
              <a:t>work experience </a:t>
            </a:r>
            <a:r>
              <a:rPr lang="en-GB" dirty="0"/>
              <a:t>yet?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0B3A-1E50-4DD7-B4DF-DB185B81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442"/>
            <a:ext cx="8025809" cy="2522862"/>
          </a:xfrm>
        </p:spPr>
        <p:txBody>
          <a:bodyPr>
            <a:normAutofit fontScale="92500"/>
          </a:bodyPr>
          <a:lstStyle/>
          <a:p>
            <a:r>
              <a:rPr lang="en-GB" dirty="0"/>
              <a:t>All year 12 students must complete a work placement</a:t>
            </a:r>
          </a:p>
          <a:p>
            <a:r>
              <a:rPr lang="en-GB" dirty="0"/>
              <a:t>Students are expected to arrange their own placements </a:t>
            </a:r>
          </a:p>
          <a:p>
            <a:r>
              <a:rPr lang="en-GB" dirty="0"/>
              <a:t>Larger BTECs / </a:t>
            </a:r>
            <a:r>
              <a:rPr lang="en-GB" dirty="0" err="1"/>
              <a:t>CamTechs</a:t>
            </a:r>
            <a:r>
              <a:rPr lang="en-GB" dirty="0"/>
              <a:t> will have calendared week</a:t>
            </a:r>
          </a:p>
          <a:p>
            <a:r>
              <a:rPr lang="en-GB" dirty="0"/>
              <a:t>All other students choose timing of their placement </a:t>
            </a:r>
          </a:p>
          <a:p>
            <a:pPr lvl="1"/>
            <a:r>
              <a:rPr lang="en-GB" dirty="0"/>
              <a:t>During the academic year; or</a:t>
            </a:r>
          </a:p>
          <a:p>
            <a:pPr lvl="1"/>
            <a:r>
              <a:rPr lang="en-GB" dirty="0"/>
              <a:t>In Work Experience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569E-AD5E-4B59-A2B3-C838BCB1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1" r="21205" b="7560"/>
          <a:stretch/>
        </p:blipFill>
        <p:spPr>
          <a:xfrm>
            <a:off x="1311008" y="4847922"/>
            <a:ext cx="5987668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647922"/>
            <a:ext cx="7650114" cy="3599316"/>
          </a:xfrm>
        </p:spPr>
        <p:txBody>
          <a:bodyPr>
            <a:normAutofit/>
          </a:bodyPr>
          <a:lstStyle/>
          <a:p>
            <a:r>
              <a:rPr lang="en-GB" sz="2800" dirty="0"/>
              <a:t>In the LRC on the 1</a:t>
            </a:r>
            <a:r>
              <a:rPr lang="en-GB" sz="2800" baseline="30000" dirty="0"/>
              <a:t>st</a:t>
            </a:r>
            <a:r>
              <a:rPr lang="en-GB" sz="2800" dirty="0"/>
              <a:t> Floor</a:t>
            </a:r>
          </a:p>
          <a:p>
            <a:r>
              <a:rPr lang="en-GB" sz="2800" dirty="0"/>
              <a:t>Support 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9B9083-B673-48A5-8E4E-C7C0E1F4BD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EED3F-AF9D-4069-BDF2-8A0540DFDDC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9e486a4-7b14-4f54-8105-94547a8c8db1"/>
    <ds:schemaRef ds:uri="http://purl.org/dc/terms/"/>
    <ds:schemaRef ds:uri="http://schemas.openxmlformats.org/package/2006/metadata/core-properties"/>
    <ds:schemaRef ds:uri="http://purl.org/dc/dcmitype/"/>
    <ds:schemaRef ds:uri="681f5631-4e74-475a-a3c1-163994debcc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263AE8-0B57-45C1-B68D-1D683E7DAE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207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Trebuchet MS</vt:lpstr>
      <vt:lpstr>Berlin</vt:lpstr>
      <vt:lpstr>Careers related to Maths</vt:lpstr>
      <vt:lpstr>PowerPoint Presentation</vt:lpstr>
      <vt:lpstr>Popular pathways</vt:lpstr>
      <vt:lpstr>Considered the apprenticeship route? </vt:lpstr>
      <vt:lpstr>Some jobs you may not have considered</vt:lpstr>
      <vt:lpstr>Labour Market Information</vt:lpstr>
      <vt:lpstr>Labour Market Information</vt:lpstr>
      <vt:lpstr>Have you organised your  work experience yet? 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related to Maths</dc:title>
  <dc:creator>Ross Fuhrmann</dc:creator>
  <cp:lastModifiedBy>Kate Horscraft</cp:lastModifiedBy>
  <cp:revision>6</cp:revision>
  <dcterms:created xsi:type="dcterms:W3CDTF">2020-01-18T21:09:37Z</dcterms:created>
  <dcterms:modified xsi:type="dcterms:W3CDTF">2021-06-15T09:34:59Z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