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sldIdLst>
    <p:sldId id="256" r:id="rId5"/>
    <p:sldId id="268" r:id="rId6"/>
    <p:sldId id="269" r:id="rId7"/>
    <p:sldId id="270" r:id="rId8"/>
    <p:sldId id="264" r:id="rId9"/>
    <p:sldId id="258" r:id="rId10"/>
    <p:sldId id="265" r:id="rId11"/>
    <p:sldId id="259" r:id="rId12"/>
    <p:sldId id="266" r:id="rId13"/>
    <p:sldId id="26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videos/search?q=family+support+worker+uk&amp;&amp;view=detail&amp;mid=39674D7025E9BE17171939674D7025E9BE171719&amp;&amp;FORM=VRDGAR&amp;ru=%2Fvideos%2Fsearch%3Fq%3Dfamily%2520support%2520worker%2520uk%26qs%3Dn%26form%3DQBVR%26sp%3D-1%26pq%3Dfamily%2520support%2520worker%2520uk%26sc%3D8-24%26sk%3D%26cvid%3D698F535AE3D04BC88B11D7B88AB6AE3A" TargetMode="External"/><Relationship Id="rId2" Type="http://schemas.openxmlformats.org/officeDocument/2006/relationships/hyperlink" Target="https://www.bbc.co.uk/bitesize/articles/zdcvt39" TargetMode="External"/><Relationship Id="rId1" Type="http://schemas.openxmlformats.org/officeDocument/2006/relationships/hyperlink" Target="https://icould.com/stories/jennifer-c/" TargetMode="External"/><Relationship Id="rId5" Type="http://schemas.openxmlformats.org/officeDocument/2006/relationships/hyperlink" Target="https://www.bing.com/videos/search?q=occupational+psychologist&amp;&amp;view=detail&amp;mid=65ED5405F156E1798A9A65ED5405F156E1798A9A&amp;&amp;FORM=VRDGAR&amp;ru=%2Fvideos%2Fsearch%3Fq%3Doccupational%2Bpsychologist%26FORM%3DVDVVXX" TargetMode="External"/><Relationship Id="rId4" Type="http://schemas.openxmlformats.org/officeDocument/2006/relationships/hyperlink" Target="https://icould.com/stories/caroline-s-2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videos/search?q=family+support+worker+uk&amp;&amp;view=detail&amp;mid=39674D7025E9BE17171939674D7025E9BE171719&amp;&amp;FORM=VRDGAR&amp;ru=%2Fvideos%2Fsearch%3Fq%3Dfamily%2520support%2520worker%2520uk%26qs%3Dn%26form%3DQBVR%26sp%3D-1%26pq%3Dfamily%2520support%2520worker%2520uk%26sc%3D8-24%26sk%3D%26cvid%3D698F535AE3D04BC88B11D7B88AB6AE3A" TargetMode="External"/><Relationship Id="rId2" Type="http://schemas.openxmlformats.org/officeDocument/2006/relationships/hyperlink" Target="https://www.bbc.co.uk/bitesize/articles/zdcvt39" TargetMode="External"/><Relationship Id="rId1" Type="http://schemas.openxmlformats.org/officeDocument/2006/relationships/hyperlink" Target="https://icould.com/stories/jennifer-c/" TargetMode="External"/><Relationship Id="rId5" Type="http://schemas.openxmlformats.org/officeDocument/2006/relationships/hyperlink" Target="https://www.bing.com/videos/search?q=occupational+psychologist&amp;&amp;view=detail&amp;mid=65ED5405F156E1798A9A65ED5405F156E1798A9A&amp;&amp;FORM=VRDGAR&amp;ru=%2Fvideos%2Fsearch%3Fq%3Doccupational%2Bpsychologist%26FORM%3DVDVVXX" TargetMode="External"/><Relationship Id="rId4" Type="http://schemas.openxmlformats.org/officeDocument/2006/relationships/hyperlink" Target="https://icould.com/stories/caroline-s-2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BF41DF-E794-4DA9-B03C-AD17339BECE3}" type="doc">
      <dgm:prSet loTypeId="urn:microsoft.com/office/officeart/2005/8/layout/list1" loCatId="list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7BD3961-9662-4CA1-AE72-EB60A06D51A7}">
      <dgm:prSet/>
      <dgm:spPr/>
      <dgm:t>
        <a:bodyPr/>
        <a:lstStyle/>
        <a:p>
          <a:r>
            <a:rPr lang="en-GB">
              <a:hlinkClick xmlns:r="http://schemas.openxmlformats.org/officeDocument/2006/relationships" r:id="rId1"/>
            </a:rPr>
            <a:t>Human resources officer</a:t>
          </a:r>
          <a:endParaRPr lang="en-US"/>
        </a:p>
      </dgm:t>
    </dgm:pt>
    <dgm:pt modelId="{112EAC4E-BB63-41CB-857D-D2C5BBAD30C3}" type="parTrans" cxnId="{6288C2C4-3919-4874-A55F-623739A7BCA6}">
      <dgm:prSet/>
      <dgm:spPr/>
      <dgm:t>
        <a:bodyPr/>
        <a:lstStyle/>
        <a:p>
          <a:endParaRPr lang="en-US"/>
        </a:p>
      </dgm:t>
    </dgm:pt>
    <dgm:pt modelId="{36904F82-1FA9-44A4-9C90-2D9EEA2D4064}" type="sibTrans" cxnId="{6288C2C4-3919-4874-A55F-623739A7BCA6}">
      <dgm:prSet/>
      <dgm:spPr/>
      <dgm:t>
        <a:bodyPr/>
        <a:lstStyle/>
        <a:p>
          <a:endParaRPr lang="en-US"/>
        </a:p>
      </dgm:t>
    </dgm:pt>
    <dgm:pt modelId="{D832AA85-5C95-4DB2-959D-36425F6F0DEC}">
      <dgm:prSet/>
      <dgm:spPr/>
      <dgm:t>
        <a:bodyPr/>
        <a:lstStyle/>
        <a:p>
          <a:r>
            <a:rPr lang="en-GB">
              <a:hlinkClick xmlns:r="http://schemas.openxmlformats.org/officeDocument/2006/relationships" r:id="rId2"/>
            </a:rPr>
            <a:t>Mental health nurse</a:t>
          </a:r>
          <a:endParaRPr lang="en-US"/>
        </a:p>
      </dgm:t>
    </dgm:pt>
    <dgm:pt modelId="{6CD8A532-3627-42CC-B264-E0017BA227F4}" type="parTrans" cxnId="{E3E8C4A4-AAE8-4B7E-B39A-3F1671CFEE28}">
      <dgm:prSet/>
      <dgm:spPr/>
      <dgm:t>
        <a:bodyPr/>
        <a:lstStyle/>
        <a:p>
          <a:endParaRPr lang="en-US"/>
        </a:p>
      </dgm:t>
    </dgm:pt>
    <dgm:pt modelId="{C5EC907E-3148-41C1-89C8-3319ED716F97}" type="sibTrans" cxnId="{E3E8C4A4-AAE8-4B7E-B39A-3F1671CFEE28}">
      <dgm:prSet/>
      <dgm:spPr/>
      <dgm:t>
        <a:bodyPr/>
        <a:lstStyle/>
        <a:p>
          <a:endParaRPr lang="en-US"/>
        </a:p>
      </dgm:t>
    </dgm:pt>
    <dgm:pt modelId="{D45193FE-8BD4-40D7-938D-0BB01BE4CCF8}">
      <dgm:prSet/>
      <dgm:spPr/>
      <dgm:t>
        <a:bodyPr/>
        <a:lstStyle/>
        <a:p>
          <a:r>
            <a:rPr lang="en-GB">
              <a:hlinkClick xmlns:r="http://schemas.openxmlformats.org/officeDocument/2006/relationships" r:id="rId3"/>
            </a:rPr>
            <a:t>Family support worker</a:t>
          </a:r>
          <a:endParaRPr lang="en-US"/>
        </a:p>
      </dgm:t>
    </dgm:pt>
    <dgm:pt modelId="{1AA0B33B-64B8-4371-8BBA-D4D86FBA9779}" type="parTrans" cxnId="{FD1E39A7-A0AE-4C05-9C58-A58EF4D7040A}">
      <dgm:prSet/>
      <dgm:spPr/>
      <dgm:t>
        <a:bodyPr/>
        <a:lstStyle/>
        <a:p>
          <a:endParaRPr lang="en-US"/>
        </a:p>
      </dgm:t>
    </dgm:pt>
    <dgm:pt modelId="{06E1E009-AB7F-4187-8F96-BE26CA4CF243}" type="sibTrans" cxnId="{FD1E39A7-A0AE-4C05-9C58-A58EF4D7040A}">
      <dgm:prSet/>
      <dgm:spPr/>
      <dgm:t>
        <a:bodyPr/>
        <a:lstStyle/>
        <a:p>
          <a:endParaRPr lang="en-US"/>
        </a:p>
      </dgm:t>
    </dgm:pt>
    <dgm:pt modelId="{70574C90-0D70-43A8-B222-754D701E8D49}">
      <dgm:prSet/>
      <dgm:spPr/>
      <dgm:t>
        <a:bodyPr/>
        <a:lstStyle/>
        <a:p>
          <a:r>
            <a:rPr lang="en-GB">
              <a:hlinkClick xmlns:r="http://schemas.openxmlformats.org/officeDocument/2006/relationships" r:id="rId4"/>
            </a:rPr>
            <a:t>Personal development coach</a:t>
          </a:r>
          <a:endParaRPr lang="en-US"/>
        </a:p>
      </dgm:t>
    </dgm:pt>
    <dgm:pt modelId="{9EA86131-F6F4-46C7-9341-D2E1C2071B68}" type="parTrans" cxnId="{A2D419AE-9891-4137-B75D-9A543CA7487F}">
      <dgm:prSet/>
      <dgm:spPr/>
      <dgm:t>
        <a:bodyPr/>
        <a:lstStyle/>
        <a:p>
          <a:endParaRPr lang="en-US"/>
        </a:p>
      </dgm:t>
    </dgm:pt>
    <dgm:pt modelId="{FE426541-1A8C-4652-ADEC-75A0051E28D4}" type="sibTrans" cxnId="{A2D419AE-9891-4137-B75D-9A543CA7487F}">
      <dgm:prSet/>
      <dgm:spPr/>
      <dgm:t>
        <a:bodyPr/>
        <a:lstStyle/>
        <a:p>
          <a:endParaRPr lang="en-US"/>
        </a:p>
      </dgm:t>
    </dgm:pt>
    <dgm:pt modelId="{229C565E-B08D-46E3-976D-3D3B1ADF543A}">
      <dgm:prSet/>
      <dgm:spPr/>
      <dgm:t>
        <a:bodyPr/>
        <a:lstStyle/>
        <a:p>
          <a:r>
            <a:rPr lang="en-GB">
              <a:hlinkClick xmlns:r="http://schemas.openxmlformats.org/officeDocument/2006/relationships" r:id="rId5"/>
            </a:rPr>
            <a:t>Occupational psychologist</a:t>
          </a:r>
          <a:endParaRPr lang="en-US"/>
        </a:p>
      </dgm:t>
    </dgm:pt>
    <dgm:pt modelId="{34F7D47C-2895-41CD-A6EF-5C44ADF47DB9}" type="parTrans" cxnId="{A5D95040-27C5-4E2C-86AB-04E46B3C9CD3}">
      <dgm:prSet/>
      <dgm:spPr/>
      <dgm:t>
        <a:bodyPr/>
        <a:lstStyle/>
        <a:p>
          <a:endParaRPr lang="en-US"/>
        </a:p>
      </dgm:t>
    </dgm:pt>
    <dgm:pt modelId="{E3136538-3383-4B2E-B13D-E2D1431AF9ED}" type="sibTrans" cxnId="{A5D95040-27C5-4E2C-86AB-04E46B3C9CD3}">
      <dgm:prSet/>
      <dgm:spPr/>
      <dgm:t>
        <a:bodyPr/>
        <a:lstStyle/>
        <a:p>
          <a:endParaRPr lang="en-US"/>
        </a:p>
      </dgm:t>
    </dgm:pt>
    <dgm:pt modelId="{609114AE-BCEB-4C33-8D8A-B5A3ACC12C5B}" type="pres">
      <dgm:prSet presAssocID="{13BF41DF-E794-4DA9-B03C-AD17339BECE3}" presName="linear" presStyleCnt="0">
        <dgm:presLayoutVars>
          <dgm:dir/>
          <dgm:animLvl val="lvl"/>
          <dgm:resizeHandles val="exact"/>
        </dgm:presLayoutVars>
      </dgm:prSet>
      <dgm:spPr/>
    </dgm:pt>
    <dgm:pt modelId="{B4750280-197A-432B-88F9-ED980078F8C9}" type="pres">
      <dgm:prSet presAssocID="{97BD3961-9662-4CA1-AE72-EB60A06D51A7}" presName="parentLin" presStyleCnt="0"/>
      <dgm:spPr/>
    </dgm:pt>
    <dgm:pt modelId="{732D127C-8568-4DC3-A043-FADF13C09934}" type="pres">
      <dgm:prSet presAssocID="{97BD3961-9662-4CA1-AE72-EB60A06D51A7}" presName="parentLeftMargin" presStyleLbl="node1" presStyleIdx="0" presStyleCnt="5"/>
      <dgm:spPr/>
    </dgm:pt>
    <dgm:pt modelId="{638DFB2B-AAF3-4EFC-9A5A-6616C0F9FB9E}" type="pres">
      <dgm:prSet presAssocID="{97BD3961-9662-4CA1-AE72-EB60A06D51A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F442F5A-8FA6-474C-A41E-E3ACB609CEE3}" type="pres">
      <dgm:prSet presAssocID="{97BD3961-9662-4CA1-AE72-EB60A06D51A7}" presName="negativeSpace" presStyleCnt="0"/>
      <dgm:spPr/>
    </dgm:pt>
    <dgm:pt modelId="{A6983443-66DA-4BFA-AA8A-CA992F44674F}" type="pres">
      <dgm:prSet presAssocID="{97BD3961-9662-4CA1-AE72-EB60A06D51A7}" presName="childText" presStyleLbl="conFgAcc1" presStyleIdx="0" presStyleCnt="5">
        <dgm:presLayoutVars>
          <dgm:bulletEnabled val="1"/>
        </dgm:presLayoutVars>
      </dgm:prSet>
      <dgm:spPr/>
    </dgm:pt>
    <dgm:pt modelId="{88547091-A01E-4A10-A9F0-715D72A7B6F7}" type="pres">
      <dgm:prSet presAssocID="{36904F82-1FA9-44A4-9C90-2D9EEA2D4064}" presName="spaceBetweenRectangles" presStyleCnt="0"/>
      <dgm:spPr/>
    </dgm:pt>
    <dgm:pt modelId="{A0E293A5-DC7D-4DDD-94CD-048182BCEC19}" type="pres">
      <dgm:prSet presAssocID="{D832AA85-5C95-4DB2-959D-36425F6F0DEC}" presName="parentLin" presStyleCnt="0"/>
      <dgm:spPr/>
    </dgm:pt>
    <dgm:pt modelId="{ECBA709A-6EDC-4F27-9409-B0FC040FBC92}" type="pres">
      <dgm:prSet presAssocID="{D832AA85-5C95-4DB2-959D-36425F6F0DEC}" presName="parentLeftMargin" presStyleLbl="node1" presStyleIdx="0" presStyleCnt="5"/>
      <dgm:spPr/>
    </dgm:pt>
    <dgm:pt modelId="{3F36558C-96C1-4D42-B111-A42E9B2D129F}" type="pres">
      <dgm:prSet presAssocID="{D832AA85-5C95-4DB2-959D-36425F6F0DE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BB517C0-0E12-441C-AA30-E9CD46A2B637}" type="pres">
      <dgm:prSet presAssocID="{D832AA85-5C95-4DB2-959D-36425F6F0DEC}" presName="negativeSpace" presStyleCnt="0"/>
      <dgm:spPr/>
    </dgm:pt>
    <dgm:pt modelId="{3A285C5E-0541-4E21-BD5B-0A489EE8F598}" type="pres">
      <dgm:prSet presAssocID="{D832AA85-5C95-4DB2-959D-36425F6F0DEC}" presName="childText" presStyleLbl="conFgAcc1" presStyleIdx="1" presStyleCnt="5">
        <dgm:presLayoutVars>
          <dgm:bulletEnabled val="1"/>
        </dgm:presLayoutVars>
      </dgm:prSet>
      <dgm:spPr/>
    </dgm:pt>
    <dgm:pt modelId="{794CA877-F5F6-4B5D-BDB7-83EFEE9E5A47}" type="pres">
      <dgm:prSet presAssocID="{C5EC907E-3148-41C1-89C8-3319ED716F97}" presName="spaceBetweenRectangles" presStyleCnt="0"/>
      <dgm:spPr/>
    </dgm:pt>
    <dgm:pt modelId="{A49C7D9C-4E62-4AD6-9A26-8171E0C92A2C}" type="pres">
      <dgm:prSet presAssocID="{D45193FE-8BD4-40D7-938D-0BB01BE4CCF8}" presName="parentLin" presStyleCnt="0"/>
      <dgm:spPr/>
    </dgm:pt>
    <dgm:pt modelId="{72E4F8ED-99F8-4A90-AE75-F263CC0BD5BE}" type="pres">
      <dgm:prSet presAssocID="{D45193FE-8BD4-40D7-938D-0BB01BE4CCF8}" presName="parentLeftMargin" presStyleLbl="node1" presStyleIdx="1" presStyleCnt="5"/>
      <dgm:spPr/>
    </dgm:pt>
    <dgm:pt modelId="{8B6ED79E-D9CE-4712-BFB2-C46E4F94F132}" type="pres">
      <dgm:prSet presAssocID="{D45193FE-8BD4-40D7-938D-0BB01BE4CCF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AE854D9-53BF-4E5B-8084-01DDDC691D2C}" type="pres">
      <dgm:prSet presAssocID="{D45193FE-8BD4-40D7-938D-0BB01BE4CCF8}" presName="negativeSpace" presStyleCnt="0"/>
      <dgm:spPr/>
    </dgm:pt>
    <dgm:pt modelId="{647ECCE8-A7F5-4CFF-AB96-582F1DF69981}" type="pres">
      <dgm:prSet presAssocID="{D45193FE-8BD4-40D7-938D-0BB01BE4CCF8}" presName="childText" presStyleLbl="conFgAcc1" presStyleIdx="2" presStyleCnt="5">
        <dgm:presLayoutVars>
          <dgm:bulletEnabled val="1"/>
        </dgm:presLayoutVars>
      </dgm:prSet>
      <dgm:spPr/>
    </dgm:pt>
    <dgm:pt modelId="{0BA973DC-269D-4720-876F-188552DA4289}" type="pres">
      <dgm:prSet presAssocID="{06E1E009-AB7F-4187-8F96-BE26CA4CF243}" presName="spaceBetweenRectangles" presStyleCnt="0"/>
      <dgm:spPr/>
    </dgm:pt>
    <dgm:pt modelId="{EF50A076-8D39-4799-A179-77E22B5FE377}" type="pres">
      <dgm:prSet presAssocID="{70574C90-0D70-43A8-B222-754D701E8D49}" presName="parentLin" presStyleCnt="0"/>
      <dgm:spPr/>
    </dgm:pt>
    <dgm:pt modelId="{01608FB4-C0D3-4A74-9804-14893D353024}" type="pres">
      <dgm:prSet presAssocID="{70574C90-0D70-43A8-B222-754D701E8D49}" presName="parentLeftMargin" presStyleLbl="node1" presStyleIdx="2" presStyleCnt="5"/>
      <dgm:spPr/>
    </dgm:pt>
    <dgm:pt modelId="{A70FE433-BB97-4109-8CAA-785F918A1995}" type="pres">
      <dgm:prSet presAssocID="{70574C90-0D70-43A8-B222-754D701E8D4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B902B89-0783-498E-B8AE-8F9CEEA19887}" type="pres">
      <dgm:prSet presAssocID="{70574C90-0D70-43A8-B222-754D701E8D49}" presName="negativeSpace" presStyleCnt="0"/>
      <dgm:spPr/>
    </dgm:pt>
    <dgm:pt modelId="{242F8D92-5C33-4ED6-85CB-8E0D40EBC538}" type="pres">
      <dgm:prSet presAssocID="{70574C90-0D70-43A8-B222-754D701E8D49}" presName="childText" presStyleLbl="conFgAcc1" presStyleIdx="3" presStyleCnt="5">
        <dgm:presLayoutVars>
          <dgm:bulletEnabled val="1"/>
        </dgm:presLayoutVars>
      </dgm:prSet>
      <dgm:spPr/>
    </dgm:pt>
    <dgm:pt modelId="{40701B88-B06D-4029-858D-71C925C860D1}" type="pres">
      <dgm:prSet presAssocID="{FE426541-1A8C-4652-ADEC-75A0051E28D4}" presName="spaceBetweenRectangles" presStyleCnt="0"/>
      <dgm:spPr/>
    </dgm:pt>
    <dgm:pt modelId="{1A7B67EE-6C23-46E5-A061-563A45839F53}" type="pres">
      <dgm:prSet presAssocID="{229C565E-B08D-46E3-976D-3D3B1ADF543A}" presName="parentLin" presStyleCnt="0"/>
      <dgm:spPr/>
    </dgm:pt>
    <dgm:pt modelId="{C778FFCC-6DDD-47ED-BB94-99AA92CD4DAF}" type="pres">
      <dgm:prSet presAssocID="{229C565E-B08D-46E3-976D-3D3B1ADF543A}" presName="parentLeftMargin" presStyleLbl="node1" presStyleIdx="3" presStyleCnt="5"/>
      <dgm:spPr/>
    </dgm:pt>
    <dgm:pt modelId="{5E2DFAAA-8074-49E5-B926-E58B579B14CC}" type="pres">
      <dgm:prSet presAssocID="{229C565E-B08D-46E3-976D-3D3B1ADF543A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6B9AEC7C-3097-402B-8B1E-CAF9E889F88E}" type="pres">
      <dgm:prSet presAssocID="{229C565E-B08D-46E3-976D-3D3B1ADF543A}" presName="negativeSpace" presStyleCnt="0"/>
      <dgm:spPr/>
    </dgm:pt>
    <dgm:pt modelId="{A644F7D3-878F-48FB-AD45-53B19D9E2042}" type="pres">
      <dgm:prSet presAssocID="{229C565E-B08D-46E3-976D-3D3B1ADF543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FB2E3301-F56F-44DB-87BD-4169D815EF48}" type="presOf" srcId="{13BF41DF-E794-4DA9-B03C-AD17339BECE3}" destId="{609114AE-BCEB-4C33-8D8A-B5A3ACC12C5B}" srcOrd="0" destOrd="0" presId="urn:microsoft.com/office/officeart/2005/8/layout/list1"/>
    <dgm:cxn modelId="{9B592D2D-705E-4CE6-8A3F-5060DCAAE1A0}" type="presOf" srcId="{97BD3961-9662-4CA1-AE72-EB60A06D51A7}" destId="{638DFB2B-AAF3-4EFC-9A5A-6616C0F9FB9E}" srcOrd="1" destOrd="0" presId="urn:microsoft.com/office/officeart/2005/8/layout/list1"/>
    <dgm:cxn modelId="{A5D95040-27C5-4E2C-86AB-04E46B3C9CD3}" srcId="{13BF41DF-E794-4DA9-B03C-AD17339BECE3}" destId="{229C565E-B08D-46E3-976D-3D3B1ADF543A}" srcOrd="4" destOrd="0" parTransId="{34F7D47C-2895-41CD-A6EF-5C44ADF47DB9}" sibTransId="{E3136538-3383-4B2E-B13D-E2D1431AF9ED}"/>
    <dgm:cxn modelId="{A0F45E6E-C2F9-4734-A6C5-43955EF9BEF9}" type="presOf" srcId="{D45193FE-8BD4-40D7-938D-0BB01BE4CCF8}" destId="{8B6ED79E-D9CE-4712-BFB2-C46E4F94F132}" srcOrd="1" destOrd="0" presId="urn:microsoft.com/office/officeart/2005/8/layout/list1"/>
    <dgm:cxn modelId="{88622D4F-DE78-4A10-8B5E-80B4B9AAA4F3}" type="presOf" srcId="{70574C90-0D70-43A8-B222-754D701E8D49}" destId="{A70FE433-BB97-4109-8CAA-785F918A1995}" srcOrd="1" destOrd="0" presId="urn:microsoft.com/office/officeart/2005/8/layout/list1"/>
    <dgm:cxn modelId="{5952005A-EB01-42EA-B029-30EBC8B80E62}" type="presOf" srcId="{D832AA85-5C95-4DB2-959D-36425F6F0DEC}" destId="{3F36558C-96C1-4D42-B111-A42E9B2D129F}" srcOrd="1" destOrd="0" presId="urn:microsoft.com/office/officeart/2005/8/layout/list1"/>
    <dgm:cxn modelId="{CDB27E93-40FB-4C37-965E-A7A1C122360D}" type="presOf" srcId="{D832AA85-5C95-4DB2-959D-36425F6F0DEC}" destId="{ECBA709A-6EDC-4F27-9409-B0FC040FBC92}" srcOrd="0" destOrd="0" presId="urn:microsoft.com/office/officeart/2005/8/layout/list1"/>
    <dgm:cxn modelId="{C90014A2-69F0-47EE-AEEF-5EA64557A6D7}" type="presOf" srcId="{D45193FE-8BD4-40D7-938D-0BB01BE4CCF8}" destId="{72E4F8ED-99F8-4A90-AE75-F263CC0BD5BE}" srcOrd="0" destOrd="0" presId="urn:microsoft.com/office/officeart/2005/8/layout/list1"/>
    <dgm:cxn modelId="{E3E8C4A4-AAE8-4B7E-B39A-3F1671CFEE28}" srcId="{13BF41DF-E794-4DA9-B03C-AD17339BECE3}" destId="{D832AA85-5C95-4DB2-959D-36425F6F0DEC}" srcOrd="1" destOrd="0" parTransId="{6CD8A532-3627-42CC-B264-E0017BA227F4}" sibTransId="{C5EC907E-3148-41C1-89C8-3319ED716F97}"/>
    <dgm:cxn modelId="{FD1E39A7-A0AE-4C05-9C58-A58EF4D7040A}" srcId="{13BF41DF-E794-4DA9-B03C-AD17339BECE3}" destId="{D45193FE-8BD4-40D7-938D-0BB01BE4CCF8}" srcOrd="2" destOrd="0" parTransId="{1AA0B33B-64B8-4371-8BBA-D4D86FBA9779}" sibTransId="{06E1E009-AB7F-4187-8F96-BE26CA4CF243}"/>
    <dgm:cxn modelId="{07C717A8-4DDF-40F3-86D5-51D67D58C235}" type="presOf" srcId="{97BD3961-9662-4CA1-AE72-EB60A06D51A7}" destId="{732D127C-8568-4DC3-A043-FADF13C09934}" srcOrd="0" destOrd="0" presId="urn:microsoft.com/office/officeart/2005/8/layout/list1"/>
    <dgm:cxn modelId="{A2D419AE-9891-4137-B75D-9A543CA7487F}" srcId="{13BF41DF-E794-4DA9-B03C-AD17339BECE3}" destId="{70574C90-0D70-43A8-B222-754D701E8D49}" srcOrd="3" destOrd="0" parTransId="{9EA86131-F6F4-46C7-9341-D2E1C2071B68}" sibTransId="{FE426541-1A8C-4652-ADEC-75A0051E28D4}"/>
    <dgm:cxn modelId="{6288C2C4-3919-4874-A55F-623739A7BCA6}" srcId="{13BF41DF-E794-4DA9-B03C-AD17339BECE3}" destId="{97BD3961-9662-4CA1-AE72-EB60A06D51A7}" srcOrd="0" destOrd="0" parTransId="{112EAC4E-BB63-41CB-857D-D2C5BBAD30C3}" sibTransId="{36904F82-1FA9-44A4-9C90-2D9EEA2D4064}"/>
    <dgm:cxn modelId="{B32157D6-CB31-41AA-9D96-22E0E4ADD573}" type="presOf" srcId="{70574C90-0D70-43A8-B222-754D701E8D49}" destId="{01608FB4-C0D3-4A74-9804-14893D353024}" srcOrd="0" destOrd="0" presId="urn:microsoft.com/office/officeart/2005/8/layout/list1"/>
    <dgm:cxn modelId="{5621E1ED-68CB-49F5-BF8F-AEE158DB5294}" type="presOf" srcId="{229C565E-B08D-46E3-976D-3D3B1ADF543A}" destId="{C778FFCC-6DDD-47ED-BB94-99AA92CD4DAF}" srcOrd="0" destOrd="0" presId="urn:microsoft.com/office/officeart/2005/8/layout/list1"/>
    <dgm:cxn modelId="{43E394FD-F317-4647-8EDD-ABF845190BD2}" type="presOf" srcId="{229C565E-B08D-46E3-976D-3D3B1ADF543A}" destId="{5E2DFAAA-8074-49E5-B926-E58B579B14CC}" srcOrd="1" destOrd="0" presId="urn:microsoft.com/office/officeart/2005/8/layout/list1"/>
    <dgm:cxn modelId="{A3871804-727E-467C-890C-AEEE21473441}" type="presParOf" srcId="{609114AE-BCEB-4C33-8D8A-B5A3ACC12C5B}" destId="{B4750280-197A-432B-88F9-ED980078F8C9}" srcOrd="0" destOrd="0" presId="urn:microsoft.com/office/officeart/2005/8/layout/list1"/>
    <dgm:cxn modelId="{36F9FAD1-F56A-4148-B6A1-E55E1A0C601B}" type="presParOf" srcId="{B4750280-197A-432B-88F9-ED980078F8C9}" destId="{732D127C-8568-4DC3-A043-FADF13C09934}" srcOrd="0" destOrd="0" presId="urn:microsoft.com/office/officeart/2005/8/layout/list1"/>
    <dgm:cxn modelId="{19C7D390-DBE7-4015-8C68-E5D7AEA4F57A}" type="presParOf" srcId="{B4750280-197A-432B-88F9-ED980078F8C9}" destId="{638DFB2B-AAF3-4EFC-9A5A-6616C0F9FB9E}" srcOrd="1" destOrd="0" presId="urn:microsoft.com/office/officeart/2005/8/layout/list1"/>
    <dgm:cxn modelId="{8B606371-15BB-4E9E-A16B-7285C7665476}" type="presParOf" srcId="{609114AE-BCEB-4C33-8D8A-B5A3ACC12C5B}" destId="{6F442F5A-8FA6-474C-A41E-E3ACB609CEE3}" srcOrd="1" destOrd="0" presId="urn:microsoft.com/office/officeart/2005/8/layout/list1"/>
    <dgm:cxn modelId="{355BD8B1-3A2A-4EC5-9F24-F8307D9F9E59}" type="presParOf" srcId="{609114AE-BCEB-4C33-8D8A-B5A3ACC12C5B}" destId="{A6983443-66DA-4BFA-AA8A-CA992F44674F}" srcOrd="2" destOrd="0" presId="urn:microsoft.com/office/officeart/2005/8/layout/list1"/>
    <dgm:cxn modelId="{827B6CE5-C711-42B1-9EE3-C986D7CC23D2}" type="presParOf" srcId="{609114AE-BCEB-4C33-8D8A-B5A3ACC12C5B}" destId="{88547091-A01E-4A10-A9F0-715D72A7B6F7}" srcOrd="3" destOrd="0" presId="urn:microsoft.com/office/officeart/2005/8/layout/list1"/>
    <dgm:cxn modelId="{D436B109-5517-4DF3-9F4C-B22EFF3F3B53}" type="presParOf" srcId="{609114AE-BCEB-4C33-8D8A-B5A3ACC12C5B}" destId="{A0E293A5-DC7D-4DDD-94CD-048182BCEC19}" srcOrd="4" destOrd="0" presId="urn:microsoft.com/office/officeart/2005/8/layout/list1"/>
    <dgm:cxn modelId="{4AA8E462-6AD1-4C89-8D1B-94346E363CA6}" type="presParOf" srcId="{A0E293A5-DC7D-4DDD-94CD-048182BCEC19}" destId="{ECBA709A-6EDC-4F27-9409-B0FC040FBC92}" srcOrd="0" destOrd="0" presId="urn:microsoft.com/office/officeart/2005/8/layout/list1"/>
    <dgm:cxn modelId="{3FEEBFE7-94C0-4D11-AC52-238D59D477FB}" type="presParOf" srcId="{A0E293A5-DC7D-4DDD-94CD-048182BCEC19}" destId="{3F36558C-96C1-4D42-B111-A42E9B2D129F}" srcOrd="1" destOrd="0" presId="urn:microsoft.com/office/officeart/2005/8/layout/list1"/>
    <dgm:cxn modelId="{C8921C56-E9EB-41B5-95C8-5AE997F4DF5A}" type="presParOf" srcId="{609114AE-BCEB-4C33-8D8A-B5A3ACC12C5B}" destId="{7BB517C0-0E12-441C-AA30-E9CD46A2B637}" srcOrd="5" destOrd="0" presId="urn:microsoft.com/office/officeart/2005/8/layout/list1"/>
    <dgm:cxn modelId="{BB976317-8738-4B83-84D5-7A0C20FC1533}" type="presParOf" srcId="{609114AE-BCEB-4C33-8D8A-B5A3ACC12C5B}" destId="{3A285C5E-0541-4E21-BD5B-0A489EE8F598}" srcOrd="6" destOrd="0" presId="urn:microsoft.com/office/officeart/2005/8/layout/list1"/>
    <dgm:cxn modelId="{56CE0F21-4829-4870-81BE-1A81632A18A5}" type="presParOf" srcId="{609114AE-BCEB-4C33-8D8A-B5A3ACC12C5B}" destId="{794CA877-F5F6-4B5D-BDB7-83EFEE9E5A47}" srcOrd="7" destOrd="0" presId="urn:microsoft.com/office/officeart/2005/8/layout/list1"/>
    <dgm:cxn modelId="{705BE0C6-6B76-489B-8708-942685777DD5}" type="presParOf" srcId="{609114AE-BCEB-4C33-8D8A-B5A3ACC12C5B}" destId="{A49C7D9C-4E62-4AD6-9A26-8171E0C92A2C}" srcOrd="8" destOrd="0" presId="urn:microsoft.com/office/officeart/2005/8/layout/list1"/>
    <dgm:cxn modelId="{DDD3FF33-A34B-4176-AD01-CD4B074BBBB0}" type="presParOf" srcId="{A49C7D9C-4E62-4AD6-9A26-8171E0C92A2C}" destId="{72E4F8ED-99F8-4A90-AE75-F263CC0BD5BE}" srcOrd="0" destOrd="0" presId="urn:microsoft.com/office/officeart/2005/8/layout/list1"/>
    <dgm:cxn modelId="{E64EA1EA-D786-41D0-A6C9-990FC2A50F64}" type="presParOf" srcId="{A49C7D9C-4E62-4AD6-9A26-8171E0C92A2C}" destId="{8B6ED79E-D9CE-4712-BFB2-C46E4F94F132}" srcOrd="1" destOrd="0" presId="urn:microsoft.com/office/officeart/2005/8/layout/list1"/>
    <dgm:cxn modelId="{6C563D10-6083-4F31-B413-366E847D5163}" type="presParOf" srcId="{609114AE-BCEB-4C33-8D8A-B5A3ACC12C5B}" destId="{EAE854D9-53BF-4E5B-8084-01DDDC691D2C}" srcOrd="9" destOrd="0" presId="urn:microsoft.com/office/officeart/2005/8/layout/list1"/>
    <dgm:cxn modelId="{202A1528-1500-479C-8847-2C7A43B0A920}" type="presParOf" srcId="{609114AE-BCEB-4C33-8D8A-B5A3ACC12C5B}" destId="{647ECCE8-A7F5-4CFF-AB96-582F1DF69981}" srcOrd="10" destOrd="0" presId="urn:microsoft.com/office/officeart/2005/8/layout/list1"/>
    <dgm:cxn modelId="{A50D689E-2B5C-4810-B8BD-B8849A42ACF0}" type="presParOf" srcId="{609114AE-BCEB-4C33-8D8A-B5A3ACC12C5B}" destId="{0BA973DC-269D-4720-876F-188552DA4289}" srcOrd="11" destOrd="0" presId="urn:microsoft.com/office/officeart/2005/8/layout/list1"/>
    <dgm:cxn modelId="{377EF68A-6FDE-49D9-8AB1-FD1EB2882897}" type="presParOf" srcId="{609114AE-BCEB-4C33-8D8A-B5A3ACC12C5B}" destId="{EF50A076-8D39-4799-A179-77E22B5FE377}" srcOrd="12" destOrd="0" presId="urn:microsoft.com/office/officeart/2005/8/layout/list1"/>
    <dgm:cxn modelId="{FCA0A0F2-48FC-42D4-BBA6-3EBBDF85A23A}" type="presParOf" srcId="{EF50A076-8D39-4799-A179-77E22B5FE377}" destId="{01608FB4-C0D3-4A74-9804-14893D353024}" srcOrd="0" destOrd="0" presId="urn:microsoft.com/office/officeart/2005/8/layout/list1"/>
    <dgm:cxn modelId="{3B3E8CF8-7C7A-4086-82DE-3167BF04B0AA}" type="presParOf" srcId="{EF50A076-8D39-4799-A179-77E22B5FE377}" destId="{A70FE433-BB97-4109-8CAA-785F918A1995}" srcOrd="1" destOrd="0" presId="urn:microsoft.com/office/officeart/2005/8/layout/list1"/>
    <dgm:cxn modelId="{A4E43A68-C559-4F44-99D5-B964DD84940C}" type="presParOf" srcId="{609114AE-BCEB-4C33-8D8A-B5A3ACC12C5B}" destId="{6B902B89-0783-498E-B8AE-8F9CEEA19887}" srcOrd="13" destOrd="0" presId="urn:microsoft.com/office/officeart/2005/8/layout/list1"/>
    <dgm:cxn modelId="{7702F412-DFEB-4710-AFD9-4E3A3787924A}" type="presParOf" srcId="{609114AE-BCEB-4C33-8D8A-B5A3ACC12C5B}" destId="{242F8D92-5C33-4ED6-85CB-8E0D40EBC538}" srcOrd="14" destOrd="0" presId="urn:microsoft.com/office/officeart/2005/8/layout/list1"/>
    <dgm:cxn modelId="{3E26B9DA-3A6F-4246-ACDB-FE402E190A7F}" type="presParOf" srcId="{609114AE-BCEB-4C33-8D8A-B5A3ACC12C5B}" destId="{40701B88-B06D-4029-858D-71C925C860D1}" srcOrd="15" destOrd="0" presId="urn:microsoft.com/office/officeart/2005/8/layout/list1"/>
    <dgm:cxn modelId="{F8A6A1D4-F74A-4674-8607-02C934485B52}" type="presParOf" srcId="{609114AE-BCEB-4C33-8D8A-B5A3ACC12C5B}" destId="{1A7B67EE-6C23-46E5-A061-563A45839F53}" srcOrd="16" destOrd="0" presId="urn:microsoft.com/office/officeart/2005/8/layout/list1"/>
    <dgm:cxn modelId="{9B063A6D-DA11-4E04-8233-59DDC96D999F}" type="presParOf" srcId="{1A7B67EE-6C23-46E5-A061-563A45839F53}" destId="{C778FFCC-6DDD-47ED-BB94-99AA92CD4DAF}" srcOrd="0" destOrd="0" presId="urn:microsoft.com/office/officeart/2005/8/layout/list1"/>
    <dgm:cxn modelId="{6B71B0E0-936E-47A6-93AD-B0B32F5983F0}" type="presParOf" srcId="{1A7B67EE-6C23-46E5-A061-563A45839F53}" destId="{5E2DFAAA-8074-49E5-B926-E58B579B14CC}" srcOrd="1" destOrd="0" presId="urn:microsoft.com/office/officeart/2005/8/layout/list1"/>
    <dgm:cxn modelId="{A87DBFC3-3047-47A4-8142-2786BB5A64A4}" type="presParOf" srcId="{609114AE-BCEB-4C33-8D8A-B5A3ACC12C5B}" destId="{6B9AEC7C-3097-402B-8B1E-CAF9E889F88E}" srcOrd="17" destOrd="0" presId="urn:microsoft.com/office/officeart/2005/8/layout/list1"/>
    <dgm:cxn modelId="{14B1656F-DAC3-4130-9D42-6FD107BF7C6A}" type="presParOf" srcId="{609114AE-BCEB-4C33-8D8A-B5A3ACC12C5B}" destId="{A644F7D3-878F-48FB-AD45-53B19D9E204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83443-66DA-4BFA-AA8A-CA992F44674F}">
      <dsp:nvSpPr>
        <dsp:cNvPr id="0" name=""/>
        <dsp:cNvSpPr/>
      </dsp:nvSpPr>
      <dsp:spPr>
        <a:xfrm>
          <a:off x="0" y="390737"/>
          <a:ext cx="4695825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8DFB2B-AAF3-4EFC-9A5A-6616C0F9FB9E}">
      <dsp:nvSpPr>
        <dsp:cNvPr id="0" name=""/>
        <dsp:cNvSpPr/>
      </dsp:nvSpPr>
      <dsp:spPr>
        <a:xfrm>
          <a:off x="234791" y="21737"/>
          <a:ext cx="3287077" cy="7380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4244" tIns="0" rIns="124244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>
              <a:hlinkClick xmlns:r="http://schemas.openxmlformats.org/officeDocument/2006/relationships" r:id="rId1"/>
            </a:rPr>
            <a:t>Human resources officer</a:t>
          </a:r>
          <a:endParaRPr lang="en-US" sz="2500" kern="1200"/>
        </a:p>
      </dsp:txBody>
      <dsp:txXfrm>
        <a:off x="270817" y="57763"/>
        <a:ext cx="3215025" cy="665948"/>
      </dsp:txXfrm>
    </dsp:sp>
    <dsp:sp modelId="{3A285C5E-0541-4E21-BD5B-0A489EE8F598}">
      <dsp:nvSpPr>
        <dsp:cNvPr id="0" name=""/>
        <dsp:cNvSpPr/>
      </dsp:nvSpPr>
      <dsp:spPr>
        <a:xfrm>
          <a:off x="0" y="1524737"/>
          <a:ext cx="4695825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F36558C-96C1-4D42-B111-A42E9B2D129F}">
      <dsp:nvSpPr>
        <dsp:cNvPr id="0" name=""/>
        <dsp:cNvSpPr/>
      </dsp:nvSpPr>
      <dsp:spPr>
        <a:xfrm>
          <a:off x="234791" y="1155737"/>
          <a:ext cx="3287077" cy="7380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4244" tIns="0" rIns="124244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>
              <a:hlinkClick xmlns:r="http://schemas.openxmlformats.org/officeDocument/2006/relationships" r:id="rId2"/>
            </a:rPr>
            <a:t>Mental health nurse</a:t>
          </a:r>
          <a:endParaRPr lang="en-US" sz="2500" kern="1200"/>
        </a:p>
      </dsp:txBody>
      <dsp:txXfrm>
        <a:off x="270817" y="1191763"/>
        <a:ext cx="3215025" cy="665948"/>
      </dsp:txXfrm>
    </dsp:sp>
    <dsp:sp modelId="{647ECCE8-A7F5-4CFF-AB96-582F1DF69981}">
      <dsp:nvSpPr>
        <dsp:cNvPr id="0" name=""/>
        <dsp:cNvSpPr/>
      </dsp:nvSpPr>
      <dsp:spPr>
        <a:xfrm>
          <a:off x="0" y="2658737"/>
          <a:ext cx="4695825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6ED79E-D9CE-4712-BFB2-C46E4F94F132}">
      <dsp:nvSpPr>
        <dsp:cNvPr id="0" name=""/>
        <dsp:cNvSpPr/>
      </dsp:nvSpPr>
      <dsp:spPr>
        <a:xfrm>
          <a:off x="234791" y="2289737"/>
          <a:ext cx="3287077" cy="7380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4244" tIns="0" rIns="124244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>
              <a:hlinkClick xmlns:r="http://schemas.openxmlformats.org/officeDocument/2006/relationships" r:id="rId3"/>
            </a:rPr>
            <a:t>Family support worker</a:t>
          </a:r>
          <a:endParaRPr lang="en-US" sz="2500" kern="1200"/>
        </a:p>
      </dsp:txBody>
      <dsp:txXfrm>
        <a:off x="270817" y="2325763"/>
        <a:ext cx="3215025" cy="665948"/>
      </dsp:txXfrm>
    </dsp:sp>
    <dsp:sp modelId="{242F8D92-5C33-4ED6-85CB-8E0D40EBC538}">
      <dsp:nvSpPr>
        <dsp:cNvPr id="0" name=""/>
        <dsp:cNvSpPr/>
      </dsp:nvSpPr>
      <dsp:spPr>
        <a:xfrm>
          <a:off x="0" y="3792737"/>
          <a:ext cx="4695825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0FE433-BB97-4109-8CAA-785F918A1995}">
      <dsp:nvSpPr>
        <dsp:cNvPr id="0" name=""/>
        <dsp:cNvSpPr/>
      </dsp:nvSpPr>
      <dsp:spPr>
        <a:xfrm>
          <a:off x="234791" y="3423737"/>
          <a:ext cx="3287077" cy="7380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4244" tIns="0" rIns="124244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>
              <a:hlinkClick xmlns:r="http://schemas.openxmlformats.org/officeDocument/2006/relationships" r:id="rId4"/>
            </a:rPr>
            <a:t>Personal development coach</a:t>
          </a:r>
          <a:endParaRPr lang="en-US" sz="2500" kern="1200"/>
        </a:p>
      </dsp:txBody>
      <dsp:txXfrm>
        <a:off x="270817" y="3459763"/>
        <a:ext cx="3215025" cy="665948"/>
      </dsp:txXfrm>
    </dsp:sp>
    <dsp:sp modelId="{A644F7D3-878F-48FB-AD45-53B19D9E2042}">
      <dsp:nvSpPr>
        <dsp:cNvPr id="0" name=""/>
        <dsp:cNvSpPr/>
      </dsp:nvSpPr>
      <dsp:spPr>
        <a:xfrm>
          <a:off x="0" y="4926737"/>
          <a:ext cx="4695825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E2DFAAA-8074-49E5-B926-E58B579B14CC}">
      <dsp:nvSpPr>
        <dsp:cNvPr id="0" name=""/>
        <dsp:cNvSpPr/>
      </dsp:nvSpPr>
      <dsp:spPr>
        <a:xfrm>
          <a:off x="234791" y="4557737"/>
          <a:ext cx="3287077" cy="7380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4244" tIns="0" rIns="124244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>
              <a:hlinkClick xmlns:r="http://schemas.openxmlformats.org/officeDocument/2006/relationships" r:id="rId5"/>
            </a:rPr>
            <a:t>Occupational psychologist</a:t>
          </a:r>
          <a:endParaRPr lang="en-US" sz="2500" kern="1200"/>
        </a:p>
      </dsp:txBody>
      <dsp:txXfrm>
        <a:off x="270817" y="4593763"/>
        <a:ext cx="3215025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397E0307-B85C-446A-8EF0-0407D435D787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767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749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056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0089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973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779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036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126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B647B1BF-4039-460D-A637-65428CBD720E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542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950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C9A00F7B-89C5-4DF7-A309-6263220147D4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30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362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842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97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057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488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953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8238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tm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ng.com/videos/search?q=social+worker+profile+uk&amp;ru=%2fvideos%2fsearch%3fq%3dsocial%2520worker%2520profile%2520uk%26qs%3dn%26form%3dQBVDMH%26sp%3d-1%26pq%3dsocial%2520worker%2520profile%2520uk%26sc%3d1-24%26sk%3d%26cvid%3dC7986E45A7AF47DEA46BD045401AC3B5&amp;view=detail&amp;mid=B464AC7FF8612AE539A8B464AC7FF8612AE539A8&amp;&amp;FORM=VDRVRV" TargetMode="External"/><Relationship Id="rId13" Type="http://schemas.openxmlformats.org/officeDocument/2006/relationships/hyperlink" Target="https://www.bbc.co.uk/bitesize/articles/zb3gmfr" TargetMode="External"/><Relationship Id="rId1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hyperlink" Target="https://www.bing.com/videos/search?q=educational+psychologist+profile+uk&amp;&amp;view=detail&amp;mid=0F984E510C6375B1737B0F984E510C6375B1737B&amp;&amp;FORM=VRDGAR&amp;ru=%2Fvideos%2Fsearch%3Fq%3Deducational%2520psychologist%2520profile%2520uk%26qs%3Dn%26form%3DQBVR%26sp%3D-1%26pq%3Deducational%2520psychologist%2520profile%2520uk%26sc%3D1-35%26sk%3D%26cvid%3D96602C4080644D46BEF02D9736DFF919" TargetMode="External"/><Relationship Id="rId12" Type="http://schemas.openxmlformats.org/officeDocument/2006/relationships/hyperlink" Target="https://nationalcareers.service.gov.uk/job-profiles/psychologist" TargetMode="External"/><Relationship Id="rId17" Type="http://schemas.openxmlformats.org/officeDocument/2006/relationships/hyperlink" Target="https://icould.com/explore/categories/subject/psychology" TargetMode="External"/><Relationship Id="rId2" Type="http://schemas.openxmlformats.org/officeDocument/2006/relationships/hyperlink" Target="https://nationalcareers.service.gov.uk/job-profiles/clinical-psychologist" TargetMode="External"/><Relationship Id="rId16" Type="http://schemas.openxmlformats.org/officeDocument/2006/relationships/hyperlink" Target="https://nationalcareers.service.gov.uk/job-profiles/forensic-psychologis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ing.com/videos/search?q=probation+officer+job+profile+uk&amp;&amp;view=detail&amp;mid=199BFBFF2DE4ADD13CF1199BFBFF2DE4ADD13CF1&amp;&amp;FORM=VRDGAR&amp;ru=%2Fvideos%2Fsearch%3Fq%3Dprobation%2520officer%2520job%2520profile%2520uk%26qs%3Dn%26form%3DQBVDMH%26sp%3D-1%26pq%3Dprobation%2520officer%2520job%2520profile%2520uk%26sc%3D1-32%26sk%3D%26cvid%3DB5F110EDF65F48C7830BC110641485D2" TargetMode="External"/><Relationship Id="rId11" Type="http://schemas.openxmlformats.org/officeDocument/2006/relationships/hyperlink" Target="https://nationalcareers.service.gov.uk/job-profiles/probation-services-officer" TargetMode="External"/><Relationship Id="rId5" Type="http://schemas.openxmlformats.org/officeDocument/2006/relationships/hyperlink" Target="https://www.bbc.co.uk/bitesize/articles/zf4fhbk" TargetMode="External"/><Relationship Id="rId15" Type="http://schemas.openxmlformats.org/officeDocument/2006/relationships/hyperlink" Target="https://www.bing.com/videos/search?q=forensic+psychologist+job+profile+uk&amp;&amp;view=detail&amp;mid=FB1107F1C9FF149891F4FB1107F1C9FF149891F4&amp;&amp;FORM=VRDGAR&amp;ru=%2Fvideos%2Fsearch%3Fq%3Dforensic%2Bpsychologist%2Bjob%2Bprofile%2Buk%26FORM%3DHDRSC3" TargetMode="External"/><Relationship Id="rId10" Type="http://schemas.openxmlformats.org/officeDocument/2006/relationships/hyperlink" Target="https://nationalcareers.service.gov.uk/job-profiles/marketing-executive" TargetMode="External"/><Relationship Id="rId4" Type="http://schemas.openxmlformats.org/officeDocument/2006/relationships/hyperlink" Target="https://www.bing.com/videos/search?q=clinical+psychologist+profile+uk&amp;&amp;view=detail&amp;mid=4480AB4F7AAD712A11A04480AB4F7AAD712A11A0&amp;&amp;FORM=VRDGAR&amp;ru=%2Fvideos%2Fsearch%3Fq%3Dclinical%2520psychologist%2520profile%2520uk%26qs%3Dn%26form%3DQBVR%26sp%3D-1%26pq%3Dclinical%2520psychologist%2520profile%2520%26sc%3D8-30%26sk%3D%26cvid%3DD6AF8096C0864CA8894AB932D0C1FC21" TargetMode="External"/><Relationship Id="rId9" Type="http://schemas.openxmlformats.org/officeDocument/2006/relationships/hyperlink" Target="https://nationalcareers.service.gov.uk/job-profiles/social-worker" TargetMode="External"/><Relationship Id="rId14" Type="http://schemas.openxmlformats.org/officeDocument/2006/relationships/hyperlink" Target="https://nationalcareers.service.gov.uk/job-profiles/police-officer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31B3953-7FBE-4269-9F5E-F36885522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382" y="0"/>
            <a:ext cx="9144000" cy="6858001"/>
            <a:chOff x="-3176" y="0"/>
            <a:chExt cx="12192000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34B1F1F0-EEAD-4728-BA46-976A46F21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08D9A12-746D-4BC2-AA5F-B497BB508B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C7C269D6-4089-4585-BC8A-617B2CFE3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340981"/>
            <a:ext cx="6726063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9591E4-0330-4064-8989-DD1978045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241" y="4494107"/>
            <a:ext cx="6100109" cy="940240"/>
          </a:xfrm>
        </p:spPr>
        <p:txBody>
          <a:bodyPr>
            <a:normAutofit fontScale="90000"/>
          </a:bodyPr>
          <a:lstStyle/>
          <a:p>
            <a:r>
              <a:rPr lang="en-GB" sz="4200" dirty="0"/>
              <a:t>Careers in Psychology, sociology and criminology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6CF848-6786-4545-9B03-0AB22F0B3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3786" y="4340981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E41089-2B16-46EC-8DA7-57D84A35B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93754"/>
            <a:ext cx="6726063" cy="2759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57F732-918A-4B69-8493-0484C5D2C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3786" y="5993754"/>
            <a:ext cx="2310214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714593" cy="4278682"/>
          </a:xfrm>
          <a:prstGeom prst="rect">
            <a:avLst/>
          </a:prstGeo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CDAE281C-5A2B-4678-84AF-54F475DA4D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959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686A2-9326-4B7C-8774-73B4169E9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PROGRESSION PLUS CENTRE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EE0A8-E05A-4572-932B-9A6B4EDBB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39" y="2647922"/>
            <a:ext cx="7650114" cy="3599316"/>
          </a:xfrm>
        </p:spPr>
        <p:txBody>
          <a:bodyPr>
            <a:normAutofit/>
          </a:bodyPr>
          <a:lstStyle/>
          <a:p>
            <a:r>
              <a:rPr lang="en-GB" sz="2800" dirty="0"/>
              <a:t>In the LRC </a:t>
            </a:r>
            <a:r>
              <a:rPr lang="en-GB" sz="2800"/>
              <a:t>on the 1</a:t>
            </a:r>
            <a:r>
              <a:rPr lang="en-GB" sz="2800" baseline="30000"/>
              <a:t>st</a:t>
            </a:r>
            <a:r>
              <a:rPr lang="en-GB" sz="2800"/>
              <a:t> Floor</a:t>
            </a:r>
            <a:endParaRPr lang="en-GB" sz="2800" dirty="0"/>
          </a:p>
          <a:p>
            <a:r>
              <a:rPr lang="en-GB" sz="2800" dirty="0"/>
              <a:t>Support with </a:t>
            </a:r>
          </a:p>
          <a:p>
            <a:pPr lvl="1"/>
            <a:r>
              <a:rPr lang="en-GB" sz="2400" dirty="0"/>
              <a:t>Work experience</a:t>
            </a:r>
          </a:p>
          <a:p>
            <a:pPr lvl="1"/>
            <a:r>
              <a:rPr lang="en-GB" sz="2400" dirty="0"/>
              <a:t>University applications</a:t>
            </a:r>
          </a:p>
          <a:p>
            <a:pPr lvl="1"/>
            <a:r>
              <a:rPr lang="en-GB" sz="2400" dirty="0"/>
              <a:t>Apprenticeships</a:t>
            </a:r>
          </a:p>
          <a:p>
            <a:pPr lvl="1"/>
            <a:r>
              <a:rPr lang="en-GB" sz="2400" dirty="0"/>
              <a:t>Job applications</a:t>
            </a:r>
          </a:p>
          <a:p>
            <a:pPr lvl="1"/>
            <a:r>
              <a:rPr lang="en-GB" sz="2400" dirty="0"/>
              <a:t>Interview skills</a:t>
            </a:r>
          </a:p>
          <a:p>
            <a:pPr lvl="1"/>
            <a:r>
              <a:rPr lang="en-GB" sz="2400" dirty="0"/>
              <a:t>And much more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863B24-7675-495C-9B0E-67D0514447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62"/>
            <a:ext cx="9144000" cy="152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00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510"/>
            <a:ext cx="9143999" cy="686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3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557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06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F473F-59EE-4810-9C27-89D7DD08C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Popular pathways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F9E44D5-1598-488A-BA05-EF980EAEB7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4244578"/>
              </p:ext>
            </p:extLst>
          </p:nvPr>
        </p:nvGraphicFramePr>
        <p:xfrm>
          <a:off x="384494" y="2046010"/>
          <a:ext cx="8218968" cy="4564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3846">
                  <a:extLst>
                    <a:ext uri="{9D8B030D-6E8A-4147-A177-3AD203B41FA5}">
                      <a16:colId xmlns:a16="http://schemas.microsoft.com/office/drawing/2014/main" val="1411259862"/>
                    </a:ext>
                  </a:extLst>
                </a:gridCol>
                <a:gridCol w="2068032">
                  <a:extLst>
                    <a:ext uri="{9D8B030D-6E8A-4147-A177-3AD203B41FA5}">
                      <a16:colId xmlns:a16="http://schemas.microsoft.com/office/drawing/2014/main" val="1024825773"/>
                    </a:ext>
                  </a:extLst>
                </a:gridCol>
                <a:gridCol w="2277090">
                  <a:extLst>
                    <a:ext uri="{9D8B030D-6E8A-4147-A177-3AD203B41FA5}">
                      <a16:colId xmlns:a16="http://schemas.microsoft.com/office/drawing/2014/main" val="1678510737"/>
                    </a:ext>
                  </a:extLst>
                </a:gridCol>
              </a:tblGrid>
              <a:tr h="563863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rgbClr val="FFFF00"/>
                          </a:solidFill>
                          <a:latin typeface="Century Gothic" panose="020B0502020202020204" pitchFamily="34" charset="0"/>
                        </a:rPr>
                        <a:t>Pathway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rgbClr val="FFFF00"/>
                          </a:solidFill>
                          <a:latin typeface="Century Gothic" panose="020B0502020202020204" pitchFamily="34" charset="0"/>
                        </a:rPr>
                        <a:t>Profile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rgbClr val="FFFF00"/>
                          </a:solidFill>
                          <a:latin typeface="Century Gothic" panose="020B0502020202020204" pitchFamily="34" charset="0"/>
                        </a:rPr>
                        <a:t>Entry routes, skills, salary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015340"/>
                  </a:ext>
                </a:extLst>
              </a:tr>
              <a:tr h="5638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Clinical</a:t>
                      </a:r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Psychologist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5414209"/>
                  </a:ext>
                </a:extLst>
              </a:tr>
              <a:tr h="51064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Social</a:t>
                      </a:r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worker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89909"/>
                  </a:ext>
                </a:extLst>
              </a:tr>
              <a:tr h="48347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Marketing</a:t>
                      </a:r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officer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0995619"/>
                  </a:ext>
                </a:extLst>
              </a:tr>
              <a:tr h="5638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Probation</a:t>
                      </a:r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services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912468"/>
                  </a:ext>
                </a:extLst>
              </a:tr>
              <a:tr h="5638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Educational</a:t>
                      </a:r>
                      <a:r>
                        <a:rPr lang="en-GB" sz="20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psychologist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506834"/>
                  </a:ext>
                </a:extLst>
              </a:tr>
              <a:tr h="49188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Police officer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3031294"/>
                  </a:ext>
                </a:extLst>
              </a:tr>
              <a:tr h="5638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Forensic psychologist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374774"/>
                  </a:ext>
                </a:extLst>
              </a:tr>
            </a:tbl>
          </a:graphicData>
        </a:graphic>
      </p:graphicFrame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1D1961D3-7306-4B03-B417-4AD41A00A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028" y="2915393"/>
            <a:ext cx="1234289" cy="464177"/>
          </a:xfrm>
          <a:prstGeom prst="rect">
            <a:avLst/>
          </a:prstGeom>
        </p:spPr>
      </p:pic>
      <p:pic>
        <p:nvPicPr>
          <p:cNvPr id="8" name="Picture 7">
            <a:hlinkClick r:id="rId4"/>
            <a:extLst>
              <a:ext uri="{FF2B5EF4-FFF2-40B4-BE49-F238E27FC236}">
                <a16:creationId xmlns:a16="http://schemas.microsoft.com/office/drawing/2014/main" id="{37824085-7E36-4E34-830E-A8BBEA956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580" y="2923338"/>
            <a:ext cx="1234289" cy="464177"/>
          </a:xfrm>
          <a:prstGeom prst="rect">
            <a:avLst/>
          </a:prstGeom>
        </p:spPr>
      </p:pic>
      <p:pic>
        <p:nvPicPr>
          <p:cNvPr id="9" name="Picture 8">
            <a:hlinkClick r:id="rId5"/>
            <a:extLst>
              <a:ext uri="{FF2B5EF4-FFF2-40B4-BE49-F238E27FC236}">
                <a16:creationId xmlns:a16="http://schemas.microsoft.com/office/drawing/2014/main" id="{55A1B438-9812-480C-BCF0-1F96CCC09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580" y="3958035"/>
            <a:ext cx="1234289" cy="464177"/>
          </a:xfrm>
          <a:prstGeom prst="rect">
            <a:avLst/>
          </a:prstGeom>
        </p:spPr>
      </p:pic>
      <p:pic>
        <p:nvPicPr>
          <p:cNvPr id="10" name="Picture 9">
            <a:hlinkClick r:id="rId6"/>
            <a:extLst>
              <a:ext uri="{FF2B5EF4-FFF2-40B4-BE49-F238E27FC236}">
                <a16:creationId xmlns:a16="http://schemas.microsoft.com/office/drawing/2014/main" id="{952A613B-B342-4E60-8D55-42EC413F5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579" y="4447888"/>
            <a:ext cx="1234289" cy="464177"/>
          </a:xfrm>
          <a:prstGeom prst="rect">
            <a:avLst/>
          </a:prstGeom>
        </p:spPr>
      </p:pic>
      <p:pic>
        <p:nvPicPr>
          <p:cNvPr id="11" name="Picture 10">
            <a:hlinkClick r:id="rId7"/>
            <a:extLst>
              <a:ext uri="{FF2B5EF4-FFF2-40B4-BE49-F238E27FC236}">
                <a16:creationId xmlns:a16="http://schemas.microsoft.com/office/drawing/2014/main" id="{7D2C35E9-C2DD-4DB5-854E-5B9A04926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579" y="5018408"/>
            <a:ext cx="1234289" cy="464177"/>
          </a:xfrm>
          <a:prstGeom prst="rect">
            <a:avLst/>
          </a:prstGeom>
        </p:spPr>
      </p:pic>
      <p:pic>
        <p:nvPicPr>
          <p:cNvPr id="12" name="Picture 11">
            <a:hlinkClick r:id="rId8"/>
            <a:extLst>
              <a:ext uri="{FF2B5EF4-FFF2-40B4-BE49-F238E27FC236}">
                <a16:creationId xmlns:a16="http://schemas.microsoft.com/office/drawing/2014/main" id="{4B501003-ADC2-4D7F-96D6-BA912C8E7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570" y="3468182"/>
            <a:ext cx="1234289" cy="464177"/>
          </a:xfrm>
          <a:prstGeom prst="rect">
            <a:avLst/>
          </a:prstGeom>
        </p:spPr>
      </p:pic>
      <p:pic>
        <p:nvPicPr>
          <p:cNvPr id="13" name="Picture 12">
            <a:hlinkClick r:id="rId9"/>
            <a:extLst>
              <a:ext uri="{FF2B5EF4-FFF2-40B4-BE49-F238E27FC236}">
                <a16:creationId xmlns:a16="http://schemas.microsoft.com/office/drawing/2014/main" id="{EA707584-6402-4710-8725-C5FEE7CC0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308" y="3444139"/>
            <a:ext cx="1234289" cy="464177"/>
          </a:xfrm>
          <a:prstGeom prst="rect">
            <a:avLst/>
          </a:prstGeom>
        </p:spPr>
      </p:pic>
      <p:pic>
        <p:nvPicPr>
          <p:cNvPr id="14" name="Picture 13">
            <a:hlinkClick r:id="rId10"/>
            <a:extLst>
              <a:ext uri="{FF2B5EF4-FFF2-40B4-BE49-F238E27FC236}">
                <a16:creationId xmlns:a16="http://schemas.microsoft.com/office/drawing/2014/main" id="{BFE8398C-0733-454A-BFBA-F320D4E48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392" y="3964692"/>
            <a:ext cx="1234289" cy="464177"/>
          </a:xfrm>
          <a:prstGeom prst="rect">
            <a:avLst/>
          </a:prstGeom>
        </p:spPr>
      </p:pic>
      <p:pic>
        <p:nvPicPr>
          <p:cNvPr id="15" name="Picture 14">
            <a:hlinkClick r:id="rId11"/>
            <a:extLst>
              <a:ext uri="{FF2B5EF4-FFF2-40B4-BE49-F238E27FC236}">
                <a16:creationId xmlns:a16="http://schemas.microsoft.com/office/drawing/2014/main" id="{4C6D82C5-1C00-4B2F-8BDC-4E9B76D23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392" y="4477808"/>
            <a:ext cx="1234289" cy="464177"/>
          </a:xfrm>
          <a:prstGeom prst="rect">
            <a:avLst/>
          </a:prstGeom>
        </p:spPr>
      </p:pic>
      <p:pic>
        <p:nvPicPr>
          <p:cNvPr id="16" name="Picture 15">
            <a:hlinkClick r:id="rId12"/>
            <a:extLst>
              <a:ext uri="{FF2B5EF4-FFF2-40B4-BE49-F238E27FC236}">
                <a16:creationId xmlns:a16="http://schemas.microsoft.com/office/drawing/2014/main" id="{1D3CD197-F406-42BC-B638-014907466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392" y="5047673"/>
            <a:ext cx="1234289" cy="464177"/>
          </a:xfrm>
          <a:prstGeom prst="rect">
            <a:avLst/>
          </a:prstGeom>
        </p:spPr>
      </p:pic>
      <p:pic>
        <p:nvPicPr>
          <p:cNvPr id="17" name="Picture 16">
            <a:hlinkClick r:id="rId13"/>
            <a:extLst>
              <a:ext uri="{FF2B5EF4-FFF2-40B4-BE49-F238E27FC236}">
                <a16:creationId xmlns:a16="http://schemas.microsoft.com/office/drawing/2014/main" id="{7D2C35E9-C2DD-4DB5-854E-5B9A04926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449" y="5556514"/>
            <a:ext cx="1234289" cy="464177"/>
          </a:xfrm>
          <a:prstGeom prst="rect">
            <a:avLst/>
          </a:prstGeom>
        </p:spPr>
      </p:pic>
      <p:pic>
        <p:nvPicPr>
          <p:cNvPr id="18" name="Picture 17">
            <a:hlinkClick r:id="rId14"/>
            <a:extLst>
              <a:ext uri="{FF2B5EF4-FFF2-40B4-BE49-F238E27FC236}">
                <a16:creationId xmlns:a16="http://schemas.microsoft.com/office/drawing/2014/main" id="{1D3CD197-F406-42BC-B638-014907466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392" y="5609236"/>
            <a:ext cx="1234289" cy="464177"/>
          </a:xfrm>
          <a:prstGeom prst="rect">
            <a:avLst/>
          </a:prstGeom>
        </p:spPr>
      </p:pic>
      <p:pic>
        <p:nvPicPr>
          <p:cNvPr id="19" name="Picture 18">
            <a:hlinkClick r:id="rId15"/>
            <a:extLst>
              <a:ext uri="{FF2B5EF4-FFF2-40B4-BE49-F238E27FC236}">
                <a16:creationId xmlns:a16="http://schemas.microsoft.com/office/drawing/2014/main" id="{7D2C35E9-C2DD-4DB5-854E-5B9A04926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579" y="6101358"/>
            <a:ext cx="1234289" cy="464177"/>
          </a:xfrm>
          <a:prstGeom prst="rect">
            <a:avLst/>
          </a:prstGeom>
        </p:spPr>
      </p:pic>
      <p:pic>
        <p:nvPicPr>
          <p:cNvPr id="20" name="Picture 19">
            <a:hlinkClick r:id="rId16"/>
            <a:extLst>
              <a:ext uri="{FF2B5EF4-FFF2-40B4-BE49-F238E27FC236}">
                <a16:creationId xmlns:a16="http://schemas.microsoft.com/office/drawing/2014/main" id="{1D3CD197-F406-42BC-B638-014907466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392" y="6170799"/>
            <a:ext cx="1234289" cy="464177"/>
          </a:xfrm>
          <a:prstGeom prst="rect">
            <a:avLst/>
          </a:prstGeom>
        </p:spPr>
      </p:pic>
      <p:pic>
        <p:nvPicPr>
          <p:cNvPr id="21" name="Picture 20">
            <a:hlinkClick r:id="rId17"/>
            <a:extLst>
              <a:ext uri="{FF2B5EF4-FFF2-40B4-BE49-F238E27FC236}">
                <a16:creationId xmlns:a16="http://schemas.microsoft.com/office/drawing/2014/main" id="{3AAEB43F-62A7-4DFE-A51A-C43F5614F52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14537" y="597760"/>
            <a:ext cx="1627957" cy="139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40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0C1C8-D89E-45A5-AD42-4F11D5C21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Labour Market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5B94B-A0FF-44AD-A039-17400C59F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39" y="2456120"/>
            <a:ext cx="7846817" cy="43168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000" dirty="0">
                <a:latin typeface="Century Gothic" panose="020B0502020202020204" pitchFamily="34" charset="0"/>
              </a:rPr>
              <a:t>Rank these careers in order of most jobs currently advertised.</a:t>
            </a: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1600" dirty="0">
                <a:latin typeface="Century Gothic" panose="020B0502020202020204" pitchFamily="34" charset="0"/>
              </a:rPr>
              <a:t>                     *According to National Careers Service ‘Find a job’ website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DF771EA-0869-4938-8F76-DE8AFA60F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292644"/>
              </p:ext>
            </p:extLst>
          </p:nvPr>
        </p:nvGraphicFramePr>
        <p:xfrm>
          <a:off x="766875" y="3145221"/>
          <a:ext cx="6661298" cy="305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0649">
                  <a:extLst>
                    <a:ext uri="{9D8B030D-6E8A-4147-A177-3AD203B41FA5}">
                      <a16:colId xmlns:a16="http://schemas.microsoft.com/office/drawing/2014/main" val="3506262739"/>
                    </a:ext>
                  </a:extLst>
                </a:gridCol>
                <a:gridCol w="3330649">
                  <a:extLst>
                    <a:ext uri="{9D8B030D-6E8A-4147-A177-3AD203B41FA5}">
                      <a16:colId xmlns:a16="http://schemas.microsoft.com/office/drawing/2014/main" val="14417499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No. jobs advertised*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6858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Clinical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</a:rPr>
                        <a:t> psychologist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2868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Social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</a:rPr>
                        <a:t> worker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141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Marketing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</a:rPr>
                        <a:t> officer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214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Probation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</a:rPr>
                        <a:t> officer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865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Educational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</a:rPr>
                        <a:t> psychologist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567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Police officer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699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Forensic psychologist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8352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757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0C1C8-D89E-45A5-AD42-4F11D5C21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Labour Market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5B94B-A0FF-44AD-A039-17400C59F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39" y="2456120"/>
            <a:ext cx="7846817" cy="43168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000" dirty="0">
                <a:latin typeface="Century Gothic" panose="020B0502020202020204" pitchFamily="34" charset="0"/>
              </a:rPr>
              <a:t>Rank these careers in order of most jobs currently advertised.</a:t>
            </a: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1600" dirty="0">
                <a:latin typeface="Century Gothic" panose="020B0502020202020204" pitchFamily="34" charset="0"/>
              </a:rPr>
              <a:t>                     *According to National Careers Service ‘Find a job’ website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DF771EA-0869-4938-8F76-DE8AFA60F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401247"/>
              </p:ext>
            </p:extLst>
          </p:nvPr>
        </p:nvGraphicFramePr>
        <p:xfrm>
          <a:off x="766875" y="3193093"/>
          <a:ext cx="6661298" cy="305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0649">
                  <a:extLst>
                    <a:ext uri="{9D8B030D-6E8A-4147-A177-3AD203B41FA5}">
                      <a16:colId xmlns:a16="http://schemas.microsoft.com/office/drawing/2014/main" val="3506262739"/>
                    </a:ext>
                  </a:extLst>
                </a:gridCol>
                <a:gridCol w="3330649">
                  <a:extLst>
                    <a:ext uri="{9D8B030D-6E8A-4147-A177-3AD203B41FA5}">
                      <a16:colId xmlns:a16="http://schemas.microsoft.com/office/drawing/2014/main" val="14417499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No. jobs advertised*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6858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Clinical psychologist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293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2868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Social worker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637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141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Marketing officer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785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214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Probation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</a:rPr>
                        <a:t> officer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865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Educational psychologist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41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567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Police officer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251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5534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Forensic psychologist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0083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0988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1">
            <a:extLst>
              <a:ext uri="{FF2B5EF4-FFF2-40B4-BE49-F238E27FC236}">
                <a16:creationId xmlns:a16="http://schemas.microsoft.com/office/drawing/2014/main" id="{1485FFDC-0CAD-450C-A1F1-75E392CC8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23">
            <a:extLst>
              <a:ext uri="{FF2B5EF4-FFF2-40B4-BE49-F238E27FC236}">
                <a16:creationId xmlns:a16="http://schemas.microsoft.com/office/drawing/2014/main" id="{F9672BDB-4ABD-40E5-A8B8-F7340E3BD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8" name="Rectangle 25">
            <a:extLst>
              <a:ext uri="{FF2B5EF4-FFF2-40B4-BE49-F238E27FC236}">
                <a16:creationId xmlns:a16="http://schemas.microsoft.com/office/drawing/2014/main" id="{B1FA2BC7-3F19-4E1C-B3D1-19995D9F6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3395" y="0"/>
            <a:ext cx="56647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27">
            <a:extLst>
              <a:ext uri="{FF2B5EF4-FFF2-40B4-BE49-F238E27FC236}">
                <a16:creationId xmlns:a16="http://schemas.microsoft.com/office/drawing/2014/main" id="{62FF40B5-1E36-4442-8D28-D1AA571AD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6045"/>
            <a:ext cx="3723894" cy="144668"/>
          </a:xfrm>
          <a:prstGeom prst="rect">
            <a:avLst/>
          </a:prstGeom>
        </p:spPr>
      </p:pic>
      <p:sp>
        <p:nvSpPr>
          <p:cNvPr id="40" name="Rectangle 29">
            <a:extLst>
              <a:ext uri="{FF2B5EF4-FFF2-40B4-BE49-F238E27FC236}">
                <a16:creationId xmlns:a16="http://schemas.microsoft.com/office/drawing/2014/main" id="{73C09592-2DB2-47C0-A5CB-BD39288D1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38764"/>
            <a:ext cx="3723424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5D2F51-5AC0-488C-95AF-6FC0C4ACE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0" y="2063262"/>
            <a:ext cx="2804460" cy="2661052"/>
          </a:xfrm>
        </p:spPr>
        <p:txBody>
          <a:bodyPr>
            <a:normAutofit/>
          </a:bodyPr>
          <a:lstStyle/>
          <a:p>
            <a:pPr algn="r"/>
            <a:r>
              <a:rPr lang="en-GB" sz="3800"/>
              <a:t>Some jobs you might not have thought of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CEAE7760-1E54-4EF6-BC45-BBE7ED769E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0589645"/>
              </p:ext>
            </p:extLst>
          </p:nvPr>
        </p:nvGraphicFramePr>
        <p:xfrm>
          <a:off x="3963591" y="639763"/>
          <a:ext cx="4695825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39442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F1320-5B0B-4466-B576-2DF070E7F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you organised your </a:t>
            </a:r>
            <a:br>
              <a:rPr lang="en-GB" dirty="0"/>
            </a:br>
            <a:r>
              <a:rPr lang="en-GB" dirty="0">
                <a:solidFill>
                  <a:srgbClr val="FFFF00"/>
                </a:solidFill>
              </a:rPr>
              <a:t>work experience </a:t>
            </a:r>
            <a:r>
              <a:rPr lang="en-GB" dirty="0"/>
              <a:t>yet?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20B3A-1E50-4DD7-B4DF-DB185B817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247442"/>
            <a:ext cx="8025809" cy="2522862"/>
          </a:xfrm>
        </p:spPr>
        <p:txBody>
          <a:bodyPr>
            <a:normAutofit fontScale="92500"/>
          </a:bodyPr>
          <a:lstStyle/>
          <a:p>
            <a:r>
              <a:rPr lang="en-GB" dirty="0"/>
              <a:t>All year 12 students must complete a work placement</a:t>
            </a:r>
          </a:p>
          <a:p>
            <a:r>
              <a:rPr lang="en-GB" dirty="0"/>
              <a:t>Students are expected to arrange their own placements </a:t>
            </a:r>
          </a:p>
          <a:p>
            <a:r>
              <a:rPr lang="en-GB" dirty="0"/>
              <a:t>Larger BTECs / </a:t>
            </a:r>
            <a:r>
              <a:rPr lang="en-GB" dirty="0" err="1"/>
              <a:t>CamTechs</a:t>
            </a:r>
            <a:r>
              <a:rPr lang="en-GB" dirty="0"/>
              <a:t> will have calendared week</a:t>
            </a:r>
          </a:p>
          <a:p>
            <a:r>
              <a:rPr lang="en-GB" dirty="0"/>
              <a:t>All other students choose timing of their placement </a:t>
            </a:r>
          </a:p>
          <a:p>
            <a:pPr lvl="1"/>
            <a:r>
              <a:rPr lang="en-GB" dirty="0"/>
              <a:t>During the academic year; or</a:t>
            </a:r>
          </a:p>
          <a:p>
            <a:pPr lvl="1"/>
            <a:r>
              <a:rPr lang="en-GB" dirty="0"/>
              <a:t>In Work Experience Week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65569E-AD5E-4B59-A2B3-C838BCB1FC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91" r="21205" b="7560"/>
          <a:stretch/>
        </p:blipFill>
        <p:spPr>
          <a:xfrm>
            <a:off x="1311008" y="4847922"/>
            <a:ext cx="5987668" cy="184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79394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974074DA3D1C45BDBCD2D3A6C7F40B" ma:contentTypeVersion="6" ma:contentTypeDescription="Create a new document." ma:contentTypeScope="" ma:versionID="d2f0539ef3f24e26e97601bec25ebf7b">
  <xsd:schema xmlns:xsd="http://www.w3.org/2001/XMLSchema" xmlns:xs="http://www.w3.org/2001/XMLSchema" xmlns:p="http://schemas.microsoft.com/office/2006/metadata/properties" xmlns:ns2="49e486a4-7b14-4f54-8105-94547a8c8db1" xmlns:ns3="681f5631-4e74-475a-a3c1-163994debccf" targetNamespace="http://schemas.microsoft.com/office/2006/metadata/properties" ma:root="true" ma:fieldsID="09bd35c17a4b4efaf594350171bb2c4b" ns2:_="" ns3:_="">
    <xsd:import namespace="49e486a4-7b14-4f54-8105-94547a8c8db1"/>
    <xsd:import namespace="681f5631-4e74-475a-a3c1-163994debc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e486a4-7b14-4f54-8105-94547a8c8d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1f5631-4e74-475a-a3c1-163994debcc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7851DB1-4D18-4075-9711-7F585904A1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e486a4-7b14-4f54-8105-94547a8c8db1"/>
    <ds:schemaRef ds:uri="681f5631-4e74-475a-a3c1-163994debc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7CEF83-9F49-49D1-91CF-10DF35E7B6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7B961B-5A80-4614-AFD6-47EF4970A9D2}">
  <ds:schemaRefs>
    <ds:schemaRef ds:uri="http://purl.org/dc/elements/1.1/"/>
    <ds:schemaRef ds:uri="http://schemas.microsoft.com/office/2006/metadata/properties"/>
    <ds:schemaRef ds:uri="49e486a4-7b14-4f54-8105-94547a8c8db1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681f5631-4e74-475a-a3c1-163994debcc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228</Words>
  <Application>Microsoft Office PowerPoint</Application>
  <PresentationFormat>On-screen Show (4:3)</PresentationFormat>
  <Paragraphs>79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Trebuchet MS</vt:lpstr>
      <vt:lpstr>Berlin</vt:lpstr>
      <vt:lpstr>Careers in Psychology, sociology and criminology</vt:lpstr>
      <vt:lpstr>PowerPoint Presentation</vt:lpstr>
      <vt:lpstr>PowerPoint Presentation</vt:lpstr>
      <vt:lpstr>PowerPoint Presentation</vt:lpstr>
      <vt:lpstr>Popular pathways</vt:lpstr>
      <vt:lpstr>Labour Market Information</vt:lpstr>
      <vt:lpstr>Labour Market Information</vt:lpstr>
      <vt:lpstr>Some jobs you might not have thought of</vt:lpstr>
      <vt:lpstr>Have you organised your  work experience yet? </vt:lpstr>
      <vt:lpstr>PROGRESSION PLUS CENTRE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Careers in Psychology, sociology and criminology</dc:title>
  <dc:creator>Ross Fuhrmann</dc:creator>
  <cp:lastModifiedBy>Kate Horscraft</cp:lastModifiedBy>
  <cp:revision>4</cp:revision>
  <dcterms:created xsi:type="dcterms:W3CDTF">2020-01-19T22:42:36Z</dcterms:created>
  <dcterms:modified xsi:type="dcterms:W3CDTF">2021-06-15T09:39:15Z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0x01010044974074DA3D1C45BDBCD2D3A6C7F40B</vt:lpwstr>
  </property>
</Properties>
</file>