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35"/>
  </p:notesMasterIdLst>
  <p:sldIdLst>
    <p:sldId id="276" r:id="rId5"/>
    <p:sldId id="258" r:id="rId6"/>
    <p:sldId id="320" r:id="rId7"/>
    <p:sldId id="316" r:id="rId8"/>
    <p:sldId id="285" r:id="rId9"/>
    <p:sldId id="317" r:id="rId10"/>
    <p:sldId id="321" r:id="rId11"/>
    <p:sldId id="315" r:id="rId12"/>
    <p:sldId id="297" r:id="rId13"/>
    <p:sldId id="322" r:id="rId14"/>
    <p:sldId id="298" r:id="rId15"/>
    <p:sldId id="299" r:id="rId16"/>
    <p:sldId id="302" r:id="rId17"/>
    <p:sldId id="300" r:id="rId18"/>
    <p:sldId id="305" r:id="rId19"/>
    <p:sldId id="306" r:id="rId20"/>
    <p:sldId id="307" r:id="rId21"/>
    <p:sldId id="309" r:id="rId22"/>
    <p:sldId id="301" r:id="rId23"/>
    <p:sldId id="310" r:id="rId24"/>
    <p:sldId id="303" r:id="rId25"/>
    <p:sldId id="311" r:id="rId26"/>
    <p:sldId id="312" r:id="rId27"/>
    <p:sldId id="313" r:id="rId28"/>
    <p:sldId id="314" r:id="rId29"/>
    <p:sldId id="295" r:id="rId30"/>
    <p:sldId id="296" r:id="rId31"/>
    <p:sldId id="284" r:id="rId32"/>
    <p:sldId id="279" r:id="rId33"/>
    <p:sldId id="294" r:id="rId34"/>
  </p:sldIdLst>
  <p:sldSz cx="18719800" cy="140398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4E74"/>
    <a:srgbClr val="422874"/>
    <a:srgbClr val="B6ACC9"/>
    <a:srgbClr val="E6E6E6"/>
    <a:srgbClr val="FFFFFF"/>
    <a:srgbClr val="53AF32"/>
    <a:srgbClr val="FBB900"/>
    <a:srgbClr val="E6007E"/>
    <a:srgbClr val="009FE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411004-04D5-4EBE-950F-F61FDF6C4C8A}" v="14" dt="2020-05-01T08:26:57.8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445" autoAdjust="0"/>
  </p:normalViewPr>
  <p:slideViewPr>
    <p:cSldViewPr snapToGrid="0">
      <p:cViewPr>
        <p:scale>
          <a:sx n="30" d="100"/>
          <a:sy n="30" d="100"/>
        </p:scale>
        <p:origin x="144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nne Grogan" userId="S::lianne.grogan@chichester.ac.uk::9252a467-b2a0-4589-9ef5-37647cf8a965" providerId="AD" clId="Web-{9A411004-04D5-4EBE-950F-F61FDF6C4C8A}"/>
    <pc:docChg chg="addSld modSld sldOrd">
      <pc:chgData name="Lianne Grogan" userId="S::lianne.grogan@chichester.ac.uk::9252a467-b2a0-4589-9ef5-37647cf8a965" providerId="AD" clId="Web-{9A411004-04D5-4EBE-950F-F61FDF6C4C8A}" dt="2020-05-01T08:26:57.833" v="12"/>
      <pc:docMkLst>
        <pc:docMk/>
      </pc:docMkLst>
      <pc:sldChg chg="addSp delSp modSp add ord replId">
        <pc:chgData name="Lianne Grogan" userId="S::lianne.grogan@chichester.ac.uk::9252a467-b2a0-4589-9ef5-37647cf8a965" providerId="AD" clId="Web-{9A411004-04D5-4EBE-950F-F61FDF6C4C8A}" dt="2020-05-01T08:26:57.833" v="12"/>
        <pc:sldMkLst>
          <pc:docMk/>
          <pc:sldMk cId="2339508102" sldId="276"/>
        </pc:sldMkLst>
        <pc:spChg chg="del">
          <ac:chgData name="Lianne Grogan" userId="S::lianne.grogan@chichester.ac.uk::9252a467-b2a0-4589-9ef5-37647cf8a965" providerId="AD" clId="Web-{9A411004-04D5-4EBE-950F-F61FDF6C4C8A}" dt="2020-05-01T08:26:46.349" v="10"/>
          <ac:spMkLst>
            <pc:docMk/>
            <pc:sldMk cId="2339508102" sldId="276"/>
            <ac:spMk id="2" creationId="{00000000-0000-0000-0000-000000000000}"/>
          </ac:spMkLst>
        </pc:spChg>
        <pc:spChg chg="del">
          <ac:chgData name="Lianne Grogan" userId="S::lianne.grogan@chichester.ac.uk::9252a467-b2a0-4589-9ef5-37647cf8a965" providerId="AD" clId="Web-{9A411004-04D5-4EBE-950F-F61FDF6C4C8A}" dt="2020-05-01T08:26:50.786" v="11"/>
          <ac:spMkLst>
            <pc:docMk/>
            <pc:sldMk cId="2339508102" sldId="276"/>
            <ac:spMk id="3" creationId="{00000000-0000-0000-0000-000000000000}"/>
          </ac:spMkLst>
        </pc:spChg>
        <pc:picChg chg="del">
          <ac:chgData name="Lianne Grogan" userId="S::lianne.grogan@chichester.ac.uk::9252a467-b2a0-4589-9ef5-37647cf8a965" providerId="AD" clId="Web-{9A411004-04D5-4EBE-950F-F61FDF6C4C8A}" dt="2020-05-01T08:25:39.895" v="1"/>
          <ac:picMkLst>
            <pc:docMk/>
            <pc:sldMk cId="2339508102" sldId="276"/>
            <ac:picMk id="4" creationId="{00000000-0000-0000-0000-000000000000}"/>
          </ac:picMkLst>
        </pc:picChg>
        <pc:picChg chg="add mod">
          <ac:chgData name="Lianne Grogan" userId="S::lianne.grogan@chichester.ac.uk::9252a467-b2a0-4589-9ef5-37647cf8a965" providerId="AD" clId="Web-{9A411004-04D5-4EBE-950F-F61FDF6C4C8A}" dt="2020-05-01T08:26:37.833" v="9" actId="14100"/>
          <ac:picMkLst>
            <pc:docMk/>
            <pc:sldMk cId="2339508102" sldId="276"/>
            <ac:picMk id="5" creationId="{631DF3F2-82D9-433D-BBB5-2C0C2D9A8F33}"/>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8FC8AC-0901-459E-A0EF-3CA048DCA3F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EBADF0B0-97BE-4972-B322-AE5E492B5897}">
      <dgm:prSet phldrT="[Text]"/>
      <dgm:spPr/>
      <dgm:t>
        <a:bodyPr/>
        <a:lstStyle/>
        <a:p>
          <a:r>
            <a:rPr lang="en-US" dirty="0" smtClean="0"/>
            <a:t>Intro</a:t>
          </a:r>
          <a:endParaRPr lang="en-US" dirty="0"/>
        </a:p>
      </dgm:t>
    </dgm:pt>
    <dgm:pt modelId="{C566AAFF-DCF8-48B2-8089-90485EC7ECFB}" type="parTrans" cxnId="{B0291D53-0C8E-4E0A-86CC-5EF9296378F6}">
      <dgm:prSet/>
      <dgm:spPr/>
      <dgm:t>
        <a:bodyPr/>
        <a:lstStyle/>
        <a:p>
          <a:endParaRPr lang="en-US"/>
        </a:p>
      </dgm:t>
    </dgm:pt>
    <dgm:pt modelId="{AD34E767-A520-4697-A901-E72387A720B8}" type="sibTrans" cxnId="{B0291D53-0C8E-4E0A-86CC-5EF9296378F6}">
      <dgm:prSet/>
      <dgm:spPr/>
      <dgm:t>
        <a:bodyPr/>
        <a:lstStyle/>
        <a:p>
          <a:endParaRPr lang="en-US"/>
        </a:p>
      </dgm:t>
    </dgm:pt>
    <dgm:pt modelId="{E05B3C07-E745-40BF-92E2-DA938F7B0487}">
      <dgm:prSet phldrT="[Text]"/>
      <dgm:spPr/>
      <dgm:t>
        <a:bodyPr/>
        <a:lstStyle/>
        <a:p>
          <a:r>
            <a:rPr lang="en-US" dirty="0" smtClean="0"/>
            <a:t>Factor</a:t>
          </a:r>
          <a:endParaRPr lang="en-US" dirty="0"/>
        </a:p>
      </dgm:t>
    </dgm:pt>
    <dgm:pt modelId="{EC83B141-F0F8-4A81-9D8C-3045D85A22B2}" type="parTrans" cxnId="{48BA86E1-F246-4FF6-AB75-16700044B053}">
      <dgm:prSet/>
      <dgm:spPr/>
      <dgm:t>
        <a:bodyPr/>
        <a:lstStyle/>
        <a:p>
          <a:endParaRPr lang="en-US"/>
        </a:p>
      </dgm:t>
    </dgm:pt>
    <dgm:pt modelId="{F705CD9A-7FD1-4A16-862F-29B6F151281B}" type="sibTrans" cxnId="{48BA86E1-F246-4FF6-AB75-16700044B053}">
      <dgm:prSet/>
      <dgm:spPr/>
      <dgm:t>
        <a:bodyPr/>
        <a:lstStyle/>
        <a:p>
          <a:endParaRPr lang="en-US"/>
        </a:p>
      </dgm:t>
    </dgm:pt>
    <dgm:pt modelId="{4EB549D5-AE45-4136-8F4D-A46AB6804355}">
      <dgm:prSet phldrT="[Text]"/>
      <dgm:spPr/>
      <dgm:t>
        <a:bodyPr/>
        <a:lstStyle/>
        <a:p>
          <a:r>
            <a:rPr lang="en-US" dirty="0" smtClean="0"/>
            <a:t>Factor </a:t>
          </a:r>
          <a:endParaRPr lang="en-US" dirty="0"/>
        </a:p>
      </dgm:t>
    </dgm:pt>
    <dgm:pt modelId="{73FA79B1-DDCA-4B7D-B5E1-817A7CA8DCE5}" type="parTrans" cxnId="{D0487132-57EC-460C-9681-015CCC180220}">
      <dgm:prSet/>
      <dgm:spPr/>
      <dgm:t>
        <a:bodyPr/>
        <a:lstStyle/>
        <a:p>
          <a:endParaRPr lang="en-US"/>
        </a:p>
      </dgm:t>
    </dgm:pt>
    <dgm:pt modelId="{B97EA696-AB18-40D3-928C-E0BD6877FF89}" type="sibTrans" cxnId="{D0487132-57EC-460C-9681-015CCC180220}">
      <dgm:prSet/>
      <dgm:spPr/>
      <dgm:t>
        <a:bodyPr/>
        <a:lstStyle/>
        <a:p>
          <a:endParaRPr lang="en-US"/>
        </a:p>
      </dgm:t>
    </dgm:pt>
    <dgm:pt modelId="{5EEAAA95-6F9D-408D-9161-658EA2496652}">
      <dgm:prSet phldrT="[Text]"/>
      <dgm:spPr/>
      <dgm:t>
        <a:bodyPr/>
        <a:lstStyle/>
        <a:p>
          <a:r>
            <a:rPr lang="en-US" dirty="0" smtClean="0"/>
            <a:t>Factor </a:t>
          </a:r>
          <a:endParaRPr lang="en-US" dirty="0"/>
        </a:p>
      </dgm:t>
    </dgm:pt>
    <dgm:pt modelId="{678F5C05-E0A4-4ACB-81BC-D21B3CE4C784}" type="parTrans" cxnId="{BD888278-C8CC-475A-993D-BDED72A07EAF}">
      <dgm:prSet/>
      <dgm:spPr/>
      <dgm:t>
        <a:bodyPr/>
        <a:lstStyle/>
        <a:p>
          <a:endParaRPr lang="en-US"/>
        </a:p>
      </dgm:t>
    </dgm:pt>
    <dgm:pt modelId="{F7F5D209-7138-4709-8B53-98FEDCF1E585}" type="sibTrans" cxnId="{BD888278-C8CC-475A-993D-BDED72A07EAF}">
      <dgm:prSet/>
      <dgm:spPr/>
      <dgm:t>
        <a:bodyPr/>
        <a:lstStyle/>
        <a:p>
          <a:endParaRPr lang="en-US"/>
        </a:p>
      </dgm:t>
    </dgm:pt>
    <dgm:pt modelId="{3D4BA885-20FC-4997-B677-E2EC8DC88405}" type="pres">
      <dgm:prSet presAssocID="{C98FC8AC-0901-459E-A0EF-3CA048DCA3FB}" presName="hierChild1" presStyleCnt="0">
        <dgm:presLayoutVars>
          <dgm:orgChart val="1"/>
          <dgm:chPref val="1"/>
          <dgm:dir/>
          <dgm:animOne val="branch"/>
          <dgm:animLvl val="lvl"/>
          <dgm:resizeHandles/>
        </dgm:presLayoutVars>
      </dgm:prSet>
      <dgm:spPr/>
    </dgm:pt>
    <dgm:pt modelId="{5FC32540-2BCB-474C-BAB0-A66C0D150442}" type="pres">
      <dgm:prSet presAssocID="{EBADF0B0-97BE-4972-B322-AE5E492B5897}" presName="hierRoot1" presStyleCnt="0">
        <dgm:presLayoutVars>
          <dgm:hierBranch val="init"/>
        </dgm:presLayoutVars>
      </dgm:prSet>
      <dgm:spPr/>
    </dgm:pt>
    <dgm:pt modelId="{A5BA912F-DAAB-4ECA-B734-C97DA3CFB97F}" type="pres">
      <dgm:prSet presAssocID="{EBADF0B0-97BE-4972-B322-AE5E492B5897}" presName="rootComposite1" presStyleCnt="0"/>
      <dgm:spPr/>
    </dgm:pt>
    <dgm:pt modelId="{110FB184-BE8D-4872-9FF0-CF354921704D}" type="pres">
      <dgm:prSet presAssocID="{EBADF0B0-97BE-4972-B322-AE5E492B5897}" presName="rootText1" presStyleLbl="node0" presStyleIdx="0" presStyleCnt="1">
        <dgm:presLayoutVars>
          <dgm:chPref val="3"/>
        </dgm:presLayoutVars>
      </dgm:prSet>
      <dgm:spPr/>
      <dgm:t>
        <a:bodyPr/>
        <a:lstStyle/>
        <a:p>
          <a:endParaRPr lang="en-US"/>
        </a:p>
      </dgm:t>
    </dgm:pt>
    <dgm:pt modelId="{C1C24B5A-A402-4EDA-943E-8B9A0AC584C7}" type="pres">
      <dgm:prSet presAssocID="{EBADF0B0-97BE-4972-B322-AE5E492B5897}" presName="rootConnector1" presStyleLbl="node1" presStyleIdx="0" presStyleCnt="0"/>
      <dgm:spPr/>
    </dgm:pt>
    <dgm:pt modelId="{56825873-CCDF-4B3E-8469-94396199B184}" type="pres">
      <dgm:prSet presAssocID="{EBADF0B0-97BE-4972-B322-AE5E492B5897}" presName="hierChild2" presStyleCnt="0"/>
      <dgm:spPr/>
    </dgm:pt>
    <dgm:pt modelId="{DC054917-67E5-4344-A139-34ADFD11BC67}" type="pres">
      <dgm:prSet presAssocID="{EC83B141-F0F8-4A81-9D8C-3045D85A22B2}" presName="Name37" presStyleLbl="parChTrans1D2" presStyleIdx="0" presStyleCnt="3"/>
      <dgm:spPr/>
    </dgm:pt>
    <dgm:pt modelId="{22916CBC-7A7B-4C2B-B9C7-3E67E43651AF}" type="pres">
      <dgm:prSet presAssocID="{E05B3C07-E745-40BF-92E2-DA938F7B0487}" presName="hierRoot2" presStyleCnt="0">
        <dgm:presLayoutVars>
          <dgm:hierBranch val="init"/>
        </dgm:presLayoutVars>
      </dgm:prSet>
      <dgm:spPr/>
    </dgm:pt>
    <dgm:pt modelId="{15F7DD92-D51E-48B3-A939-F45A33CDD6A1}" type="pres">
      <dgm:prSet presAssocID="{E05B3C07-E745-40BF-92E2-DA938F7B0487}" presName="rootComposite" presStyleCnt="0"/>
      <dgm:spPr/>
    </dgm:pt>
    <dgm:pt modelId="{55B4D249-45AF-40AD-A77F-28D043A6D8E6}" type="pres">
      <dgm:prSet presAssocID="{E05B3C07-E745-40BF-92E2-DA938F7B0487}" presName="rootText" presStyleLbl="node2" presStyleIdx="0" presStyleCnt="3">
        <dgm:presLayoutVars>
          <dgm:chPref val="3"/>
        </dgm:presLayoutVars>
      </dgm:prSet>
      <dgm:spPr/>
      <dgm:t>
        <a:bodyPr/>
        <a:lstStyle/>
        <a:p>
          <a:endParaRPr lang="en-US"/>
        </a:p>
      </dgm:t>
    </dgm:pt>
    <dgm:pt modelId="{14B39BE9-06AA-474B-BAB5-8DB03988F8C6}" type="pres">
      <dgm:prSet presAssocID="{E05B3C07-E745-40BF-92E2-DA938F7B0487}" presName="rootConnector" presStyleLbl="node2" presStyleIdx="0" presStyleCnt="3"/>
      <dgm:spPr/>
    </dgm:pt>
    <dgm:pt modelId="{ADFA12B5-2EF8-40A1-8A5C-12DA62C7B018}" type="pres">
      <dgm:prSet presAssocID="{E05B3C07-E745-40BF-92E2-DA938F7B0487}" presName="hierChild4" presStyleCnt="0"/>
      <dgm:spPr/>
    </dgm:pt>
    <dgm:pt modelId="{708CDB9D-34F1-463D-BF08-9529868B19AA}" type="pres">
      <dgm:prSet presAssocID="{E05B3C07-E745-40BF-92E2-DA938F7B0487}" presName="hierChild5" presStyleCnt="0"/>
      <dgm:spPr/>
    </dgm:pt>
    <dgm:pt modelId="{A457D600-A812-42ED-945A-977644B1B77E}" type="pres">
      <dgm:prSet presAssocID="{73FA79B1-DDCA-4B7D-B5E1-817A7CA8DCE5}" presName="Name37" presStyleLbl="parChTrans1D2" presStyleIdx="1" presStyleCnt="3"/>
      <dgm:spPr/>
    </dgm:pt>
    <dgm:pt modelId="{3517978E-C66A-4CCC-AEA5-F28CF6B9434B}" type="pres">
      <dgm:prSet presAssocID="{4EB549D5-AE45-4136-8F4D-A46AB6804355}" presName="hierRoot2" presStyleCnt="0">
        <dgm:presLayoutVars>
          <dgm:hierBranch val="init"/>
        </dgm:presLayoutVars>
      </dgm:prSet>
      <dgm:spPr/>
    </dgm:pt>
    <dgm:pt modelId="{16BF91A9-2BA8-45EB-9D5B-785D5CA54247}" type="pres">
      <dgm:prSet presAssocID="{4EB549D5-AE45-4136-8F4D-A46AB6804355}" presName="rootComposite" presStyleCnt="0"/>
      <dgm:spPr/>
    </dgm:pt>
    <dgm:pt modelId="{066393A5-B049-4DF7-BD18-F5CB698543A2}" type="pres">
      <dgm:prSet presAssocID="{4EB549D5-AE45-4136-8F4D-A46AB6804355}" presName="rootText" presStyleLbl="node2" presStyleIdx="1" presStyleCnt="3">
        <dgm:presLayoutVars>
          <dgm:chPref val="3"/>
        </dgm:presLayoutVars>
      </dgm:prSet>
      <dgm:spPr/>
    </dgm:pt>
    <dgm:pt modelId="{57FAE00D-1A60-466C-81D0-868501063E73}" type="pres">
      <dgm:prSet presAssocID="{4EB549D5-AE45-4136-8F4D-A46AB6804355}" presName="rootConnector" presStyleLbl="node2" presStyleIdx="1" presStyleCnt="3"/>
      <dgm:spPr/>
    </dgm:pt>
    <dgm:pt modelId="{50BB2661-FB6A-4109-A7D9-92E655C21530}" type="pres">
      <dgm:prSet presAssocID="{4EB549D5-AE45-4136-8F4D-A46AB6804355}" presName="hierChild4" presStyleCnt="0"/>
      <dgm:spPr/>
    </dgm:pt>
    <dgm:pt modelId="{7312A5A8-E9EF-4286-A6C5-B3102C8D075C}" type="pres">
      <dgm:prSet presAssocID="{4EB549D5-AE45-4136-8F4D-A46AB6804355}" presName="hierChild5" presStyleCnt="0"/>
      <dgm:spPr/>
    </dgm:pt>
    <dgm:pt modelId="{DB1666A5-3C58-465D-8ECE-81432C15AFB8}" type="pres">
      <dgm:prSet presAssocID="{678F5C05-E0A4-4ACB-81BC-D21B3CE4C784}" presName="Name37" presStyleLbl="parChTrans1D2" presStyleIdx="2" presStyleCnt="3"/>
      <dgm:spPr/>
    </dgm:pt>
    <dgm:pt modelId="{5F55B93F-8217-4313-A5D9-434F4E1BCB12}" type="pres">
      <dgm:prSet presAssocID="{5EEAAA95-6F9D-408D-9161-658EA2496652}" presName="hierRoot2" presStyleCnt="0">
        <dgm:presLayoutVars>
          <dgm:hierBranch val="init"/>
        </dgm:presLayoutVars>
      </dgm:prSet>
      <dgm:spPr/>
    </dgm:pt>
    <dgm:pt modelId="{A31D9C6C-9195-43E7-970C-66319588080A}" type="pres">
      <dgm:prSet presAssocID="{5EEAAA95-6F9D-408D-9161-658EA2496652}" presName="rootComposite" presStyleCnt="0"/>
      <dgm:spPr/>
    </dgm:pt>
    <dgm:pt modelId="{F54FD798-049B-4557-B3E2-E21B326A6570}" type="pres">
      <dgm:prSet presAssocID="{5EEAAA95-6F9D-408D-9161-658EA2496652}" presName="rootText" presStyleLbl="node2" presStyleIdx="2" presStyleCnt="3">
        <dgm:presLayoutVars>
          <dgm:chPref val="3"/>
        </dgm:presLayoutVars>
      </dgm:prSet>
      <dgm:spPr/>
    </dgm:pt>
    <dgm:pt modelId="{B2E82E4E-CC72-4A29-8B2B-3E64CBE6D76C}" type="pres">
      <dgm:prSet presAssocID="{5EEAAA95-6F9D-408D-9161-658EA2496652}" presName="rootConnector" presStyleLbl="node2" presStyleIdx="2" presStyleCnt="3"/>
      <dgm:spPr/>
    </dgm:pt>
    <dgm:pt modelId="{C18FCFF1-2DE9-410C-A6B1-AC487DEEEFD4}" type="pres">
      <dgm:prSet presAssocID="{5EEAAA95-6F9D-408D-9161-658EA2496652}" presName="hierChild4" presStyleCnt="0"/>
      <dgm:spPr/>
    </dgm:pt>
    <dgm:pt modelId="{5DFD74F3-7C6C-4700-82F7-B2DF1DC7D865}" type="pres">
      <dgm:prSet presAssocID="{5EEAAA95-6F9D-408D-9161-658EA2496652}" presName="hierChild5" presStyleCnt="0"/>
      <dgm:spPr/>
    </dgm:pt>
    <dgm:pt modelId="{F3A24CC5-2356-4809-A93B-490EC95D3C65}" type="pres">
      <dgm:prSet presAssocID="{EBADF0B0-97BE-4972-B322-AE5E492B5897}" presName="hierChild3" presStyleCnt="0"/>
      <dgm:spPr/>
    </dgm:pt>
  </dgm:ptLst>
  <dgm:cxnLst>
    <dgm:cxn modelId="{AC6D0DC8-EBF8-4A53-AED3-0B9B19B5592D}" type="presOf" srcId="{5EEAAA95-6F9D-408D-9161-658EA2496652}" destId="{F54FD798-049B-4557-B3E2-E21B326A6570}" srcOrd="0" destOrd="0" presId="urn:microsoft.com/office/officeart/2005/8/layout/orgChart1"/>
    <dgm:cxn modelId="{5A1706AD-95A7-4FA6-9208-CFBD7A7A59CB}" type="presOf" srcId="{73FA79B1-DDCA-4B7D-B5E1-817A7CA8DCE5}" destId="{A457D600-A812-42ED-945A-977644B1B77E}" srcOrd="0" destOrd="0" presId="urn:microsoft.com/office/officeart/2005/8/layout/orgChart1"/>
    <dgm:cxn modelId="{D53CEDD0-2D6A-42A8-A796-528191675386}" type="presOf" srcId="{678F5C05-E0A4-4ACB-81BC-D21B3CE4C784}" destId="{DB1666A5-3C58-465D-8ECE-81432C15AFB8}" srcOrd="0" destOrd="0" presId="urn:microsoft.com/office/officeart/2005/8/layout/orgChart1"/>
    <dgm:cxn modelId="{48BA86E1-F246-4FF6-AB75-16700044B053}" srcId="{EBADF0B0-97BE-4972-B322-AE5E492B5897}" destId="{E05B3C07-E745-40BF-92E2-DA938F7B0487}" srcOrd="0" destOrd="0" parTransId="{EC83B141-F0F8-4A81-9D8C-3045D85A22B2}" sibTransId="{F705CD9A-7FD1-4A16-862F-29B6F151281B}"/>
    <dgm:cxn modelId="{45F4AC94-6823-436D-A1AE-A53B8E466230}" type="presOf" srcId="{EBADF0B0-97BE-4972-B322-AE5E492B5897}" destId="{C1C24B5A-A402-4EDA-943E-8B9A0AC584C7}" srcOrd="1" destOrd="0" presId="urn:microsoft.com/office/officeart/2005/8/layout/orgChart1"/>
    <dgm:cxn modelId="{522BF777-1073-408A-87D2-962178D124E4}" type="presOf" srcId="{5EEAAA95-6F9D-408D-9161-658EA2496652}" destId="{B2E82E4E-CC72-4A29-8B2B-3E64CBE6D76C}" srcOrd="1" destOrd="0" presId="urn:microsoft.com/office/officeart/2005/8/layout/orgChart1"/>
    <dgm:cxn modelId="{75064117-877E-4AE0-B266-EBF41A130F1F}" type="presOf" srcId="{4EB549D5-AE45-4136-8F4D-A46AB6804355}" destId="{57FAE00D-1A60-466C-81D0-868501063E73}" srcOrd="1" destOrd="0" presId="urn:microsoft.com/office/officeart/2005/8/layout/orgChart1"/>
    <dgm:cxn modelId="{B0291D53-0C8E-4E0A-86CC-5EF9296378F6}" srcId="{C98FC8AC-0901-459E-A0EF-3CA048DCA3FB}" destId="{EBADF0B0-97BE-4972-B322-AE5E492B5897}" srcOrd="0" destOrd="0" parTransId="{C566AAFF-DCF8-48B2-8089-90485EC7ECFB}" sibTransId="{AD34E767-A520-4697-A901-E72387A720B8}"/>
    <dgm:cxn modelId="{FA2EC2CD-C417-4F71-B6BC-FBD1FDDEC86C}" type="presOf" srcId="{C98FC8AC-0901-459E-A0EF-3CA048DCA3FB}" destId="{3D4BA885-20FC-4997-B677-E2EC8DC88405}" srcOrd="0" destOrd="0" presId="urn:microsoft.com/office/officeart/2005/8/layout/orgChart1"/>
    <dgm:cxn modelId="{0D01F0FE-3E08-41A3-A8D7-4A5C0F5A18D9}" type="presOf" srcId="{EC83B141-F0F8-4A81-9D8C-3045D85A22B2}" destId="{DC054917-67E5-4344-A139-34ADFD11BC67}" srcOrd="0" destOrd="0" presId="urn:microsoft.com/office/officeart/2005/8/layout/orgChart1"/>
    <dgm:cxn modelId="{A5CB95E7-B514-4DA2-827D-AC76646B67E4}" type="presOf" srcId="{EBADF0B0-97BE-4972-B322-AE5E492B5897}" destId="{110FB184-BE8D-4872-9FF0-CF354921704D}" srcOrd="0" destOrd="0" presId="urn:microsoft.com/office/officeart/2005/8/layout/orgChart1"/>
    <dgm:cxn modelId="{C1670419-97CE-466D-8764-59F00C7553A4}" type="presOf" srcId="{E05B3C07-E745-40BF-92E2-DA938F7B0487}" destId="{55B4D249-45AF-40AD-A77F-28D043A6D8E6}" srcOrd="0" destOrd="0" presId="urn:microsoft.com/office/officeart/2005/8/layout/orgChart1"/>
    <dgm:cxn modelId="{D8B5FBAB-4D68-400D-AF5E-09FD53501CD1}" type="presOf" srcId="{E05B3C07-E745-40BF-92E2-DA938F7B0487}" destId="{14B39BE9-06AA-474B-BAB5-8DB03988F8C6}" srcOrd="1" destOrd="0" presId="urn:microsoft.com/office/officeart/2005/8/layout/orgChart1"/>
    <dgm:cxn modelId="{C190C33F-453D-42B3-A98D-8FE91C17BC9E}" type="presOf" srcId="{4EB549D5-AE45-4136-8F4D-A46AB6804355}" destId="{066393A5-B049-4DF7-BD18-F5CB698543A2}" srcOrd="0" destOrd="0" presId="urn:microsoft.com/office/officeart/2005/8/layout/orgChart1"/>
    <dgm:cxn modelId="{D0487132-57EC-460C-9681-015CCC180220}" srcId="{EBADF0B0-97BE-4972-B322-AE5E492B5897}" destId="{4EB549D5-AE45-4136-8F4D-A46AB6804355}" srcOrd="1" destOrd="0" parTransId="{73FA79B1-DDCA-4B7D-B5E1-817A7CA8DCE5}" sibTransId="{B97EA696-AB18-40D3-928C-E0BD6877FF89}"/>
    <dgm:cxn modelId="{BD888278-C8CC-475A-993D-BDED72A07EAF}" srcId="{EBADF0B0-97BE-4972-B322-AE5E492B5897}" destId="{5EEAAA95-6F9D-408D-9161-658EA2496652}" srcOrd="2" destOrd="0" parTransId="{678F5C05-E0A4-4ACB-81BC-D21B3CE4C784}" sibTransId="{F7F5D209-7138-4709-8B53-98FEDCF1E585}"/>
    <dgm:cxn modelId="{9731B561-66F1-4B5D-9194-6582946DD9E0}" type="presParOf" srcId="{3D4BA885-20FC-4997-B677-E2EC8DC88405}" destId="{5FC32540-2BCB-474C-BAB0-A66C0D150442}" srcOrd="0" destOrd="0" presId="urn:microsoft.com/office/officeart/2005/8/layout/orgChart1"/>
    <dgm:cxn modelId="{80923F7B-EB67-4658-9329-38C19641B224}" type="presParOf" srcId="{5FC32540-2BCB-474C-BAB0-A66C0D150442}" destId="{A5BA912F-DAAB-4ECA-B734-C97DA3CFB97F}" srcOrd="0" destOrd="0" presId="urn:microsoft.com/office/officeart/2005/8/layout/orgChart1"/>
    <dgm:cxn modelId="{DEE95081-299B-4032-8D7D-C90BA2B2BB65}" type="presParOf" srcId="{A5BA912F-DAAB-4ECA-B734-C97DA3CFB97F}" destId="{110FB184-BE8D-4872-9FF0-CF354921704D}" srcOrd="0" destOrd="0" presId="urn:microsoft.com/office/officeart/2005/8/layout/orgChart1"/>
    <dgm:cxn modelId="{C4555D76-D31C-4842-A86C-9F50388F258E}" type="presParOf" srcId="{A5BA912F-DAAB-4ECA-B734-C97DA3CFB97F}" destId="{C1C24B5A-A402-4EDA-943E-8B9A0AC584C7}" srcOrd="1" destOrd="0" presId="urn:microsoft.com/office/officeart/2005/8/layout/orgChart1"/>
    <dgm:cxn modelId="{B75DA853-0414-420D-897E-7E0D1A527E3E}" type="presParOf" srcId="{5FC32540-2BCB-474C-BAB0-A66C0D150442}" destId="{56825873-CCDF-4B3E-8469-94396199B184}" srcOrd="1" destOrd="0" presId="urn:microsoft.com/office/officeart/2005/8/layout/orgChart1"/>
    <dgm:cxn modelId="{A08E8A6D-5147-470C-B49B-7B70A1CB912E}" type="presParOf" srcId="{56825873-CCDF-4B3E-8469-94396199B184}" destId="{DC054917-67E5-4344-A139-34ADFD11BC67}" srcOrd="0" destOrd="0" presId="urn:microsoft.com/office/officeart/2005/8/layout/orgChart1"/>
    <dgm:cxn modelId="{DF837B2D-80DD-4B6E-A458-8505DEC55598}" type="presParOf" srcId="{56825873-CCDF-4B3E-8469-94396199B184}" destId="{22916CBC-7A7B-4C2B-B9C7-3E67E43651AF}" srcOrd="1" destOrd="0" presId="urn:microsoft.com/office/officeart/2005/8/layout/orgChart1"/>
    <dgm:cxn modelId="{BAC758D9-11B0-4580-90B1-85860E601E3A}" type="presParOf" srcId="{22916CBC-7A7B-4C2B-B9C7-3E67E43651AF}" destId="{15F7DD92-D51E-48B3-A939-F45A33CDD6A1}" srcOrd="0" destOrd="0" presId="urn:microsoft.com/office/officeart/2005/8/layout/orgChart1"/>
    <dgm:cxn modelId="{0C96806C-A83A-47F6-804E-5D6B73BD39F1}" type="presParOf" srcId="{15F7DD92-D51E-48B3-A939-F45A33CDD6A1}" destId="{55B4D249-45AF-40AD-A77F-28D043A6D8E6}" srcOrd="0" destOrd="0" presId="urn:microsoft.com/office/officeart/2005/8/layout/orgChart1"/>
    <dgm:cxn modelId="{6F04F074-E1EB-4761-AEC3-D66CC338A7B7}" type="presParOf" srcId="{15F7DD92-D51E-48B3-A939-F45A33CDD6A1}" destId="{14B39BE9-06AA-474B-BAB5-8DB03988F8C6}" srcOrd="1" destOrd="0" presId="urn:microsoft.com/office/officeart/2005/8/layout/orgChart1"/>
    <dgm:cxn modelId="{F85E0860-53B4-480D-A532-34A6165E9E4A}" type="presParOf" srcId="{22916CBC-7A7B-4C2B-B9C7-3E67E43651AF}" destId="{ADFA12B5-2EF8-40A1-8A5C-12DA62C7B018}" srcOrd="1" destOrd="0" presId="urn:microsoft.com/office/officeart/2005/8/layout/orgChart1"/>
    <dgm:cxn modelId="{0D419EC9-A6F5-40BB-B4B8-77731E4EB71D}" type="presParOf" srcId="{22916CBC-7A7B-4C2B-B9C7-3E67E43651AF}" destId="{708CDB9D-34F1-463D-BF08-9529868B19AA}" srcOrd="2" destOrd="0" presId="urn:microsoft.com/office/officeart/2005/8/layout/orgChart1"/>
    <dgm:cxn modelId="{98081786-3F18-4248-80BE-BEF4B489915A}" type="presParOf" srcId="{56825873-CCDF-4B3E-8469-94396199B184}" destId="{A457D600-A812-42ED-945A-977644B1B77E}" srcOrd="2" destOrd="0" presId="urn:microsoft.com/office/officeart/2005/8/layout/orgChart1"/>
    <dgm:cxn modelId="{BC826519-337F-4F2A-9C74-7483634198C2}" type="presParOf" srcId="{56825873-CCDF-4B3E-8469-94396199B184}" destId="{3517978E-C66A-4CCC-AEA5-F28CF6B9434B}" srcOrd="3" destOrd="0" presId="urn:microsoft.com/office/officeart/2005/8/layout/orgChart1"/>
    <dgm:cxn modelId="{E5613CE8-D0D7-42B3-BBCA-4C9DE6D8C8FD}" type="presParOf" srcId="{3517978E-C66A-4CCC-AEA5-F28CF6B9434B}" destId="{16BF91A9-2BA8-45EB-9D5B-785D5CA54247}" srcOrd="0" destOrd="0" presId="urn:microsoft.com/office/officeart/2005/8/layout/orgChart1"/>
    <dgm:cxn modelId="{816A48C1-FD9F-4F65-878B-063F33219ABD}" type="presParOf" srcId="{16BF91A9-2BA8-45EB-9D5B-785D5CA54247}" destId="{066393A5-B049-4DF7-BD18-F5CB698543A2}" srcOrd="0" destOrd="0" presId="urn:microsoft.com/office/officeart/2005/8/layout/orgChart1"/>
    <dgm:cxn modelId="{0C543D44-D034-4433-BD39-77EBD3EF28B3}" type="presParOf" srcId="{16BF91A9-2BA8-45EB-9D5B-785D5CA54247}" destId="{57FAE00D-1A60-466C-81D0-868501063E73}" srcOrd="1" destOrd="0" presId="urn:microsoft.com/office/officeart/2005/8/layout/orgChart1"/>
    <dgm:cxn modelId="{159ED583-107B-418D-8346-010FEF8BF2EF}" type="presParOf" srcId="{3517978E-C66A-4CCC-AEA5-F28CF6B9434B}" destId="{50BB2661-FB6A-4109-A7D9-92E655C21530}" srcOrd="1" destOrd="0" presId="urn:microsoft.com/office/officeart/2005/8/layout/orgChart1"/>
    <dgm:cxn modelId="{75F25BB9-0F21-435B-9746-5E6B6E126D70}" type="presParOf" srcId="{3517978E-C66A-4CCC-AEA5-F28CF6B9434B}" destId="{7312A5A8-E9EF-4286-A6C5-B3102C8D075C}" srcOrd="2" destOrd="0" presId="urn:microsoft.com/office/officeart/2005/8/layout/orgChart1"/>
    <dgm:cxn modelId="{F516FA8F-90B9-4A8E-B64E-FC37535EE6B6}" type="presParOf" srcId="{56825873-CCDF-4B3E-8469-94396199B184}" destId="{DB1666A5-3C58-465D-8ECE-81432C15AFB8}" srcOrd="4" destOrd="0" presId="urn:microsoft.com/office/officeart/2005/8/layout/orgChart1"/>
    <dgm:cxn modelId="{9A16F08A-BF2D-472E-AD4E-68405BBCA6B2}" type="presParOf" srcId="{56825873-CCDF-4B3E-8469-94396199B184}" destId="{5F55B93F-8217-4313-A5D9-434F4E1BCB12}" srcOrd="5" destOrd="0" presId="urn:microsoft.com/office/officeart/2005/8/layout/orgChart1"/>
    <dgm:cxn modelId="{31C15521-4215-4C8F-9D3C-AFD27126EA2E}" type="presParOf" srcId="{5F55B93F-8217-4313-A5D9-434F4E1BCB12}" destId="{A31D9C6C-9195-43E7-970C-66319588080A}" srcOrd="0" destOrd="0" presId="urn:microsoft.com/office/officeart/2005/8/layout/orgChart1"/>
    <dgm:cxn modelId="{C6F2A7F2-B00C-48D7-B401-50BD3BEC0582}" type="presParOf" srcId="{A31D9C6C-9195-43E7-970C-66319588080A}" destId="{F54FD798-049B-4557-B3E2-E21B326A6570}" srcOrd="0" destOrd="0" presId="urn:microsoft.com/office/officeart/2005/8/layout/orgChart1"/>
    <dgm:cxn modelId="{DD15B224-3B43-44C2-B513-E730BF8C1FF6}" type="presParOf" srcId="{A31D9C6C-9195-43E7-970C-66319588080A}" destId="{B2E82E4E-CC72-4A29-8B2B-3E64CBE6D76C}" srcOrd="1" destOrd="0" presId="urn:microsoft.com/office/officeart/2005/8/layout/orgChart1"/>
    <dgm:cxn modelId="{B59CBCE7-464E-49F4-A689-1CF299C50A24}" type="presParOf" srcId="{5F55B93F-8217-4313-A5D9-434F4E1BCB12}" destId="{C18FCFF1-2DE9-410C-A6B1-AC487DEEEFD4}" srcOrd="1" destOrd="0" presId="urn:microsoft.com/office/officeart/2005/8/layout/orgChart1"/>
    <dgm:cxn modelId="{C85909C3-705F-41F0-BCA9-0EEE0C097AF2}" type="presParOf" srcId="{5F55B93F-8217-4313-A5D9-434F4E1BCB12}" destId="{5DFD74F3-7C6C-4700-82F7-B2DF1DC7D865}" srcOrd="2" destOrd="0" presId="urn:microsoft.com/office/officeart/2005/8/layout/orgChart1"/>
    <dgm:cxn modelId="{1F5F1A0E-C886-4281-AC21-A7768422AB48}" type="presParOf" srcId="{5FC32540-2BCB-474C-BAB0-A66C0D150442}" destId="{F3A24CC5-2356-4809-A93B-490EC95D3C65}"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666A5-3C58-465D-8ECE-81432C15AFB8}">
      <dsp:nvSpPr>
        <dsp:cNvPr id="0" name=""/>
        <dsp:cNvSpPr/>
      </dsp:nvSpPr>
      <dsp:spPr>
        <a:xfrm>
          <a:off x="8043068" y="1713530"/>
          <a:ext cx="4146127" cy="719575"/>
        </a:xfrm>
        <a:custGeom>
          <a:avLst/>
          <a:gdLst/>
          <a:ahLst/>
          <a:cxnLst/>
          <a:rect l="0" t="0" r="0" b="0"/>
          <a:pathLst>
            <a:path>
              <a:moveTo>
                <a:pt x="0" y="0"/>
              </a:moveTo>
              <a:lnTo>
                <a:pt x="0" y="359787"/>
              </a:lnTo>
              <a:lnTo>
                <a:pt x="4146127" y="359787"/>
              </a:lnTo>
              <a:lnTo>
                <a:pt x="4146127" y="7195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57D600-A812-42ED-945A-977644B1B77E}">
      <dsp:nvSpPr>
        <dsp:cNvPr id="0" name=""/>
        <dsp:cNvSpPr/>
      </dsp:nvSpPr>
      <dsp:spPr>
        <a:xfrm>
          <a:off x="7997348" y="1713530"/>
          <a:ext cx="91440" cy="719575"/>
        </a:xfrm>
        <a:custGeom>
          <a:avLst/>
          <a:gdLst/>
          <a:ahLst/>
          <a:cxnLst/>
          <a:rect l="0" t="0" r="0" b="0"/>
          <a:pathLst>
            <a:path>
              <a:moveTo>
                <a:pt x="45720" y="0"/>
              </a:moveTo>
              <a:lnTo>
                <a:pt x="45720" y="7195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054917-67E5-4344-A139-34ADFD11BC67}">
      <dsp:nvSpPr>
        <dsp:cNvPr id="0" name=""/>
        <dsp:cNvSpPr/>
      </dsp:nvSpPr>
      <dsp:spPr>
        <a:xfrm>
          <a:off x="3896941" y="1713530"/>
          <a:ext cx="4146127" cy="719575"/>
        </a:xfrm>
        <a:custGeom>
          <a:avLst/>
          <a:gdLst/>
          <a:ahLst/>
          <a:cxnLst/>
          <a:rect l="0" t="0" r="0" b="0"/>
          <a:pathLst>
            <a:path>
              <a:moveTo>
                <a:pt x="4146127" y="0"/>
              </a:moveTo>
              <a:lnTo>
                <a:pt x="4146127" y="359787"/>
              </a:lnTo>
              <a:lnTo>
                <a:pt x="0" y="359787"/>
              </a:lnTo>
              <a:lnTo>
                <a:pt x="0" y="7195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0FB184-BE8D-4872-9FF0-CF354921704D}">
      <dsp:nvSpPr>
        <dsp:cNvPr id="0" name=""/>
        <dsp:cNvSpPr/>
      </dsp:nvSpPr>
      <dsp:spPr>
        <a:xfrm>
          <a:off x="6329792" y="254"/>
          <a:ext cx="3426551" cy="1713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6500" kern="1200" dirty="0" smtClean="0"/>
            <a:t>Intro</a:t>
          </a:r>
          <a:endParaRPr lang="en-US" sz="6500" kern="1200" dirty="0"/>
        </a:p>
      </dsp:txBody>
      <dsp:txXfrm>
        <a:off x="6329792" y="254"/>
        <a:ext cx="3426551" cy="1713275"/>
      </dsp:txXfrm>
    </dsp:sp>
    <dsp:sp modelId="{55B4D249-45AF-40AD-A77F-28D043A6D8E6}">
      <dsp:nvSpPr>
        <dsp:cNvPr id="0" name=""/>
        <dsp:cNvSpPr/>
      </dsp:nvSpPr>
      <dsp:spPr>
        <a:xfrm>
          <a:off x="2183665" y="2433105"/>
          <a:ext cx="3426551" cy="1713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6500" kern="1200" dirty="0" smtClean="0"/>
            <a:t>Factor</a:t>
          </a:r>
          <a:endParaRPr lang="en-US" sz="6500" kern="1200" dirty="0"/>
        </a:p>
      </dsp:txBody>
      <dsp:txXfrm>
        <a:off x="2183665" y="2433105"/>
        <a:ext cx="3426551" cy="1713275"/>
      </dsp:txXfrm>
    </dsp:sp>
    <dsp:sp modelId="{066393A5-B049-4DF7-BD18-F5CB698543A2}">
      <dsp:nvSpPr>
        <dsp:cNvPr id="0" name=""/>
        <dsp:cNvSpPr/>
      </dsp:nvSpPr>
      <dsp:spPr>
        <a:xfrm>
          <a:off x="6329792" y="2433105"/>
          <a:ext cx="3426551" cy="1713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6500" kern="1200" dirty="0" smtClean="0"/>
            <a:t>Factor </a:t>
          </a:r>
          <a:endParaRPr lang="en-US" sz="6500" kern="1200" dirty="0"/>
        </a:p>
      </dsp:txBody>
      <dsp:txXfrm>
        <a:off x="6329792" y="2433105"/>
        <a:ext cx="3426551" cy="1713275"/>
      </dsp:txXfrm>
    </dsp:sp>
    <dsp:sp modelId="{F54FD798-049B-4557-B3E2-E21B326A6570}">
      <dsp:nvSpPr>
        <dsp:cNvPr id="0" name=""/>
        <dsp:cNvSpPr/>
      </dsp:nvSpPr>
      <dsp:spPr>
        <a:xfrm>
          <a:off x="10475919" y="2433105"/>
          <a:ext cx="3426551" cy="17132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US" sz="6500" kern="1200" dirty="0" smtClean="0"/>
            <a:t>Factor </a:t>
          </a:r>
          <a:endParaRPr lang="en-US" sz="6500" kern="1200" dirty="0"/>
        </a:p>
      </dsp:txBody>
      <dsp:txXfrm>
        <a:off x="10475919" y="2433105"/>
        <a:ext cx="3426551" cy="17132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36764-98C5-46AB-8C11-B5986A23CE5B}" type="datetimeFigureOut">
              <a:rPr lang="en-GB" smtClean="0"/>
              <a:t>03/02/2021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D1AA2-B7B1-4FF8-B3AF-E578125B78EA}" type="slidenum">
              <a:rPr lang="en-GB" smtClean="0"/>
              <a:t>‹#›</a:t>
            </a:fld>
            <a:endParaRPr lang="en-GB"/>
          </a:p>
        </p:txBody>
      </p:sp>
    </p:spTree>
    <p:extLst>
      <p:ext uri="{BB962C8B-B14F-4D97-AF65-F5344CB8AC3E}">
        <p14:creationId xmlns:p14="http://schemas.microsoft.com/office/powerpoint/2010/main" val="61476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3</a:t>
            </a:fld>
            <a:endParaRPr lang="en-GB"/>
          </a:p>
        </p:txBody>
      </p:sp>
    </p:spTree>
    <p:extLst>
      <p:ext uri="{BB962C8B-B14F-4D97-AF65-F5344CB8AC3E}">
        <p14:creationId xmlns:p14="http://schemas.microsoft.com/office/powerpoint/2010/main" val="1907174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13</a:t>
            </a:fld>
            <a:endParaRPr lang="en-GB"/>
          </a:p>
        </p:txBody>
      </p:sp>
    </p:spTree>
    <p:extLst>
      <p:ext uri="{BB962C8B-B14F-4D97-AF65-F5344CB8AC3E}">
        <p14:creationId xmlns:p14="http://schemas.microsoft.com/office/powerpoint/2010/main" val="1732927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14</a:t>
            </a:fld>
            <a:endParaRPr lang="en-GB"/>
          </a:p>
        </p:txBody>
      </p:sp>
    </p:spTree>
    <p:extLst>
      <p:ext uri="{BB962C8B-B14F-4D97-AF65-F5344CB8AC3E}">
        <p14:creationId xmlns:p14="http://schemas.microsoft.com/office/powerpoint/2010/main" val="2930964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15</a:t>
            </a:fld>
            <a:endParaRPr lang="en-GB"/>
          </a:p>
        </p:txBody>
      </p:sp>
    </p:spTree>
    <p:extLst>
      <p:ext uri="{BB962C8B-B14F-4D97-AF65-F5344CB8AC3E}">
        <p14:creationId xmlns:p14="http://schemas.microsoft.com/office/powerpoint/2010/main" val="3592493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16</a:t>
            </a:fld>
            <a:endParaRPr lang="en-GB"/>
          </a:p>
        </p:txBody>
      </p:sp>
    </p:spTree>
    <p:extLst>
      <p:ext uri="{BB962C8B-B14F-4D97-AF65-F5344CB8AC3E}">
        <p14:creationId xmlns:p14="http://schemas.microsoft.com/office/powerpoint/2010/main" val="1119389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17</a:t>
            </a:fld>
            <a:endParaRPr lang="en-GB"/>
          </a:p>
        </p:txBody>
      </p:sp>
    </p:spTree>
    <p:extLst>
      <p:ext uri="{BB962C8B-B14F-4D97-AF65-F5344CB8AC3E}">
        <p14:creationId xmlns:p14="http://schemas.microsoft.com/office/powerpoint/2010/main" val="2191379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18</a:t>
            </a:fld>
            <a:endParaRPr lang="en-GB"/>
          </a:p>
        </p:txBody>
      </p:sp>
    </p:spTree>
    <p:extLst>
      <p:ext uri="{BB962C8B-B14F-4D97-AF65-F5344CB8AC3E}">
        <p14:creationId xmlns:p14="http://schemas.microsoft.com/office/powerpoint/2010/main" val="4267398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19</a:t>
            </a:fld>
            <a:endParaRPr lang="en-GB"/>
          </a:p>
        </p:txBody>
      </p:sp>
    </p:spTree>
    <p:extLst>
      <p:ext uri="{BB962C8B-B14F-4D97-AF65-F5344CB8AC3E}">
        <p14:creationId xmlns:p14="http://schemas.microsoft.com/office/powerpoint/2010/main" val="2402842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20</a:t>
            </a:fld>
            <a:endParaRPr lang="en-GB"/>
          </a:p>
        </p:txBody>
      </p:sp>
    </p:spTree>
    <p:extLst>
      <p:ext uri="{BB962C8B-B14F-4D97-AF65-F5344CB8AC3E}">
        <p14:creationId xmlns:p14="http://schemas.microsoft.com/office/powerpoint/2010/main" val="349757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21</a:t>
            </a:fld>
            <a:endParaRPr lang="en-GB"/>
          </a:p>
        </p:txBody>
      </p:sp>
    </p:spTree>
    <p:extLst>
      <p:ext uri="{BB962C8B-B14F-4D97-AF65-F5344CB8AC3E}">
        <p14:creationId xmlns:p14="http://schemas.microsoft.com/office/powerpoint/2010/main" val="3338282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22</a:t>
            </a:fld>
            <a:endParaRPr lang="en-GB"/>
          </a:p>
        </p:txBody>
      </p:sp>
    </p:spTree>
    <p:extLst>
      <p:ext uri="{BB962C8B-B14F-4D97-AF65-F5344CB8AC3E}">
        <p14:creationId xmlns:p14="http://schemas.microsoft.com/office/powerpoint/2010/main" val="1923341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5</a:t>
            </a:fld>
            <a:endParaRPr lang="en-GB"/>
          </a:p>
        </p:txBody>
      </p:sp>
    </p:spTree>
    <p:extLst>
      <p:ext uri="{BB962C8B-B14F-4D97-AF65-F5344CB8AC3E}">
        <p14:creationId xmlns:p14="http://schemas.microsoft.com/office/powerpoint/2010/main" val="3075325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23</a:t>
            </a:fld>
            <a:endParaRPr lang="en-GB"/>
          </a:p>
        </p:txBody>
      </p:sp>
    </p:spTree>
    <p:extLst>
      <p:ext uri="{BB962C8B-B14F-4D97-AF65-F5344CB8AC3E}">
        <p14:creationId xmlns:p14="http://schemas.microsoft.com/office/powerpoint/2010/main" val="3453068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24</a:t>
            </a:fld>
            <a:endParaRPr lang="en-GB"/>
          </a:p>
        </p:txBody>
      </p:sp>
    </p:spTree>
    <p:extLst>
      <p:ext uri="{BB962C8B-B14F-4D97-AF65-F5344CB8AC3E}">
        <p14:creationId xmlns:p14="http://schemas.microsoft.com/office/powerpoint/2010/main" val="2594902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25</a:t>
            </a:fld>
            <a:endParaRPr lang="en-GB"/>
          </a:p>
        </p:txBody>
      </p:sp>
    </p:spTree>
    <p:extLst>
      <p:ext uri="{BB962C8B-B14F-4D97-AF65-F5344CB8AC3E}">
        <p14:creationId xmlns:p14="http://schemas.microsoft.com/office/powerpoint/2010/main" val="2156429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Select Photo and </a:t>
            </a:r>
            <a:r>
              <a:rPr lang="en-GB" baseline="0" dirty="0" smtClean="0"/>
              <a:t>do again using models</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26</a:t>
            </a:fld>
            <a:endParaRPr lang="en-GB"/>
          </a:p>
        </p:txBody>
      </p:sp>
    </p:spTree>
    <p:extLst>
      <p:ext uri="{BB962C8B-B14F-4D97-AF65-F5344CB8AC3E}">
        <p14:creationId xmlns:p14="http://schemas.microsoft.com/office/powerpoint/2010/main" val="12072208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27</a:t>
            </a:fld>
            <a:endParaRPr lang="en-GB"/>
          </a:p>
        </p:txBody>
      </p:sp>
    </p:spTree>
    <p:extLst>
      <p:ext uri="{BB962C8B-B14F-4D97-AF65-F5344CB8AC3E}">
        <p14:creationId xmlns:p14="http://schemas.microsoft.com/office/powerpoint/2010/main" val="38604110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Relate to assignments</a:t>
            </a:r>
            <a:r>
              <a:rPr lang="en-GB" baseline="0" dirty="0" smtClean="0"/>
              <a:t> – </a:t>
            </a:r>
            <a:r>
              <a:rPr lang="en-GB" baseline="0" smtClean="0"/>
              <a:t>See Pearson’s </a:t>
            </a:r>
            <a:r>
              <a:rPr lang="en-GB" baseline="0" dirty="0" smtClean="0"/>
              <a:t>HNC/D checklist</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30</a:t>
            </a:fld>
            <a:endParaRPr lang="en-GB"/>
          </a:p>
        </p:txBody>
      </p:sp>
    </p:spTree>
    <p:extLst>
      <p:ext uri="{BB962C8B-B14F-4D97-AF65-F5344CB8AC3E}">
        <p14:creationId xmlns:p14="http://schemas.microsoft.com/office/powerpoint/2010/main" val="2933891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6</a:t>
            </a:fld>
            <a:endParaRPr lang="en-GB"/>
          </a:p>
        </p:txBody>
      </p:sp>
    </p:spTree>
    <p:extLst>
      <p:ext uri="{BB962C8B-B14F-4D97-AF65-F5344CB8AC3E}">
        <p14:creationId xmlns:p14="http://schemas.microsoft.com/office/powerpoint/2010/main" val="2557849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7</a:t>
            </a:fld>
            <a:endParaRPr lang="en-GB"/>
          </a:p>
        </p:txBody>
      </p:sp>
    </p:spTree>
    <p:extLst>
      <p:ext uri="{BB962C8B-B14F-4D97-AF65-F5344CB8AC3E}">
        <p14:creationId xmlns:p14="http://schemas.microsoft.com/office/powerpoint/2010/main" val="132455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8</a:t>
            </a:fld>
            <a:endParaRPr lang="en-GB"/>
          </a:p>
        </p:txBody>
      </p:sp>
    </p:spTree>
    <p:extLst>
      <p:ext uri="{BB962C8B-B14F-4D97-AF65-F5344CB8AC3E}">
        <p14:creationId xmlns:p14="http://schemas.microsoft.com/office/powerpoint/2010/main" val="2684458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9</a:t>
            </a:fld>
            <a:endParaRPr lang="en-GB"/>
          </a:p>
        </p:txBody>
      </p:sp>
    </p:spTree>
    <p:extLst>
      <p:ext uri="{BB962C8B-B14F-4D97-AF65-F5344CB8AC3E}">
        <p14:creationId xmlns:p14="http://schemas.microsoft.com/office/powerpoint/2010/main" val="3172434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10</a:t>
            </a:fld>
            <a:endParaRPr lang="en-GB"/>
          </a:p>
        </p:txBody>
      </p:sp>
    </p:spTree>
    <p:extLst>
      <p:ext uri="{BB962C8B-B14F-4D97-AF65-F5344CB8AC3E}">
        <p14:creationId xmlns:p14="http://schemas.microsoft.com/office/powerpoint/2010/main" val="3423068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11</a:t>
            </a:fld>
            <a:endParaRPr lang="en-GB"/>
          </a:p>
        </p:txBody>
      </p:sp>
    </p:spTree>
    <p:extLst>
      <p:ext uri="{BB962C8B-B14F-4D97-AF65-F5344CB8AC3E}">
        <p14:creationId xmlns:p14="http://schemas.microsoft.com/office/powerpoint/2010/main" val="61142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Critical Vs</a:t>
            </a:r>
            <a:r>
              <a:rPr lang="en-GB" baseline="0" dirty="0" smtClean="0"/>
              <a:t> Descriptive Handout </a:t>
            </a:r>
            <a:endParaRPr lang="en-GB" dirty="0"/>
          </a:p>
        </p:txBody>
      </p:sp>
      <p:sp>
        <p:nvSpPr>
          <p:cNvPr id="4" name="Slide Number Placeholder 3"/>
          <p:cNvSpPr>
            <a:spLocks noGrp="1"/>
          </p:cNvSpPr>
          <p:nvPr>
            <p:ph type="sldNum" sz="quarter" idx="10"/>
          </p:nvPr>
        </p:nvSpPr>
        <p:spPr/>
        <p:txBody>
          <a:bodyPr/>
          <a:lstStyle/>
          <a:p>
            <a:fld id="{919D1AA2-B7B1-4FF8-B3AF-E578125B78EA}" type="slidenum">
              <a:rPr lang="en-GB" smtClean="0"/>
              <a:t>12</a:t>
            </a:fld>
            <a:endParaRPr lang="en-GB"/>
          </a:p>
        </p:txBody>
      </p:sp>
    </p:spTree>
    <p:extLst>
      <p:ext uri="{BB962C8B-B14F-4D97-AF65-F5344CB8AC3E}">
        <p14:creationId xmlns:p14="http://schemas.microsoft.com/office/powerpoint/2010/main" val="2048330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2297726"/>
            <a:ext cx="15911830" cy="4887948"/>
          </a:xfrm>
        </p:spPr>
        <p:txBody>
          <a:bodyPr anchor="b"/>
          <a:lstStyle>
            <a:lvl1pPr algn="ctr">
              <a:defRPr sz="12283"/>
            </a:lvl1pPr>
          </a:lstStyle>
          <a:p>
            <a:r>
              <a:rPr lang="en-US"/>
              <a:t>Click to edit Master title style</a:t>
            </a:r>
            <a:endParaRPr lang="en-US" dirty="0"/>
          </a:p>
        </p:txBody>
      </p:sp>
      <p:sp>
        <p:nvSpPr>
          <p:cNvPr id="3" name="Subtitle 2"/>
          <p:cNvSpPr>
            <a:spLocks noGrp="1"/>
          </p:cNvSpPr>
          <p:nvPr>
            <p:ph type="subTitle" idx="1"/>
          </p:nvPr>
        </p:nvSpPr>
        <p:spPr>
          <a:xfrm>
            <a:off x="2339975" y="7374172"/>
            <a:ext cx="14039850" cy="3389713"/>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FB693E-6A21-4B5D-8D61-88F626AFCB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769683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B693E-6A21-4B5D-8D61-88F626AFCB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326905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747492"/>
            <a:ext cx="4036457" cy="1189812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86987" y="747492"/>
            <a:ext cx="11875373" cy="118981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B693E-6A21-4B5D-8D61-88F626AFCB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84608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FB693E-6A21-4B5D-8D61-88F626AFCB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381353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7237" y="3500216"/>
            <a:ext cx="16145828" cy="5840187"/>
          </a:xfrm>
        </p:spPr>
        <p:txBody>
          <a:bodyPr anchor="b"/>
          <a:lstStyle>
            <a:lvl1pPr>
              <a:defRPr sz="12283"/>
            </a:lvl1pPr>
          </a:lstStyle>
          <a:p>
            <a:r>
              <a:rPr lang="en-US"/>
              <a:t>Click to edit Master title style</a:t>
            </a:r>
            <a:endParaRPr lang="en-US" dirty="0"/>
          </a:p>
        </p:txBody>
      </p:sp>
      <p:sp>
        <p:nvSpPr>
          <p:cNvPr id="3" name="Text Placeholder 2"/>
          <p:cNvSpPr>
            <a:spLocks noGrp="1"/>
          </p:cNvSpPr>
          <p:nvPr>
            <p:ph type="body" idx="1"/>
          </p:nvPr>
        </p:nvSpPr>
        <p:spPr>
          <a:xfrm>
            <a:off x="1277237" y="9395654"/>
            <a:ext cx="16145828" cy="3071216"/>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FB693E-6A21-4B5D-8D61-88F626AFCBFB}"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303550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86986" y="3737460"/>
            <a:ext cx="7955915" cy="89081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476899" y="3737460"/>
            <a:ext cx="7955915" cy="89081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FB693E-6A21-4B5D-8D61-88F626AFCBFB}"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1722874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424" y="747495"/>
            <a:ext cx="16145828" cy="271372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89426" y="3441714"/>
            <a:ext cx="7919352" cy="1686731"/>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Edit Master text styles</a:t>
            </a:r>
          </a:p>
        </p:txBody>
      </p:sp>
      <p:sp>
        <p:nvSpPr>
          <p:cNvPr id="4" name="Content Placeholder 3"/>
          <p:cNvSpPr>
            <a:spLocks noGrp="1"/>
          </p:cNvSpPr>
          <p:nvPr>
            <p:ph sz="half" idx="2"/>
          </p:nvPr>
        </p:nvSpPr>
        <p:spPr>
          <a:xfrm>
            <a:off x="1289426" y="5128445"/>
            <a:ext cx="7919352" cy="754317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476900" y="3441714"/>
            <a:ext cx="7958353" cy="1686731"/>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Edit Master text styles</a:t>
            </a:r>
          </a:p>
        </p:txBody>
      </p:sp>
      <p:sp>
        <p:nvSpPr>
          <p:cNvPr id="6" name="Content Placeholder 5"/>
          <p:cNvSpPr>
            <a:spLocks noGrp="1"/>
          </p:cNvSpPr>
          <p:nvPr>
            <p:ph sz="quarter" idx="4"/>
          </p:nvPr>
        </p:nvSpPr>
        <p:spPr>
          <a:xfrm>
            <a:off x="9476900" y="5128445"/>
            <a:ext cx="7958353" cy="754317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FB693E-6A21-4B5D-8D61-88F626AFCBFB}" type="datetimeFigureOut">
              <a:rPr lang="en-GB" smtClean="0"/>
              <a:t>03/02/2021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173398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FB693E-6A21-4B5D-8D61-88F626AFCBFB}"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374104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B693E-6A21-4B5D-8D61-88F626AFCBFB}" type="datetimeFigureOut">
              <a:rPr lang="en-GB" smtClean="0"/>
              <a:t>03/02/2021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341930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935990"/>
            <a:ext cx="6037623" cy="3275965"/>
          </a:xfrm>
        </p:spPr>
        <p:txBody>
          <a:bodyPr anchor="b"/>
          <a:lstStyle>
            <a:lvl1pPr>
              <a:defRPr sz="6551"/>
            </a:lvl1pPr>
          </a:lstStyle>
          <a:p>
            <a:r>
              <a:rPr lang="en-US"/>
              <a:t>Click to edit Master title style</a:t>
            </a:r>
            <a:endParaRPr lang="en-US" dirty="0"/>
          </a:p>
        </p:txBody>
      </p:sp>
      <p:sp>
        <p:nvSpPr>
          <p:cNvPr id="3" name="Content Placeholder 2"/>
          <p:cNvSpPr>
            <a:spLocks noGrp="1"/>
          </p:cNvSpPr>
          <p:nvPr>
            <p:ph idx="1"/>
          </p:nvPr>
        </p:nvSpPr>
        <p:spPr>
          <a:xfrm>
            <a:off x="7958353" y="2021482"/>
            <a:ext cx="9476899" cy="9977393"/>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89424" y="4211955"/>
            <a:ext cx="6037623" cy="7803168"/>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Edit Master text styles</a:t>
            </a:r>
          </a:p>
        </p:txBody>
      </p:sp>
      <p:sp>
        <p:nvSpPr>
          <p:cNvPr id="5" name="Date Placeholder 4"/>
          <p:cNvSpPr>
            <a:spLocks noGrp="1"/>
          </p:cNvSpPr>
          <p:nvPr>
            <p:ph type="dt" sz="half" idx="10"/>
          </p:nvPr>
        </p:nvSpPr>
        <p:spPr/>
        <p:txBody>
          <a:bodyPr/>
          <a:lstStyle/>
          <a:p>
            <a:fld id="{18FB693E-6A21-4B5D-8D61-88F626AFCBFB}"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2461136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935990"/>
            <a:ext cx="6037623" cy="3275965"/>
          </a:xfrm>
        </p:spPr>
        <p:txBody>
          <a:bodyPr anchor="b"/>
          <a:lstStyle>
            <a:lvl1pPr>
              <a:defRPr sz="6551"/>
            </a:lvl1pPr>
          </a:lstStyle>
          <a:p>
            <a:r>
              <a:rPr lang="en-US"/>
              <a:t>Click to edit Master title style</a:t>
            </a:r>
            <a:endParaRPr lang="en-US" dirty="0"/>
          </a:p>
        </p:txBody>
      </p:sp>
      <p:sp>
        <p:nvSpPr>
          <p:cNvPr id="3" name="Picture Placeholder 2"/>
          <p:cNvSpPr>
            <a:spLocks noGrp="1" noChangeAspect="1"/>
          </p:cNvSpPr>
          <p:nvPr>
            <p:ph type="pic" idx="1"/>
          </p:nvPr>
        </p:nvSpPr>
        <p:spPr>
          <a:xfrm>
            <a:off x="7958353" y="2021482"/>
            <a:ext cx="9476899" cy="9977393"/>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en-US"/>
              <a:t>Click icon to add picture</a:t>
            </a:r>
            <a:endParaRPr lang="en-US" dirty="0"/>
          </a:p>
        </p:txBody>
      </p:sp>
      <p:sp>
        <p:nvSpPr>
          <p:cNvPr id="4" name="Text Placeholder 3"/>
          <p:cNvSpPr>
            <a:spLocks noGrp="1"/>
          </p:cNvSpPr>
          <p:nvPr>
            <p:ph type="body" sz="half" idx="2"/>
          </p:nvPr>
        </p:nvSpPr>
        <p:spPr>
          <a:xfrm>
            <a:off x="1289424" y="4211955"/>
            <a:ext cx="6037623" cy="7803168"/>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Edit Master text styles</a:t>
            </a:r>
          </a:p>
        </p:txBody>
      </p:sp>
      <p:sp>
        <p:nvSpPr>
          <p:cNvPr id="5" name="Date Placeholder 4"/>
          <p:cNvSpPr>
            <a:spLocks noGrp="1"/>
          </p:cNvSpPr>
          <p:nvPr>
            <p:ph type="dt" sz="half" idx="10"/>
          </p:nvPr>
        </p:nvSpPr>
        <p:spPr/>
        <p:txBody>
          <a:bodyPr/>
          <a:lstStyle/>
          <a:p>
            <a:fld id="{18FB693E-6A21-4B5D-8D61-88F626AFCBFB}"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DDC9C-3FE8-422C-B95D-B26A1A593E83}" type="slidenum">
              <a:rPr lang="en-GB" smtClean="0"/>
              <a:t>‹#›</a:t>
            </a:fld>
            <a:endParaRPr lang="en-GB"/>
          </a:p>
        </p:txBody>
      </p:sp>
    </p:spTree>
    <p:extLst>
      <p:ext uri="{BB962C8B-B14F-4D97-AF65-F5344CB8AC3E}">
        <p14:creationId xmlns:p14="http://schemas.microsoft.com/office/powerpoint/2010/main" val="86625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747495"/>
            <a:ext cx="16145828" cy="271372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86986" y="3737460"/>
            <a:ext cx="16145828" cy="8908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86986" y="13012864"/>
            <a:ext cx="4211955" cy="747492"/>
          </a:xfrm>
          <a:prstGeom prst="rect">
            <a:avLst/>
          </a:prstGeom>
        </p:spPr>
        <p:txBody>
          <a:bodyPr vert="horz" lIns="91440" tIns="45720" rIns="91440" bIns="45720" rtlCol="0" anchor="ctr"/>
          <a:lstStyle>
            <a:lvl1pPr algn="l">
              <a:defRPr sz="2457">
                <a:solidFill>
                  <a:schemeClr val="tx1">
                    <a:tint val="75000"/>
                  </a:schemeClr>
                </a:solidFill>
              </a:defRPr>
            </a:lvl1pPr>
          </a:lstStyle>
          <a:p>
            <a:fld id="{18FB693E-6A21-4B5D-8D61-88F626AFCBFB}" type="datetimeFigureOut">
              <a:rPr lang="en-GB" smtClean="0"/>
              <a:t>03/02/2021</a:t>
            </a:fld>
            <a:endParaRPr lang="en-GB"/>
          </a:p>
        </p:txBody>
      </p:sp>
      <p:sp>
        <p:nvSpPr>
          <p:cNvPr id="5" name="Footer Placeholder 4"/>
          <p:cNvSpPr>
            <a:spLocks noGrp="1"/>
          </p:cNvSpPr>
          <p:nvPr>
            <p:ph type="ftr" sz="quarter" idx="3"/>
          </p:nvPr>
        </p:nvSpPr>
        <p:spPr>
          <a:xfrm>
            <a:off x="6200934" y="13012864"/>
            <a:ext cx="6317933" cy="747492"/>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3220859" y="13012864"/>
            <a:ext cx="4211955" cy="747492"/>
          </a:xfrm>
          <a:prstGeom prst="rect">
            <a:avLst/>
          </a:prstGeom>
        </p:spPr>
        <p:txBody>
          <a:bodyPr vert="horz" lIns="91440" tIns="45720" rIns="91440" bIns="45720" rtlCol="0" anchor="ctr"/>
          <a:lstStyle>
            <a:lvl1pPr algn="r">
              <a:defRPr sz="2457">
                <a:solidFill>
                  <a:schemeClr val="tx1">
                    <a:tint val="75000"/>
                  </a:schemeClr>
                </a:solidFill>
              </a:defRPr>
            </a:lvl1pPr>
          </a:lstStyle>
          <a:p>
            <a:fld id="{81ADDC9C-3FE8-422C-B95D-B26A1A593E83}" type="slidenum">
              <a:rPr lang="en-GB" smtClean="0"/>
              <a:t>‹#›</a:t>
            </a:fld>
            <a:endParaRPr lang="en-GB"/>
          </a:p>
        </p:txBody>
      </p:sp>
    </p:spTree>
    <p:extLst>
      <p:ext uri="{BB962C8B-B14F-4D97-AF65-F5344CB8AC3E}">
        <p14:creationId xmlns:p14="http://schemas.microsoft.com/office/powerpoint/2010/main" val="145215097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3.png"/><Relationship Id="rId7" Type="http://schemas.openxmlformats.org/officeDocument/2006/relationships/diagramData" Target="../diagrams/data1.xml"/><Relationship Id="rId12"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11" Type="http://schemas.microsoft.com/office/2007/relationships/diagramDrawing" Target="../diagrams/drawing1.xml"/><Relationship Id="rId5" Type="http://schemas.openxmlformats.org/officeDocument/2006/relationships/image" Target="../media/image5.png"/><Relationship Id="rId10" Type="http://schemas.openxmlformats.org/officeDocument/2006/relationships/diagramColors" Target="../diagrams/colors1.xml"/><Relationship Id="rId4" Type="http://schemas.openxmlformats.org/officeDocument/2006/relationships/image" Target="../media/image4.png"/><Relationship Id="rId9"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804891" y="784816"/>
            <a:ext cx="5919759" cy="1785104"/>
          </a:xfrm>
          <a:prstGeom prst="rect">
            <a:avLst/>
          </a:prstGeom>
          <a:solidFill>
            <a:srgbClr val="FFFFFF"/>
          </a:solidFill>
        </p:spPr>
        <p:txBody>
          <a:bodyPr wrap="square" rtlCol="0">
            <a:spAutoFit/>
          </a:bodyPr>
          <a:lstStyle/>
          <a:p>
            <a:r>
              <a:rPr lang="en-GB" sz="5500" b="1" dirty="0" smtClean="0">
                <a:solidFill>
                  <a:srgbClr val="422874"/>
                </a:solidFill>
                <a:latin typeface="Trebuchet MS" panose="020B0603020202020204" pitchFamily="34" charset="0"/>
              </a:rPr>
              <a:t>Graduate</a:t>
            </a:r>
            <a:endParaRPr lang="en-GB" sz="5500" b="1" dirty="0">
              <a:solidFill>
                <a:srgbClr val="422874"/>
              </a:solidFill>
              <a:latin typeface="Trebuchet MS" panose="020B0603020202020204" pitchFamily="34" charset="0"/>
            </a:endParaRPr>
          </a:p>
          <a:p>
            <a:r>
              <a:rPr lang="en-GB" sz="5500" b="1" dirty="0" smtClean="0">
                <a:solidFill>
                  <a:srgbClr val="422874"/>
                </a:solidFill>
                <a:latin typeface="Trebuchet MS" panose="020B0603020202020204" pitchFamily="34" charset="0"/>
              </a:rPr>
              <a:t>Attributes </a:t>
            </a:r>
            <a:endParaRPr lang="en-GB" sz="5500" b="1" dirty="0">
              <a:solidFill>
                <a:srgbClr val="422874"/>
              </a:solidFill>
              <a:latin typeface="Trebuchet MS" panose="020B0603020202020204" pitchFamily="34" charset="0"/>
            </a:endParaRPr>
          </a:p>
        </p:txBody>
      </p:sp>
      <p:sp>
        <p:nvSpPr>
          <p:cNvPr id="8" name="Rectangle 7"/>
          <p:cNvSpPr/>
          <p:nvPr/>
        </p:nvSpPr>
        <p:spPr>
          <a:xfrm>
            <a:off x="-20144" y="0"/>
            <a:ext cx="18739945" cy="746716"/>
          </a:xfrm>
          <a:prstGeom prst="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9" name="Rectangle 8"/>
          <p:cNvSpPr/>
          <p:nvPr/>
        </p:nvSpPr>
        <p:spPr>
          <a:xfrm>
            <a:off x="18054084" y="-106326"/>
            <a:ext cx="665715" cy="13472878"/>
          </a:xfrm>
          <a:prstGeom prst="rect">
            <a:avLst/>
          </a:prstGeom>
          <a:solidFill>
            <a:srgbClr val="C000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10" name="Rectangle 9"/>
          <p:cNvSpPr/>
          <p:nvPr/>
        </p:nvSpPr>
        <p:spPr>
          <a:xfrm>
            <a:off x="615140" y="13366552"/>
            <a:ext cx="18104661" cy="63939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11" name="Rectangle 10"/>
          <p:cNvSpPr/>
          <p:nvPr/>
        </p:nvSpPr>
        <p:spPr>
          <a:xfrm>
            <a:off x="0" y="746717"/>
            <a:ext cx="635283" cy="13293134"/>
          </a:xfrm>
          <a:prstGeom prst="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pic>
        <p:nvPicPr>
          <p:cNvPr id="5" name="Picture 5" descr="A close up of a logo&#10;&#10;Description generated with high confidence">
            <a:extLst>
              <a:ext uri="{FF2B5EF4-FFF2-40B4-BE49-F238E27FC236}">
                <a16:creationId xmlns:a16="http://schemas.microsoft.com/office/drawing/2014/main" id="{631DF3F2-82D9-433D-BBB5-2C0C2D9A8F33}"/>
              </a:ext>
            </a:extLst>
          </p:cNvPr>
          <p:cNvPicPr>
            <a:picLocks noChangeAspect="1"/>
          </p:cNvPicPr>
          <p:nvPr/>
        </p:nvPicPr>
        <p:blipFill>
          <a:blip r:embed="rId2"/>
          <a:stretch>
            <a:fillRect/>
          </a:stretch>
        </p:blipFill>
        <p:spPr>
          <a:xfrm>
            <a:off x="3915871" y="1640884"/>
            <a:ext cx="11077809" cy="1109801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04192" y="1011350"/>
            <a:ext cx="5304343" cy="1179635"/>
          </a:xfrm>
          <a:prstGeom prst="rect">
            <a:avLst/>
          </a:prstGeom>
          <a:solidFill>
            <a:srgbClr val="422874"/>
          </a:solidFill>
        </p:spPr>
      </p:pic>
    </p:spTree>
    <p:extLst>
      <p:ext uri="{BB962C8B-B14F-4D97-AF65-F5344CB8AC3E}">
        <p14:creationId xmlns:p14="http://schemas.microsoft.com/office/powerpoint/2010/main" val="2339508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9600" b="1" dirty="0" smtClean="0">
                <a:solidFill>
                  <a:srgbClr val="5B4E74"/>
                </a:solidFill>
              </a:rPr>
              <a:t/>
            </a:r>
            <a:br>
              <a:rPr lang="en-GB" sz="9600" b="1" dirty="0" smtClean="0">
                <a:solidFill>
                  <a:srgbClr val="5B4E74"/>
                </a:solidFill>
              </a:rPr>
            </a:br>
            <a:r>
              <a:rPr lang="en-GB" sz="9600" b="1" dirty="0" smtClean="0">
                <a:solidFill>
                  <a:srgbClr val="5B4E74"/>
                </a:solidFill>
              </a:rPr>
              <a:t/>
            </a:r>
            <a:br>
              <a:rPr lang="en-GB" sz="9600" b="1" dirty="0" smtClean="0">
                <a:solidFill>
                  <a:srgbClr val="5B4E74"/>
                </a:solidFill>
              </a:rPr>
            </a:br>
            <a:r>
              <a:rPr lang="en-GB" sz="9800" b="1" dirty="0" smtClean="0">
                <a:solidFill>
                  <a:srgbClr val="5B4E74"/>
                </a:solidFill>
                <a:latin typeface="+mn-lt"/>
              </a:rPr>
              <a:t>General </a:t>
            </a:r>
            <a:r>
              <a:rPr lang="en-GB" sz="9800" b="1" dirty="0">
                <a:solidFill>
                  <a:srgbClr val="5B4E74"/>
                </a:solidFill>
                <a:latin typeface="+mn-lt"/>
              </a:rPr>
              <a:t>comments </a:t>
            </a:r>
            <a:r>
              <a:rPr lang="en-GB" sz="9800" b="1" dirty="0" smtClean="0">
                <a:solidFill>
                  <a:srgbClr val="5B4E74"/>
                </a:solidFill>
                <a:latin typeface="+mn-lt"/>
              </a:rPr>
              <a:t/>
            </a:r>
            <a:br>
              <a:rPr lang="en-GB" sz="9800" b="1" dirty="0" smtClean="0">
                <a:solidFill>
                  <a:srgbClr val="5B4E74"/>
                </a:solidFill>
                <a:latin typeface="+mn-lt"/>
              </a:rPr>
            </a:br>
            <a:r>
              <a:rPr lang="en-GB" sz="9800" b="1" dirty="0" smtClean="0">
                <a:solidFill>
                  <a:srgbClr val="5B4E74"/>
                </a:solidFill>
                <a:latin typeface="+mn-lt"/>
              </a:rPr>
              <a:t>on </a:t>
            </a:r>
            <a:r>
              <a:rPr lang="en-GB" sz="9800" b="1" dirty="0">
                <a:solidFill>
                  <a:srgbClr val="5B4E74"/>
                </a:solidFill>
                <a:latin typeface="+mn-lt"/>
              </a:rPr>
              <a:t>the relevant </a:t>
            </a:r>
            <a:r>
              <a:rPr lang="en-GB" sz="9800" b="1" dirty="0" smtClean="0">
                <a:solidFill>
                  <a:srgbClr val="5B4E74"/>
                </a:solidFill>
                <a:latin typeface="+mn-lt"/>
              </a:rPr>
              <a:t>literature</a:t>
            </a:r>
            <a:r>
              <a:rPr lang="en-GB" sz="9800" b="1" dirty="0">
                <a:solidFill>
                  <a:srgbClr val="5B4E74"/>
                </a:solidFill>
                <a:latin typeface="+mn-lt"/>
              </a:rPr>
              <a:t/>
            </a:r>
            <a:br>
              <a:rPr lang="en-GB" sz="9800" b="1" dirty="0">
                <a:solidFill>
                  <a:srgbClr val="5B4E74"/>
                </a:solidFill>
                <a:latin typeface="+mn-lt"/>
              </a:rPr>
            </a:br>
            <a:endParaRPr lang="en-GB" sz="19200" b="1" dirty="0">
              <a:solidFill>
                <a:srgbClr val="422874"/>
              </a:solidFill>
              <a:latin typeface="+mn-lt"/>
            </a:endParaRPr>
          </a:p>
        </p:txBody>
      </p:sp>
      <p:sp>
        <p:nvSpPr>
          <p:cNvPr id="3" name="Content Placeholder 2"/>
          <p:cNvSpPr>
            <a:spLocks noGrp="1"/>
          </p:cNvSpPr>
          <p:nvPr>
            <p:ph idx="1"/>
          </p:nvPr>
        </p:nvSpPr>
        <p:spPr>
          <a:xfrm>
            <a:off x="1286986" y="3737460"/>
            <a:ext cx="17261364" cy="10149990"/>
          </a:xfrm>
        </p:spPr>
        <p:txBody>
          <a:bodyPr>
            <a:noAutofit/>
          </a:bodyPr>
          <a:lstStyle/>
          <a:p>
            <a:pPr marL="0" indent="0">
              <a:buNone/>
            </a:pPr>
            <a:r>
              <a:rPr lang="en-GB" sz="5400" b="1" dirty="0">
                <a:solidFill>
                  <a:srgbClr val="5B4E74"/>
                </a:solidFill>
              </a:rPr>
              <a:t>Some ways of introducing quotations</a:t>
            </a:r>
          </a:p>
          <a:p>
            <a:pPr marL="0" indent="0">
              <a:buNone/>
            </a:pPr>
            <a:r>
              <a:rPr lang="en-GB" sz="5400" dirty="0">
                <a:solidFill>
                  <a:srgbClr val="5B4E74"/>
                </a:solidFill>
              </a:rPr>
              <a:t>Commenting on X, Smith (2003) argues: ‘… …’</a:t>
            </a:r>
            <a:br>
              <a:rPr lang="en-GB" sz="5400" dirty="0">
                <a:solidFill>
                  <a:srgbClr val="5B4E74"/>
                </a:solidFill>
              </a:rPr>
            </a:br>
            <a:endParaRPr lang="en-GB" sz="5400" dirty="0" smtClean="0">
              <a:solidFill>
                <a:srgbClr val="5B4E74"/>
              </a:solidFill>
            </a:endParaRPr>
          </a:p>
          <a:p>
            <a:pPr marL="0" indent="0">
              <a:buNone/>
            </a:pPr>
            <a:r>
              <a:rPr lang="en-GB" sz="5400" dirty="0" smtClean="0">
                <a:solidFill>
                  <a:srgbClr val="5B4E74"/>
                </a:solidFill>
              </a:rPr>
              <a:t>As </a:t>
            </a:r>
            <a:r>
              <a:rPr lang="en-GB" sz="5400" dirty="0" err="1">
                <a:solidFill>
                  <a:srgbClr val="5B4E74"/>
                </a:solidFill>
              </a:rPr>
              <a:t>Carnoy</a:t>
            </a:r>
            <a:r>
              <a:rPr lang="en-GB" sz="5400" dirty="0">
                <a:solidFill>
                  <a:srgbClr val="5B4E74"/>
                </a:solidFill>
              </a:rPr>
              <a:t> (2004: 215) states: ‘there are many good reasons to be sceptical’.</a:t>
            </a:r>
            <a:br>
              <a:rPr lang="en-GB" sz="5400" dirty="0">
                <a:solidFill>
                  <a:srgbClr val="5B4E74"/>
                </a:solidFill>
              </a:rPr>
            </a:br>
            <a:endParaRPr lang="en-GB" sz="5400" dirty="0" smtClean="0">
              <a:solidFill>
                <a:srgbClr val="5B4E74"/>
              </a:solidFill>
            </a:endParaRPr>
          </a:p>
          <a:p>
            <a:pPr marL="0" indent="0">
              <a:buNone/>
            </a:pPr>
            <a:r>
              <a:rPr lang="en-GB" sz="5400" dirty="0" smtClean="0">
                <a:solidFill>
                  <a:srgbClr val="5B4E74"/>
                </a:solidFill>
              </a:rPr>
              <a:t>As </a:t>
            </a:r>
            <a:r>
              <a:rPr lang="en-GB" sz="5400" dirty="0">
                <a:solidFill>
                  <a:srgbClr val="5B4E74"/>
                </a:solidFill>
              </a:rPr>
              <a:t>Smith argues: ‘In the past, the purpose of education was to …’ (Smith, 2000:150</a:t>
            </a:r>
            <a:r>
              <a:rPr lang="en-GB" sz="5400" dirty="0" smtClean="0">
                <a:solidFill>
                  <a:srgbClr val="5B4E74"/>
                </a:solidFill>
              </a:rPr>
              <a:t>).</a:t>
            </a:r>
          </a:p>
          <a:p>
            <a:pPr marL="0" indent="0">
              <a:buNone/>
            </a:pPr>
            <a:r>
              <a:rPr lang="en-GB" sz="5400" dirty="0">
                <a:solidFill>
                  <a:srgbClr val="5B4E74"/>
                </a:solidFill>
              </a:rPr>
              <a:t/>
            </a:r>
            <a:br>
              <a:rPr lang="en-GB" sz="5400" dirty="0">
                <a:solidFill>
                  <a:srgbClr val="5B4E74"/>
                </a:solidFill>
              </a:rPr>
            </a:br>
            <a:r>
              <a:rPr lang="en-GB" sz="5400" dirty="0">
                <a:solidFill>
                  <a:srgbClr val="5B4E74"/>
                </a:solidFill>
              </a:rPr>
              <a:t>Sachs concludes: ‘The idea of development stands today like a ruin in …’ (Sachs, 1992a: 156).</a:t>
            </a:r>
          </a:p>
          <a:p>
            <a:pPr marL="0" indent="0">
              <a:buNone/>
            </a:pPr>
            <a:endParaRPr lang="en-GB" sz="5400" dirty="0" smtClean="0">
              <a:solidFill>
                <a:srgbClr val="5B4E74"/>
              </a:solidFill>
            </a:endParaRPr>
          </a:p>
          <a:p>
            <a:pPr marL="0" indent="0">
              <a:buNone/>
            </a:pPr>
            <a:r>
              <a:rPr lang="en-GB" sz="5400" dirty="0">
                <a:solidFill>
                  <a:srgbClr val="5B4E74"/>
                </a:solidFill>
              </a:rPr>
              <a:t/>
            </a:r>
            <a:br>
              <a:rPr lang="en-GB" sz="5400" dirty="0">
                <a:solidFill>
                  <a:srgbClr val="5B4E74"/>
                </a:solidFill>
              </a:rPr>
            </a:br>
            <a:endParaRPr lang="en-GB" sz="5400" dirty="0">
              <a:solidFill>
                <a:srgbClr val="5B4E74"/>
              </a:solidFill>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076418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986" y="815545"/>
            <a:ext cx="16145828" cy="2645671"/>
          </a:xfrm>
        </p:spPr>
        <p:txBody>
          <a:bodyPr>
            <a:normAutofit fontScale="90000"/>
          </a:bodyPr>
          <a:lstStyle/>
          <a:p>
            <a:r>
              <a:rPr lang="en-GB" sz="9600" b="1" dirty="0" smtClean="0">
                <a:solidFill>
                  <a:srgbClr val="5B4E74"/>
                </a:solidFill>
              </a:rPr>
              <a:t/>
            </a:r>
            <a:br>
              <a:rPr lang="en-GB" sz="9600" b="1" dirty="0" smtClean="0">
                <a:solidFill>
                  <a:srgbClr val="5B4E74"/>
                </a:solidFill>
              </a:rPr>
            </a:br>
            <a:r>
              <a:rPr lang="en-GB" sz="9600" b="1" dirty="0" smtClean="0">
                <a:solidFill>
                  <a:srgbClr val="5B4E74"/>
                </a:solidFill>
                <a:latin typeface="+mn-lt"/>
              </a:rPr>
              <a:t>Expressing </a:t>
            </a:r>
            <a:r>
              <a:rPr lang="en-GB" sz="9600" b="1" dirty="0">
                <a:solidFill>
                  <a:srgbClr val="5B4E74"/>
                </a:solidFill>
                <a:latin typeface="+mn-lt"/>
              </a:rPr>
              <a:t>a </a:t>
            </a:r>
            <a:r>
              <a:rPr lang="en-GB" sz="9600" b="1" dirty="0" smtClean="0">
                <a:solidFill>
                  <a:srgbClr val="5B4E74"/>
                </a:solidFill>
                <a:latin typeface="+mn-lt"/>
              </a:rPr>
              <a:t/>
            </a:r>
            <a:br>
              <a:rPr lang="en-GB" sz="9600" b="1" dirty="0" smtClean="0">
                <a:solidFill>
                  <a:srgbClr val="5B4E74"/>
                </a:solidFill>
                <a:latin typeface="+mn-lt"/>
              </a:rPr>
            </a:br>
            <a:r>
              <a:rPr lang="en-GB" sz="9600" b="1" dirty="0" smtClean="0">
                <a:solidFill>
                  <a:srgbClr val="5B4E74"/>
                </a:solidFill>
                <a:latin typeface="+mn-lt"/>
              </a:rPr>
              <a:t>causal relationship </a:t>
            </a:r>
            <a:r>
              <a:rPr lang="en-GB" sz="9600" b="1" dirty="0">
                <a:solidFill>
                  <a:srgbClr val="5B4E74"/>
                </a:solidFill>
              </a:rPr>
              <a:t/>
            </a:r>
            <a:br>
              <a:rPr lang="en-GB" sz="9600" b="1" dirty="0">
                <a:solidFill>
                  <a:srgbClr val="5B4E74"/>
                </a:solidFill>
              </a:rPr>
            </a:b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737460"/>
            <a:ext cx="17618852" cy="10149990"/>
          </a:xfrm>
        </p:spPr>
        <p:txBody>
          <a:bodyPr>
            <a:normAutofit/>
          </a:bodyPr>
          <a:lstStyle/>
          <a:p>
            <a:pPr marL="0" indent="0">
              <a:buNone/>
            </a:pPr>
            <a:r>
              <a:rPr lang="en-GB" dirty="0" smtClean="0">
                <a:solidFill>
                  <a:srgbClr val="5B4E74"/>
                </a:solidFill>
              </a:rPr>
              <a:t>X </a:t>
            </a:r>
            <a:r>
              <a:rPr lang="en-GB" dirty="0">
                <a:solidFill>
                  <a:srgbClr val="5B4E74"/>
                </a:solidFill>
              </a:rPr>
              <a:t>may have been an important factor in …</a:t>
            </a:r>
            <a:br>
              <a:rPr lang="en-GB" dirty="0">
                <a:solidFill>
                  <a:srgbClr val="5B4E74"/>
                </a:solidFill>
              </a:rPr>
            </a:br>
            <a:r>
              <a:rPr lang="en-GB" dirty="0">
                <a:solidFill>
                  <a:srgbClr val="5B4E74"/>
                </a:solidFill>
              </a:rPr>
              <a:t>X may have contributed to the increase in …</a:t>
            </a:r>
            <a:br>
              <a:rPr lang="en-GB" dirty="0">
                <a:solidFill>
                  <a:srgbClr val="5B4E74"/>
                </a:solidFill>
              </a:rPr>
            </a:br>
            <a:r>
              <a:rPr lang="en-GB" dirty="0">
                <a:solidFill>
                  <a:srgbClr val="5B4E74"/>
                </a:solidFill>
              </a:rPr>
              <a:t>X may have played a vital role in bringing about …</a:t>
            </a:r>
            <a:br>
              <a:rPr lang="en-GB" dirty="0">
                <a:solidFill>
                  <a:srgbClr val="5B4E74"/>
                </a:solidFill>
              </a:rPr>
            </a:br>
            <a:r>
              <a:rPr lang="en-GB" dirty="0">
                <a:solidFill>
                  <a:srgbClr val="5B4E74"/>
                </a:solidFill>
              </a:rPr>
              <a:t>In the literature, X has been associated with Y.</a:t>
            </a:r>
            <a:br>
              <a:rPr lang="en-GB" dirty="0">
                <a:solidFill>
                  <a:srgbClr val="5B4E74"/>
                </a:solidFill>
              </a:rPr>
            </a:br>
            <a:r>
              <a:rPr lang="en-GB" dirty="0">
                <a:solidFill>
                  <a:srgbClr val="5B4E74"/>
                </a:solidFill>
              </a:rPr>
              <a:t>There is some evidence that X may affect Y.</a:t>
            </a:r>
            <a:br>
              <a:rPr lang="en-GB" dirty="0">
                <a:solidFill>
                  <a:srgbClr val="5B4E74"/>
                </a:solidFill>
              </a:rPr>
            </a:br>
            <a:r>
              <a:rPr lang="en-GB" dirty="0">
                <a:solidFill>
                  <a:srgbClr val="5B4E74"/>
                </a:solidFill>
              </a:rPr>
              <a:t>The use of X may be linked to behaviour problems in …</a:t>
            </a:r>
            <a:br>
              <a:rPr lang="en-GB" dirty="0">
                <a:solidFill>
                  <a:srgbClr val="5B4E74"/>
                </a:solidFill>
              </a:rPr>
            </a:br>
            <a:endParaRPr lang="en-GB" dirty="0">
              <a:solidFill>
                <a:srgbClr val="5B4E74"/>
              </a:solidFill>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416980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112" y="531628"/>
            <a:ext cx="16220702" cy="2929589"/>
          </a:xfrm>
        </p:spPr>
        <p:txBody>
          <a:bodyPr>
            <a:normAutofit fontScale="90000"/>
          </a:bodyPr>
          <a:lstStyle/>
          <a:p>
            <a:r>
              <a:rPr lang="en-GB" sz="9600" b="1" dirty="0">
                <a:solidFill>
                  <a:srgbClr val="5B4E74"/>
                </a:solidFill>
                <a:latin typeface="+mn-lt"/>
              </a:rPr>
              <a:t>Introducing the </a:t>
            </a:r>
            <a:r>
              <a:rPr lang="en-GB" sz="9600" b="1" dirty="0" smtClean="0">
                <a:solidFill>
                  <a:srgbClr val="5B4E74"/>
                </a:solidFill>
                <a:latin typeface="+mn-lt"/>
              </a:rPr>
              <a:t/>
            </a:r>
            <a:br>
              <a:rPr lang="en-GB" sz="9600" b="1" dirty="0" smtClean="0">
                <a:solidFill>
                  <a:srgbClr val="5B4E74"/>
                </a:solidFill>
                <a:latin typeface="+mn-lt"/>
              </a:rPr>
            </a:br>
            <a:r>
              <a:rPr lang="en-GB" sz="9600" b="1" dirty="0" smtClean="0">
                <a:solidFill>
                  <a:srgbClr val="5B4E74"/>
                </a:solidFill>
                <a:latin typeface="+mn-lt"/>
              </a:rPr>
              <a:t>critical </a:t>
            </a:r>
            <a:r>
              <a:rPr lang="en-GB" sz="9600" b="1" dirty="0">
                <a:solidFill>
                  <a:srgbClr val="5B4E74"/>
                </a:solidFill>
                <a:latin typeface="+mn-lt"/>
              </a:rPr>
              <a:t>stance of particular writers</a:t>
            </a:r>
            <a:endParaRPr lang="en-GB" sz="9600" b="1" dirty="0">
              <a:solidFill>
                <a:srgbClr val="5B4E74"/>
              </a:solidFill>
              <a:latin typeface="+mn-lt"/>
            </a:endParaRPr>
          </a:p>
        </p:txBody>
      </p:sp>
      <p:sp>
        <p:nvSpPr>
          <p:cNvPr id="3" name="Content Placeholder 2"/>
          <p:cNvSpPr>
            <a:spLocks noGrp="1"/>
          </p:cNvSpPr>
          <p:nvPr>
            <p:ph idx="1"/>
          </p:nvPr>
        </p:nvSpPr>
        <p:spPr>
          <a:xfrm>
            <a:off x="1286985" y="3737459"/>
            <a:ext cx="17075155" cy="10645805"/>
          </a:xfrm>
        </p:spPr>
        <p:txBody>
          <a:bodyPr>
            <a:normAutofit fontScale="92500" lnSpcReduction="10000"/>
          </a:bodyPr>
          <a:lstStyle/>
          <a:p>
            <a:pPr marL="0" indent="0">
              <a:buNone/>
            </a:pPr>
            <a:r>
              <a:rPr lang="en-GB" dirty="0" smtClean="0">
                <a:solidFill>
                  <a:srgbClr val="5B4E74"/>
                </a:solidFill>
              </a:rPr>
              <a:t>Jones </a:t>
            </a:r>
            <a:r>
              <a:rPr lang="en-GB" dirty="0">
                <a:solidFill>
                  <a:srgbClr val="5B4E74"/>
                </a:solidFill>
              </a:rPr>
              <a:t>(2003) has also questioned why …</a:t>
            </a:r>
            <a:br>
              <a:rPr lang="en-GB" dirty="0">
                <a:solidFill>
                  <a:srgbClr val="5B4E74"/>
                </a:solidFill>
              </a:rPr>
            </a:br>
            <a:r>
              <a:rPr lang="en-GB" dirty="0">
                <a:solidFill>
                  <a:srgbClr val="5B4E74"/>
                </a:solidFill>
              </a:rPr>
              <a:t>However, Jones (2003) points out that …</a:t>
            </a:r>
            <a:br>
              <a:rPr lang="en-GB" dirty="0">
                <a:solidFill>
                  <a:srgbClr val="5B4E74"/>
                </a:solidFill>
              </a:rPr>
            </a:br>
            <a:r>
              <a:rPr lang="en-GB" dirty="0">
                <a:solidFill>
                  <a:srgbClr val="5B4E74"/>
                </a:solidFill>
              </a:rPr>
              <a:t>The author challenges the widely held view that …</a:t>
            </a:r>
            <a:br>
              <a:rPr lang="en-GB" dirty="0">
                <a:solidFill>
                  <a:srgbClr val="5B4E74"/>
                </a:solidFill>
              </a:rPr>
            </a:br>
            <a:r>
              <a:rPr lang="en-GB" dirty="0">
                <a:solidFill>
                  <a:srgbClr val="5B4E74"/>
                </a:solidFill>
              </a:rPr>
              <a:t>Smith (1999) takes issue with the contention that …</a:t>
            </a:r>
            <a:br>
              <a:rPr lang="en-GB" dirty="0">
                <a:solidFill>
                  <a:srgbClr val="5B4E74"/>
                </a:solidFill>
              </a:rPr>
            </a:br>
            <a:r>
              <a:rPr lang="en-GB" dirty="0">
                <a:solidFill>
                  <a:srgbClr val="5B4E74"/>
                </a:solidFill>
              </a:rPr>
              <a:t>The idea that … was first challenged by Smith (1992).</a:t>
            </a:r>
            <a:br>
              <a:rPr lang="en-GB" dirty="0">
                <a:solidFill>
                  <a:srgbClr val="5B4E74"/>
                </a:solidFill>
              </a:rPr>
            </a:br>
            <a:r>
              <a:rPr lang="en-GB" dirty="0">
                <a:solidFill>
                  <a:srgbClr val="5B4E74"/>
                </a:solidFill>
              </a:rPr>
              <a:t>Jones (2003) has challenged some of Smith’s conclusions, arguing that …</a:t>
            </a:r>
            <a:br>
              <a:rPr lang="en-GB" dirty="0">
                <a:solidFill>
                  <a:srgbClr val="5B4E74"/>
                </a:solidFill>
              </a:rPr>
            </a:br>
            <a:r>
              <a:rPr lang="en-GB" dirty="0">
                <a:solidFill>
                  <a:srgbClr val="5B4E74"/>
                </a:solidFill>
              </a:rPr>
              <a:t>Another major criticism of Smith’s study, made by Jones (2003), is that …</a:t>
            </a:r>
            <a:br>
              <a:rPr lang="en-GB" dirty="0">
                <a:solidFill>
                  <a:srgbClr val="5B4E74"/>
                </a:solidFill>
              </a:rPr>
            </a:br>
            <a:r>
              <a:rPr lang="en-GB" dirty="0">
                <a:solidFill>
                  <a:srgbClr val="5B4E74"/>
                </a:solidFill>
              </a:rPr>
              <a:t>An alternative interpretation of the origins of X can be found in Smith (1976).</a:t>
            </a:r>
            <a:br>
              <a:rPr lang="en-GB" dirty="0">
                <a:solidFill>
                  <a:srgbClr val="5B4E74"/>
                </a:solidFill>
              </a:rPr>
            </a:br>
            <a:r>
              <a:rPr lang="en-GB" dirty="0">
                <a:solidFill>
                  <a:srgbClr val="5B4E74"/>
                </a:solidFill>
              </a:rPr>
              <a:t>In a recent article in </a:t>
            </a:r>
            <a:r>
              <a:rPr lang="en-GB" i="1" dirty="0">
                <a:solidFill>
                  <a:srgbClr val="5B4E74"/>
                </a:solidFill>
              </a:rPr>
              <a:t>Academic Journal</a:t>
            </a:r>
            <a:r>
              <a:rPr lang="en-GB" dirty="0">
                <a:solidFill>
                  <a:srgbClr val="5B4E74"/>
                </a:solidFill>
              </a:rPr>
              <a:t>, Smith (2014) questions the extent to which …</a:t>
            </a:r>
            <a:br>
              <a:rPr lang="en-GB" dirty="0">
                <a:solidFill>
                  <a:srgbClr val="5B4E74"/>
                </a:solidFill>
              </a:rPr>
            </a:br>
            <a:r>
              <a:rPr lang="en-GB" dirty="0">
                <a:solidFill>
                  <a:srgbClr val="5B4E74"/>
                </a:solidFill>
              </a:rPr>
              <a:t>A recently published article by Smith </a:t>
            </a:r>
            <a:r>
              <a:rPr lang="en-GB" i="1" dirty="0">
                <a:solidFill>
                  <a:srgbClr val="5B4E74"/>
                </a:solidFill>
              </a:rPr>
              <a:t>et al</a:t>
            </a:r>
            <a:r>
              <a:rPr lang="en-GB" dirty="0">
                <a:solidFill>
                  <a:srgbClr val="5B4E74"/>
                </a:solidFill>
              </a:rPr>
              <a:t>. (2011) casts doubt on Jones’ assumption that …</a:t>
            </a:r>
            <a:r>
              <a:rPr lang="en-GB" dirty="0"/>
              <a:t/>
            </a:r>
            <a:br>
              <a:rPr lang="en-GB" dirty="0"/>
            </a:br>
            <a:endParaRPr lang="en-GB" dirty="0"/>
          </a:p>
        </p:txBody>
      </p:sp>
      <p:grpSp>
        <p:nvGrpSpPr>
          <p:cNvPr id="14" name="Group 13"/>
          <p:cNvGrpSpPr/>
          <p:nvPr/>
        </p:nvGrpSpPr>
        <p:grpSpPr>
          <a:xfrm>
            <a:off x="10109813" y="255386"/>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18435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9600" b="1" dirty="0">
                <a:solidFill>
                  <a:srgbClr val="5B4E74"/>
                </a:solidFill>
                <a:latin typeface="+mn-lt"/>
              </a:rPr>
              <a:t>Discussing </a:t>
            </a:r>
            <a:r>
              <a:rPr lang="en-GB" sz="9600" b="1" dirty="0" smtClean="0">
                <a:solidFill>
                  <a:srgbClr val="5B4E74"/>
                </a:solidFill>
                <a:latin typeface="+mn-lt"/>
              </a:rPr>
              <a:t>Theories</a:t>
            </a:r>
            <a:br>
              <a:rPr lang="en-GB" sz="9600" b="1" dirty="0" smtClean="0">
                <a:solidFill>
                  <a:srgbClr val="5B4E74"/>
                </a:solidFill>
                <a:latin typeface="+mn-lt"/>
              </a:rPr>
            </a:br>
            <a:r>
              <a:rPr lang="en-GB" sz="9600" b="1" dirty="0" smtClean="0">
                <a:solidFill>
                  <a:srgbClr val="5B4E74"/>
                </a:solidFill>
                <a:latin typeface="+mn-lt"/>
              </a:rPr>
              <a:t>and </a:t>
            </a:r>
            <a:r>
              <a:rPr lang="en-GB" sz="9600" b="1" dirty="0">
                <a:solidFill>
                  <a:srgbClr val="5B4E74"/>
                </a:solidFill>
                <a:latin typeface="+mn-lt"/>
              </a:rPr>
              <a:t>Research</a:t>
            </a:r>
            <a:endParaRPr lang="en-GB" sz="9600" dirty="0">
              <a:solidFill>
                <a:srgbClr val="5B4E74"/>
              </a:solidFill>
              <a:latin typeface="+mn-lt"/>
            </a:endParaRPr>
          </a:p>
        </p:txBody>
      </p:sp>
      <p:sp>
        <p:nvSpPr>
          <p:cNvPr id="3" name="Content Placeholder 2"/>
          <p:cNvSpPr>
            <a:spLocks noGrp="1"/>
          </p:cNvSpPr>
          <p:nvPr>
            <p:ph idx="1"/>
          </p:nvPr>
        </p:nvSpPr>
        <p:spPr>
          <a:xfrm>
            <a:off x="1286986" y="3461217"/>
            <a:ext cx="16145828" cy="10426233"/>
          </a:xfrm>
        </p:spPr>
        <p:txBody>
          <a:bodyPr>
            <a:noAutofit/>
          </a:bodyPr>
          <a:lstStyle/>
          <a:p>
            <a:pPr marL="0" indent="0">
              <a:buNone/>
            </a:pPr>
            <a:r>
              <a:rPr lang="en-GB" sz="3600" dirty="0" smtClean="0">
                <a:solidFill>
                  <a:srgbClr val="5B4E74"/>
                </a:solidFill>
              </a:rPr>
              <a:t>Research </a:t>
            </a:r>
            <a:r>
              <a:rPr lang="en-GB" sz="3600" dirty="0">
                <a:solidFill>
                  <a:srgbClr val="5B4E74"/>
                </a:solidFill>
              </a:rPr>
              <a:t>is an essential part of any good academic paper. Without it, claims and opinions are not viable and hardly believable. Plus, without research, it is difficult to know much about your chosen subject.</a:t>
            </a:r>
          </a:p>
          <a:p>
            <a:pPr marL="0" indent="0">
              <a:buNone/>
            </a:pPr>
            <a:r>
              <a:rPr lang="en-GB" sz="3600" dirty="0">
                <a:solidFill>
                  <a:srgbClr val="5B4E74"/>
                </a:solidFill>
              </a:rPr>
              <a:t>By providing evidence of research, readers can trust what you write is concrete, accurate to the best of your knowledge, and reliable.</a:t>
            </a:r>
          </a:p>
          <a:p>
            <a:pPr marL="0" indent="0">
              <a:buNone/>
            </a:pPr>
            <a:endParaRPr lang="en-GB" sz="3600" dirty="0">
              <a:solidFill>
                <a:srgbClr val="5B4E74"/>
              </a:solidFill>
            </a:endParaRPr>
          </a:p>
          <a:p>
            <a:pPr lvl="0"/>
            <a:r>
              <a:rPr lang="en-GB" sz="3600" dirty="0">
                <a:solidFill>
                  <a:srgbClr val="5B4E74"/>
                </a:solidFill>
              </a:rPr>
              <a:t>a certain study, … indicated that…</a:t>
            </a:r>
          </a:p>
          <a:p>
            <a:pPr lvl="0"/>
            <a:r>
              <a:rPr lang="en-GB" sz="3600" dirty="0">
                <a:solidFill>
                  <a:srgbClr val="5B4E74"/>
                </a:solidFill>
              </a:rPr>
              <a:t>several schools of thought have emerged…</a:t>
            </a:r>
          </a:p>
          <a:p>
            <a:pPr lvl="0"/>
            <a:r>
              <a:rPr lang="en-GB" sz="3600" dirty="0">
                <a:solidFill>
                  <a:srgbClr val="5B4E74"/>
                </a:solidFill>
              </a:rPr>
              <a:t>prior research has suggested…</a:t>
            </a:r>
          </a:p>
          <a:p>
            <a:pPr lvl="0"/>
            <a:r>
              <a:rPr lang="en-GB" sz="3600" dirty="0" smtClean="0">
                <a:solidFill>
                  <a:srgbClr val="5B4E74"/>
                </a:solidFill>
              </a:rPr>
              <a:t>the </a:t>
            </a:r>
            <a:r>
              <a:rPr lang="en-GB" sz="3600" dirty="0">
                <a:solidFill>
                  <a:srgbClr val="5B4E74"/>
                </a:solidFill>
              </a:rPr>
              <a:t>underlying concept…</a:t>
            </a:r>
          </a:p>
          <a:p>
            <a:pPr lvl="0"/>
            <a:r>
              <a:rPr lang="en-GB" sz="3600" dirty="0">
                <a:solidFill>
                  <a:srgbClr val="5B4E74"/>
                </a:solidFill>
              </a:rPr>
              <a:t>the likelihood that…</a:t>
            </a:r>
          </a:p>
          <a:p>
            <a:pPr lvl="0"/>
            <a:r>
              <a:rPr lang="en-GB" sz="3600" dirty="0">
                <a:solidFill>
                  <a:srgbClr val="5B4E74"/>
                </a:solidFill>
              </a:rPr>
              <a:t>the central issue addressed here is the relationship between…</a:t>
            </a:r>
          </a:p>
          <a:p>
            <a:pPr lvl="0"/>
            <a:r>
              <a:rPr lang="en-GB" sz="3600" dirty="0">
                <a:solidFill>
                  <a:srgbClr val="5B4E74"/>
                </a:solidFill>
              </a:rPr>
              <a:t>the topic of …… warrants research attention for …… reasons.</a:t>
            </a:r>
          </a:p>
          <a:p>
            <a:pPr lvl="0"/>
            <a:r>
              <a:rPr lang="en-GB" sz="3600" dirty="0">
                <a:solidFill>
                  <a:srgbClr val="5B4E74"/>
                </a:solidFill>
              </a:rPr>
              <a:t>there is evidence that …… has a positive effect.</a:t>
            </a:r>
          </a:p>
          <a:p>
            <a:pPr lvl="0"/>
            <a:r>
              <a:rPr lang="en-GB" sz="3600" dirty="0">
                <a:solidFill>
                  <a:srgbClr val="5B4E74"/>
                </a:solidFill>
              </a:rPr>
              <a:t>these arguments suggest</a:t>
            </a:r>
            <a:r>
              <a:rPr lang="en-GB" sz="3600" dirty="0" smtClean="0">
                <a:solidFill>
                  <a:srgbClr val="5B4E74"/>
                </a:solidFill>
              </a:rPr>
              <a:t>…</a:t>
            </a:r>
            <a:r>
              <a:rPr lang="en-GB" sz="3600" dirty="0">
                <a:solidFill>
                  <a:srgbClr val="5B4E74"/>
                </a:solidFill>
              </a:rPr>
              <a:t/>
            </a:r>
            <a:br>
              <a:rPr lang="en-GB" sz="3600" dirty="0">
                <a:solidFill>
                  <a:srgbClr val="5B4E74"/>
                </a:solidFill>
              </a:rPr>
            </a:br>
            <a:endParaRPr lang="en-GB" sz="3600" dirty="0">
              <a:solidFill>
                <a:srgbClr val="5B4E74"/>
              </a:solidFill>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429825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5B4E74"/>
                </a:solidFill>
                <a:latin typeface="+mn-lt"/>
              </a:rPr>
              <a:t>Explanation</a:t>
            </a:r>
            <a:endParaRPr lang="en-GB" sz="16000" b="1" dirty="0">
              <a:solidFill>
                <a:srgbClr val="5B4E74"/>
              </a:solidFill>
              <a:latin typeface="+mn-lt"/>
            </a:endParaRPr>
          </a:p>
        </p:txBody>
      </p:sp>
      <p:sp>
        <p:nvSpPr>
          <p:cNvPr id="3" name="Content Placeholder 2"/>
          <p:cNvSpPr>
            <a:spLocks noGrp="1"/>
          </p:cNvSpPr>
          <p:nvPr>
            <p:ph idx="1"/>
          </p:nvPr>
        </p:nvSpPr>
        <p:spPr>
          <a:xfrm>
            <a:off x="1286986" y="3737460"/>
            <a:ext cx="16145828" cy="10149990"/>
          </a:xfrm>
        </p:spPr>
        <p:txBody>
          <a:bodyPr>
            <a:normAutofit fontScale="92500" lnSpcReduction="10000"/>
          </a:bodyPr>
          <a:lstStyle/>
          <a:p>
            <a:pPr marL="0" indent="0">
              <a:buNone/>
            </a:pPr>
            <a:r>
              <a:rPr lang="en-GB" dirty="0" smtClean="0">
                <a:solidFill>
                  <a:srgbClr val="5B4E74"/>
                </a:solidFill>
              </a:rPr>
              <a:t>Explaining </a:t>
            </a:r>
            <a:r>
              <a:rPr lang="en-GB" dirty="0">
                <a:solidFill>
                  <a:srgbClr val="5B4E74"/>
                </a:solidFill>
              </a:rPr>
              <a:t>the topics and issues within your main subject is intrinsic for writing well in academic writing. </a:t>
            </a:r>
            <a:endParaRPr lang="en-GB" dirty="0" smtClean="0">
              <a:solidFill>
                <a:srgbClr val="5B4E74"/>
              </a:solidFill>
            </a:endParaRPr>
          </a:p>
          <a:p>
            <a:r>
              <a:rPr lang="en-GB" dirty="0" smtClean="0">
                <a:solidFill>
                  <a:srgbClr val="5B4E74"/>
                </a:solidFill>
              </a:rPr>
              <a:t>that is to say…</a:t>
            </a:r>
          </a:p>
          <a:p>
            <a:pPr lvl="0"/>
            <a:r>
              <a:rPr lang="en-GB" dirty="0" smtClean="0">
                <a:solidFill>
                  <a:srgbClr val="5B4E74"/>
                </a:solidFill>
              </a:rPr>
              <a:t>to </a:t>
            </a:r>
            <a:r>
              <a:rPr lang="en-GB" dirty="0">
                <a:solidFill>
                  <a:srgbClr val="5B4E74"/>
                </a:solidFill>
              </a:rPr>
              <a:t>that end….</a:t>
            </a:r>
          </a:p>
          <a:p>
            <a:pPr lvl="0"/>
            <a:r>
              <a:rPr lang="en-GB" dirty="0">
                <a:solidFill>
                  <a:srgbClr val="5B4E74"/>
                </a:solidFill>
              </a:rPr>
              <a:t>in truth…</a:t>
            </a:r>
          </a:p>
          <a:p>
            <a:pPr lvl="0"/>
            <a:r>
              <a:rPr lang="en-GB" dirty="0">
                <a:solidFill>
                  <a:srgbClr val="5B4E74"/>
                </a:solidFill>
              </a:rPr>
              <a:t>in fact…</a:t>
            </a:r>
          </a:p>
          <a:p>
            <a:pPr lvl="0"/>
            <a:r>
              <a:rPr lang="en-GB" dirty="0">
                <a:solidFill>
                  <a:srgbClr val="5B4E74"/>
                </a:solidFill>
              </a:rPr>
              <a:t>also…</a:t>
            </a:r>
          </a:p>
          <a:p>
            <a:pPr lvl="0"/>
            <a:r>
              <a:rPr lang="en-GB" dirty="0">
                <a:solidFill>
                  <a:srgbClr val="5B4E74"/>
                </a:solidFill>
              </a:rPr>
              <a:t>as well…</a:t>
            </a:r>
          </a:p>
          <a:p>
            <a:pPr lvl="0"/>
            <a:r>
              <a:rPr lang="en-GB" dirty="0">
                <a:solidFill>
                  <a:srgbClr val="5B4E74"/>
                </a:solidFill>
              </a:rPr>
              <a:t>foremost…</a:t>
            </a:r>
          </a:p>
          <a:p>
            <a:pPr lvl="0"/>
            <a:r>
              <a:rPr lang="en-GB" dirty="0">
                <a:solidFill>
                  <a:srgbClr val="5B4E74"/>
                </a:solidFill>
              </a:rPr>
              <a:t>meaning…</a:t>
            </a:r>
          </a:p>
          <a:p>
            <a:pPr marL="0" indent="0">
              <a:buNone/>
            </a:pPr>
            <a:r>
              <a:rPr lang="en-GB" dirty="0"/>
              <a:t/>
            </a:r>
            <a:br>
              <a:rPr lang="en-GB" dirty="0"/>
            </a:br>
            <a:endParaRPr lang="en-GB" dirty="0"/>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2895232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5721" y="747494"/>
            <a:ext cx="16145828" cy="2761249"/>
          </a:xfrm>
        </p:spPr>
        <p:txBody>
          <a:bodyPr>
            <a:normAutofit fontScale="90000"/>
          </a:bodyPr>
          <a:lstStyle/>
          <a:p>
            <a:r>
              <a:rPr lang="en-GB" sz="9600" b="1" dirty="0" smtClean="0">
                <a:solidFill>
                  <a:srgbClr val="5B4E74"/>
                </a:solidFill>
                <a:latin typeface="+mn-lt"/>
              </a:rPr>
              <a:t/>
            </a:r>
            <a:br>
              <a:rPr lang="en-GB" sz="9600" b="1" dirty="0" smtClean="0">
                <a:solidFill>
                  <a:srgbClr val="5B4E74"/>
                </a:solidFill>
                <a:latin typeface="+mn-lt"/>
              </a:rPr>
            </a:br>
            <a:r>
              <a:rPr lang="en-GB" sz="9600" b="1" dirty="0" smtClean="0">
                <a:solidFill>
                  <a:srgbClr val="5B4E74"/>
                </a:solidFill>
                <a:latin typeface="+mn-lt"/>
              </a:rPr>
              <a:t>Adding </a:t>
            </a:r>
            <a:r>
              <a:rPr lang="en-GB" sz="9600" b="1" dirty="0">
                <a:solidFill>
                  <a:srgbClr val="5B4E74"/>
                </a:solidFill>
                <a:latin typeface="+mn-lt"/>
              </a:rPr>
              <a:t>Additional </a:t>
            </a:r>
            <a:r>
              <a:rPr lang="en-GB" sz="9600" b="1" dirty="0" smtClean="0">
                <a:solidFill>
                  <a:srgbClr val="5B4E74"/>
                </a:solidFill>
                <a:latin typeface="+mn-lt"/>
              </a:rPr>
              <a:t/>
            </a:r>
            <a:br>
              <a:rPr lang="en-GB" sz="9600" b="1" dirty="0" smtClean="0">
                <a:solidFill>
                  <a:srgbClr val="5B4E74"/>
                </a:solidFill>
                <a:latin typeface="+mn-lt"/>
              </a:rPr>
            </a:br>
            <a:r>
              <a:rPr lang="en-GB" sz="9600" b="1" dirty="0" smtClean="0">
                <a:solidFill>
                  <a:srgbClr val="5B4E74"/>
                </a:solidFill>
                <a:latin typeface="+mn-lt"/>
              </a:rPr>
              <a:t>Information </a:t>
            </a:r>
            <a:r>
              <a:rPr lang="en-GB" sz="9600" b="1" dirty="0">
                <a:solidFill>
                  <a:srgbClr val="5B4E74"/>
                </a:solidFill>
                <a:latin typeface="+mn-lt"/>
              </a:rPr>
              <a:t>to Support a Point</a:t>
            </a:r>
            <a:r>
              <a:rPr lang="en-GB" sz="9600" dirty="0">
                <a:solidFill>
                  <a:srgbClr val="5B4E74"/>
                </a:solidFill>
                <a:latin typeface="+mn-lt"/>
              </a:rPr>
              <a:t/>
            </a:r>
            <a:br>
              <a:rPr lang="en-GB" sz="9600" dirty="0">
                <a:solidFill>
                  <a:srgbClr val="5B4E74"/>
                </a:solidFill>
                <a:latin typeface="+mn-lt"/>
              </a:rPr>
            </a:br>
            <a:r>
              <a:rPr lang="en-GB" sz="9600" b="1" dirty="0" smtClean="0">
                <a:solidFill>
                  <a:srgbClr val="5B4E74"/>
                </a:solidFill>
                <a:latin typeface="+mn-lt"/>
              </a:rPr>
              <a:t> </a:t>
            </a:r>
            <a:endParaRPr lang="en-GB" sz="16000" b="1" dirty="0">
              <a:solidFill>
                <a:srgbClr val="5B4E74"/>
              </a:solidFill>
              <a:latin typeface="+mn-lt"/>
            </a:endParaRPr>
          </a:p>
        </p:txBody>
      </p:sp>
      <p:sp>
        <p:nvSpPr>
          <p:cNvPr id="3" name="Content Placeholder 2"/>
          <p:cNvSpPr>
            <a:spLocks noGrp="1"/>
          </p:cNvSpPr>
          <p:nvPr>
            <p:ph idx="1"/>
          </p:nvPr>
        </p:nvSpPr>
        <p:spPr>
          <a:xfrm>
            <a:off x="1286986" y="3737460"/>
            <a:ext cx="16145828" cy="10149990"/>
          </a:xfrm>
        </p:spPr>
        <p:txBody>
          <a:bodyPr>
            <a:noAutofit/>
          </a:bodyPr>
          <a:lstStyle/>
          <a:p>
            <a:pPr marL="0" indent="0">
              <a:buNone/>
            </a:pPr>
            <a:r>
              <a:rPr lang="en-GB" sz="4200" dirty="0" smtClean="0">
                <a:solidFill>
                  <a:srgbClr val="5B4E74"/>
                </a:solidFill>
              </a:rPr>
              <a:t>It </a:t>
            </a:r>
            <a:r>
              <a:rPr lang="en-GB" sz="4200" dirty="0">
                <a:solidFill>
                  <a:srgbClr val="5B4E74"/>
                </a:solidFill>
              </a:rPr>
              <a:t>is never enough to give one line of thought to describe or support a claim. A claim is always weak if it is backed up in a one-sided way. That is why it is important to give a comprehensive view of your main topic to your readers.</a:t>
            </a:r>
          </a:p>
          <a:p>
            <a:pPr lvl="0"/>
            <a:r>
              <a:rPr lang="en-GB" sz="4200" dirty="0">
                <a:solidFill>
                  <a:srgbClr val="5B4E74"/>
                </a:solidFill>
              </a:rPr>
              <a:t>furthermore…</a:t>
            </a:r>
          </a:p>
          <a:p>
            <a:pPr lvl="0"/>
            <a:r>
              <a:rPr lang="en-GB" sz="4200" dirty="0">
                <a:solidFill>
                  <a:srgbClr val="5B4E74"/>
                </a:solidFill>
              </a:rPr>
              <a:t>likewise…</a:t>
            </a:r>
          </a:p>
          <a:p>
            <a:pPr lvl="0"/>
            <a:r>
              <a:rPr lang="en-GB" sz="4200" dirty="0">
                <a:solidFill>
                  <a:srgbClr val="5B4E74"/>
                </a:solidFill>
              </a:rPr>
              <a:t>similarly…</a:t>
            </a:r>
          </a:p>
          <a:p>
            <a:pPr lvl="0"/>
            <a:r>
              <a:rPr lang="en-GB" sz="4200" dirty="0">
                <a:solidFill>
                  <a:srgbClr val="5B4E74"/>
                </a:solidFill>
              </a:rPr>
              <a:t>another key thing to remember…</a:t>
            </a:r>
          </a:p>
          <a:p>
            <a:pPr lvl="0"/>
            <a:r>
              <a:rPr lang="en-GB" sz="4200" dirty="0">
                <a:solidFill>
                  <a:srgbClr val="5B4E74"/>
                </a:solidFill>
              </a:rPr>
              <a:t>not only…. but also…</a:t>
            </a:r>
          </a:p>
          <a:p>
            <a:pPr lvl="0"/>
            <a:r>
              <a:rPr lang="en-GB" sz="4200" dirty="0">
                <a:solidFill>
                  <a:srgbClr val="5B4E74"/>
                </a:solidFill>
              </a:rPr>
              <a:t>coupled with…</a:t>
            </a:r>
          </a:p>
          <a:p>
            <a:pPr lvl="0"/>
            <a:r>
              <a:rPr lang="en-GB" sz="4200" dirty="0">
                <a:solidFill>
                  <a:srgbClr val="5B4E74"/>
                </a:solidFill>
              </a:rPr>
              <a:t>subsequently…</a:t>
            </a:r>
          </a:p>
          <a:p>
            <a:pPr lvl="0"/>
            <a:r>
              <a:rPr lang="en-GB" sz="4200" dirty="0">
                <a:solidFill>
                  <a:srgbClr val="5B4E74"/>
                </a:solidFill>
              </a:rPr>
              <a:t>not to mention…</a:t>
            </a:r>
          </a:p>
          <a:p>
            <a:pPr lvl="0"/>
            <a:r>
              <a:rPr lang="en-GB" sz="4200" dirty="0">
                <a:solidFill>
                  <a:srgbClr val="5B4E74"/>
                </a:solidFill>
              </a:rPr>
              <a:t>in addition, </a:t>
            </a:r>
            <a:r>
              <a:rPr lang="en-GB" sz="4200" dirty="0" smtClean="0">
                <a:solidFill>
                  <a:srgbClr val="5B4E74"/>
                </a:solidFill>
              </a:rPr>
              <a:t>…</a:t>
            </a:r>
            <a:endParaRPr lang="en-GB" sz="4200" dirty="0"/>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398710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9600" b="1" dirty="0" smtClean="0"/>
              <a:t/>
            </a:r>
            <a:br>
              <a:rPr lang="en-GB" sz="9600" b="1" dirty="0" smtClean="0"/>
            </a:br>
            <a:r>
              <a:rPr lang="en-GB" sz="9600" b="1" dirty="0" smtClean="0">
                <a:solidFill>
                  <a:srgbClr val="5B4E74"/>
                </a:solidFill>
                <a:latin typeface="+mn-lt"/>
              </a:rPr>
              <a:t>Demonstrating </a:t>
            </a:r>
            <a:br>
              <a:rPr lang="en-GB" sz="9600" b="1" dirty="0" smtClean="0">
                <a:solidFill>
                  <a:srgbClr val="5B4E74"/>
                </a:solidFill>
                <a:latin typeface="+mn-lt"/>
              </a:rPr>
            </a:br>
            <a:r>
              <a:rPr lang="en-GB" sz="9600" b="1" dirty="0" smtClean="0">
                <a:solidFill>
                  <a:srgbClr val="5B4E74"/>
                </a:solidFill>
                <a:latin typeface="+mn-lt"/>
              </a:rPr>
              <a:t>Contrast </a:t>
            </a:r>
            <a:r>
              <a:rPr lang="en-GB" sz="9600" b="1" dirty="0">
                <a:solidFill>
                  <a:srgbClr val="5B4E74"/>
                </a:solidFill>
                <a:latin typeface="+mn-lt"/>
              </a:rPr>
              <a:t>/ Opposing Points </a:t>
            </a:r>
            <a:r>
              <a:rPr lang="en-GB" sz="9600" dirty="0"/>
              <a:t/>
            </a:r>
            <a:br>
              <a:rPr lang="en-GB" sz="9600" dirty="0"/>
            </a:br>
            <a:r>
              <a:rPr lang="en-GB" sz="9600" b="1" dirty="0" smtClean="0">
                <a:solidFill>
                  <a:srgbClr val="422874"/>
                </a:solidFill>
                <a:latin typeface="Trebuchet MS" panose="020B0603020202020204" pitchFamily="34" charset="0"/>
              </a:rPr>
              <a:t> </a:t>
            </a: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737460"/>
            <a:ext cx="17261364" cy="10510168"/>
          </a:xfrm>
        </p:spPr>
        <p:txBody>
          <a:bodyPr>
            <a:normAutofit fontScale="55000" lnSpcReduction="20000"/>
          </a:bodyPr>
          <a:lstStyle/>
          <a:p>
            <a:pPr marL="0" indent="0">
              <a:buNone/>
            </a:pPr>
            <a:r>
              <a:rPr lang="en-GB" sz="7300" dirty="0" smtClean="0">
                <a:solidFill>
                  <a:srgbClr val="5B4E74"/>
                </a:solidFill>
              </a:rPr>
              <a:t>When </a:t>
            </a:r>
            <a:r>
              <a:rPr lang="en-GB" sz="7300" dirty="0">
                <a:solidFill>
                  <a:srgbClr val="5B4E74"/>
                </a:solidFill>
              </a:rPr>
              <a:t>writing persuasive essays, compare and contrast essays, or any essay that focuses on giving a comprehensive view on a subject, knowing how to contrast your main topic and subtopics with opposing information is important.</a:t>
            </a:r>
          </a:p>
          <a:p>
            <a:pPr lvl="0"/>
            <a:r>
              <a:rPr lang="en-GB" sz="7300" dirty="0">
                <a:solidFill>
                  <a:srgbClr val="5B4E74"/>
                </a:solidFill>
              </a:rPr>
              <a:t>however, …</a:t>
            </a:r>
          </a:p>
          <a:p>
            <a:pPr lvl="0"/>
            <a:r>
              <a:rPr lang="en-GB" sz="7300" dirty="0">
                <a:solidFill>
                  <a:srgbClr val="5B4E74"/>
                </a:solidFill>
              </a:rPr>
              <a:t>on the other hand, …</a:t>
            </a:r>
          </a:p>
          <a:p>
            <a:pPr lvl="0"/>
            <a:r>
              <a:rPr lang="en-GB" sz="7300" dirty="0">
                <a:solidFill>
                  <a:srgbClr val="5B4E74"/>
                </a:solidFill>
              </a:rPr>
              <a:t>by comparison, …</a:t>
            </a:r>
          </a:p>
          <a:p>
            <a:pPr lvl="0"/>
            <a:r>
              <a:rPr lang="en-GB" sz="7300" dirty="0">
                <a:solidFill>
                  <a:srgbClr val="5B4E74"/>
                </a:solidFill>
              </a:rPr>
              <a:t>nonetheless, …</a:t>
            </a:r>
          </a:p>
          <a:p>
            <a:pPr lvl="0"/>
            <a:r>
              <a:rPr lang="en-GB" sz="7300" dirty="0">
                <a:solidFill>
                  <a:srgbClr val="5B4E74"/>
                </a:solidFill>
              </a:rPr>
              <a:t>on the contrary, …</a:t>
            </a:r>
          </a:p>
          <a:p>
            <a:pPr lvl="0"/>
            <a:r>
              <a:rPr lang="en-GB" sz="7300" dirty="0">
                <a:solidFill>
                  <a:srgbClr val="5B4E74"/>
                </a:solidFill>
              </a:rPr>
              <a:t>in contrast…</a:t>
            </a:r>
          </a:p>
          <a:p>
            <a:pPr lvl="0"/>
            <a:r>
              <a:rPr lang="en-GB" sz="7300" dirty="0">
                <a:solidFill>
                  <a:srgbClr val="5B4E74"/>
                </a:solidFill>
              </a:rPr>
              <a:t>nevertheless, …</a:t>
            </a:r>
          </a:p>
          <a:p>
            <a:pPr lvl="0"/>
            <a:r>
              <a:rPr lang="en-GB" sz="7300" dirty="0">
                <a:solidFill>
                  <a:srgbClr val="5B4E74"/>
                </a:solidFill>
              </a:rPr>
              <a:t>notwithstanding…</a:t>
            </a:r>
          </a:p>
          <a:p>
            <a:pPr lvl="0"/>
            <a:r>
              <a:rPr lang="en-GB" sz="7300" dirty="0">
                <a:solidFill>
                  <a:srgbClr val="5B4E74"/>
                </a:solidFill>
              </a:rPr>
              <a:t>conversely, …</a:t>
            </a:r>
          </a:p>
          <a:p>
            <a:pPr lvl="0"/>
            <a:r>
              <a:rPr lang="en-GB" sz="7300" dirty="0">
                <a:solidFill>
                  <a:srgbClr val="5B4E74"/>
                </a:solidFill>
              </a:rPr>
              <a:t>a clear difference…</a:t>
            </a:r>
          </a:p>
          <a:p>
            <a:pPr lvl="0"/>
            <a:r>
              <a:rPr lang="en-GB" sz="7300" dirty="0">
                <a:solidFill>
                  <a:srgbClr val="5B4E74"/>
                </a:solidFill>
              </a:rPr>
              <a:t>a conflicting viewpoint</a:t>
            </a:r>
            <a:r>
              <a:rPr lang="en-GB" sz="7300" dirty="0" smtClean="0">
                <a:solidFill>
                  <a:srgbClr val="5B4E74"/>
                </a:solidFill>
              </a:rPr>
              <a:t>…</a:t>
            </a:r>
            <a:endParaRPr lang="en-GB" dirty="0"/>
          </a:p>
          <a:p>
            <a:pPr marL="0" indent="0">
              <a:buNone/>
            </a:pPr>
            <a:r>
              <a:rPr lang="en-GB" dirty="0"/>
              <a:t/>
            </a:r>
            <a:br>
              <a:rPr lang="en-GB" dirty="0"/>
            </a:br>
            <a:endParaRPr lang="en-GB" dirty="0"/>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41267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9600" b="1" dirty="0" smtClean="0"/>
              <a:t/>
            </a:r>
            <a:br>
              <a:rPr lang="en-GB" sz="9600" b="1" dirty="0" smtClean="0"/>
            </a:br>
            <a:r>
              <a:rPr lang="en-GB" sz="9600" b="1" dirty="0"/>
              <a:t/>
            </a:r>
            <a:br>
              <a:rPr lang="en-GB" sz="9600" b="1" dirty="0"/>
            </a:br>
            <a:r>
              <a:rPr lang="en-GB" sz="9600" b="1" dirty="0" smtClean="0">
                <a:solidFill>
                  <a:srgbClr val="5B4E74"/>
                </a:solidFill>
                <a:latin typeface="+mn-lt"/>
              </a:rPr>
              <a:t>Signifying </a:t>
            </a:r>
            <a:br>
              <a:rPr lang="en-GB" sz="9600" b="1" dirty="0" smtClean="0">
                <a:solidFill>
                  <a:srgbClr val="5B4E74"/>
                </a:solidFill>
                <a:latin typeface="+mn-lt"/>
              </a:rPr>
            </a:br>
            <a:r>
              <a:rPr lang="en-GB" sz="9600" b="1" dirty="0" smtClean="0">
                <a:solidFill>
                  <a:srgbClr val="5B4E74"/>
                </a:solidFill>
                <a:latin typeface="+mn-lt"/>
              </a:rPr>
              <a:t>Importance</a:t>
            </a:r>
            <a:r>
              <a:rPr lang="en-GB" sz="9600" dirty="0"/>
              <a:t/>
            </a:r>
            <a:br>
              <a:rPr lang="en-GB" sz="9600" dirty="0"/>
            </a:b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737459"/>
            <a:ext cx="16533182" cy="10680289"/>
          </a:xfrm>
        </p:spPr>
        <p:txBody>
          <a:bodyPr>
            <a:noAutofit/>
          </a:bodyPr>
          <a:lstStyle/>
          <a:p>
            <a:pPr marL="0" indent="0">
              <a:buNone/>
            </a:pPr>
            <a:r>
              <a:rPr lang="en-GB" sz="4000" dirty="0" smtClean="0">
                <a:solidFill>
                  <a:srgbClr val="5B4E74"/>
                </a:solidFill>
              </a:rPr>
              <a:t>When </a:t>
            </a:r>
            <a:r>
              <a:rPr lang="en-GB" sz="4000" dirty="0">
                <a:solidFill>
                  <a:srgbClr val="5B4E74"/>
                </a:solidFill>
              </a:rPr>
              <a:t>you want to show that a certain point in your writing is significant or should be paid more attention to, you can use certain transition words and phrases to do so. Sometimes, without words and phrases that mark or point out the importance of a certain point, an essay can get disorganized.</a:t>
            </a:r>
          </a:p>
          <a:p>
            <a:pPr lvl="0"/>
            <a:r>
              <a:rPr lang="en-GB" sz="4000" dirty="0">
                <a:solidFill>
                  <a:srgbClr val="5B4E74"/>
                </a:solidFill>
              </a:rPr>
              <a:t>significantly…</a:t>
            </a:r>
          </a:p>
          <a:p>
            <a:pPr lvl="0"/>
            <a:r>
              <a:rPr lang="en-GB" sz="4000" dirty="0">
                <a:solidFill>
                  <a:srgbClr val="5B4E74"/>
                </a:solidFill>
              </a:rPr>
              <a:t>notably, </a:t>
            </a:r>
            <a:r>
              <a:rPr lang="en-GB" sz="4000" dirty="0" smtClean="0">
                <a:solidFill>
                  <a:srgbClr val="5B4E74"/>
                </a:solidFill>
              </a:rPr>
              <a:t>…</a:t>
            </a:r>
            <a:endParaRPr lang="en-GB" sz="4000" dirty="0">
              <a:solidFill>
                <a:srgbClr val="5B4E74"/>
              </a:solidFill>
            </a:endParaRPr>
          </a:p>
          <a:p>
            <a:pPr lvl="0"/>
            <a:r>
              <a:rPr lang="en-GB" sz="4000" dirty="0">
                <a:solidFill>
                  <a:srgbClr val="5B4E74"/>
                </a:solidFill>
              </a:rPr>
              <a:t>the key… to take into consideration…</a:t>
            </a:r>
          </a:p>
          <a:p>
            <a:pPr lvl="0"/>
            <a:r>
              <a:rPr lang="en-GB" sz="4000" dirty="0">
                <a:solidFill>
                  <a:srgbClr val="5B4E74"/>
                </a:solidFill>
              </a:rPr>
              <a:t>importantly…</a:t>
            </a:r>
          </a:p>
          <a:p>
            <a:pPr lvl="0"/>
            <a:r>
              <a:rPr lang="en-GB" sz="4000" dirty="0">
                <a:solidFill>
                  <a:srgbClr val="5B4E74"/>
                </a:solidFill>
              </a:rPr>
              <a:t>indeed…</a:t>
            </a:r>
          </a:p>
          <a:p>
            <a:pPr lvl="0"/>
            <a:r>
              <a:rPr lang="en-GB" sz="4000" dirty="0">
                <a:solidFill>
                  <a:srgbClr val="5B4E74"/>
                </a:solidFill>
              </a:rPr>
              <a:t>without a doubt…</a:t>
            </a:r>
          </a:p>
          <a:p>
            <a:pPr lvl="0"/>
            <a:r>
              <a:rPr lang="en-GB" sz="4000" dirty="0">
                <a:solidFill>
                  <a:srgbClr val="5B4E74"/>
                </a:solidFill>
              </a:rPr>
              <a:t>undoubtedly…</a:t>
            </a:r>
          </a:p>
          <a:p>
            <a:pPr lvl="0"/>
            <a:r>
              <a:rPr lang="en-GB" sz="4000" dirty="0">
                <a:solidFill>
                  <a:srgbClr val="5B4E74"/>
                </a:solidFill>
              </a:rPr>
              <a:t>certainly…</a:t>
            </a:r>
          </a:p>
          <a:p>
            <a:pPr lvl="0"/>
            <a:r>
              <a:rPr lang="en-GB" sz="4000" dirty="0">
                <a:solidFill>
                  <a:srgbClr val="5B4E74"/>
                </a:solidFill>
              </a:rPr>
              <a:t>surely…</a:t>
            </a:r>
          </a:p>
          <a:p>
            <a:pPr lvl="0"/>
            <a:r>
              <a:rPr lang="en-GB" sz="4000" dirty="0">
                <a:solidFill>
                  <a:srgbClr val="5B4E74"/>
                </a:solidFill>
              </a:rPr>
              <a:t>above all, </a:t>
            </a:r>
            <a:r>
              <a:rPr lang="en-GB" sz="4000" dirty="0" smtClean="0">
                <a:solidFill>
                  <a:srgbClr val="5B4E74"/>
                </a:solidFill>
              </a:rPr>
              <a:t>…</a:t>
            </a:r>
            <a:endParaRPr lang="en-GB" sz="4000" dirty="0"/>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2016144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8900" b="1" dirty="0">
                <a:solidFill>
                  <a:srgbClr val="5B4E74"/>
                </a:solidFill>
                <a:latin typeface="+mn-lt"/>
              </a:rPr>
              <a:t>Reference to </a:t>
            </a:r>
            <a:r>
              <a:rPr lang="en-GB" sz="8900" b="1" dirty="0" smtClean="0">
                <a:solidFill>
                  <a:srgbClr val="5B4E74"/>
                </a:solidFill>
                <a:latin typeface="+mn-lt"/>
              </a:rPr>
              <a:t/>
            </a:r>
            <a:br>
              <a:rPr lang="en-GB" sz="8900" b="1" dirty="0" smtClean="0">
                <a:solidFill>
                  <a:srgbClr val="5B4E74"/>
                </a:solidFill>
                <a:latin typeface="+mn-lt"/>
              </a:rPr>
            </a:br>
            <a:r>
              <a:rPr lang="en-GB" sz="8900" b="1" dirty="0" smtClean="0">
                <a:solidFill>
                  <a:srgbClr val="5B4E74"/>
                </a:solidFill>
                <a:latin typeface="+mn-lt"/>
              </a:rPr>
              <a:t>previous </a:t>
            </a:r>
            <a:r>
              <a:rPr lang="en-GB" sz="8900" b="1" dirty="0">
                <a:solidFill>
                  <a:srgbClr val="5B4E74"/>
                </a:solidFill>
                <a:latin typeface="+mn-lt"/>
              </a:rPr>
              <a:t>research</a:t>
            </a:r>
          </a:p>
        </p:txBody>
      </p:sp>
      <p:sp>
        <p:nvSpPr>
          <p:cNvPr id="3" name="Content Placeholder 2"/>
          <p:cNvSpPr>
            <a:spLocks noGrp="1"/>
          </p:cNvSpPr>
          <p:nvPr>
            <p:ph idx="1"/>
          </p:nvPr>
        </p:nvSpPr>
        <p:spPr>
          <a:xfrm>
            <a:off x="1286986" y="3737460"/>
            <a:ext cx="16145828" cy="10149990"/>
          </a:xfrm>
        </p:spPr>
        <p:txBody>
          <a:bodyPr>
            <a:normAutofit/>
          </a:bodyPr>
          <a:lstStyle/>
          <a:p>
            <a:pPr marL="0" indent="0">
              <a:buNone/>
            </a:pPr>
            <a:r>
              <a:rPr lang="en-GB" b="1" dirty="0">
                <a:solidFill>
                  <a:srgbClr val="5B4E74"/>
                </a:solidFill>
              </a:rPr>
              <a:t>S</a:t>
            </a:r>
            <a:r>
              <a:rPr lang="en-GB" b="1" dirty="0" smtClean="0">
                <a:solidFill>
                  <a:srgbClr val="5B4E74"/>
                </a:solidFill>
              </a:rPr>
              <a:t>upport </a:t>
            </a:r>
          </a:p>
          <a:p>
            <a:pPr marL="0" indent="0">
              <a:buNone/>
            </a:pPr>
            <a:r>
              <a:rPr lang="en-GB" dirty="0" smtClean="0">
                <a:solidFill>
                  <a:srgbClr val="5B4E74"/>
                </a:solidFill>
              </a:rPr>
              <a:t>These </a:t>
            </a:r>
            <a:r>
              <a:rPr lang="en-GB" dirty="0">
                <a:solidFill>
                  <a:srgbClr val="5B4E74"/>
                </a:solidFill>
              </a:rPr>
              <a:t>findings further support the idea of …. This finding confirms the association between …. </a:t>
            </a:r>
            <a:endParaRPr lang="en-GB" dirty="0" smtClean="0">
              <a:solidFill>
                <a:srgbClr val="5B4E74"/>
              </a:solidFill>
            </a:endParaRPr>
          </a:p>
          <a:p>
            <a:pPr marL="0" indent="0">
              <a:buNone/>
            </a:pPr>
            <a:r>
              <a:rPr lang="en-GB" dirty="0" smtClean="0">
                <a:solidFill>
                  <a:srgbClr val="5B4E74"/>
                </a:solidFill>
              </a:rPr>
              <a:t>This </a:t>
            </a:r>
            <a:r>
              <a:rPr lang="en-GB" dirty="0">
                <a:solidFill>
                  <a:srgbClr val="5B4E74"/>
                </a:solidFill>
              </a:rPr>
              <a:t>study confirms that X is associated with …. </a:t>
            </a:r>
            <a:endParaRPr lang="en-GB" dirty="0" smtClean="0">
              <a:solidFill>
                <a:srgbClr val="5B4E74"/>
              </a:solidFill>
            </a:endParaRPr>
          </a:p>
          <a:p>
            <a:pPr marL="0" indent="0">
              <a:buNone/>
            </a:pPr>
            <a:r>
              <a:rPr lang="en-GB" dirty="0" smtClean="0">
                <a:solidFill>
                  <a:srgbClr val="5B4E74"/>
                </a:solidFill>
              </a:rPr>
              <a:t>The </a:t>
            </a:r>
            <a:r>
              <a:rPr lang="en-GB" dirty="0">
                <a:solidFill>
                  <a:srgbClr val="5B4E74"/>
                </a:solidFill>
              </a:rPr>
              <a:t>findings of the current study are consistent with those of Smith and Jones (2001) who …. </a:t>
            </a:r>
            <a:endParaRPr lang="en-GB" dirty="0" smtClean="0">
              <a:solidFill>
                <a:srgbClr val="5B4E74"/>
              </a:solidFill>
            </a:endParaRPr>
          </a:p>
          <a:p>
            <a:pPr marL="0" indent="0">
              <a:buNone/>
            </a:pPr>
            <a:r>
              <a:rPr lang="en-GB" dirty="0" smtClean="0">
                <a:solidFill>
                  <a:srgbClr val="5B4E74"/>
                </a:solidFill>
              </a:rPr>
              <a:t>These </a:t>
            </a:r>
            <a:r>
              <a:rPr lang="en-GB" dirty="0">
                <a:solidFill>
                  <a:srgbClr val="5B4E74"/>
                </a:solidFill>
              </a:rPr>
              <a:t>results are consistent with those of other studies and suggest that …. </a:t>
            </a: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1884582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422874"/>
                </a:solidFill>
                <a:latin typeface="Trebuchet MS" panose="020B0603020202020204" pitchFamily="34" charset="0"/>
              </a:rPr>
              <a:t>Summarising </a:t>
            </a: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5" y="3461217"/>
            <a:ext cx="17064809" cy="10426233"/>
          </a:xfrm>
        </p:spPr>
        <p:txBody>
          <a:bodyPr>
            <a:normAutofit fontScale="70000" lnSpcReduction="20000"/>
          </a:bodyPr>
          <a:lstStyle/>
          <a:p>
            <a:pPr marL="0" indent="0">
              <a:buNone/>
            </a:pPr>
            <a:r>
              <a:rPr lang="en-GB" dirty="0" smtClean="0">
                <a:solidFill>
                  <a:srgbClr val="5B4E74"/>
                </a:solidFill>
              </a:rPr>
              <a:t>When </a:t>
            </a:r>
            <a:r>
              <a:rPr lang="en-GB" dirty="0">
                <a:solidFill>
                  <a:srgbClr val="5B4E74"/>
                </a:solidFill>
              </a:rPr>
              <a:t>you have written a large chunk of information, it is important to </a:t>
            </a:r>
            <a:r>
              <a:rPr lang="en-GB" dirty="0" smtClean="0">
                <a:solidFill>
                  <a:srgbClr val="5B4E74"/>
                </a:solidFill>
              </a:rPr>
              <a:t>summarise </a:t>
            </a:r>
            <a:r>
              <a:rPr lang="en-GB" dirty="0">
                <a:solidFill>
                  <a:srgbClr val="5B4E74"/>
                </a:solidFill>
              </a:rPr>
              <a:t>information for your readers so they can firmly grasp what has been presented.</a:t>
            </a:r>
          </a:p>
          <a:p>
            <a:pPr lvl="0"/>
            <a:r>
              <a:rPr lang="en-GB" dirty="0">
                <a:solidFill>
                  <a:srgbClr val="5B4E74"/>
                </a:solidFill>
              </a:rPr>
              <a:t>conclusive evidence…</a:t>
            </a:r>
          </a:p>
          <a:p>
            <a:pPr lvl="0"/>
            <a:r>
              <a:rPr lang="en-GB" dirty="0">
                <a:solidFill>
                  <a:srgbClr val="5B4E74"/>
                </a:solidFill>
              </a:rPr>
              <a:t>overall…</a:t>
            </a:r>
          </a:p>
          <a:p>
            <a:pPr lvl="0"/>
            <a:r>
              <a:rPr lang="en-GB" dirty="0">
                <a:solidFill>
                  <a:srgbClr val="5B4E74"/>
                </a:solidFill>
              </a:rPr>
              <a:t>in conclusion…</a:t>
            </a:r>
          </a:p>
          <a:p>
            <a:pPr lvl="0"/>
            <a:r>
              <a:rPr lang="en-GB" dirty="0">
                <a:solidFill>
                  <a:srgbClr val="5B4E74"/>
                </a:solidFill>
              </a:rPr>
              <a:t>above all…</a:t>
            </a:r>
          </a:p>
          <a:p>
            <a:pPr lvl="0"/>
            <a:r>
              <a:rPr lang="en-GB" dirty="0">
                <a:solidFill>
                  <a:srgbClr val="5B4E74"/>
                </a:solidFill>
              </a:rPr>
              <a:t>compelling…</a:t>
            </a:r>
          </a:p>
          <a:p>
            <a:pPr lvl="0"/>
            <a:r>
              <a:rPr lang="en-GB" dirty="0">
                <a:solidFill>
                  <a:srgbClr val="5B4E74"/>
                </a:solidFill>
              </a:rPr>
              <a:t>all things considered…</a:t>
            </a:r>
          </a:p>
          <a:p>
            <a:pPr lvl="0"/>
            <a:r>
              <a:rPr lang="en-GB" dirty="0">
                <a:solidFill>
                  <a:srgbClr val="5B4E74"/>
                </a:solidFill>
              </a:rPr>
              <a:t>to summarize, …</a:t>
            </a:r>
          </a:p>
          <a:p>
            <a:pPr lvl="0"/>
            <a:r>
              <a:rPr lang="en-GB" dirty="0">
                <a:solidFill>
                  <a:srgbClr val="5B4E74"/>
                </a:solidFill>
              </a:rPr>
              <a:t>to conclude…</a:t>
            </a:r>
          </a:p>
          <a:p>
            <a:pPr lvl="0"/>
            <a:r>
              <a:rPr lang="en-GB" dirty="0">
                <a:solidFill>
                  <a:srgbClr val="5B4E74"/>
                </a:solidFill>
              </a:rPr>
              <a:t>as was previously stated, …</a:t>
            </a:r>
          </a:p>
          <a:p>
            <a:pPr lvl="0"/>
            <a:r>
              <a:rPr lang="en-GB" dirty="0">
                <a:solidFill>
                  <a:srgbClr val="5B4E74"/>
                </a:solidFill>
              </a:rPr>
              <a:t>as has been mentioned, …</a:t>
            </a:r>
          </a:p>
          <a:p>
            <a:pPr lvl="0"/>
            <a:r>
              <a:rPr lang="en-GB" dirty="0">
                <a:solidFill>
                  <a:srgbClr val="5B4E74"/>
                </a:solidFill>
              </a:rPr>
              <a:t>given these points, …</a:t>
            </a:r>
          </a:p>
          <a:p>
            <a:pPr lvl="0"/>
            <a:r>
              <a:rPr lang="en-GB" dirty="0">
                <a:solidFill>
                  <a:srgbClr val="5B4E74"/>
                </a:solidFill>
              </a:rPr>
              <a:t>consequently, …</a:t>
            </a:r>
          </a:p>
          <a:p>
            <a:pPr marL="0" indent="0">
              <a:buNone/>
            </a:pPr>
            <a:r>
              <a:rPr lang="en-GB" dirty="0"/>
              <a:t/>
            </a:r>
            <a:br>
              <a:rPr lang="en-GB" dirty="0"/>
            </a:br>
            <a:endParaRPr lang="en-GB" dirty="0"/>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533227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04891" y="553115"/>
            <a:ext cx="5919759" cy="1785104"/>
          </a:xfrm>
          <a:prstGeom prst="rect">
            <a:avLst/>
          </a:prstGeom>
          <a:solidFill>
            <a:srgbClr val="FFFFFF"/>
          </a:solidFill>
        </p:spPr>
        <p:txBody>
          <a:bodyPr wrap="square" rtlCol="0">
            <a:spAutoFit/>
          </a:bodyPr>
          <a:lstStyle/>
          <a:p>
            <a:r>
              <a:rPr lang="en-GB" sz="5500" b="1" dirty="0" smtClean="0">
                <a:solidFill>
                  <a:srgbClr val="422874"/>
                </a:solidFill>
                <a:latin typeface="Trebuchet MS" panose="020B0603020202020204" pitchFamily="34" charset="0"/>
              </a:rPr>
              <a:t>Graduate</a:t>
            </a:r>
            <a:endParaRPr lang="en-GB" sz="5500" b="1" dirty="0">
              <a:solidFill>
                <a:srgbClr val="422874"/>
              </a:solidFill>
              <a:latin typeface="Trebuchet MS" panose="020B0603020202020204" pitchFamily="34" charset="0"/>
            </a:endParaRPr>
          </a:p>
          <a:p>
            <a:r>
              <a:rPr lang="en-GB" sz="5500" b="1" dirty="0" smtClean="0">
                <a:solidFill>
                  <a:srgbClr val="422874"/>
                </a:solidFill>
                <a:latin typeface="Trebuchet MS" panose="020B0603020202020204" pitchFamily="34" charset="0"/>
              </a:rPr>
              <a:t>Attributes </a:t>
            </a:r>
            <a:endParaRPr lang="en-GB" sz="5500" b="1" dirty="0">
              <a:solidFill>
                <a:srgbClr val="422874"/>
              </a:solidFill>
              <a:latin typeface="Trebuchet MS" panose="020B0603020202020204" pitchFamily="34" charset="0"/>
            </a:endParaRPr>
          </a:p>
        </p:txBody>
      </p:sp>
      <p:sp>
        <p:nvSpPr>
          <p:cNvPr id="3" name="Subtitle 2"/>
          <p:cNvSpPr>
            <a:spLocks noGrp="1"/>
          </p:cNvSpPr>
          <p:nvPr>
            <p:ph type="subTitle" idx="1"/>
          </p:nvPr>
        </p:nvSpPr>
        <p:spPr>
          <a:xfrm>
            <a:off x="990600" y="4591050"/>
            <a:ext cx="16535400" cy="6800850"/>
          </a:xfrm>
        </p:spPr>
        <p:txBody>
          <a:bodyPr>
            <a:normAutofit/>
          </a:bodyPr>
          <a:lstStyle/>
          <a:p>
            <a:r>
              <a:rPr lang="en-GB" sz="10000" b="1" dirty="0" smtClean="0">
                <a:solidFill>
                  <a:srgbClr val="422874"/>
                </a:solidFill>
                <a:latin typeface="Trebuchet MS" panose="020B0603020202020204" pitchFamily="34" charset="0"/>
              </a:rPr>
              <a:t>Essay </a:t>
            </a:r>
            <a:r>
              <a:rPr lang="en-GB" sz="10000" b="1" dirty="0" smtClean="0">
                <a:solidFill>
                  <a:srgbClr val="422874"/>
                </a:solidFill>
                <a:latin typeface="Trebuchet MS" panose="020B0603020202020204" pitchFamily="34" charset="0"/>
              </a:rPr>
              <a:t>Writing </a:t>
            </a:r>
            <a:endParaRPr lang="en-GB" sz="10000" b="1" dirty="0" smtClean="0">
              <a:solidFill>
                <a:srgbClr val="422874"/>
              </a:solidFill>
              <a:latin typeface="Trebuchet MS" panose="020B0603020202020204" pitchFamily="34" charset="0"/>
            </a:endParaRPr>
          </a:p>
          <a:p>
            <a:r>
              <a:rPr lang="en-GB" sz="6500" b="1" dirty="0" smtClean="0">
                <a:solidFill>
                  <a:srgbClr val="422874"/>
                </a:solidFill>
                <a:latin typeface="Trebuchet MS" panose="020B0603020202020204" pitchFamily="34" charset="0"/>
              </a:rPr>
              <a:t>Discuss structure and language </a:t>
            </a:r>
            <a:r>
              <a:rPr lang="en-GB" sz="8500" b="1" dirty="0">
                <a:solidFill>
                  <a:srgbClr val="422874"/>
                </a:solidFill>
                <a:latin typeface="Trebuchet MS" panose="020B0603020202020204" pitchFamily="34" charset="0"/>
              </a:rPr>
              <a:t/>
            </a:r>
            <a:br>
              <a:rPr lang="en-GB" sz="8500" b="1" dirty="0">
                <a:solidFill>
                  <a:srgbClr val="422874"/>
                </a:solidFill>
                <a:latin typeface="Trebuchet MS" panose="020B0603020202020204" pitchFamily="34" charset="0"/>
              </a:rPr>
            </a:br>
            <a:r>
              <a:rPr lang="en-GB" sz="8500" b="1" dirty="0" smtClean="0">
                <a:solidFill>
                  <a:srgbClr val="422874"/>
                </a:solidFill>
                <a:latin typeface="Trebuchet MS" panose="020B0603020202020204" pitchFamily="34" charset="0"/>
              </a:rPr>
              <a:t> </a:t>
            </a:r>
            <a:endParaRPr lang="en-GB" sz="8500" b="1" dirty="0">
              <a:solidFill>
                <a:srgbClr val="422874"/>
              </a:solidFill>
              <a:latin typeface="Trebuchet MS" panose="020B0603020202020204" pitchFamily="34" charset="0"/>
            </a:endParaRPr>
          </a:p>
        </p:txBody>
      </p:sp>
      <p:sp>
        <p:nvSpPr>
          <p:cNvPr id="12" name="Rectangle 11"/>
          <p:cNvSpPr/>
          <p:nvPr/>
        </p:nvSpPr>
        <p:spPr>
          <a:xfrm>
            <a:off x="-20144" y="0"/>
            <a:ext cx="18739945" cy="746716"/>
          </a:xfrm>
          <a:prstGeom prst="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13" name="Rectangle 12"/>
          <p:cNvSpPr/>
          <p:nvPr/>
        </p:nvSpPr>
        <p:spPr>
          <a:xfrm>
            <a:off x="18141140" y="0"/>
            <a:ext cx="578660" cy="13366552"/>
          </a:xfrm>
          <a:prstGeom prst="rect">
            <a:avLst/>
          </a:prstGeom>
          <a:solidFill>
            <a:srgbClr val="C000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14" name="Rectangle 13"/>
          <p:cNvSpPr/>
          <p:nvPr/>
        </p:nvSpPr>
        <p:spPr>
          <a:xfrm>
            <a:off x="615140" y="13366552"/>
            <a:ext cx="18104661" cy="63939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15" name="Rectangle 14"/>
          <p:cNvSpPr/>
          <p:nvPr/>
        </p:nvSpPr>
        <p:spPr>
          <a:xfrm>
            <a:off x="0" y="746717"/>
            <a:ext cx="635283" cy="13293134"/>
          </a:xfrm>
          <a:prstGeom prst="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04192" y="1011350"/>
            <a:ext cx="5304343" cy="1179635"/>
          </a:xfrm>
          <a:prstGeom prst="rect">
            <a:avLst/>
          </a:prstGeom>
          <a:solidFill>
            <a:srgbClr val="422874"/>
          </a:solidFill>
        </p:spPr>
      </p:pic>
    </p:spTree>
    <p:extLst>
      <p:ext uri="{BB962C8B-B14F-4D97-AF65-F5344CB8AC3E}">
        <p14:creationId xmlns:p14="http://schemas.microsoft.com/office/powerpoint/2010/main" val="34976336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9600" b="1" dirty="0">
                <a:solidFill>
                  <a:srgbClr val="5B4E74"/>
                </a:solidFill>
                <a:latin typeface="+mn-lt"/>
              </a:rPr>
              <a:t>Reference to </a:t>
            </a:r>
            <a:r>
              <a:rPr lang="en-GB" sz="9600" b="1" dirty="0" smtClean="0">
                <a:solidFill>
                  <a:srgbClr val="5B4E74"/>
                </a:solidFill>
                <a:latin typeface="+mn-lt"/>
              </a:rPr>
              <a:t/>
            </a:r>
            <a:br>
              <a:rPr lang="en-GB" sz="9600" b="1" dirty="0" smtClean="0">
                <a:solidFill>
                  <a:srgbClr val="5B4E74"/>
                </a:solidFill>
                <a:latin typeface="+mn-lt"/>
              </a:rPr>
            </a:br>
            <a:r>
              <a:rPr lang="en-GB" sz="9600" b="1" dirty="0" smtClean="0">
                <a:solidFill>
                  <a:srgbClr val="5B4E74"/>
                </a:solidFill>
                <a:latin typeface="+mn-lt"/>
              </a:rPr>
              <a:t>previous </a:t>
            </a:r>
            <a:r>
              <a:rPr lang="en-GB" sz="9600" b="1" dirty="0">
                <a:solidFill>
                  <a:srgbClr val="5B4E74"/>
                </a:solidFill>
                <a:latin typeface="+mn-lt"/>
              </a:rPr>
              <a:t>research</a:t>
            </a:r>
            <a:endParaRPr lang="en-GB" sz="16000" b="1" dirty="0">
              <a:solidFill>
                <a:srgbClr val="5B4E74"/>
              </a:solidFill>
              <a:latin typeface="+mn-lt"/>
            </a:endParaRPr>
          </a:p>
        </p:txBody>
      </p:sp>
      <p:sp>
        <p:nvSpPr>
          <p:cNvPr id="3" name="Content Placeholder 2"/>
          <p:cNvSpPr>
            <a:spLocks noGrp="1"/>
          </p:cNvSpPr>
          <p:nvPr>
            <p:ph idx="1"/>
          </p:nvPr>
        </p:nvSpPr>
        <p:spPr>
          <a:xfrm>
            <a:off x="1286986" y="3737460"/>
            <a:ext cx="16145828" cy="10149990"/>
          </a:xfrm>
        </p:spPr>
        <p:txBody>
          <a:bodyPr>
            <a:normAutofit/>
          </a:bodyPr>
          <a:lstStyle/>
          <a:p>
            <a:pPr marL="0" indent="0">
              <a:buNone/>
            </a:pPr>
            <a:r>
              <a:rPr lang="en-GB" b="1" dirty="0" smtClean="0">
                <a:solidFill>
                  <a:srgbClr val="5B4E74"/>
                </a:solidFill>
              </a:rPr>
              <a:t>C</a:t>
            </a:r>
            <a:r>
              <a:rPr lang="en-GB" b="1" dirty="0" smtClean="0">
                <a:solidFill>
                  <a:srgbClr val="5B4E74"/>
                </a:solidFill>
              </a:rPr>
              <a:t>ontradict </a:t>
            </a:r>
            <a:endParaRPr lang="en-GB" b="1" dirty="0" smtClean="0">
              <a:solidFill>
                <a:srgbClr val="5B4E74"/>
              </a:solidFill>
            </a:endParaRPr>
          </a:p>
          <a:p>
            <a:pPr marL="0" indent="0">
              <a:buNone/>
            </a:pPr>
            <a:r>
              <a:rPr lang="en-GB" dirty="0" smtClean="0">
                <a:solidFill>
                  <a:srgbClr val="5B4E74"/>
                </a:solidFill>
              </a:rPr>
              <a:t>However</a:t>
            </a:r>
            <a:r>
              <a:rPr lang="en-GB" dirty="0">
                <a:solidFill>
                  <a:srgbClr val="5B4E74"/>
                </a:solidFill>
              </a:rPr>
              <a:t>, the findings of the current study do not support the previous research. </a:t>
            </a:r>
            <a:endParaRPr lang="en-GB" dirty="0" smtClean="0">
              <a:solidFill>
                <a:srgbClr val="5B4E74"/>
              </a:solidFill>
            </a:endParaRPr>
          </a:p>
          <a:p>
            <a:pPr marL="0" indent="0">
              <a:buNone/>
            </a:pPr>
            <a:r>
              <a:rPr lang="en-GB" dirty="0" smtClean="0">
                <a:solidFill>
                  <a:srgbClr val="5B4E74"/>
                </a:solidFill>
              </a:rPr>
              <a:t>This </a:t>
            </a:r>
            <a:r>
              <a:rPr lang="en-GB" dirty="0">
                <a:solidFill>
                  <a:srgbClr val="5B4E74"/>
                </a:solidFill>
              </a:rPr>
              <a:t>study has been unable to demonstrate that …. However, this result has not previously been described. </a:t>
            </a:r>
            <a:endParaRPr lang="en-GB" dirty="0" smtClean="0">
              <a:solidFill>
                <a:srgbClr val="5B4E74"/>
              </a:solidFill>
            </a:endParaRPr>
          </a:p>
          <a:p>
            <a:pPr marL="0" indent="0">
              <a:buNone/>
            </a:pPr>
            <a:r>
              <a:rPr lang="en-GB" dirty="0" smtClean="0">
                <a:solidFill>
                  <a:srgbClr val="5B4E74"/>
                </a:solidFill>
              </a:rPr>
              <a:t>In </a:t>
            </a:r>
            <a:r>
              <a:rPr lang="en-GB" dirty="0">
                <a:solidFill>
                  <a:srgbClr val="5B4E74"/>
                </a:solidFill>
              </a:rPr>
              <a:t>contrast to earlier findings, however, no evidence of X was detected. </a:t>
            </a:r>
            <a:endParaRPr lang="en-GB" dirty="0" smtClean="0">
              <a:solidFill>
                <a:srgbClr val="5B4E74"/>
              </a:solidFill>
            </a:endParaRPr>
          </a:p>
          <a:p>
            <a:pPr marL="0" indent="0">
              <a:buNone/>
            </a:pPr>
            <a:r>
              <a:rPr lang="en-GB" dirty="0" smtClean="0">
                <a:solidFill>
                  <a:srgbClr val="5B4E74"/>
                </a:solidFill>
              </a:rPr>
              <a:t>These </a:t>
            </a:r>
            <a:r>
              <a:rPr lang="en-GB" dirty="0">
                <a:solidFill>
                  <a:srgbClr val="5B4E74"/>
                </a:solidFill>
              </a:rPr>
              <a:t>results differ from X’s 2003 estimate of Y, but they are broadly consistent with earlier …. </a:t>
            </a: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4172188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422874"/>
                </a:solidFill>
                <a:latin typeface="Trebuchet MS" panose="020B0603020202020204" pitchFamily="34" charset="0"/>
              </a:rPr>
              <a:t>Conclusions </a:t>
            </a: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737460"/>
            <a:ext cx="16145828" cy="10149990"/>
          </a:xfrm>
        </p:spPr>
        <p:txBody>
          <a:bodyPr>
            <a:normAutofit/>
          </a:bodyPr>
          <a:lstStyle/>
          <a:p>
            <a:pPr marL="0" indent="0">
              <a:buNone/>
            </a:pPr>
            <a:r>
              <a:rPr lang="en-GB" dirty="0" smtClean="0">
                <a:solidFill>
                  <a:srgbClr val="5B4E74"/>
                </a:solidFill>
              </a:rPr>
              <a:t>Conclusions </a:t>
            </a:r>
            <a:r>
              <a:rPr lang="en-GB" dirty="0">
                <a:solidFill>
                  <a:srgbClr val="5B4E74"/>
                </a:solidFill>
              </a:rPr>
              <a:t>are shorter </a:t>
            </a:r>
            <a:r>
              <a:rPr lang="en-GB" dirty="0" smtClean="0">
                <a:solidFill>
                  <a:srgbClr val="5B4E74"/>
                </a:solidFill>
              </a:rPr>
              <a:t>sections </a:t>
            </a:r>
            <a:r>
              <a:rPr lang="en-GB" dirty="0">
                <a:solidFill>
                  <a:srgbClr val="5B4E74"/>
                </a:solidFill>
              </a:rPr>
              <a:t>of academic texts which usually serve two functions. </a:t>
            </a:r>
            <a:endParaRPr lang="en-GB" dirty="0" smtClean="0">
              <a:solidFill>
                <a:srgbClr val="5B4E74"/>
              </a:solidFill>
            </a:endParaRPr>
          </a:p>
          <a:p>
            <a:pPr marL="0" indent="0">
              <a:buNone/>
            </a:pPr>
            <a:r>
              <a:rPr lang="en-GB" dirty="0" smtClean="0">
                <a:solidFill>
                  <a:srgbClr val="5B4E74"/>
                </a:solidFill>
              </a:rPr>
              <a:t>The first is to </a:t>
            </a:r>
            <a:r>
              <a:rPr lang="en-GB" dirty="0">
                <a:solidFill>
                  <a:srgbClr val="5B4E74"/>
                </a:solidFill>
              </a:rPr>
              <a:t>summarise and bring together the main areas covered in the writing, which might be called ‘looking back’; and the second is to give a final comment or judgement on this. </a:t>
            </a:r>
            <a:endParaRPr lang="en-GB" dirty="0" smtClean="0">
              <a:solidFill>
                <a:srgbClr val="5B4E74"/>
              </a:solidFill>
            </a:endParaRPr>
          </a:p>
          <a:p>
            <a:pPr marL="0" indent="0">
              <a:buNone/>
            </a:pPr>
            <a:r>
              <a:rPr lang="en-GB" dirty="0" smtClean="0">
                <a:solidFill>
                  <a:srgbClr val="5B4E74"/>
                </a:solidFill>
              </a:rPr>
              <a:t>The </a:t>
            </a:r>
            <a:r>
              <a:rPr lang="en-GB" dirty="0">
                <a:solidFill>
                  <a:srgbClr val="5B4E74"/>
                </a:solidFill>
              </a:rPr>
              <a:t>final comment may also include making suggestions for improvement and speculating on future directions.</a:t>
            </a:r>
          </a:p>
          <a:p>
            <a:pPr marL="0" indent="0">
              <a:buNone/>
            </a:pPr>
            <a:r>
              <a:rPr lang="en-GB" dirty="0">
                <a:solidFill>
                  <a:srgbClr val="5B4E74"/>
                </a:solidFill>
              </a:rPr>
              <a:t/>
            </a:r>
            <a:br>
              <a:rPr lang="en-GB" dirty="0">
                <a:solidFill>
                  <a:srgbClr val="5B4E74"/>
                </a:solidFill>
              </a:rPr>
            </a:br>
            <a:endParaRPr lang="en-GB" dirty="0">
              <a:solidFill>
                <a:srgbClr val="5B4E74"/>
              </a:solidFill>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2841207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422874"/>
                </a:solidFill>
                <a:latin typeface="Trebuchet MS" panose="020B0603020202020204" pitchFamily="34" charset="0"/>
              </a:rPr>
              <a:t>Conclusions </a:t>
            </a: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461217"/>
            <a:ext cx="16145828" cy="10149990"/>
          </a:xfrm>
        </p:spPr>
        <p:txBody>
          <a:bodyPr>
            <a:normAutofit/>
          </a:bodyPr>
          <a:lstStyle/>
          <a:p>
            <a:pPr marL="0" indent="0">
              <a:buNone/>
            </a:pPr>
            <a:r>
              <a:rPr lang="en-GB" b="1" dirty="0">
                <a:solidFill>
                  <a:srgbClr val="5B4E74"/>
                </a:solidFill>
              </a:rPr>
              <a:t>Restatement of aims </a:t>
            </a:r>
          </a:p>
          <a:p>
            <a:pPr marL="0" indent="0">
              <a:buNone/>
            </a:pPr>
            <a:r>
              <a:rPr lang="en-GB" dirty="0" smtClean="0">
                <a:solidFill>
                  <a:srgbClr val="5B4E74"/>
                </a:solidFill>
              </a:rPr>
              <a:t>This </a:t>
            </a:r>
            <a:r>
              <a:rPr lang="en-GB" dirty="0">
                <a:solidFill>
                  <a:srgbClr val="5B4E74"/>
                </a:solidFill>
              </a:rPr>
              <a:t>paper has argued that </a:t>
            </a:r>
            <a:r>
              <a:rPr lang="en-GB" dirty="0" smtClean="0">
                <a:solidFill>
                  <a:srgbClr val="5B4E74"/>
                </a:solidFill>
              </a:rPr>
              <a:t>….</a:t>
            </a:r>
          </a:p>
          <a:p>
            <a:pPr marL="0" indent="0">
              <a:buNone/>
            </a:pPr>
            <a:r>
              <a:rPr lang="en-GB" dirty="0" smtClean="0">
                <a:solidFill>
                  <a:srgbClr val="5B4E74"/>
                </a:solidFill>
              </a:rPr>
              <a:t>This </a:t>
            </a:r>
            <a:r>
              <a:rPr lang="en-GB" dirty="0">
                <a:solidFill>
                  <a:srgbClr val="5B4E74"/>
                </a:solidFill>
              </a:rPr>
              <a:t>study set out to determine …. </a:t>
            </a:r>
            <a:endParaRPr lang="en-GB" dirty="0" smtClean="0">
              <a:solidFill>
                <a:srgbClr val="5B4E74"/>
              </a:solidFill>
            </a:endParaRPr>
          </a:p>
          <a:p>
            <a:pPr marL="0" indent="0">
              <a:buNone/>
            </a:pPr>
            <a:r>
              <a:rPr lang="en-GB" dirty="0" smtClean="0">
                <a:solidFill>
                  <a:srgbClr val="5B4E74"/>
                </a:solidFill>
              </a:rPr>
              <a:t>This </a:t>
            </a:r>
            <a:r>
              <a:rPr lang="en-GB" dirty="0">
                <a:solidFill>
                  <a:srgbClr val="5B4E74"/>
                </a:solidFill>
              </a:rPr>
              <a:t>essay has discussed the reasons for …. </a:t>
            </a:r>
            <a:endParaRPr lang="en-GB" dirty="0" smtClean="0">
              <a:solidFill>
                <a:srgbClr val="5B4E74"/>
              </a:solidFill>
            </a:endParaRPr>
          </a:p>
          <a:p>
            <a:pPr marL="0" indent="0">
              <a:buNone/>
            </a:pPr>
            <a:r>
              <a:rPr lang="en-GB" dirty="0" smtClean="0">
                <a:solidFill>
                  <a:srgbClr val="5B4E74"/>
                </a:solidFill>
              </a:rPr>
              <a:t>The </a:t>
            </a:r>
            <a:r>
              <a:rPr lang="en-GB" dirty="0">
                <a:solidFill>
                  <a:srgbClr val="5B4E74"/>
                </a:solidFill>
              </a:rPr>
              <a:t>present study was designed to determine the effect of …. </a:t>
            </a:r>
            <a:endParaRPr lang="en-GB" dirty="0" smtClean="0">
              <a:solidFill>
                <a:srgbClr val="5B4E74"/>
              </a:solidFill>
            </a:endParaRPr>
          </a:p>
          <a:p>
            <a:pPr marL="0" indent="0">
              <a:buNone/>
            </a:pPr>
            <a:r>
              <a:rPr lang="en-GB" dirty="0" smtClean="0">
                <a:solidFill>
                  <a:srgbClr val="5B4E74"/>
                </a:solidFill>
              </a:rPr>
              <a:t>One </a:t>
            </a:r>
            <a:r>
              <a:rPr lang="en-GB" dirty="0">
                <a:solidFill>
                  <a:srgbClr val="5B4E74"/>
                </a:solidFill>
              </a:rPr>
              <a:t>of the more </a:t>
            </a:r>
            <a:r>
              <a:rPr lang="en-GB" dirty="0" smtClean="0">
                <a:solidFill>
                  <a:srgbClr val="5B4E74"/>
                </a:solidFill>
              </a:rPr>
              <a:t>significant findings to </a:t>
            </a:r>
            <a:r>
              <a:rPr lang="en-GB" dirty="0">
                <a:solidFill>
                  <a:srgbClr val="5B4E74"/>
                </a:solidFill>
              </a:rPr>
              <a:t>emerge from this </a:t>
            </a:r>
            <a:r>
              <a:rPr lang="en-GB" dirty="0" smtClean="0">
                <a:solidFill>
                  <a:srgbClr val="5B4E74"/>
                </a:solidFill>
              </a:rPr>
              <a:t>study </a:t>
            </a:r>
            <a:r>
              <a:rPr lang="en-GB" dirty="0">
                <a:solidFill>
                  <a:srgbClr val="5B4E74"/>
                </a:solidFill>
              </a:rPr>
              <a:t>is that …. It was also shown </a:t>
            </a:r>
            <a:r>
              <a:rPr lang="en-GB" dirty="0" smtClean="0">
                <a:solidFill>
                  <a:srgbClr val="5B4E74"/>
                </a:solidFill>
              </a:rPr>
              <a:t>that </a:t>
            </a:r>
            <a:r>
              <a:rPr lang="en-GB" dirty="0">
                <a:solidFill>
                  <a:srgbClr val="5B4E74"/>
                </a:solidFill>
              </a:rPr>
              <a:t>…. </a:t>
            </a:r>
            <a:endParaRPr lang="en-GB" dirty="0" smtClean="0">
              <a:solidFill>
                <a:srgbClr val="5B4E74"/>
              </a:solidFill>
            </a:endParaRPr>
          </a:p>
          <a:p>
            <a:pPr marL="0" indent="0">
              <a:buNone/>
            </a:pPr>
            <a:r>
              <a:rPr lang="en-GB" dirty="0" smtClean="0">
                <a:solidFill>
                  <a:srgbClr val="5B4E74"/>
                </a:solidFill>
              </a:rPr>
              <a:t>The </a:t>
            </a:r>
            <a:r>
              <a:rPr lang="en-GB" dirty="0">
                <a:solidFill>
                  <a:srgbClr val="5B4E74"/>
                </a:solidFill>
              </a:rPr>
              <a:t>results of this investigation show that </a:t>
            </a:r>
            <a:r>
              <a:rPr lang="en-GB" dirty="0" smtClean="0">
                <a:solidFill>
                  <a:srgbClr val="5B4E74"/>
                </a:solidFill>
              </a:rPr>
              <a:t>…</a:t>
            </a:r>
            <a:endParaRPr lang="en-GB" dirty="0">
              <a:solidFill>
                <a:srgbClr val="5B4E74"/>
              </a:solidFill>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4032128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422874"/>
                </a:solidFill>
                <a:latin typeface="Trebuchet MS" panose="020B0603020202020204" pitchFamily="34" charset="0"/>
              </a:rPr>
              <a:t>Conclusions </a:t>
            </a: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737460"/>
            <a:ext cx="16145828" cy="10149990"/>
          </a:xfrm>
        </p:spPr>
        <p:txBody>
          <a:bodyPr>
            <a:normAutofit/>
          </a:bodyPr>
          <a:lstStyle/>
          <a:p>
            <a:pPr marL="0" indent="0">
              <a:buNone/>
            </a:pPr>
            <a:r>
              <a:rPr lang="en-GB" b="1" dirty="0">
                <a:solidFill>
                  <a:srgbClr val="5B4E74"/>
                </a:solidFill>
              </a:rPr>
              <a:t>Suggesting implications </a:t>
            </a:r>
            <a:endParaRPr lang="en-GB" b="1" dirty="0" smtClean="0">
              <a:solidFill>
                <a:srgbClr val="5B4E74"/>
              </a:solidFill>
            </a:endParaRPr>
          </a:p>
          <a:p>
            <a:pPr marL="0" indent="0">
              <a:buNone/>
            </a:pPr>
            <a:r>
              <a:rPr lang="en-GB" dirty="0" smtClean="0">
                <a:solidFill>
                  <a:srgbClr val="5B4E74"/>
                </a:solidFill>
              </a:rPr>
              <a:t>The </a:t>
            </a:r>
            <a:r>
              <a:rPr lang="en-GB" dirty="0">
                <a:solidFill>
                  <a:srgbClr val="5B4E74"/>
                </a:solidFill>
              </a:rPr>
              <a:t>evidence from this study suggests that …. </a:t>
            </a:r>
            <a:endParaRPr lang="en-GB" dirty="0" smtClean="0">
              <a:solidFill>
                <a:srgbClr val="5B4E74"/>
              </a:solidFill>
            </a:endParaRPr>
          </a:p>
          <a:p>
            <a:pPr marL="0" indent="0">
              <a:buNone/>
            </a:pPr>
            <a:r>
              <a:rPr lang="en-GB" dirty="0" smtClean="0">
                <a:solidFill>
                  <a:srgbClr val="5B4E74"/>
                </a:solidFill>
              </a:rPr>
              <a:t>The </a:t>
            </a:r>
            <a:r>
              <a:rPr lang="en-GB" dirty="0">
                <a:solidFill>
                  <a:srgbClr val="5B4E74"/>
                </a:solidFill>
              </a:rPr>
              <a:t>following conclusions can be drawn from the present study …. </a:t>
            </a:r>
            <a:endParaRPr lang="en-GB" dirty="0" smtClean="0">
              <a:solidFill>
                <a:srgbClr val="5B4E74"/>
              </a:solidFill>
            </a:endParaRPr>
          </a:p>
          <a:p>
            <a:pPr marL="0" indent="0">
              <a:buNone/>
            </a:pPr>
            <a:r>
              <a:rPr lang="en-GB" dirty="0" smtClean="0">
                <a:solidFill>
                  <a:srgbClr val="5B4E74"/>
                </a:solidFill>
              </a:rPr>
              <a:t>The </a:t>
            </a:r>
            <a:r>
              <a:rPr lang="en-GB" dirty="0">
                <a:solidFill>
                  <a:srgbClr val="5B4E74"/>
                </a:solidFill>
              </a:rPr>
              <a:t>results of this study indicate that …. </a:t>
            </a:r>
            <a:endParaRPr lang="en-GB" dirty="0" smtClean="0">
              <a:solidFill>
                <a:srgbClr val="5B4E74"/>
              </a:solidFill>
            </a:endParaRPr>
          </a:p>
          <a:p>
            <a:pPr marL="0" indent="0">
              <a:buNone/>
            </a:pPr>
            <a:r>
              <a:rPr lang="en-GB" dirty="0" smtClean="0">
                <a:solidFill>
                  <a:srgbClr val="5B4E74"/>
                </a:solidFill>
              </a:rPr>
              <a:t>The results of </a:t>
            </a:r>
            <a:r>
              <a:rPr lang="en-GB" dirty="0">
                <a:solidFill>
                  <a:srgbClr val="5B4E74"/>
                </a:solidFill>
              </a:rPr>
              <a:t>this research support the idea that …. </a:t>
            </a:r>
            <a:endParaRPr lang="en-GB" dirty="0" smtClean="0">
              <a:solidFill>
                <a:srgbClr val="5B4E74"/>
              </a:solidFill>
            </a:endParaRPr>
          </a:p>
          <a:p>
            <a:pPr marL="0" indent="0">
              <a:buNone/>
            </a:pPr>
            <a:r>
              <a:rPr lang="en-GB" dirty="0" smtClean="0">
                <a:solidFill>
                  <a:srgbClr val="5B4E74"/>
                </a:solidFill>
              </a:rPr>
              <a:t>An </a:t>
            </a:r>
            <a:r>
              <a:rPr lang="en-GB" dirty="0">
                <a:solidFill>
                  <a:srgbClr val="5B4E74"/>
                </a:solidFill>
              </a:rPr>
              <a:t>implication of this is the possibility that …. </a:t>
            </a:r>
            <a:endParaRPr lang="en-GB" dirty="0" smtClean="0">
              <a:solidFill>
                <a:srgbClr val="5B4E74"/>
              </a:solidFill>
            </a:endParaRPr>
          </a:p>
          <a:p>
            <a:pPr marL="0" indent="0">
              <a:buNone/>
            </a:pPr>
            <a:r>
              <a:rPr lang="en-GB" dirty="0" smtClean="0">
                <a:solidFill>
                  <a:srgbClr val="5B4E74"/>
                </a:solidFill>
              </a:rPr>
              <a:t>The </a:t>
            </a:r>
            <a:r>
              <a:rPr lang="en-GB" dirty="0">
                <a:solidFill>
                  <a:srgbClr val="5B4E74"/>
                </a:solidFill>
              </a:rPr>
              <a:t>findings of this study suggest that ….</a:t>
            </a:r>
            <a:br>
              <a:rPr lang="en-GB" dirty="0">
                <a:solidFill>
                  <a:srgbClr val="5B4E74"/>
                </a:solidFill>
              </a:rPr>
            </a:br>
            <a:endParaRPr lang="en-GB" dirty="0">
              <a:solidFill>
                <a:srgbClr val="5B4E74"/>
              </a:solidFill>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869155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5B4E74"/>
                </a:solidFill>
                <a:latin typeface="Trebuchet MS" panose="020B0603020202020204" pitchFamily="34" charset="0"/>
              </a:rPr>
              <a:t>Conclusions </a:t>
            </a:r>
            <a:endParaRPr lang="en-GB" sz="16000" b="1" dirty="0">
              <a:solidFill>
                <a:srgbClr val="5B4E74"/>
              </a:solidFill>
              <a:latin typeface="Trebuchet MS" panose="020B0603020202020204" pitchFamily="34" charset="0"/>
            </a:endParaRPr>
          </a:p>
        </p:txBody>
      </p:sp>
      <p:sp>
        <p:nvSpPr>
          <p:cNvPr id="3" name="Content Placeholder 2"/>
          <p:cNvSpPr>
            <a:spLocks noGrp="1"/>
          </p:cNvSpPr>
          <p:nvPr>
            <p:ph idx="1"/>
          </p:nvPr>
        </p:nvSpPr>
        <p:spPr>
          <a:xfrm>
            <a:off x="1286985" y="3461217"/>
            <a:ext cx="15975707" cy="10578633"/>
          </a:xfrm>
        </p:spPr>
        <p:txBody>
          <a:bodyPr>
            <a:normAutofit/>
          </a:bodyPr>
          <a:lstStyle/>
          <a:p>
            <a:pPr marL="0" indent="0">
              <a:buNone/>
            </a:pPr>
            <a:r>
              <a:rPr lang="en-GB" b="1" dirty="0">
                <a:solidFill>
                  <a:srgbClr val="5B4E74"/>
                </a:solidFill>
              </a:rPr>
              <a:t>Recommendations for further research work </a:t>
            </a:r>
            <a:endParaRPr lang="en-GB" b="1" dirty="0" smtClean="0">
              <a:solidFill>
                <a:srgbClr val="5B4E74"/>
              </a:solidFill>
            </a:endParaRPr>
          </a:p>
          <a:p>
            <a:pPr marL="0" indent="0">
              <a:buNone/>
            </a:pPr>
            <a:r>
              <a:rPr lang="en-GB" dirty="0" smtClean="0">
                <a:solidFill>
                  <a:srgbClr val="5B4E74"/>
                </a:solidFill>
              </a:rPr>
              <a:t>This </a:t>
            </a:r>
            <a:r>
              <a:rPr lang="en-GB" dirty="0">
                <a:solidFill>
                  <a:srgbClr val="5B4E74"/>
                </a:solidFill>
              </a:rPr>
              <a:t>research has thrown up many questions in need of further investigation. What is now needed is a cross-national study involving …. </a:t>
            </a:r>
            <a:endParaRPr lang="en-GB" dirty="0" smtClean="0">
              <a:solidFill>
                <a:srgbClr val="5B4E74"/>
              </a:solidFill>
            </a:endParaRPr>
          </a:p>
          <a:p>
            <a:pPr marL="0" indent="0">
              <a:buNone/>
            </a:pPr>
            <a:r>
              <a:rPr lang="en-GB" dirty="0" smtClean="0">
                <a:solidFill>
                  <a:srgbClr val="5B4E74"/>
                </a:solidFill>
              </a:rPr>
              <a:t>More </a:t>
            </a:r>
            <a:r>
              <a:rPr lang="en-GB" dirty="0">
                <a:solidFill>
                  <a:srgbClr val="5B4E74"/>
                </a:solidFill>
              </a:rPr>
              <a:t>broadly, research is also needed to determine …. </a:t>
            </a:r>
            <a:endParaRPr lang="en-GB" dirty="0" smtClean="0">
              <a:solidFill>
                <a:srgbClr val="5B4E74"/>
              </a:solidFill>
            </a:endParaRPr>
          </a:p>
          <a:p>
            <a:pPr marL="0" indent="0">
              <a:buNone/>
            </a:pPr>
            <a:r>
              <a:rPr lang="en-GB" dirty="0" smtClean="0">
                <a:solidFill>
                  <a:srgbClr val="5B4E74"/>
                </a:solidFill>
              </a:rPr>
              <a:t>More </a:t>
            </a:r>
            <a:r>
              <a:rPr lang="en-GB" dirty="0">
                <a:solidFill>
                  <a:srgbClr val="5B4E74"/>
                </a:solidFill>
              </a:rPr>
              <a:t>research is needed to better understand when implementation ends and …. More research is required to determine the efficacy of …</a:t>
            </a: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7777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422874"/>
                </a:solidFill>
                <a:latin typeface="Trebuchet MS" panose="020B0603020202020204" pitchFamily="34" charset="0"/>
              </a:rPr>
              <a:t>Conclusions </a:t>
            </a: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737460"/>
            <a:ext cx="16145828" cy="10149990"/>
          </a:xfrm>
        </p:spPr>
        <p:txBody>
          <a:bodyPr>
            <a:normAutofit/>
          </a:bodyPr>
          <a:lstStyle/>
          <a:p>
            <a:pPr marL="0" indent="0">
              <a:buNone/>
            </a:pPr>
            <a:r>
              <a:rPr lang="en-GB" b="1" dirty="0">
                <a:solidFill>
                  <a:srgbClr val="5B4E74"/>
                </a:solidFill>
              </a:rPr>
              <a:t>Implications or recommendations for practice or policy </a:t>
            </a:r>
            <a:endParaRPr lang="en-GB" b="1" dirty="0" smtClean="0">
              <a:solidFill>
                <a:srgbClr val="5B4E74"/>
              </a:solidFill>
            </a:endParaRPr>
          </a:p>
          <a:p>
            <a:pPr marL="0" indent="0">
              <a:buNone/>
            </a:pPr>
            <a:r>
              <a:rPr lang="en-GB" dirty="0" smtClean="0">
                <a:solidFill>
                  <a:srgbClr val="5B4E74"/>
                </a:solidFill>
              </a:rPr>
              <a:t>Other </a:t>
            </a:r>
            <a:r>
              <a:rPr lang="en-GB" dirty="0">
                <a:solidFill>
                  <a:srgbClr val="5B4E74"/>
                </a:solidFill>
              </a:rPr>
              <a:t>types of X could include: a), b). …. </a:t>
            </a:r>
            <a:endParaRPr lang="en-GB" dirty="0" smtClean="0">
              <a:solidFill>
                <a:srgbClr val="5B4E74"/>
              </a:solidFill>
            </a:endParaRPr>
          </a:p>
          <a:p>
            <a:pPr marL="0" indent="0">
              <a:buNone/>
            </a:pPr>
            <a:r>
              <a:rPr lang="en-GB" dirty="0" smtClean="0">
                <a:solidFill>
                  <a:srgbClr val="5B4E74"/>
                </a:solidFill>
              </a:rPr>
              <a:t>There </a:t>
            </a:r>
            <a:r>
              <a:rPr lang="en-GB" dirty="0">
                <a:solidFill>
                  <a:srgbClr val="5B4E74"/>
                </a:solidFill>
              </a:rPr>
              <a:t>is, therefore, a definite need for …. Moreover, more X should be made available to …. </a:t>
            </a:r>
            <a:endParaRPr lang="en-GB" dirty="0" smtClean="0">
              <a:solidFill>
                <a:srgbClr val="5B4E74"/>
              </a:solidFill>
            </a:endParaRPr>
          </a:p>
          <a:p>
            <a:pPr marL="0" indent="0">
              <a:buNone/>
            </a:pPr>
            <a:r>
              <a:rPr lang="en-GB" dirty="0" smtClean="0">
                <a:solidFill>
                  <a:srgbClr val="5B4E74"/>
                </a:solidFill>
              </a:rPr>
              <a:t>Another </a:t>
            </a:r>
            <a:r>
              <a:rPr lang="en-GB" dirty="0">
                <a:solidFill>
                  <a:srgbClr val="5B4E74"/>
                </a:solidFill>
              </a:rPr>
              <a:t>important practical implication is that …. </a:t>
            </a: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00702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608" y="7594431"/>
            <a:ext cx="4217880" cy="42376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2706" y="7545740"/>
            <a:ext cx="4314806" cy="4335063"/>
          </a:xfrm>
          <a:prstGeom prst="rect">
            <a:avLst/>
          </a:prstGeom>
        </p:spPr>
      </p:pic>
      <p:sp>
        <p:nvSpPr>
          <p:cNvPr id="2" name="Title 1"/>
          <p:cNvSpPr>
            <a:spLocks noGrp="1"/>
          </p:cNvSpPr>
          <p:nvPr>
            <p:ph type="title"/>
          </p:nvPr>
        </p:nvSpPr>
        <p:spPr>
          <a:xfrm>
            <a:off x="1286986" y="2315600"/>
            <a:ext cx="16145828" cy="5278830"/>
          </a:xfrm>
        </p:spPr>
        <p:txBody>
          <a:bodyPr>
            <a:normAutofit/>
          </a:bodyPr>
          <a:lstStyle/>
          <a:p>
            <a:pPr algn="ctr"/>
            <a:r>
              <a:rPr lang="en-GB" dirty="0">
                <a:latin typeface="Trebuchet MS" panose="020B0603020202020204" pitchFamily="34" charset="0"/>
              </a:rPr>
              <a:t/>
            </a:r>
            <a:br>
              <a:rPr lang="en-GB" dirty="0">
                <a:latin typeface="Trebuchet MS" panose="020B0603020202020204" pitchFamily="34" charset="0"/>
              </a:rPr>
            </a:br>
            <a:r>
              <a:rPr lang="en-GB" b="1" dirty="0" smtClean="0">
                <a:solidFill>
                  <a:srgbClr val="422874"/>
                </a:solidFill>
                <a:latin typeface="Trebuchet MS" panose="020B0603020202020204" pitchFamily="34" charset="0"/>
              </a:rPr>
              <a:t>Over to you! </a:t>
            </a:r>
            <a:endParaRPr lang="en-GB" b="1" dirty="0">
              <a:latin typeface="Trebuchet MS" panose="020B0603020202020204" pitchFamily="34" charset="0"/>
            </a:endParaRPr>
          </a:p>
        </p:txBody>
      </p:sp>
      <p:pic>
        <p:nvPicPr>
          <p:cNvPr id="13" name="Content Placeholder 5"/>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9356118" y="7545740"/>
            <a:ext cx="4409165" cy="4429866"/>
          </a:xfr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93272" y="7442574"/>
            <a:ext cx="4369030" cy="4389540"/>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001" y="7594431"/>
            <a:ext cx="4217880" cy="4237682"/>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9098" y="7545740"/>
            <a:ext cx="4314806" cy="4335063"/>
          </a:xfrm>
          <a:prstGeom prst="rect">
            <a:avLst/>
          </a:prstGeom>
        </p:spPr>
      </p:pic>
      <p:sp>
        <p:nvSpPr>
          <p:cNvPr id="17" name="Rectangle 16"/>
          <p:cNvSpPr/>
          <p:nvPr/>
        </p:nvSpPr>
        <p:spPr>
          <a:xfrm>
            <a:off x="-20144" y="0"/>
            <a:ext cx="18739945" cy="746716"/>
          </a:xfrm>
          <a:prstGeom prst="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18" name="Rectangle 17"/>
          <p:cNvSpPr/>
          <p:nvPr/>
        </p:nvSpPr>
        <p:spPr>
          <a:xfrm>
            <a:off x="18141140" y="0"/>
            <a:ext cx="578660" cy="13366552"/>
          </a:xfrm>
          <a:prstGeom prst="rect">
            <a:avLst/>
          </a:prstGeom>
          <a:solidFill>
            <a:srgbClr val="C000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19" name="Rectangle 18"/>
          <p:cNvSpPr/>
          <p:nvPr/>
        </p:nvSpPr>
        <p:spPr>
          <a:xfrm>
            <a:off x="615140" y="13366552"/>
            <a:ext cx="18104661" cy="63939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20" name="Rectangle 19"/>
          <p:cNvSpPr/>
          <p:nvPr/>
        </p:nvSpPr>
        <p:spPr>
          <a:xfrm>
            <a:off x="0" y="746717"/>
            <a:ext cx="635283" cy="13293134"/>
          </a:xfrm>
          <a:prstGeom prst="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Tree>
    <p:extLst>
      <p:ext uri="{BB962C8B-B14F-4D97-AF65-F5344CB8AC3E}">
        <p14:creationId xmlns:p14="http://schemas.microsoft.com/office/powerpoint/2010/main" val="11160430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a:solidFill>
                  <a:srgbClr val="422874"/>
                </a:solidFill>
                <a:latin typeface="Trebuchet MS" panose="020B0603020202020204" pitchFamily="34" charset="0"/>
              </a:rPr>
              <a:t>Critical </a:t>
            </a:r>
            <a:r>
              <a:rPr lang="en-GB" sz="9600" b="1" dirty="0" smtClean="0">
                <a:solidFill>
                  <a:srgbClr val="422874"/>
                </a:solidFill>
                <a:latin typeface="Trebuchet MS" panose="020B0603020202020204" pitchFamily="34" charset="0"/>
              </a:rPr>
              <a:t>Writing </a:t>
            </a: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737460"/>
            <a:ext cx="16145828" cy="10149990"/>
          </a:xfrm>
        </p:spPr>
        <p:txBody>
          <a:bodyPr>
            <a:normAutofit fontScale="92500" lnSpcReduction="20000"/>
          </a:bodyPr>
          <a:lstStyle/>
          <a:p>
            <a:pPr>
              <a:buFont typeface="Wingdings" panose="05000000000000000000" pitchFamily="2" charset="2"/>
              <a:buChar char="ü"/>
            </a:pPr>
            <a:r>
              <a:rPr lang="en-GB" sz="6000" dirty="0">
                <a:solidFill>
                  <a:srgbClr val="422874"/>
                </a:solidFill>
              </a:rPr>
              <a:t>Presents reasoning and evidence in a clear well structured manner</a:t>
            </a:r>
          </a:p>
          <a:p>
            <a:pPr>
              <a:buFont typeface="Wingdings" panose="05000000000000000000" pitchFamily="2" charset="2"/>
              <a:buChar char="ü"/>
            </a:pPr>
            <a:r>
              <a:rPr lang="en-GB" sz="6000" dirty="0">
                <a:solidFill>
                  <a:srgbClr val="422874"/>
                </a:solidFill>
              </a:rPr>
              <a:t>Examines information from different angles, standpoints</a:t>
            </a:r>
          </a:p>
          <a:p>
            <a:pPr>
              <a:buFont typeface="Wingdings" panose="05000000000000000000" pitchFamily="2" charset="2"/>
              <a:buChar char="ü"/>
            </a:pPr>
            <a:r>
              <a:rPr lang="en-GB" sz="6000" dirty="0">
                <a:solidFill>
                  <a:srgbClr val="422874"/>
                </a:solidFill>
              </a:rPr>
              <a:t>Weighs one piece of evidence against another</a:t>
            </a:r>
          </a:p>
          <a:p>
            <a:pPr>
              <a:buFont typeface="Wingdings" panose="05000000000000000000" pitchFamily="2" charset="2"/>
              <a:buChar char="ü"/>
            </a:pPr>
            <a:r>
              <a:rPr lang="en-GB" sz="6000" dirty="0">
                <a:solidFill>
                  <a:srgbClr val="422874"/>
                </a:solidFill>
              </a:rPr>
              <a:t>Does not accept the conclusions of writers without evaluating the arguments and evidence they provide</a:t>
            </a:r>
          </a:p>
          <a:p>
            <a:pPr>
              <a:buFont typeface="Wingdings" panose="05000000000000000000" pitchFamily="2" charset="2"/>
              <a:buChar char="ü"/>
            </a:pPr>
            <a:r>
              <a:rPr lang="en-GB" sz="6000" dirty="0">
                <a:solidFill>
                  <a:srgbClr val="422874"/>
                </a:solidFill>
              </a:rPr>
              <a:t>A presentation of why the writing of authors should be accepted or questioned.  Is the evidence from a valid/reliable source?</a:t>
            </a:r>
          </a:p>
          <a:p>
            <a:pPr>
              <a:buFont typeface="Wingdings" panose="05000000000000000000" pitchFamily="2" charset="2"/>
              <a:buChar char="ü"/>
            </a:pPr>
            <a:r>
              <a:rPr lang="en-GB" sz="6000" dirty="0">
                <a:solidFill>
                  <a:srgbClr val="422874"/>
                </a:solidFill>
              </a:rPr>
              <a:t>A clear delivery of own evidence, identifying any limitations</a:t>
            </a:r>
          </a:p>
          <a:p>
            <a:pPr>
              <a:buFont typeface="Wingdings" panose="05000000000000000000" pitchFamily="2" charset="2"/>
              <a:buChar char="ü"/>
            </a:pPr>
            <a:r>
              <a:rPr lang="en-GB" sz="6000" dirty="0">
                <a:solidFill>
                  <a:srgbClr val="422874"/>
                </a:solidFill>
              </a:rPr>
              <a:t>Makes informed </a:t>
            </a:r>
            <a:r>
              <a:rPr lang="en-GB" sz="6000" dirty="0" smtClean="0">
                <a:solidFill>
                  <a:srgbClr val="422874"/>
                </a:solidFill>
              </a:rPr>
              <a:t>conclusions</a:t>
            </a:r>
            <a:endParaRPr lang="en-GB" sz="6000" dirty="0">
              <a:solidFill>
                <a:srgbClr val="422874"/>
              </a:solidFill>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9660155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500" b="1" dirty="0" smtClean="0">
                <a:solidFill>
                  <a:srgbClr val="422874"/>
                </a:solidFill>
                <a:latin typeface="Trebuchet MS" panose="020B0603020202020204" pitchFamily="34" charset="0"/>
              </a:rPr>
              <a:t>Activity </a:t>
            </a:r>
            <a:endParaRPr lang="en-GB" sz="95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077298"/>
            <a:ext cx="16958484" cy="10962552"/>
          </a:xfrm>
        </p:spPr>
        <p:txBody>
          <a:bodyPr>
            <a:normAutofit fontScale="62500" lnSpcReduction="20000"/>
          </a:bodyPr>
          <a:lstStyle/>
          <a:p>
            <a:pPr marL="0" indent="0">
              <a:buNone/>
            </a:pPr>
            <a:r>
              <a:rPr lang="en-GB" sz="7000" dirty="0" smtClean="0">
                <a:solidFill>
                  <a:srgbClr val="422874"/>
                </a:solidFill>
              </a:rPr>
              <a:t>Look at the following pieces of writing and decide whether you think the writing is descriptive or critical</a:t>
            </a:r>
          </a:p>
          <a:p>
            <a:pPr marL="0" indent="0">
              <a:buNone/>
            </a:pPr>
            <a:r>
              <a:rPr lang="en-GB" sz="7000" dirty="0" smtClean="0">
                <a:solidFill>
                  <a:srgbClr val="422874"/>
                </a:solidFill>
              </a:rPr>
              <a:t>1</a:t>
            </a:r>
            <a:r>
              <a:rPr lang="en-GB" sz="7000" dirty="0">
                <a:solidFill>
                  <a:srgbClr val="422874"/>
                </a:solidFill>
              </a:rPr>
              <a:t>. There is considerable speculation about whether we face a future of ever increasing plastic waste (Barnes, 2019).  Globally we now produce over 300 million tonnes of plastic each year (Brink et al., 2018</a:t>
            </a:r>
            <a:r>
              <a:rPr lang="en-GB" sz="7000" dirty="0" smtClean="0">
                <a:solidFill>
                  <a:srgbClr val="422874"/>
                </a:solidFill>
              </a:rPr>
              <a:t>).</a:t>
            </a:r>
            <a:endParaRPr lang="en-GB" sz="7000" dirty="0">
              <a:solidFill>
                <a:srgbClr val="422874"/>
              </a:solidFill>
            </a:endParaRPr>
          </a:p>
          <a:p>
            <a:pPr marL="0" indent="0">
              <a:buNone/>
            </a:pPr>
            <a:endParaRPr lang="en-GB" sz="7000" dirty="0" smtClean="0">
              <a:solidFill>
                <a:srgbClr val="422874"/>
              </a:solidFill>
            </a:endParaRPr>
          </a:p>
          <a:p>
            <a:pPr marL="0" indent="0">
              <a:buNone/>
            </a:pPr>
            <a:r>
              <a:rPr lang="en-GB" sz="7000" dirty="0" smtClean="0">
                <a:solidFill>
                  <a:srgbClr val="422874"/>
                </a:solidFill>
              </a:rPr>
              <a:t>2</a:t>
            </a:r>
            <a:r>
              <a:rPr lang="en-GB" sz="7000" dirty="0">
                <a:solidFill>
                  <a:srgbClr val="422874"/>
                </a:solidFill>
              </a:rPr>
              <a:t>. Anti-plastic campaigns are part of the wider environmental campaigns attempting to tackle climate change (Avery-</a:t>
            </a:r>
            <a:r>
              <a:rPr lang="en-GB" sz="7000" dirty="0" err="1">
                <a:solidFill>
                  <a:srgbClr val="422874"/>
                </a:solidFill>
              </a:rPr>
              <a:t>Gomm</a:t>
            </a:r>
            <a:r>
              <a:rPr lang="en-GB" sz="7000" dirty="0">
                <a:solidFill>
                  <a:srgbClr val="422874"/>
                </a:solidFill>
              </a:rPr>
              <a:t> et al., 2019</a:t>
            </a:r>
            <a:r>
              <a:rPr lang="en-GB" sz="7000" dirty="0" smtClean="0">
                <a:solidFill>
                  <a:srgbClr val="422874"/>
                </a:solidFill>
              </a:rPr>
              <a:t>).</a:t>
            </a:r>
            <a:endParaRPr lang="en-GB" sz="7000" dirty="0">
              <a:solidFill>
                <a:srgbClr val="422874"/>
              </a:solidFill>
            </a:endParaRPr>
          </a:p>
          <a:p>
            <a:pPr marL="0" indent="0">
              <a:buNone/>
            </a:pPr>
            <a:endParaRPr lang="en-GB" sz="7000" dirty="0" smtClean="0">
              <a:solidFill>
                <a:srgbClr val="422874"/>
              </a:solidFill>
            </a:endParaRPr>
          </a:p>
          <a:p>
            <a:pPr marL="0" indent="0">
              <a:buNone/>
            </a:pPr>
            <a:r>
              <a:rPr lang="en-GB" sz="7000" dirty="0" smtClean="0">
                <a:solidFill>
                  <a:srgbClr val="422874"/>
                </a:solidFill>
              </a:rPr>
              <a:t>3</a:t>
            </a:r>
            <a:r>
              <a:rPr lang="en-GB" sz="7000" dirty="0">
                <a:solidFill>
                  <a:srgbClr val="422874"/>
                </a:solidFill>
              </a:rPr>
              <a:t>. The focus on the elimination of single use plastics and the individual’s change in practice does not address wider issues of over consumption.</a:t>
            </a:r>
          </a:p>
          <a:p>
            <a:pPr marL="0" indent="0">
              <a:buNone/>
            </a:pPr>
            <a:endParaRPr lang="en-GB" sz="7000" dirty="0" smtClean="0">
              <a:solidFill>
                <a:srgbClr val="422874"/>
              </a:solidFill>
            </a:endParaRPr>
          </a:p>
          <a:p>
            <a:pPr marL="0" indent="0">
              <a:buNone/>
            </a:pPr>
            <a:r>
              <a:rPr lang="en-GB" sz="7000" dirty="0" smtClean="0">
                <a:solidFill>
                  <a:srgbClr val="422874"/>
                </a:solidFill>
              </a:rPr>
              <a:t>4</a:t>
            </a:r>
            <a:r>
              <a:rPr lang="en-GB" sz="7000" dirty="0">
                <a:solidFill>
                  <a:srgbClr val="422874"/>
                </a:solidFill>
              </a:rPr>
              <a:t>. There are a number of inherent difficulties in evaluating the Grove plan (2018) for the elimination of plastic waste.  This has contributed to controversy within research literature (Marshall, 2018).  Firstly there is no doubt that the Grove plan has merits (Cottrell 2019) however there is little evidence to say that the plan is financially viable (Grubb, 2020</a:t>
            </a:r>
            <a:r>
              <a:rPr lang="en-GB" sz="7000" dirty="0" smtClean="0">
                <a:solidFill>
                  <a:srgbClr val="422874"/>
                </a:solidFill>
              </a:rPr>
              <a:t>).</a:t>
            </a:r>
            <a:endParaRPr lang="en-GB" sz="7000" dirty="0">
              <a:solidFill>
                <a:srgbClr val="422874"/>
              </a:solidFill>
            </a:endParaRPr>
          </a:p>
          <a:p>
            <a:endParaRPr lang="en-GB" dirty="0"/>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2526246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500" b="1" dirty="0" smtClean="0">
                <a:solidFill>
                  <a:srgbClr val="422874"/>
                </a:solidFill>
                <a:latin typeface="Trebuchet MS" panose="020B0603020202020204" pitchFamily="34" charset="0"/>
              </a:rPr>
              <a:t>Answer </a:t>
            </a:r>
            <a:endParaRPr lang="en-GB" sz="9500" b="1" dirty="0">
              <a:solidFill>
                <a:srgbClr val="422874"/>
              </a:solidFill>
              <a:latin typeface="Trebuchet MS" panose="020B0603020202020204"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b="1" dirty="0">
                <a:solidFill>
                  <a:srgbClr val="422874"/>
                </a:solidFill>
              </a:rPr>
              <a:t>Answer 1</a:t>
            </a:r>
            <a:r>
              <a:rPr lang="en-GB" dirty="0">
                <a:solidFill>
                  <a:srgbClr val="422874"/>
                </a:solidFill>
              </a:rPr>
              <a:t>: Descriptive – The writer is simply describing the current situation</a:t>
            </a:r>
          </a:p>
          <a:p>
            <a:endParaRPr lang="en-GB" dirty="0">
              <a:solidFill>
                <a:srgbClr val="422874"/>
              </a:solidFill>
            </a:endParaRPr>
          </a:p>
          <a:p>
            <a:pPr marL="0" indent="0">
              <a:buNone/>
            </a:pPr>
            <a:r>
              <a:rPr lang="en-GB" b="1" dirty="0">
                <a:solidFill>
                  <a:srgbClr val="422874"/>
                </a:solidFill>
              </a:rPr>
              <a:t>Answer 2</a:t>
            </a:r>
            <a:r>
              <a:rPr lang="en-GB" dirty="0">
                <a:solidFill>
                  <a:srgbClr val="422874"/>
                </a:solidFill>
              </a:rPr>
              <a:t>: Descriptive – The writer is simply describing the current situation</a:t>
            </a:r>
          </a:p>
          <a:p>
            <a:endParaRPr lang="en-GB" dirty="0">
              <a:solidFill>
                <a:srgbClr val="422874"/>
              </a:solidFill>
            </a:endParaRPr>
          </a:p>
          <a:p>
            <a:pPr marL="0" indent="0">
              <a:buNone/>
            </a:pPr>
            <a:r>
              <a:rPr lang="en-GB" b="1" dirty="0">
                <a:solidFill>
                  <a:srgbClr val="422874"/>
                </a:solidFill>
              </a:rPr>
              <a:t>Answer 3:</a:t>
            </a:r>
            <a:r>
              <a:rPr lang="en-GB" dirty="0">
                <a:solidFill>
                  <a:srgbClr val="422874"/>
                </a:solidFill>
              </a:rPr>
              <a:t> Critical – However the writer needs to substantiate  the claim “does not address” by providing evidence from their own research, data or viewpoints of other </a:t>
            </a:r>
            <a:r>
              <a:rPr lang="en-GB" dirty="0" smtClean="0">
                <a:solidFill>
                  <a:srgbClr val="422874"/>
                </a:solidFill>
              </a:rPr>
              <a:t>authors</a:t>
            </a:r>
            <a:endParaRPr lang="en-GB" dirty="0">
              <a:solidFill>
                <a:srgbClr val="422874"/>
              </a:solidFill>
            </a:endParaRPr>
          </a:p>
          <a:p>
            <a:endParaRPr lang="en-GB" dirty="0">
              <a:solidFill>
                <a:srgbClr val="422874"/>
              </a:solidFill>
            </a:endParaRPr>
          </a:p>
          <a:p>
            <a:pPr marL="0" indent="0">
              <a:buNone/>
            </a:pPr>
            <a:r>
              <a:rPr lang="en-GB" b="1" dirty="0">
                <a:solidFill>
                  <a:srgbClr val="422874"/>
                </a:solidFill>
              </a:rPr>
              <a:t>Answer 4:</a:t>
            </a:r>
            <a:r>
              <a:rPr lang="en-GB" dirty="0">
                <a:solidFill>
                  <a:srgbClr val="422874"/>
                </a:solidFill>
              </a:rPr>
              <a:t> Critical – The writer is considering the available evidence, but also the limitations of the evidence</a:t>
            </a:r>
          </a:p>
          <a:p>
            <a:endParaRPr lang="en-GB" dirty="0"/>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539146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5B4E74"/>
                </a:solidFill>
                <a:latin typeface="Trebuchet MS" panose="020B0603020202020204" pitchFamily="34" charset="0"/>
              </a:rPr>
              <a:t> </a:t>
            </a:r>
            <a:endParaRPr lang="en-GB" sz="16000" b="1" dirty="0">
              <a:solidFill>
                <a:srgbClr val="5B4E74"/>
              </a:solidFill>
              <a:latin typeface="Trebuchet MS" panose="020B0603020202020204" pitchFamily="34" charset="0"/>
            </a:endParaRPr>
          </a:p>
        </p:txBody>
      </p:sp>
      <p:sp>
        <p:nvSpPr>
          <p:cNvPr id="3" name="Content Placeholder 2"/>
          <p:cNvSpPr>
            <a:spLocks noGrp="1"/>
          </p:cNvSpPr>
          <p:nvPr>
            <p:ph idx="1"/>
          </p:nvPr>
        </p:nvSpPr>
        <p:spPr>
          <a:xfrm>
            <a:off x="1286986" y="2825325"/>
            <a:ext cx="16145828" cy="7334195"/>
          </a:xfrm>
        </p:spPr>
        <p:txBody>
          <a:bodyPr>
            <a:noAutofit/>
          </a:bodyPr>
          <a:lstStyle/>
          <a:p>
            <a:pPr marL="0" indent="0" algn="ctr">
              <a:buNone/>
            </a:pPr>
            <a:endParaRPr lang="en-GB" sz="8800" b="1" dirty="0" smtClean="0">
              <a:latin typeface="+mj-lt"/>
            </a:endParaRPr>
          </a:p>
          <a:p>
            <a:pPr marL="0" indent="0" algn="ctr">
              <a:buNone/>
            </a:pPr>
            <a:r>
              <a:rPr lang="en-GB" sz="8800" b="1" dirty="0" smtClean="0">
                <a:solidFill>
                  <a:srgbClr val="5B4E74"/>
                </a:solidFill>
                <a:latin typeface="+mj-lt"/>
              </a:rPr>
              <a:t>SOLO </a:t>
            </a:r>
            <a:r>
              <a:rPr lang="en-GB" sz="8800" b="1" dirty="0">
                <a:solidFill>
                  <a:srgbClr val="5B4E74"/>
                </a:solidFill>
                <a:latin typeface="+mj-lt"/>
              </a:rPr>
              <a:t>Taxonomy (Structure of Observed Learning Outcomes) provides a model for different levels of understanding, including surface, deep and conceptual (Biggs and Collis 1982</a:t>
            </a:r>
            <a:r>
              <a:rPr lang="en-GB" sz="8800" b="1" dirty="0" smtClean="0">
                <a:solidFill>
                  <a:srgbClr val="5B4E74"/>
                </a:solidFill>
                <a:latin typeface="+mj-lt"/>
              </a:rPr>
              <a:t>)</a:t>
            </a:r>
            <a:endParaRPr lang="en-GB" sz="8800" b="1" dirty="0">
              <a:solidFill>
                <a:srgbClr val="5B4E74"/>
              </a:solidFill>
              <a:latin typeface="+mj-lt"/>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11186935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608" y="7594431"/>
            <a:ext cx="4217880" cy="42376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92706" y="7545740"/>
            <a:ext cx="4314806" cy="4335063"/>
          </a:xfrm>
          <a:prstGeom prst="rect">
            <a:avLst/>
          </a:prstGeom>
        </p:spPr>
      </p:pic>
      <p:sp>
        <p:nvSpPr>
          <p:cNvPr id="2" name="Title 1"/>
          <p:cNvSpPr>
            <a:spLocks noGrp="1"/>
          </p:cNvSpPr>
          <p:nvPr>
            <p:ph type="title"/>
          </p:nvPr>
        </p:nvSpPr>
        <p:spPr>
          <a:xfrm>
            <a:off x="1286986" y="2315600"/>
            <a:ext cx="16145828" cy="5278830"/>
          </a:xfrm>
        </p:spPr>
        <p:txBody>
          <a:bodyPr>
            <a:normAutofit/>
          </a:bodyPr>
          <a:lstStyle/>
          <a:p>
            <a:pPr algn="ctr"/>
            <a:r>
              <a:rPr lang="en-GB" dirty="0">
                <a:latin typeface="Trebuchet MS" panose="020B0603020202020204" pitchFamily="34" charset="0"/>
              </a:rPr>
              <a:t/>
            </a:r>
            <a:br>
              <a:rPr lang="en-GB" dirty="0">
                <a:latin typeface="Trebuchet MS" panose="020B0603020202020204" pitchFamily="34" charset="0"/>
              </a:rPr>
            </a:br>
            <a:r>
              <a:rPr lang="en-GB" b="1" dirty="0" smtClean="0">
                <a:solidFill>
                  <a:srgbClr val="422874"/>
                </a:solidFill>
                <a:latin typeface="Trebuchet MS" panose="020B0603020202020204" pitchFamily="34" charset="0"/>
              </a:rPr>
              <a:t>Over to you! </a:t>
            </a:r>
            <a:endParaRPr lang="en-GB" b="1" dirty="0">
              <a:latin typeface="Trebuchet MS" panose="020B0603020202020204" pitchFamily="34" charset="0"/>
            </a:endParaRPr>
          </a:p>
        </p:txBody>
      </p:sp>
      <p:pic>
        <p:nvPicPr>
          <p:cNvPr id="13" name="Content Placeholder 5"/>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9356118" y="7545740"/>
            <a:ext cx="4409165" cy="4429866"/>
          </a:xfr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593272" y="7442574"/>
            <a:ext cx="4369030" cy="4389540"/>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001" y="7594431"/>
            <a:ext cx="4217880" cy="4237682"/>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9098" y="7545740"/>
            <a:ext cx="4314806" cy="4335063"/>
          </a:xfrm>
          <a:prstGeom prst="rect">
            <a:avLst/>
          </a:prstGeom>
        </p:spPr>
      </p:pic>
      <p:sp>
        <p:nvSpPr>
          <p:cNvPr id="17" name="Rectangle 16"/>
          <p:cNvSpPr/>
          <p:nvPr/>
        </p:nvSpPr>
        <p:spPr>
          <a:xfrm>
            <a:off x="-20144" y="0"/>
            <a:ext cx="18739945" cy="746716"/>
          </a:xfrm>
          <a:prstGeom prst="rect">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18" name="Rectangle 17"/>
          <p:cNvSpPr/>
          <p:nvPr/>
        </p:nvSpPr>
        <p:spPr>
          <a:xfrm>
            <a:off x="18141140" y="0"/>
            <a:ext cx="578660" cy="13366552"/>
          </a:xfrm>
          <a:prstGeom prst="rect">
            <a:avLst/>
          </a:prstGeom>
          <a:solidFill>
            <a:srgbClr val="C000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19" name="Rectangle 18"/>
          <p:cNvSpPr/>
          <p:nvPr/>
        </p:nvSpPr>
        <p:spPr>
          <a:xfrm>
            <a:off x="615140" y="13366552"/>
            <a:ext cx="18104661" cy="63939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
        <p:nvSpPr>
          <p:cNvPr id="20" name="Rectangle 19"/>
          <p:cNvSpPr/>
          <p:nvPr/>
        </p:nvSpPr>
        <p:spPr>
          <a:xfrm>
            <a:off x="0" y="746717"/>
            <a:ext cx="635283" cy="13293134"/>
          </a:xfrm>
          <a:prstGeom prst="rect">
            <a:avLst/>
          </a:prstGeom>
          <a:solidFill>
            <a:srgbClr val="00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26"/>
          </a:p>
        </p:txBody>
      </p:sp>
    </p:spTree>
    <p:extLst>
      <p:ext uri="{BB962C8B-B14F-4D97-AF65-F5344CB8AC3E}">
        <p14:creationId xmlns:p14="http://schemas.microsoft.com/office/powerpoint/2010/main" val="2236174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67593" y="595423"/>
            <a:ext cx="17700979" cy="12652743"/>
          </a:xfrm>
          <a:prstGeom prst="rect">
            <a:avLst/>
          </a:prstGeom>
        </p:spPr>
      </p:pic>
    </p:spTree>
    <p:extLst>
      <p:ext uri="{BB962C8B-B14F-4D97-AF65-F5344CB8AC3E}">
        <p14:creationId xmlns:p14="http://schemas.microsoft.com/office/powerpoint/2010/main" val="146099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422874"/>
                </a:solidFill>
                <a:latin typeface="Trebuchet MS" panose="020B0603020202020204" pitchFamily="34" charset="0"/>
              </a:rPr>
              <a:t>SOLO </a:t>
            </a: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716692" y="3077299"/>
            <a:ext cx="17398314" cy="12935334"/>
          </a:xfrm>
        </p:spPr>
        <p:txBody>
          <a:bodyPr>
            <a:normAutofit/>
          </a:bodyPr>
          <a:lstStyle/>
          <a:p>
            <a:pPr marL="0" indent="0">
              <a:lnSpc>
                <a:spcPct val="100000"/>
              </a:lnSpc>
              <a:buNone/>
            </a:pPr>
            <a:r>
              <a:rPr lang="en-GB" sz="5300" b="1" dirty="0" err="1" smtClean="0">
                <a:solidFill>
                  <a:srgbClr val="5B4E74"/>
                </a:solidFill>
              </a:rPr>
              <a:t>Prestructural</a:t>
            </a:r>
            <a:r>
              <a:rPr lang="en-GB" sz="5300" dirty="0" smtClean="0">
                <a:solidFill>
                  <a:srgbClr val="5B4E74"/>
                </a:solidFill>
              </a:rPr>
              <a:t>: The </a:t>
            </a:r>
            <a:r>
              <a:rPr lang="en-GB" sz="5300" dirty="0">
                <a:solidFill>
                  <a:srgbClr val="5B4E74"/>
                </a:solidFill>
              </a:rPr>
              <a:t>task is inappropriately attempted. The student requires help or has misunderstood. </a:t>
            </a:r>
            <a:r>
              <a:rPr lang="en-GB" sz="5300" dirty="0" smtClean="0">
                <a:solidFill>
                  <a:srgbClr val="5B4E74"/>
                </a:solidFill>
              </a:rPr>
              <a:t> </a:t>
            </a:r>
          </a:p>
          <a:p>
            <a:pPr marL="0" indent="0">
              <a:lnSpc>
                <a:spcPct val="100000"/>
              </a:lnSpc>
              <a:buNone/>
            </a:pPr>
            <a:r>
              <a:rPr lang="en-GB" sz="5300" b="1" dirty="0" err="1" smtClean="0">
                <a:solidFill>
                  <a:srgbClr val="5B4E74"/>
                </a:solidFill>
              </a:rPr>
              <a:t>Unistructural</a:t>
            </a:r>
            <a:r>
              <a:rPr lang="en-GB" sz="5300" b="1" dirty="0">
                <a:solidFill>
                  <a:srgbClr val="5B4E74"/>
                </a:solidFill>
              </a:rPr>
              <a:t>: </a:t>
            </a:r>
            <a:r>
              <a:rPr lang="en-GB" sz="5300" dirty="0">
                <a:solidFill>
                  <a:srgbClr val="5B4E74"/>
                </a:solidFill>
              </a:rPr>
              <a:t>One aspect of the task is achieved, but student understanding is disconnected and limited. </a:t>
            </a:r>
            <a:endParaRPr lang="en-GB" sz="5300" dirty="0" smtClean="0">
              <a:solidFill>
                <a:srgbClr val="5B4E74"/>
              </a:solidFill>
            </a:endParaRPr>
          </a:p>
          <a:p>
            <a:pPr marL="0" indent="0">
              <a:lnSpc>
                <a:spcPct val="100000"/>
              </a:lnSpc>
              <a:buNone/>
            </a:pPr>
            <a:r>
              <a:rPr lang="en-GB" sz="5300" b="1" dirty="0" err="1" smtClean="0">
                <a:solidFill>
                  <a:srgbClr val="5B4E74"/>
                </a:solidFill>
              </a:rPr>
              <a:t>Multistructural</a:t>
            </a:r>
            <a:r>
              <a:rPr lang="en-GB" sz="5300" b="1" dirty="0">
                <a:solidFill>
                  <a:srgbClr val="5B4E74"/>
                </a:solidFill>
              </a:rPr>
              <a:t>: </a:t>
            </a:r>
            <a:r>
              <a:rPr lang="en-GB" sz="5300" dirty="0">
                <a:solidFill>
                  <a:srgbClr val="5B4E74"/>
                </a:solidFill>
              </a:rPr>
              <a:t>Several aspects of the task are achieved but their relationships as a whole are not fully realised. </a:t>
            </a:r>
            <a:r>
              <a:rPr lang="en-GB" sz="5300" dirty="0" smtClean="0">
                <a:solidFill>
                  <a:srgbClr val="5B4E74"/>
                </a:solidFill>
              </a:rPr>
              <a:t> </a:t>
            </a:r>
            <a:r>
              <a:rPr lang="en-GB" sz="5300" b="1" dirty="0">
                <a:solidFill>
                  <a:srgbClr val="5B4E74"/>
                </a:solidFill>
              </a:rPr>
              <a:t>Relational</a:t>
            </a:r>
            <a:r>
              <a:rPr lang="en-GB" sz="5300" dirty="0">
                <a:solidFill>
                  <a:srgbClr val="5B4E74"/>
                </a:solidFill>
              </a:rPr>
              <a:t>: Aspects of the task are linked and integrated and contributed to a deeper understanding as a </a:t>
            </a:r>
            <a:r>
              <a:rPr lang="en-GB" sz="5300" dirty="0" smtClean="0">
                <a:solidFill>
                  <a:srgbClr val="5B4E74"/>
                </a:solidFill>
              </a:rPr>
              <a:t>whole</a:t>
            </a:r>
          </a:p>
          <a:p>
            <a:pPr marL="0" indent="0">
              <a:lnSpc>
                <a:spcPct val="100000"/>
              </a:lnSpc>
              <a:buNone/>
            </a:pPr>
            <a:r>
              <a:rPr lang="en-GB" sz="5300" b="1" dirty="0" smtClean="0">
                <a:solidFill>
                  <a:srgbClr val="5B4E74"/>
                </a:solidFill>
              </a:rPr>
              <a:t>Extended </a:t>
            </a:r>
            <a:r>
              <a:rPr lang="en-GB" sz="5300" b="1" dirty="0">
                <a:solidFill>
                  <a:srgbClr val="5B4E74"/>
                </a:solidFill>
              </a:rPr>
              <a:t>Abstract: </a:t>
            </a:r>
            <a:r>
              <a:rPr lang="en-GB" sz="5300" dirty="0">
                <a:solidFill>
                  <a:srgbClr val="5B4E74"/>
                </a:solidFill>
              </a:rPr>
              <a:t>New understanding at the previous relational level is re-thought at another conceptual level and in a new way, and is the basis for prediction, generalisation, reflection, or creation of new understanding.</a:t>
            </a:r>
            <a:endParaRPr lang="en-GB" sz="5300" dirty="0">
              <a:solidFill>
                <a:srgbClr val="5B4E74"/>
              </a:solidFill>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3372769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422874"/>
                </a:solidFill>
                <a:latin typeface="Trebuchet MS" panose="020B0603020202020204" pitchFamily="34" charset="0"/>
              </a:rPr>
              <a:t>PESEL</a:t>
            </a:r>
            <a:endParaRPr lang="en-GB" sz="16000" b="1" dirty="0">
              <a:solidFill>
                <a:srgbClr val="422874"/>
              </a:solidFill>
              <a:latin typeface="Trebuchet MS" panose="020B0603020202020204" pitchFamily="34" charset="0"/>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
        <p:nvSpPr>
          <p:cNvPr id="8" name="Content Placeholder 7"/>
          <p:cNvSpPr>
            <a:spLocks noGrp="1"/>
          </p:cNvSpPr>
          <p:nvPr>
            <p:ph idx="1"/>
          </p:nvPr>
        </p:nvSpPr>
        <p:spPr/>
        <p:txBody>
          <a:bodyPr/>
          <a:lstStyle/>
          <a:p>
            <a:pPr marL="0" indent="0">
              <a:buNone/>
            </a:pPr>
            <a:r>
              <a:rPr lang="en-GB" b="1" dirty="0" smtClean="0">
                <a:solidFill>
                  <a:srgbClr val="5B4E74"/>
                </a:solidFill>
              </a:rPr>
              <a:t>Point </a:t>
            </a:r>
            <a:r>
              <a:rPr lang="en-GB" dirty="0" smtClean="0">
                <a:solidFill>
                  <a:srgbClr val="5B4E74"/>
                </a:solidFill>
              </a:rPr>
              <a:t> - </a:t>
            </a:r>
            <a:r>
              <a:rPr lang="en-GB" b="1" dirty="0" smtClean="0">
                <a:solidFill>
                  <a:srgbClr val="5B4E74"/>
                </a:solidFill>
              </a:rPr>
              <a:t> </a:t>
            </a:r>
            <a:r>
              <a:rPr lang="en-GB" dirty="0">
                <a:solidFill>
                  <a:srgbClr val="5B4E74"/>
                </a:solidFill>
              </a:rPr>
              <a:t>make your </a:t>
            </a:r>
            <a:r>
              <a:rPr lang="en-GB" dirty="0" smtClean="0">
                <a:solidFill>
                  <a:srgbClr val="5B4E74"/>
                </a:solidFill>
              </a:rPr>
              <a:t>point </a:t>
            </a:r>
          </a:p>
          <a:p>
            <a:pPr marL="0" indent="0">
              <a:buNone/>
            </a:pPr>
            <a:r>
              <a:rPr lang="en-GB" b="1" dirty="0" smtClean="0">
                <a:solidFill>
                  <a:srgbClr val="5B4E74"/>
                </a:solidFill>
              </a:rPr>
              <a:t>Explain</a:t>
            </a:r>
            <a:r>
              <a:rPr lang="en-GB" dirty="0" smtClean="0">
                <a:solidFill>
                  <a:srgbClr val="5B4E74"/>
                </a:solidFill>
              </a:rPr>
              <a:t> -  </a:t>
            </a:r>
            <a:r>
              <a:rPr lang="en-GB" dirty="0">
                <a:solidFill>
                  <a:srgbClr val="5B4E74"/>
                </a:solidFill>
              </a:rPr>
              <a:t>explain your reasoning</a:t>
            </a:r>
            <a:endParaRPr lang="en-GB" dirty="0" smtClean="0">
              <a:solidFill>
                <a:srgbClr val="5B4E74"/>
              </a:solidFill>
            </a:endParaRPr>
          </a:p>
          <a:p>
            <a:pPr marL="0" indent="0">
              <a:buNone/>
            </a:pPr>
            <a:r>
              <a:rPr lang="en-GB" b="1" dirty="0" smtClean="0">
                <a:solidFill>
                  <a:srgbClr val="5B4E74"/>
                </a:solidFill>
              </a:rPr>
              <a:t>Support</a:t>
            </a:r>
            <a:r>
              <a:rPr lang="en-GB" dirty="0" smtClean="0">
                <a:solidFill>
                  <a:srgbClr val="5B4E74"/>
                </a:solidFill>
              </a:rPr>
              <a:t> -  </a:t>
            </a:r>
            <a:r>
              <a:rPr lang="en-GB" dirty="0">
                <a:solidFill>
                  <a:srgbClr val="5B4E74"/>
                </a:solidFill>
              </a:rPr>
              <a:t>support your point with evidence</a:t>
            </a:r>
            <a:endParaRPr lang="en-GB" dirty="0" smtClean="0">
              <a:solidFill>
                <a:srgbClr val="5B4E74"/>
              </a:solidFill>
            </a:endParaRPr>
          </a:p>
          <a:p>
            <a:pPr marL="0" indent="0">
              <a:buNone/>
            </a:pPr>
            <a:r>
              <a:rPr lang="en-GB" b="1" dirty="0" smtClean="0">
                <a:solidFill>
                  <a:srgbClr val="5B4E74"/>
                </a:solidFill>
              </a:rPr>
              <a:t>Evaluate</a:t>
            </a:r>
            <a:r>
              <a:rPr lang="en-GB" dirty="0" smtClean="0">
                <a:solidFill>
                  <a:srgbClr val="5B4E74"/>
                </a:solidFill>
              </a:rPr>
              <a:t> - </a:t>
            </a:r>
            <a:r>
              <a:rPr lang="en-GB" dirty="0">
                <a:solidFill>
                  <a:srgbClr val="5B4E74"/>
                </a:solidFill>
              </a:rPr>
              <a:t>evaluate your point and evidence</a:t>
            </a:r>
            <a:endParaRPr lang="en-GB" dirty="0" smtClean="0">
              <a:solidFill>
                <a:srgbClr val="5B4E74"/>
              </a:solidFill>
            </a:endParaRPr>
          </a:p>
          <a:p>
            <a:pPr marL="0" indent="0">
              <a:buNone/>
            </a:pPr>
            <a:r>
              <a:rPr lang="en-GB" b="1" dirty="0" smtClean="0">
                <a:solidFill>
                  <a:srgbClr val="5B4E74"/>
                </a:solidFill>
              </a:rPr>
              <a:t>Link</a:t>
            </a:r>
            <a:r>
              <a:rPr lang="en-GB" dirty="0" smtClean="0">
                <a:solidFill>
                  <a:srgbClr val="5B4E74"/>
                </a:solidFill>
              </a:rPr>
              <a:t> -  </a:t>
            </a:r>
            <a:r>
              <a:rPr lang="en-GB" dirty="0">
                <a:solidFill>
                  <a:srgbClr val="5B4E74"/>
                </a:solidFill>
              </a:rPr>
              <a:t>link to the next paragraph</a:t>
            </a:r>
            <a:endParaRPr lang="en-GB" dirty="0">
              <a:solidFill>
                <a:srgbClr val="5B4E74"/>
              </a:solidFill>
            </a:endParaRPr>
          </a:p>
        </p:txBody>
      </p:sp>
    </p:spTree>
    <p:extLst>
      <p:ext uri="{BB962C8B-B14F-4D97-AF65-F5344CB8AC3E}">
        <p14:creationId xmlns:p14="http://schemas.microsoft.com/office/powerpoint/2010/main" val="1066593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422874"/>
                </a:solidFill>
                <a:latin typeface="Trebuchet MS" panose="020B0603020202020204" pitchFamily="34" charset="0"/>
              </a:rPr>
              <a:t>Your Assignment</a:t>
            </a:r>
            <a:endParaRPr lang="en-GB" sz="16000" b="1" dirty="0">
              <a:solidFill>
                <a:srgbClr val="422874"/>
              </a:solidFill>
              <a:latin typeface="Trebuchet MS" panose="020B0603020202020204" pitchFamily="34" charset="0"/>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graphicFrame>
        <p:nvGraphicFramePr>
          <p:cNvPr id="3" name="Content Placeholder 2"/>
          <p:cNvGraphicFramePr>
            <a:graphicFrameLocks noGrp="1"/>
          </p:cNvGraphicFramePr>
          <p:nvPr>
            <p:ph idx="1"/>
            <p:extLst>
              <p:ext uri="{D42A27DB-BD31-4B8C-83A1-F6EECF244321}">
                <p14:modId xmlns:p14="http://schemas.microsoft.com/office/powerpoint/2010/main" val="288213879"/>
              </p:ext>
            </p:extLst>
          </p:nvPr>
        </p:nvGraphicFramePr>
        <p:xfrm>
          <a:off x="1287463" y="3736975"/>
          <a:ext cx="16086137" cy="41466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4" name="Picture 3" descr="File:Text-questionmark.svg - Wikimedia Commons"/>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913434" y="8159369"/>
            <a:ext cx="4892932" cy="4892932"/>
          </a:xfrm>
          <a:prstGeom prst="rect">
            <a:avLst/>
          </a:prstGeom>
        </p:spPr>
      </p:pic>
    </p:spTree>
    <p:extLst>
      <p:ext uri="{BB962C8B-B14F-4D97-AF65-F5344CB8AC3E}">
        <p14:creationId xmlns:p14="http://schemas.microsoft.com/office/powerpoint/2010/main" val="400558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9600" b="1" dirty="0" smtClean="0">
                <a:solidFill>
                  <a:srgbClr val="422874"/>
                </a:solidFill>
                <a:latin typeface="Trebuchet MS" panose="020B0603020202020204" pitchFamily="34" charset="0"/>
              </a:rPr>
              <a:t>Introductions</a:t>
            </a:r>
            <a:endParaRPr lang="en-GB" sz="160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737460"/>
            <a:ext cx="16145828" cy="10149990"/>
          </a:xfrm>
        </p:spPr>
        <p:txBody>
          <a:bodyPr>
            <a:normAutofit fontScale="92500" lnSpcReduction="10000"/>
          </a:bodyPr>
          <a:lstStyle/>
          <a:p>
            <a:pPr marL="0" indent="0">
              <a:buNone/>
            </a:pPr>
            <a:r>
              <a:rPr lang="en-GB" dirty="0" smtClean="0">
                <a:solidFill>
                  <a:srgbClr val="5B4E74"/>
                </a:solidFill>
              </a:rPr>
              <a:t>There </a:t>
            </a:r>
            <a:r>
              <a:rPr lang="en-GB" dirty="0">
                <a:solidFill>
                  <a:srgbClr val="5B4E74"/>
                </a:solidFill>
              </a:rPr>
              <a:t>are many ways to introduce an academic essay or short paper. Most academic writers, however, appear to do one or more of the following in their introductions:</a:t>
            </a:r>
          </a:p>
          <a:p>
            <a:pPr lvl="1"/>
            <a:r>
              <a:rPr lang="en-GB" dirty="0">
                <a:solidFill>
                  <a:srgbClr val="5B4E74"/>
                </a:solidFill>
              </a:rPr>
              <a:t>establish the context, background and/or importance of the topic</a:t>
            </a:r>
          </a:p>
          <a:p>
            <a:pPr lvl="1"/>
            <a:r>
              <a:rPr lang="en-GB" dirty="0">
                <a:solidFill>
                  <a:srgbClr val="5B4E74"/>
                </a:solidFill>
              </a:rPr>
              <a:t>present an issue, problem, or controversy in the field of study</a:t>
            </a:r>
          </a:p>
          <a:p>
            <a:pPr lvl="1"/>
            <a:r>
              <a:rPr lang="en-GB" dirty="0">
                <a:solidFill>
                  <a:srgbClr val="5B4E74"/>
                </a:solidFill>
              </a:rPr>
              <a:t>define the topic and/or key terms used in the paper</a:t>
            </a:r>
          </a:p>
          <a:p>
            <a:endParaRPr lang="en-GB" dirty="0">
              <a:solidFill>
                <a:srgbClr val="5B4E74"/>
              </a:solidFill>
            </a:endParaRPr>
          </a:p>
          <a:p>
            <a:pPr marL="0" indent="0">
              <a:buNone/>
            </a:pPr>
            <a:r>
              <a:rPr lang="en-GB" b="1" dirty="0">
                <a:solidFill>
                  <a:srgbClr val="5B4E74"/>
                </a:solidFill>
              </a:rPr>
              <a:t>Introductory phrases for Definitions:</a:t>
            </a:r>
            <a:endParaRPr lang="en-GB" dirty="0">
              <a:solidFill>
                <a:srgbClr val="5B4E74"/>
              </a:solidFill>
            </a:endParaRPr>
          </a:p>
          <a:p>
            <a:pPr marL="0" indent="0">
              <a:buNone/>
            </a:pPr>
            <a:r>
              <a:rPr lang="en-GB" dirty="0">
                <a:solidFill>
                  <a:srgbClr val="5B4E74"/>
                </a:solidFill>
              </a:rPr>
              <a:t>The term ‘X’ was first used by …</a:t>
            </a:r>
            <a:br>
              <a:rPr lang="en-GB" dirty="0">
                <a:solidFill>
                  <a:srgbClr val="5B4E74"/>
                </a:solidFill>
              </a:rPr>
            </a:br>
            <a:r>
              <a:rPr lang="en-GB" dirty="0">
                <a:solidFill>
                  <a:srgbClr val="5B4E74"/>
                </a:solidFill>
              </a:rPr>
              <a:t>The term ‘X’ can be traced back to …</a:t>
            </a:r>
            <a:br>
              <a:rPr lang="en-GB" dirty="0">
                <a:solidFill>
                  <a:srgbClr val="5B4E74"/>
                </a:solidFill>
              </a:rPr>
            </a:br>
            <a:r>
              <a:rPr lang="en-GB" dirty="0">
                <a:solidFill>
                  <a:srgbClr val="5B4E74"/>
                </a:solidFill>
              </a:rPr>
              <a:t>Previous studies mostly defined X as …</a:t>
            </a:r>
            <a:br>
              <a:rPr lang="en-GB" dirty="0">
                <a:solidFill>
                  <a:srgbClr val="5B4E74"/>
                </a:solidFill>
              </a:rPr>
            </a:br>
            <a:r>
              <a:rPr lang="en-GB" dirty="0">
                <a:solidFill>
                  <a:srgbClr val="5B4E74"/>
                </a:solidFill>
              </a:rPr>
              <a:t>The term ‘X’ was introduced by Smith in her …</a:t>
            </a:r>
            <a:br>
              <a:rPr lang="en-GB" dirty="0">
                <a:solidFill>
                  <a:srgbClr val="5B4E74"/>
                </a:solidFill>
              </a:rPr>
            </a:br>
            <a:r>
              <a:rPr lang="en-GB" dirty="0">
                <a:solidFill>
                  <a:srgbClr val="5B4E74"/>
                </a:solidFill>
              </a:rPr>
              <a:t>Historically, the term ‘X’ has been used to describe …</a:t>
            </a: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21072207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9600" b="1" dirty="0" smtClean="0">
                <a:solidFill>
                  <a:srgbClr val="5B4E74"/>
                </a:solidFill>
              </a:rPr>
              <a:t/>
            </a:r>
            <a:br>
              <a:rPr lang="en-GB" sz="9600" b="1" dirty="0" smtClean="0">
                <a:solidFill>
                  <a:srgbClr val="5B4E74"/>
                </a:solidFill>
              </a:rPr>
            </a:br>
            <a:r>
              <a:rPr lang="en-GB" sz="9800" b="1" dirty="0" smtClean="0">
                <a:solidFill>
                  <a:srgbClr val="5B4E74"/>
                </a:solidFill>
                <a:latin typeface="+mn-lt"/>
              </a:rPr>
              <a:t>General </a:t>
            </a:r>
            <a:r>
              <a:rPr lang="en-GB" sz="9800" b="1" dirty="0">
                <a:solidFill>
                  <a:srgbClr val="5B4E74"/>
                </a:solidFill>
                <a:latin typeface="+mn-lt"/>
              </a:rPr>
              <a:t>comments </a:t>
            </a:r>
            <a:r>
              <a:rPr lang="en-GB" sz="9800" b="1" dirty="0" smtClean="0">
                <a:solidFill>
                  <a:srgbClr val="5B4E74"/>
                </a:solidFill>
                <a:latin typeface="+mn-lt"/>
              </a:rPr>
              <a:t/>
            </a:r>
            <a:br>
              <a:rPr lang="en-GB" sz="9800" b="1" dirty="0" smtClean="0">
                <a:solidFill>
                  <a:srgbClr val="5B4E74"/>
                </a:solidFill>
                <a:latin typeface="+mn-lt"/>
              </a:rPr>
            </a:br>
            <a:r>
              <a:rPr lang="en-GB" sz="9800" b="1" dirty="0" smtClean="0">
                <a:solidFill>
                  <a:srgbClr val="5B4E74"/>
                </a:solidFill>
                <a:latin typeface="+mn-lt"/>
              </a:rPr>
              <a:t>on </a:t>
            </a:r>
            <a:r>
              <a:rPr lang="en-GB" sz="9800" b="1" dirty="0">
                <a:solidFill>
                  <a:srgbClr val="5B4E74"/>
                </a:solidFill>
                <a:latin typeface="+mn-lt"/>
              </a:rPr>
              <a:t>the relevant </a:t>
            </a:r>
            <a:r>
              <a:rPr lang="en-GB" sz="9800" b="1" dirty="0" smtClean="0">
                <a:solidFill>
                  <a:srgbClr val="5B4E74"/>
                </a:solidFill>
                <a:latin typeface="+mn-lt"/>
              </a:rPr>
              <a:t>literature</a:t>
            </a:r>
            <a:r>
              <a:rPr lang="en-GB" sz="9800" b="1" dirty="0">
                <a:solidFill>
                  <a:srgbClr val="5B4E74"/>
                </a:solidFill>
              </a:rPr>
              <a:t/>
            </a:r>
            <a:br>
              <a:rPr lang="en-GB" sz="9800" b="1" dirty="0">
                <a:solidFill>
                  <a:srgbClr val="5B4E74"/>
                </a:solidFill>
              </a:rPr>
            </a:br>
            <a:endParaRPr lang="en-GB" sz="9800" b="1" dirty="0">
              <a:solidFill>
                <a:srgbClr val="422874"/>
              </a:solidFill>
              <a:latin typeface="Trebuchet MS" panose="020B0603020202020204" pitchFamily="34" charset="0"/>
            </a:endParaRPr>
          </a:p>
        </p:txBody>
      </p:sp>
      <p:sp>
        <p:nvSpPr>
          <p:cNvPr id="3" name="Content Placeholder 2"/>
          <p:cNvSpPr>
            <a:spLocks noGrp="1"/>
          </p:cNvSpPr>
          <p:nvPr>
            <p:ph idx="1"/>
          </p:nvPr>
        </p:nvSpPr>
        <p:spPr>
          <a:xfrm>
            <a:off x="1286986" y="3737460"/>
            <a:ext cx="16145828" cy="10149990"/>
          </a:xfrm>
        </p:spPr>
        <p:txBody>
          <a:bodyPr>
            <a:noAutofit/>
          </a:bodyPr>
          <a:lstStyle/>
          <a:p>
            <a:pPr marL="0" indent="0">
              <a:buNone/>
            </a:pPr>
            <a:r>
              <a:rPr lang="en-GB" sz="5400" dirty="0" smtClean="0">
                <a:solidFill>
                  <a:srgbClr val="5B4E74"/>
                </a:solidFill>
              </a:rPr>
              <a:t>The </a:t>
            </a:r>
            <a:r>
              <a:rPr lang="en-GB" sz="5400" dirty="0">
                <a:solidFill>
                  <a:srgbClr val="5B4E74"/>
                </a:solidFill>
              </a:rPr>
              <a:t>literature on X has highlighted several …</a:t>
            </a:r>
            <a:br>
              <a:rPr lang="en-GB" sz="5400" dirty="0">
                <a:solidFill>
                  <a:srgbClr val="5B4E74"/>
                </a:solidFill>
              </a:rPr>
            </a:br>
            <a:r>
              <a:rPr lang="en-GB" sz="5400" dirty="0">
                <a:solidFill>
                  <a:srgbClr val="5B4E74"/>
                </a:solidFill>
              </a:rPr>
              <a:t>Different theories exist in the literature regarding …</a:t>
            </a:r>
            <a:br>
              <a:rPr lang="en-GB" sz="5400" dirty="0">
                <a:solidFill>
                  <a:srgbClr val="5B4E74"/>
                </a:solidFill>
              </a:rPr>
            </a:br>
            <a:r>
              <a:rPr lang="en-GB" sz="5400" dirty="0">
                <a:solidFill>
                  <a:srgbClr val="5B4E74"/>
                </a:solidFill>
              </a:rPr>
              <a:t>More recent attention has focused on the provision of …</a:t>
            </a:r>
            <a:br>
              <a:rPr lang="en-GB" sz="5400" dirty="0">
                <a:solidFill>
                  <a:srgbClr val="5B4E74"/>
                </a:solidFill>
              </a:rPr>
            </a:br>
            <a:r>
              <a:rPr lang="en-GB" sz="5400" dirty="0">
                <a:solidFill>
                  <a:srgbClr val="5B4E74"/>
                </a:solidFill>
              </a:rPr>
              <a:t>Much of the literature since the mid-1990s emphasises the …</a:t>
            </a:r>
            <a:br>
              <a:rPr lang="en-GB" sz="5400" dirty="0">
                <a:solidFill>
                  <a:srgbClr val="5B4E74"/>
                </a:solidFill>
              </a:rPr>
            </a:br>
            <a:r>
              <a:rPr lang="en-GB" sz="5400" dirty="0">
                <a:solidFill>
                  <a:srgbClr val="5B4E74"/>
                </a:solidFill>
              </a:rPr>
              <a:t>Much of the current literature on X pays particular attention to …</a:t>
            </a:r>
            <a:br>
              <a:rPr lang="en-GB" sz="5400" dirty="0">
                <a:solidFill>
                  <a:srgbClr val="5B4E74"/>
                </a:solidFill>
              </a:rPr>
            </a:br>
            <a:r>
              <a:rPr lang="en-GB" sz="5400" dirty="0">
                <a:solidFill>
                  <a:srgbClr val="5B4E74"/>
                </a:solidFill>
              </a:rPr>
              <a:t>The existing literature on X is extensive and focuses particularly on …</a:t>
            </a:r>
            <a:br>
              <a:rPr lang="en-GB" sz="5400" dirty="0">
                <a:solidFill>
                  <a:srgbClr val="5B4E74"/>
                </a:solidFill>
              </a:rPr>
            </a:br>
            <a:r>
              <a:rPr lang="en-GB" sz="5400" dirty="0">
                <a:solidFill>
                  <a:srgbClr val="5B4E74"/>
                </a:solidFill>
              </a:rPr>
              <a:t>There is a relatively small body of literature that is concerned with …</a:t>
            </a:r>
            <a:br>
              <a:rPr lang="en-GB" sz="5400" dirty="0">
                <a:solidFill>
                  <a:srgbClr val="5B4E74"/>
                </a:solidFill>
              </a:rPr>
            </a:br>
            <a:endParaRPr lang="en-GB" sz="5400" dirty="0">
              <a:solidFill>
                <a:srgbClr val="5B4E74"/>
              </a:solidFill>
            </a:endParaRPr>
          </a:p>
        </p:txBody>
      </p:sp>
      <p:grpSp>
        <p:nvGrpSpPr>
          <p:cNvPr id="14" name="Group 13"/>
          <p:cNvGrpSpPr/>
          <p:nvPr/>
        </p:nvGrpSpPr>
        <p:grpSpPr>
          <a:xfrm>
            <a:off x="10020299" y="104634"/>
            <a:ext cx="8528051" cy="2329803"/>
            <a:chOff x="3568061" y="6305555"/>
            <a:chExt cx="10911887" cy="2846575"/>
          </a:xfrm>
        </p:grpSpPr>
        <p:pic>
          <p:nvPicPr>
            <p:cNvPr id="15"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1047" y="6373718"/>
              <a:ext cx="2765429" cy="2778412"/>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9693" y="6305555"/>
              <a:ext cx="2740255" cy="2753119"/>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8061" y="6400800"/>
              <a:ext cx="2645454" cy="265787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45303" y="6371434"/>
              <a:ext cx="2706246" cy="2718951"/>
            </a:xfrm>
            <a:prstGeom prst="rect">
              <a:avLst/>
            </a:prstGeom>
          </p:spPr>
        </p:pic>
      </p:grpSp>
    </p:spTree>
    <p:extLst>
      <p:ext uri="{BB962C8B-B14F-4D97-AF65-F5344CB8AC3E}">
        <p14:creationId xmlns:p14="http://schemas.microsoft.com/office/powerpoint/2010/main" val="1552558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D60F556779D44584B15ED771342667" ma:contentTypeVersion="10" ma:contentTypeDescription="Create a new document." ma:contentTypeScope="" ma:versionID="095763fe2f677b0d1614e140a37cc793">
  <xsd:schema xmlns:xsd="http://www.w3.org/2001/XMLSchema" xmlns:xs="http://www.w3.org/2001/XMLSchema" xmlns:p="http://schemas.microsoft.com/office/2006/metadata/properties" xmlns:ns2="7385d776-639e-4ef9-85df-5c17e770c985" xmlns:ns3="e6943245-04cf-42a4-b2f3-ee5bacb5193a" targetNamespace="http://schemas.microsoft.com/office/2006/metadata/properties" ma:root="true" ma:fieldsID="56b357d6e167f7849c06f60b43e8e3a2" ns2:_="" ns3:_="">
    <xsd:import namespace="7385d776-639e-4ef9-85df-5c17e770c985"/>
    <xsd:import namespace="e6943245-04cf-42a4-b2f3-ee5bacb5193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85d776-639e-4ef9-85df-5c17e770c9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943245-04cf-42a4-b2f3-ee5bacb5193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2BC605-50E7-4628-8ACB-D26081AE3523}">
  <ds:schemaRefs>
    <ds:schemaRef ds:uri="e6943245-04cf-42a4-b2f3-ee5bacb5193a"/>
    <ds:schemaRef ds:uri="http://purl.org/dc/elements/1.1/"/>
    <ds:schemaRef ds:uri="http://schemas.microsoft.com/office/2006/metadata/properties"/>
    <ds:schemaRef ds:uri="http://schemas.microsoft.com/office/2006/documentManagement/types"/>
    <ds:schemaRef ds:uri="7385d776-639e-4ef9-85df-5c17e770c985"/>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4E16319-2300-4D8C-9618-2B6B0E083B90}">
  <ds:schemaRefs>
    <ds:schemaRef ds:uri="http://schemas.microsoft.com/sharepoint/v3/contenttype/forms"/>
  </ds:schemaRefs>
</ds:datastoreItem>
</file>

<file path=customXml/itemProps3.xml><?xml version="1.0" encoding="utf-8"?>
<ds:datastoreItem xmlns:ds="http://schemas.openxmlformats.org/officeDocument/2006/customXml" ds:itemID="{4DB45F1E-5251-43EC-BB73-78082A7808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85d776-639e-4ef9-85df-5c17e770c985"/>
    <ds:schemaRef ds:uri="e6943245-04cf-42a4-b2f3-ee5bacb519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458</TotalTime>
  <Words>2134</Words>
  <Application>Microsoft Office PowerPoint</Application>
  <PresentationFormat>Custom</PresentationFormat>
  <Paragraphs>230</Paragraphs>
  <Slides>30</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Trebuchet MS</vt:lpstr>
      <vt:lpstr>Wingdings</vt:lpstr>
      <vt:lpstr>Office Theme</vt:lpstr>
      <vt:lpstr>PowerPoint Presentation</vt:lpstr>
      <vt:lpstr>PowerPoint Presentation</vt:lpstr>
      <vt:lpstr> </vt:lpstr>
      <vt:lpstr>PowerPoint Presentation</vt:lpstr>
      <vt:lpstr>SOLO </vt:lpstr>
      <vt:lpstr>PESEL</vt:lpstr>
      <vt:lpstr>Your Assignment</vt:lpstr>
      <vt:lpstr>Introductions</vt:lpstr>
      <vt:lpstr> General comments  on the relevant literature </vt:lpstr>
      <vt:lpstr>  General comments  on the relevant literature </vt:lpstr>
      <vt:lpstr> Expressing a  causal relationship  </vt:lpstr>
      <vt:lpstr>Introducing the  critical stance of particular writers</vt:lpstr>
      <vt:lpstr>Discussing Theories and Research</vt:lpstr>
      <vt:lpstr>Explanation</vt:lpstr>
      <vt:lpstr> Adding Additional  Information to Support a Point  </vt:lpstr>
      <vt:lpstr> Demonstrating  Contrast / Opposing Points   </vt:lpstr>
      <vt:lpstr>  Signifying  Importance </vt:lpstr>
      <vt:lpstr>Reference to  previous research</vt:lpstr>
      <vt:lpstr>Summarising </vt:lpstr>
      <vt:lpstr>Reference to  previous research</vt:lpstr>
      <vt:lpstr>Conclusions </vt:lpstr>
      <vt:lpstr>Conclusions </vt:lpstr>
      <vt:lpstr>Conclusions </vt:lpstr>
      <vt:lpstr>Conclusions </vt:lpstr>
      <vt:lpstr>Conclusions </vt:lpstr>
      <vt:lpstr> Over to you! </vt:lpstr>
      <vt:lpstr>Critical Writing </vt:lpstr>
      <vt:lpstr>Activity </vt:lpstr>
      <vt:lpstr>Answer </vt:lpstr>
      <vt:lpstr> Over to you! </vt:lpstr>
    </vt:vector>
  </TitlesOfParts>
  <Company>Chichester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Lianne Grogan</dc:creator>
  <cp:lastModifiedBy>Lianne Grogan</cp:lastModifiedBy>
  <cp:revision>103</cp:revision>
  <dcterms:created xsi:type="dcterms:W3CDTF">2020-04-23T20:34:50Z</dcterms:created>
  <dcterms:modified xsi:type="dcterms:W3CDTF">2021-02-03T14:02:46Z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0x01010043D60F556779D44584B15ED771342667</vt:lpwstr>
  </property>
</Properties>
</file>