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7" r:id="rId4"/>
  </p:sldMasterIdLst>
  <p:notesMasterIdLst>
    <p:notesMasterId r:id="rId44"/>
  </p:notesMasterIdLst>
  <p:handoutMasterIdLst>
    <p:handoutMasterId r:id="rId45"/>
  </p:handoutMasterIdLst>
  <p:sldIdLst>
    <p:sldId id="384" r:id="rId5"/>
    <p:sldId id="385" r:id="rId6"/>
    <p:sldId id="344" r:id="rId7"/>
    <p:sldId id="282" r:id="rId8"/>
    <p:sldId id="386" r:id="rId9"/>
    <p:sldId id="363" r:id="rId10"/>
    <p:sldId id="364" r:id="rId11"/>
    <p:sldId id="365" r:id="rId12"/>
    <p:sldId id="366" r:id="rId13"/>
    <p:sldId id="367" r:id="rId14"/>
    <p:sldId id="368" r:id="rId15"/>
    <p:sldId id="369" r:id="rId16"/>
    <p:sldId id="370" r:id="rId17"/>
    <p:sldId id="347" r:id="rId18"/>
    <p:sldId id="348" r:id="rId19"/>
    <p:sldId id="269" r:id="rId20"/>
    <p:sldId id="288" r:id="rId21"/>
    <p:sldId id="352" r:id="rId22"/>
    <p:sldId id="371" r:id="rId23"/>
    <p:sldId id="354" r:id="rId24"/>
    <p:sldId id="355" r:id="rId25"/>
    <p:sldId id="374" r:id="rId26"/>
    <p:sldId id="328" r:id="rId27"/>
    <p:sldId id="329" r:id="rId28"/>
    <p:sldId id="332" r:id="rId29"/>
    <p:sldId id="383" r:id="rId30"/>
    <p:sldId id="375" r:id="rId31"/>
    <p:sldId id="300" r:id="rId32"/>
    <p:sldId id="301" r:id="rId33"/>
    <p:sldId id="302" r:id="rId34"/>
    <p:sldId id="356" r:id="rId35"/>
    <p:sldId id="336" r:id="rId36"/>
    <p:sldId id="379" r:id="rId37"/>
    <p:sldId id="357" r:id="rId38"/>
    <p:sldId id="376" r:id="rId39"/>
    <p:sldId id="330" r:id="rId40"/>
    <p:sldId id="341" r:id="rId41"/>
    <p:sldId id="380" r:id="rId42"/>
    <p:sldId id="373" r:id="rId4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874"/>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0C3D12-D3D9-505A-1F62-99333B7B7C0A}" v="175" dt="2020-06-02T11:54:48.1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87" autoAdjust="0"/>
  </p:normalViewPr>
  <p:slideViewPr>
    <p:cSldViewPr snapToGrid="0" snapToObjects="1">
      <p:cViewPr varScale="1">
        <p:scale>
          <a:sx n="63" d="100"/>
          <a:sy n="63" d="100"/>
        </p:scale>
        <p:origin x="39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83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1"/>
            <a:ext cx="2946400" cy="498395"/>
          </a:xfrm>
          <a:prstGeom prst="rect">
            <a:avLst/>
          </a:prstGeom>
        </p:spPr>
        <p:txBody>
          <a:bodyPr vert="horz" lIns="91440" tIns="45720" rIns="91440" bIns="45720" rtlCol="0"/>
          <a:lstStyle>
            <a:lvl1pPr algn="r">
              <a:defRPr sz="1200"/>
            </a:lvl1pPr>
          </a:lstStyle>
          <a:p>
            <a:fld id="{8CBCE29E-88F6-4463-9C36-F00CD8CAAC38}" type="datetimeFigureOut">
              <a:rPr lang="en-GB" smtClean="0"/>
              <a:t>02/06/2020</a:t>
            </a:fld>
            <a:endParaRPr lang="en-GB"/>
          </a:p>
        </p:txBody>
      </p:sp>
      <p:sp>
        <p:nvSpPr>
          <p:cNvPr id="4" name="Footer Placeholder 3"/>
          <p:cNvSpPr>
            <a:spLocks noGrp="1"/>
          </p:cNvSpPr>
          <p:nvPr>
            <p:ph type="ftr" sz="quarter" idx="2"/>
          </p:nvPr>
        </p:nvSpPr>
        <p:spPr>
          <a:xfrm>
            <a:off x="0" y="9428243"/>
            <a:ext cx="2946400" cy="49839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243"/>
            <a:ext cx="2946400" cy="498395"/>
          </a:xfrm>
          <a:prstGeom prst="rect">
            <a:avLst/>
          </a:prstGeom>
        </p:spPr>
        <p:txBody>
          <a:bodyPr vert="horz" lIns="91440" tIns="45720" rIns="91440" bIns="45720" rtlCol="0" anchor="b"/>
          <a:lstStyle>
            <a:lvl1pPr algn="r">
              <a:defRPr sz="1200"/>
            </a:lvl1pPr>
          </a:lstStyle>
          <a:p>
            <a:fld id="{A9FE6546-111E-4739-8A8A-F5871EA39501}" type="slidenum">
              <a:rPr lang="en-GB" smtClean="0"/>
              <a:t>‹#›</a:t>
            </a:fld>
            <a:endParaRPr lang="en-GB"/>
          </a:p>
        </p:txBody>
      </p:sp>
    </p:spTree>
    <p:extLst>
      <p:ext uri="{BB962C8B-B14F-4D97-AF65-F5344CB8AC3E}">
        <p14:creationId xmlns:p14="http://schemas.microsoft.com/office/powerpoint/2010/main" val="622560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17BB06BB-D68A-5149-AE97-0ED4D7186836}" type="datetimeFigureOut">
              <a:rPr lang="en-US" smtClean="0"/>
              <a:t>6/2/2020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CEE3D75D-431B-8242-83B2-B1F883384C3B}" type="slidenum">
              <a:rPr lang="en-US" smtClean="0"/>
              <a:t>‹#›</a:t>
            </a:fld>
            <a:endParaRPr lang="en-US"/>
          </a:p>
        </p:txBody>
      </p:sp>
    </p:spTree>
    <p:extLst>
      <p:ext uri="{BB962C8B-B14F-4D97-AF65-F5344CB8AC3E}">
        <p14:creationId xmlns:p14="http://schemas.microsoft.com/office/powerpoint/2010/main" val="35134253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ClrTx/>
              <a:buFont typeface="Wingdings 2" pitchFamily="18" charset="2"/>
              <a:buNone/>
            </a:pPr>
            <a:r>
              <a:rPr lang="en-GB" dirty="0">
                <a:solidFill>
                  <a:srgbClr val="7030A0"/>
                </a:solidFill>
                <a:latin typeface="Trebuchet MS" panose="020B0603020202020204" pitchFamily="34" charset="0"/>
              </a:rPr>
              <a:t>In this session you will learn</a:t>
            </a:r>
          </a:p>
          <a:p>
            <a:pPr eaLnBrk="1" hangingPunct="1">
              <a:buClrTx/>
              <a:buFont typeface="Wingdings 2" pitchFamily="18" charset="2"/>
              <a:buNone/>
            </a:pPr>
            <a:endParaRPr lang="en-GB" sz="900" dirty="0">
              <a:solidFill>
                <a:srgbClr val="7030A0"/>
              </a:solidFill>
              <a:latin typeface="Trebuchet MS" panose="020B0603020202020204" pitchFamily="34" charset="0"/>
            </a:endParaRPr>
          </a:p>
          <a:p>
            <a:pPr marL="136525" indent="0" eaLnBrk="1" hangingPunct="1">
              <a:buClrTx/>
              <a:buNone/>
            </a:pPr>
            <a:r>
              <a:rPr lang="en-GB" dirty="0">
                <a:solidFill>
                  <a:srgbClr val="7030A0"/>
                </a:solidFill>
                <a:latin typeface="Trebuchet MS" panose="020B0603020202020204" pitchFamily="34" charset="0"/>
              </a:rPr>
              <a:t>Why you need to reference</a:t>
            </a:r>
          </a:p>
          <a:p>
            <a:pPr marL="136525" indent="0" eaLnBrk="1" hangingPunct="1">
              <a:buClrTx/>
              <a:buNone/>
            </a:pPr>
            <a:r>
              <a:rPr lang="en-GB" dirty="0">
                <a:solidFill>
                  <a:srgbClr val="7030A0"/>
                </a:solidFill>
                <a:latin typeface="Trebuchet MS" panose="020B0603020202020204" pitchFamily="34" charset="0"/>
              </a:rPr>
              <a:t>What is plagiarism?</a:t>
            </a:r>
          </a:p>
          <a:p>
            <a:pPr marL="136525" indent="0" eaLnBrk="1" hangingPunct="1">
              <a:buClrTx/>
              <a:buNone/>
            </a:pPr>
            <a:r>
              <a:rPr lang="en-GB" dirty="0">
                <a:solidFill>
                  <a:srgbClr val="7030A0"/>
                </a:solidFill>
                <a:latin typeface="Trebuchet MS" panose="020B0603020202020204" pitchFamily="34" charset="0"/>
              </a:rPr>
              <a:t>How to cite from a book, webpage &amp; journal article</a:t>
            </a:r>
          </a:p>
          <a:p>
            <a:pPr marL="136525" indent="0" eaLnBrk="1" hangingPunct="1">
              <a:buClrTx/>
              <a:buNone/>
            </a:pPr>
            <a:r>
              <a:rPr lang="en-GB" dirty="0">
                <a:solidFill>
                  <a:srgbClr val="7030A0"/>
                </a:solidFill>
                <a:latin typeface="Trebuchet MS" panose="020B0603020202020204" pitchFamily="34" charset="0"/>
              </a:rPr>
              <a:t>How to write a reference list</a:t>
            </a:r>
          </a:p>
          <a:p>
            <a:pPr marL="136525" indent="0" eaLnBrk="1" hangingPunct="1">
              <a:buClrTx/>
              <a:buNone/>
            </a:pPr>
            <a:r>
              <a:rPr lang="en-GB" dirty="0">
                <a:solidFill>
                  <a:srgbClr val="7030A0"/>
                </a:solidFill>
                <a:latin typeface="Trebuchet MS" panose="020B0603020202020204" pitchFamily="34" charset="0"/>
              </a:rPr>
              <a:t>Secondary references</a:t>
            </a:r>
          </a:p>
        </p:txBody>
      </p:sp>
      <p:sp>
        <p:nvSpPr>
          <p:cNvPr id="4" name="Slide Number Placeholder 3"/>
          <p:cNvSpPr>
            <a:spLocks noGrp="1"/>
          </p:cNvSpPr>
          <p:nvPr>
            <p:ph type="sldNum" sz="quarter" idx="10"/>
          </p:nvPr>
        </p:nvSpPr>
        <p:spPr/>
        <p:txBody>
          <a:bodyPr/>
          <a:lstStyle/>
          <a:p>
            <a:fld id="{CEE3D75D-431B-8242-83B2-B1F883384C3B}" type="slidenum">
              <a:rPr lang="en-US" smtClean="0"/>
              <a:t>2</a:t>
            </a:fld>
            <a:endParaRPr lang="en-US"/>
          </a:p>
        </p:txBody>
      </p:sp>
    </p:spTree>
    <p:extLst>
      <p:ext uri="{BB962C8B-B14F-4D97-AF65-F5344CB8AC3E}">
        <p14:creationId xmlns:p14="http://schemas.microsoft.com/office/powerpoint/2010/main" val="297868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Name, Year, Page number)</a:t>
            </a:r>
          </a:p>
          <a:p>
            <a:r>
              <a:rPr lang="en-GB" baseline="0" dirty="0"/>
              <a:t>Indirect: even if you don’t use a quote, but mention something which is an idea or information from something else, or putting it into your own words, still cite it.</a:t>
            </a:r>
          </a:p>
          <a:p>
            <a:endParaRPr lang="en-GB" baseline="0" dirty="0"/>
          </a:p>
          <a:p>
            <a:endParaRPr lang="en-GB" dirty="0"/>
          </a:p>
        </p:txBody>
      </p:sp>
      <p:sp>
        <p:nvSpPr>
          <p:cNvPr id="4" name="Slide Number Placeholder 3"/>
          <p:cNvSpPr>
            <a:spLocks noGrp="1"/>
          </p:cNvSpPr>
          <p:nvPr>
            <p:ph type="sldNum" sz="quarter" idx="10"/>
          </p:nvPr>
        </p:nvSpPr>
        <p:spPr/>
        <p:txBody>
          <a:bodyPr/>
          <a:lstStyle/>
          <a:p>
            <a:pPr>
              <a:defRPr/>
            </a:pPr>
            <a:fld id="{D35C5EFB-0351-4DC1-9CF9-429D3D26F144}" type="slidenum">
              <a:rPr lang="en-GB" smtClean="0"/>
              <a:pPr>
                <a:defRPr/>
              </a:pPr>
              <a:t>16</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Webpage citations are basically the same as books – (author,</a:t>
            </a:r>
            <a:r>
              <a:rPr lang="en-GB" baseline="0" dirty="0"/>
              <a:t> year)</a:t>
            </a: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t>If no author use the title of the document in quotation marks</a:t>
            </a:r>
          </a:p>
          <a:p>
            <a:endParaRPr lang="en-GB" dirty="0"/>
          </a:p>
        </p:txBody>
      </p:sp>
      <p:sp>
        <p:nvSpPr>
          <p:cNvPr id="4" name="Slide Number Placeholder 3"/>
          <p:cNvSpPr>
            <a:spLocks noGrp="1"/>
          </p:cNvSpPr>
          <p:nvPr>
            <p:ph type="sldNum" sz="quarter" idx="10"/>
          </p:nvPr>
        </p:nvSpPr>
        <p:spPr/>
        <p:txBody>
          <a:bodyPr/>
          <a:lstStyle/>
          <a:p>
            <a:fld id="{CEE3D75D-431B-8242-83B2-B1F883384C3B}" type="slidenum">
              <a:rPr lang="en-US" smtClean="0"/>
              <a:t>17</a:t>
            </a:fld>
            <a:endParaRPr lang="en-US"/>
          </a:p>
        </p:txBody>
      </p:sp>
    </p:spTree>
    <p:extLst>
      <p:ext uri="{BB962C8B-B14F-4D97-AF65-F5344CB8AC3E}">
        <p14:creationId xmlns:p14="http://schemas.microsoft.com/office/powerpoint/2010/main" val="3791817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35C5EFB-0351-4DC1-9CF9-429D3D26F144}" type="slidenum">
              <a:rPr lang="en-GB" smtClean="0">
                <a:solidFill>
                  <a:prstClr val="black"/>
                </a:solidFill>
              </a:rPr>
              <a:pPr>
                <a:defRPr/>
              </a:pPr>
              <a:t>18</a:t>
            </a:fld>
            <a:endParaRPr lang="en-GB">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Author - Surname, initial(s) or first name(s),</a:t>
            </a:r>
            <a:r>
              <a:rPr lang="en-GB" baseline="0" dirty="0"/>
              <a:t> year of publication (in brackets), title (in italics or underlined), edition, Place of Publication, Publisher</a:t>
            </a:r>
            <a:endParaRPr lang="en-GB" dirty="0"/>
          </a:p>
        </p:txBody>
      </p:sp>
      <p:sp>
        <p:nvSpPr>
          <p:cNvPr id="4" name="Slide Number Placeholder 3"/>
          <p:cNvSpPr>
            <a:spLocks noGrp="1"/>
          </p:cNvSpPr>
          <p:nvPr>
            <p:ph type="sldNum" sz="quarter" idx="10"/>
          </p:nvPr>
        </p:nvSpPr>
        <p:spPr/>
        <p:txBody>
          <a:bodyPr/>
          <a:lstStyle/>
          <a:p>
            <a:pPr>
              <a:defRPr/>
            </a:pPr>
            <a:fld id="{D35C5EFB-0351-4DC1-9CF9-429D3D26F144}" type="slidenum">
              <a:rPr lang="en-GB" smtClean="0"/>
              <a:pPr>
                <a:defRPr/>
              </a:pPr>
              <a:t>20</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Place is town or city</a:t>
            </a:r>
            <a:r>
              <a:rPr lang="en-GB" baseline="0" dirty="0"/>
              <a:t> not county</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D35C5EFB-0351-4DC1-9CF9-429D3D26F144}" type="slidenum">
              <a:rPr lang="en-GB" smtClean="0"/>
              <a:pPr>
                <a:defRPr/>
              </a:pPr>
              <a:t>21</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4327E8-5964-4B2A-BC26-D2CA28514729}" type="slidenum">
              <a:rPr lang="en-GB" smtClean="0"/>
              <a:pPr fontAlgn="base">
                <a:spcBef>
                  <a:spcPct val="0"/>
                </a:spcBef>
                <a:spcAft>
                  <a:spcPct val="0"/>
                </a:spcAft>
                <a:defRPr/>
              </a:pPr>
              <a:t>22</a:t>
            </a:fld>
            <a:endParaRPr lang="en-GB"/>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i="1" dirty="0"/>
          </a:p>
        </p:txBody>
      </p:sp>
    </p:spTree>
    <p:extLst>
      <p:ext uri="{BB962C8B-B14F-4D97-AF65-F5344CB8AC3E}">
        <p14:creationId xmlns:p14="http://schemas.microsoft.com/office/powerpoint/2010/main" val="483654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D35C5EFB-0351-4DC1-9CF9-429D3D26F144}" type="slidenum">
              <a:rPr lang="en-GB" smtClean="0">
                <a:solidFill>
                  <a:prstClr val="black"/>
                </a:solidFill>
              </a:rPr>
              <a:pPr>
                <a:defRPr/>
              </a:pPr>
              <a:t>28</a:t>
            </a:fld>
            <a:endParaRPr lang="en-GB">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35C5EFB-0351-4DC1-9CF9-429D3D26F144}" type="slidenum">
              <a:rPr lang="en-GB" smtClean="0">
                <a:solidFill>
                  <a:prstClr val="black"/>
                </a:solidFill>
              </a:rPr>
              <a:pPr>
                <a:defRPr/>
              </a:pPr>
              <a:t>29</a:t>
            </a:fld>
            <a:endParaRPr lang="en-GB">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35C5EFB-0351-4DC1-9CF9-429D3D26F144}" type="slidenum">
              <a:rPr lang="en-GB" smtClean="0">
                <a:solidFill>
                  <a:prstClr val="black"/>
                </a:solidFill>
              </a:rPr>
              <a:pPr>
                <a:defRPr/>
              </a:pPr>
              <a:t>30</a:t>
            </a:fld>
            <a:endParaRPr lang="en-GB">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your citation you use the same details as when citing from a book – author surname,</a:t>
            </a:r>
            <a:r>
              <a:rPr lang="en-GB" baseline="0" dirty="0"/>
              <a:t> year of publication and a page number.</a:t>
            </a:r>
          </a:p>
          <a:p>
            <a:r>
              <a:rPr lang="en-GB" baseline="0" dirty="0"/>
              <a:t>In your reference the name of the magazine or journal is in italics.</a:t>
            </a:r>
          </a:p>
          <a:p>
            <a:endParaRPr lang="en-GB" baseline="0" dirty="0"/>
          </a:p>
          <a:p>
            <a:r>
              <a:rPr lang="en-GB" baseline="0" dirty="0"/>
              <a:t>You also give the page numbers of the entire article.  </a:t>
            </a:r>
          </a:p>
          <a:p>
            <a:endParaRPr lang="en-GB" baseline="0" dirty="0"/>
          </a:p>
          <a:p>
            <a:r>
              <a:rPr lang="en-GB" baseline="0" dirty="0"/>
              <a:t>For journals after the title put the volume no if there is one in italics and issue number in brackets.</a:t>
            </a:r>
          </a:p>
          <a:p>
            <a:endParaRPr lang="en-GB" baseline="0" dirty="0"/>
          </a:p>
          <a:p>
            <a:endParaRPr lang="en-GB" baseline="0" dirty="0"/>
          </a:p>
          <a:p>
            <a:endParaRPr lang="en-GB" baseline="0" dirty="0"/>
          </a:p>
          <a:p>
            <a:r>
              <a:rPr lang="en-GB" baseline="0" dirty="0"/>
              <a:t>In the reference the name of the magazine or journal is in italics.</a:t>
            </a:r>
          </a:p>
          <a:p>
            <a:endParaRPr lang="en-GB" baseline="0" dirty="0"/>
          </a:p>
          <a:p>
            <a:r>
              <a:rPr lang="en-GB" baseline="0" dirty="0"/>
              <a:t>Your also give the page number of the entire article in the reference</a:t>
            </a:r>
          </a:p>
          <a:p>
            <a:endParaRPr lang="en-GB" baseline="0" dirty="0"/>
          </a:p>
          <a:p>
            <a:r>
              <a:rPr lang="en-GB" baseline="0" dirty="0"/>
              <a:t>Journals – after the title put the volume no if there is one in italics and issue number in brackets</a:t>
            </a:r>
            <a:endParaRPr lang="en-GB" dirty="0"/>
          </a:p>
        </p:txBody>
      </p:sp>
      <p:sp>
        <p:nvSpPr>
          <p:cNvPr id="4" name="Slide Number Placeholder 3"/>
          <p:cNvSpPr>
            <a:spLocks noGrp="1"/>
          </p:cNvSpPr>
          <p:nvPr>
            <p:ph type="sldNum" sz="quarter" idx="10"/>
          </p:nvPr>
        </p:nvSpPr>
        <p:spPr/>
        <p:txBody>
          <a:bodyPr/>
          <a:lstStyle/>
          <a:p>
            <a:fld id="{CEE3D75D-431B-8242-83B2-B1F883384C3B}" type="slidenum">
              <a:rPr lang="en-US" smtClean="0"/>
              <a:t>31</a:t>
            </a:fld>
            <a:endParaRPr lang="en-US"/>
          </a:p>
        </p:txBody>
      </p:sp>
    </p:spTree>
    <p:extLst>
      <p:ext uri="{BB962C8B-B14F-4D97-AF65-F5344CB8AC3E}">
        <p14:creationId xmlns:p14="http://schemas.microsoft.com/office/powerpoint/2010/main" val="2441690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35C5EFB-0351-4DC1-9CF9-429D3D26F144}" type="slidenum">
              <a:rPr lang="en-GB" smtClean="0">
                <a:solidFill>
                  <a:prstClr val="black"/>
                </a:solidFill>
              </a:rPr>
              <a:pPr>
                <a:defRPr/>
              </a:pPr>
              <a:t>3</a:t>
            </a:fld>
            <a:endParaRPr lang="en-GB">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3 – 5 authors list them all in your first citation.  For any further citations list the first author and then et. al.</a:t>
            </a:r>
            <a:r>
              <a:rPr lang="en-GB" baseline="0" dirty="0"/>
              <a:t>  Always list all the authors in your reference.</a:t>
            </a:r>
            <a:endParaRPr lang="en-GB" dirty="0"/>
          </a:p>
        </p:txBody>
      </p:sp>
      <p:sp>
        <p:nvSpPr>
          <p:cNvPr id="4" name="Slide Number Placeholder 3"/>
          <p:cNvSpPr>
            <a:spLocks noGrp="1"/>
          </p:cNvSpPr>
          <p:nvPr>
            <p:ph type="sldNum" sz="quarter" idx="10"/>
          </p:nvPr>
        </p:nvSpPr>
        <p:spPr/>
        <p:txBody>
          <a:bodyPr/>
          <a:lstStyle/>
          <a:p>
            <a:fld id="{CEE3D75D-431B-8242-83B2-B1F883384C3B}" type="slidenum">
              <a:rPr lang="en-US" smtClean="0"/>
              <a:t>32</a:t>
            </a:fld>
            <a:endParaRPr lang="en-US"/>
          </a:p>
        </p:txBody>
      </p:sp>
    </p:spTree>
    <p:extLst>
      <p:ext uri="{BB962C8B-B14F-4D97-AF65-F5344CB8AC3E}">
        <p14:creationId xmlns:p14="http://schemas.microsoft.com/office/powerpoint/2010/main" val="3121286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EE3D75D-431B-8242-83B2-B1F883384C3B}" type="slidenum">
              <a:rPr lang="en-US" smtClean="0"/>
              <a:t>33</a:t>
            </a:fld>
            <a:endParaRPr lang="en-US"/>
          </a:p>
        </p:txBody>
      </p:sp>
    </p:spTree>
    <p:extLst>
      <p:ext uri="{BB962C8B-B14F-4D97-AF65-F5344CB8AC3E}">
        <p14:creationId xmlns:p14="http://schemas.microsoft.com/office/powerpoint/2010/main" val="331251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Title of webpage</a:t>
            </a:r>
            <a:r>
              <a:rPr lang="en-GB" baseline="0" dirty="0"/>
              <a:t> is in italics</a:t>
            </a:r>
          </a:p>
          <a:p>
            <a:r>
              <a:rPr lang="en-GB" baseline="0" dirty="0"/>
              <a:t>Sometimes not all the information will be available.</a:t>
            </a:r>
            <a:endParaRPr lang="en-GB" dirty="0"/>
          </a:p>
        </p:txBody>
      </p:sp>
      <p:sp>
        <p:nvSpPr>
          <p:cNvPr id="4" name="Slide Number Placeholder 3"/>
          <p:cNvSpPr>
            <a:spLocks noGrp="1"/>
          </p:cNvSpPr>
          <p:nvPr>
            <p:ph type="sldNum" sz="quarter" idx="10"/>
          </p:nvPr>
        </p:nvSpPr>
        <p:spPr/>
        <p:txBody>
          <a:bodyPr/>
          <a:lstStyle/>
          <a:p>
            <a:pPr>
              <a:defRPr/>
            </a:pPr>
            <a:fld id="{D35C5EFB-0351-4DC1-9CF9-429D3D26F144}" type="slidenum">
              <a:rPr lang="en-GB" smtClean="0">
                <a:solidFill>
                  <a:prstClr val="black"/>
                </a:solidFill>
              </a:rPr>
              <a:pPr>
                <a:defRPr/>
              </a:pPr>
              <a:t>34</a:t>
            </a:fld>
            <a:endParaRPr lang="en-GB">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Sometimes</a:t>
            </a:r>
            <a:r>
              <a:rPr lang="en-GB" baseline="0" dirty="0"/>
              <a:t> not all the information is available.</a:t>
            </a:r>
          </a:p>
          <a:p>
            <a:endParaRPr lang="en-GB" baseline="0" dirty="0"/>
          </a:p>
          <a:p>
            <a:r>
              <a:rPr lang="en-GB" baseline="0" dirty="0"/>
              <a:t>If no author or organisation begin with the title of the document.</a:t>
            </a:r>
          </a:p>
          <a:p>
            <a:endParaRPr lang="en-GB" dirty="0"/>
          </a:p>
        </p:txBody>
      </p:sp>
      <p:sp>
        <p:nvSpPr>
          <p:cNvPr id="4" name="Slide Number Placeholder 3"/>
          <p:cNvSpPr>
            <a:spLocks noGrp="1"/>
          </p:cNvSpPr>
          <p:nvPr>
            <p:ph type="sldNum" sz="quarter" idx="10"/>
          </p:nvPr>
        </p:nvSpPr>
        <p:spPr/>
        <p:txBody>
          <a:bodyPr/>
          <a:lstStyle/>
          <a:p>
            <a:pPr>
              <a:defRPr/>
            </a:pPr>
            <a:fld id="{D35C5EFB-0351-4DC1-9CF9-429D3D26F144}" type="slidenum">
              <a:rPr lang="en-GB" smtClean="0">
                <a:solidFill>
                  <a:prstClr val="black"/>
                </a:solidFill>
              </a:rPr>
              <a:pPr>
                <a:defRPr/>
              </a:pPr>
              <a:t>35</a:t>
            </a:fld>
            <a:endParaRPr lang="en-GB">
              <a:solidFill>
                <a:prstClr val="black"/>
              </a:solidFill>
            </a:endParaRPr>
          </a:p>
        </p:txBody>
      </p:sp>
    </p:spTree>
    <p:extLst>
      <p:ext uri="{BB962C8B-B14F-4D97-AF65-F5344CB8AC3E}">
        <p14:creationId xmlns:p14="http://schemas.microsoft.com/office/powerpoint/2010/main" val="864742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EE3D75D-431B-8242-83B2-B1F883384C3B}" type="slidenum">
              <a:rPr lang="en-US" smtClean="0"/>
              <a:t>38</a:t>
            </a:fld>
            <a:endParaRPr lang="en-US"/>
          </a:p>
        </p:txBody>
      </p:sp>
    </p:spTree>
    <p:extLst>
      <p:ext uri="{BB962C8B-B14F-4D97-AF65-F5344CB8AC3E}">
        <p14:creationId xmlns:p14="http://schemas.microsoft.com/office/powerpoint/2010/main" val="32143547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5C8E2D-1249-461F-97F2-5FE391477AF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a:t>One alphabetical sequence showing books, DVD and website and journal articles</a:t>
            </a:r>
          </a:p>
          <a:p>
            <a:pPr eaLnBrk="1" hangingPunct="1">
              <a:spcBef>
                <a:spcPct val="0"/>
              </a:spcBef>
            </a:pPr>
            <a:r>
              <a:rPr lang="en-GB" dirty="0"/>
              <a:t>For DVDs use the name of the primary contributor </a:t>
            </a:r>
            <a:r>
              <a:rPr lang="en-GB" dirty="0" err="1"/>
              <a:t>eg</a:t>
            </a:r>
            <a:r>
              <a:rPr lang="en-GB" dirty="0"/>
              <a:t> the director or</a:t>
            </a:r>
            <a:r>
              <a:rPr lang="en-GB" baseline="0" dirty="0"/>
              <a:t> presenter.</a:t>
            </a:r>
          </a:p>
          <a:p>
            <a:pPr eaLnBrk="1" hangingPunct="1">
              <a:spcBef>
                <a:spcPct val="0"/>
              </a:spcBef>
            </a:pPr>
            <a:r>
              <a:rPr lang="en-GB" baseline="0" dirty="0"/>
              <a:t>After [DVD] in square brackets put place of origin where DVD was primarily made and released.</a:t>
            </a:r>
          </a:p>
          <a:p>
            <a:pPr eaLnBrk="1" hangingPunct="1">
              <a:spcBef>
                <a:spcPct val="0"/>
              </a:spcBef>
            </a:pPr>
            <a:r>
              <a:rPr lang="en-GB" baseline="0" dirty="0"/>
              <a:t>If DVD was downloaded from webpage after DVD you put retrieved from and the web address..</a:t>
            </a:r>
            <a:endParaRPr lang="en-GB" dirty="0"/>
          </a:p>
        </p:txBody>
      </p:sp>
    </p:spTree>
    <p:extLst>
      <p:ext uri="{BB962C8B-B14F-4D97-AF65-F5344CB8AC3E}">
        <p14:creationId xmlns:p14="http://schemas.microsoft.com/office/powerpoint/2010/main" val="1629270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To show evidence of your research</a:t>
            </a:r>
          </a:p>
          <a:p>
            <a:r>
              <a:rPr lang="en-GB" dirty="0"/>
              <a:t>To show you can critically evaluate other</a:t>
            </a:r>
            <a:r>
              <a:rPr lang="en-GB" baseline="0" dirty="0"/>
              <a:t> people’s ideas and use them to </a:t>
            </a:r>
            <a:r>
              <a:rPr lang="en-GB" dirty="0"/>
              <a:t>support your arguments</a:t>
            </a:r>
          </a:p>
          <a:p>
            <a:r>
              <a:rPr lang="en-GB" dirty="0"/>
              <a:t>Stress</a:t>
            </a:r>
            <a:r>
              <a:rPr lang="en-GB" baseline="0" dirty="0"/>
              <a:t> importance of good record keeping/note taking</a:t>
            </a:r>
            <a:endParaRPr lang="en-GB" dirty="0"/>
          </a:p>
        </p:txBody>
      </p:sp>
      <p:sp>
        <p:nvSpPr>
          <p:cNvPr id="4" name="Slide Number Placeholder 3"/>
          <p:cNvSpPr>
            <a:spLocks noGrp="1"/>
          </p:cNvSpPr>
          <p:nvPr>
            <p:ph type="sldNum" sz="quarter" idx="10"/>
          </p:nvPr>
        </p:nvSpPr>
        <p:spPr/>
        <p:txBody>
          <a:bodyPr/>
          <a:lstStyle/>
          <a:p>
            <a:pPr>
              <a:defRPr/>
            </a:pPr>
            <a:fld id="{D35C5EFB-0351-4DC1-9CF9-429D3D26F144}" type="slidenum">
              <a:rPr lang="en-GB" smtClean="0">
                <a:solidFill>
                  <a:prstClr val="black"/>
                </a:solidFill>
              </a:rPr>
              <a:pPr>
                <a:defRPr/>
              </a:pPr>
              <a:t>4</a:t>
            </a:fld>
            <a:endParaRPr lang="en-GB">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35C5EFB-0351-4DC1-9CF9-429D3D26F144}" type="slidenum">
              <a:rPr lang="en-GB" smtClean="0">
                <a:solidFill>
                  <a:prstClr val="black"/>
                </a:solidFill>
              </a:rPr>
              <a:pPr>
                <a:defRPr/>
              </a:pPr>
              <a:t>6</a:t>
            </a:fld>
            <a:endParaRPr lang="en-GB">
              <a:solidFill>
                <a:prstClr val="black"/>
              </a:solidFill>
            </a:endParaRPr>
          </a:p>
        </p:txBody>
      </p:sp>
    </p:spTree>
    <p:extLst>
      <p:ext uri="{BB962C8B-B14F-4D97-AF65-F5344CB8AC3E}">
        <p14:creationId xmlns:p14="http://schemas.microsoft.com/office/powerpoint/2010/main" val="1807580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35C5EFB-0351-4DC1-9CF9-429D3D26F144}" type="slidenum">
              <a:rPr lang="en-GB" smtClean="0">
                <a:solidFill>
                  <a:prstClr val="black"/>
                </a:solidFill>
              </a:rPr>
              <a:pPr>
                <a:defRPr/>
              </a:pPr>
              <a:t>7</a:t>
            </a:fld>
            <a:endParaRPr lang="en-GB">
              <a:solidFill>
                <a:prstClr val="black"/>
              </a:solidFill>
            </a:endParaRPr>
          </a:p>
        </p:txBody>
      </p:sp>
    </p:spTree>
    <p:extLst>
      <p:ext uri="{BB962C8B-B14F-4D97-AF65-F5344CB8AC3E}">
        <p14:creationId xmlns:p14="http://schemas.microsoft.com/office/powerpoint/2010/main" val="3665892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ea typeface="ＭＳ Ｐゴシック" pitchFamily="34" charset="-128"/>
              </a:rPr>
              <a:t>So, how do we actually go about referencing. </a:t>
            </a:r>
          </a:p>
          <a:p>
            <a:pPr eaLnBrk="1" hangingPunct="1"/>
            <a:endParaRPr lang="en-GB" altLang="en-US" dirty="0">
              <a:ea typeface="ＭＳ Ｐゴシック" pitchFamily="34" charset="-128"/>
            </a:endParaRPr>
          </a:p>
          <a:p>
            <a:pPr eaLnBrk="1" hangingPunct="1"/>
            <a:r>
              <a:rPr lang="en-GB" altLang="en-US" dirty="0">
                <a:ea typeface="ＭＳ Ｐゴシック" pitchFamily="34" charset="-128"/>
              </a:rPr>
              <a:t>When you are writing your report/essay, if you want to quote from someone's work, you should place the surname of the Author and the year that the work was published  along with a page number in the main text of your work. This is known as a CITATION.</a:t>
            </a:r>
          </a:p>
          <a:p>
            <a:pPr eaLnBrk="1" hangingPunct="1"/>
            <a:endParaRPr lang="en-GB" altLang="en-US" dirty="0">
              <a:ea typeface="ＭＳ Ｐゴシック" pitchFamily="34" charset="-128"/>
            </a:endParaRPr>
          </a:p>
          <a:p>
            <a:pPr eaLnBrk="1" hangingPunct="1"/>
            <a:r>
              <a:rPr lang="en-GB" altLang="en-US" dirty="0">
                <a:ea typeface="ＭＳ Ｐゴシック" pitchFamily="34" charset="-128"/>
              </a:rPr>
              <a:t>At the end of your essay, you will have a detailed list of all the sources. This is called the REFERENCE LIST. </a:t>
            </a:r>
          </a:p>
          <a:p>
            <a:pPr eaLnBrk="1" hangingPunct="1"/>
            <a:endParaRPr lang="en-GB" altLang="en-US" dirty="0">
              <a:ea typeface="ＭＳ Ｐゴシック" pitchFamily="34" charset="-128"/>
            </a:endParaRPr>
          </a:p>
          <a:p>
            <a:pPr eaLnBrk="1" hangingPunct="1"/>
            <a:r>
              <a:rPr lang="en-GB" altLang="en-US" dirty="0">
                <a:ea typeface="ＭＳ Ｐゴシック" pitchFamily="34" charset="-128"/>
              </a:rPr>
              <a:t>It is really important that both the citations and the reference list are consistent, uniform and really easy to understand! </a:t>
            </a:r>
          </a:p>
          <a:p>
            <a:pPr eaLnBrk="1" hangingPunct="1"/>
            <a:endParaRPr lang="en-GB" altLang="en-US" dirty="0">
              <a:ea typeface="ＭＳ Ｐゴシック" pitchFamily="34" charset="-128"/>
            </a:endParaRPr>
          </a:p>
          <a:p>
            <a:pPr eaLnBrk="1" hangingPunct="1"/>
            <a:r>
              <a:rPr lang="en-GB" altLang="en-US" dirty="0">
                <a:ea typeface="ＭＳ Ｐゴシック" pitchFamily="34" charset="-128"/>
              </a:rPr>
              <a:t>This is the suggested system for use in Chichester College. There are others! Check with your teacher that this is what they require.</a:t>
            </a:r>
          </a:p>
        </p:txBody>
      </p:sp>
      <p:sp>
        <p:nvSpPr>
          <p:cNvPr id="4" name="Slide Number Placeholder 3"/>
          <p:cNvSpPr>
            <a:spLocks noGrp="1"/>
          </p:cNvSpPr>
          <p:nvPr>
            <p:ph type="sldNum" sz="quarter" idx="10"/>
          </p:nvPr>
        </p:nvSpPr>
        <p:spPr/>
        <p:txBody>
          <a:bodyPr/>
          <a:lstStyle/>
          <a:p>
            <a:fld id="{CEE3D75D-431B-8242-83B2-B1F883384C3B}" type="slidenum">
              <a:rPr lang="en-US" smtClean="0"/>
              <a:t>8</a:t>
            </a:fld>
            <a:endParaRPr lang="en-US"/>
          </a:p>
        </p:txBody>
      </p:sp>
    </p:spTree>
    <p:extLst>
      <p:ext uri="{BB962C8B-B14F-4D97-AF65-F5344CB8AC3E}">
        <p14:creationId xmlns:p14="http://schemas.microsoft.com/office/powerpoint/2010/main" val="2518046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English studies you might use a longer direct quote</a:t>
            </a:r>
            <a:r>
              <a:rPr lang="en-GB" baseline="0" dirty="0"/>
              <a:t> of a piece of poetry or prose if you are then going to follow the quote with an extended analysis of it.</a:t>
            </a:r>
            <a:endParaRPr lang="en-GB" dirty="0"/>
          </a:p>
        </p:txBody>
      </p:sp>
      <p:sp>
        <p:nvSpPr>
          <p:cNvPr id="4" name="Slide Number Placeholder 3"/>
          <p:cNvSpPr>
            <a:spLocks noGrp="1"/>
          </p:cNvSpPr>
          <p:nvPr>
            <p:ph type="sldNum" sz="quarter" idx="10"/>
          </p:nvPr>
        </p:nvSpPr>
        <p:spPr/>
        <p:txBody>
          <a:bodyPr/>
          <a:lstStyle/>
          <a:p>
            <a:fld id="{CEE3D75D-431B-8242-83B2-B1F883384C3B}" type="slidenum">
              <a:rPr lang="en-US" smtClean="0"/>
              <a:t>9</a:t>
            </a:fld>
            <a:endParaRPr lang="en-US"/>
          </a:p>
        </p:txBody>
      </p:sp>
    </p:spTree>
    <p:extLst>
      <p:ext uri="{BB962C8B-B14F-4D97-AF65-F5344CB8AC3E}">
        <p14:creationId xmlns:p14="http://schemas.microsoft.com/office/powerpoint/2010/main" val="324989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EE3D75D-431B-8242-83B2-B1F883384C3B}" type="slidenum">
              <a:rPr lang="en-US" smtClean="0"/>
              <a:t>11</a:t>
            </a:fld>
            <a:endParaRPr lang="en-US"/>
          </a:p>
        </p:txBody>
      </p:sp>
    </p:spTree>
    <p:extLst>
      <p:ext uri="{BB962C8B-B14F-4D97-AF65-F5344CB8AC3E}">
        <p14:creationId xmlns:p14="http://schemas.microsoft.com/office/powerpoint/2010/main" val="834551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a:p>
        </p:txBody>
      </p:sp>
      <p:sp>
        <p:nvSpPr>
          <p:cNvPr id="4" name="Slide Number Placeholder 3"/>
          <p:cNvSpPr>
            <a:spLocks noGrp="1"/>
          </p:cNvSpPr>
          <p:nvPr>
            <p:ph type="sldNum" sz="quarter" idx="5"/>
          </p:nvPr>
        </p:nvSpPr>
        <p:spPr/>
        <p:txBody>
          <a:bodyPr/>
          <a:lstStyle/>
          <a:p>
            <a:pPr>
              <a:defRPr/>
            </a:pPr>
            <a:fld id="{39EB6E0E-107D-482A-8DEA-CB02EEDCE4E8}" type="slidenum">
              <a:rPr lang="en-GB" smtClean="0"/>
              <a:pPr>
                <a:defRPr/>
              </a:pPr>
              <a:t>14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E960F89-3055-E544-9EAF-921BB13BBBB2}" type="datetimeFigureOut">
              <a:rPr lang="en-US" smtClean="0"/>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CA1CC-CDEB-984C-B745-89B9EC1E9EC1}" type="slidenum">
              <a:rPr lang="en-US" smtClean="0"/>
              <a:t>‹#›</a:t>
            </a:fld>
            <a:endParaRPr lang="en-US"/>
          </a:p>
        </p:txBody>
      </p:sp>
    </p:spTree>
    <p:extLst>
      <p:ext uri="{BB962C8B-B14F-4D97-AF65-F5344CB8AC3E}">
        <p14:creationId xmlns:p14="http://schemas.microsoft.com/office/powerpoint/2010/main" val="197437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E960F89-3055-E544-9EAF-921BB13BBBB2}" type="datetimeFigureOut">
              <a:rPr lang="en-US" smtClean="0"/>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CA1CC-CDEB-984C-B745-89B9EC1E9EC1}" type="slidenum">
              <a:rPr lang="en-US" smtClean="0"/>
              <a:t>‹#›</a:t>
            </a:fld>
            <a:endParaRPr lang="en-US"/>
          </a:p>
        </p:txBody>
      </p:sp>
    </p:spTree>
    <p:extLst>
      <p:ext uri="{BB962C8B-B14F-4D97-AF65-F5344CB8AC3E}">
        <p14:creationId xmlns:p14="http://schemas.microsoft.com/office/powerpoint/2010/main" val="1541517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E960F89-3055-E544-9EAF-921BB13BBBB2}" type="datetimeFigureOut">
              <a:rPr lang="en-US" smtClean="0"/>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CA1CC-CDEB-984C-B745-89B9EC1E9EC1}" type="slidenum">
              <a:rPr lang="en-US" smtClean="0"/>
              <a:t>‹#›</a:t>
            </a:fld>
            <a:endParaRPr lang="en-US"/>
          </a:p>
        </p:txBody>
      </p:sp>
    </p:spTree>
    <p:extLst>
      <p:ext uri="{BB962C8B-B14F-4D97-AF65-F5344CB8AC3E}">
        <p14:creationId xmlns:p14="http://schemas.microsoft.com/office/powerpoint/2010/main" val="284887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E960F89-3055-E544-9EAF-921BB13BBBB2}" type="datetimeFigureOut">
              <a:rPr lang="en-US" smtClean="0"/>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CA1CC-CDEB-984C-B745-89B9EC1E9EC1}" type="slidenum">
              <a:rPr lang="en-US" smtClean="0"/>
              <a:t>‹#›</a:t>
            </a:fld>
            <a:endParaRPr lang="en-US"/>
          </a:p>
        </p:txBody>
      </p:sp>
    </p:spTree>
    <p:extLst>
      <p:ext uri="{BB962C8B-B14F-4D97-AF65-F5344CB8AC3E}">
        <p14:creationId xmlns:p14="http://schemas.microsoft.com/office/powerpoint/2010/main" val="643753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960F89-3055-E544-9EAF-921BB13BBBB2}" type="datetimeFigureOut">
              <a:rPr lang="en-US" smtClean="0"/>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CA1CC-CDEB-984C-B745-89B9EC1E9EC1}" type="slidenum">
              <a:rPr lang="en-US" smtClean="0"/>
              <a:t>‹#›</a:t>
            </a:fld>
            <a:endParaRPr lang="en-US"/>
          </a:p>
        </p:txBody>
      </p:sp>
    </p:spTree>
    <p:extLst>
      <p:ext uri="{BB962C8B-B14F-4D97-AF65-F5344CB8AC3E}">
        <p14:creationId xmlns:p14="http://schemas.microsoft.com/office/powerpoint/2010/main" val="2526627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E960F89-3055-E544-9EAF-921BB13BBBB2}" type="datetimeFigureOut">
              <a:rPr lang="en-US" smtClean="0"/>
              <a:t>6/2/2020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8CA1CC-CDEB-984C-B745-89B9EC1E9EC1}" type="slidenum">
              <a:rPr lang="en-US" smtClean="0"/>
              <a:t>‹#›</a:t>
            </a:fld>
            <a:endParaRPr lang="en-US"/>
          </a:p>
        </p:txBody>
      </p:sp>
    </p:spTree>
    <p:extLst>
      <p:ext uri="{BB962C8B-B14F-4D97-AF65-F5344CB8AC3E}">
        <p14:creationId xmlns:p14="http://schemas.microsoft.com/office/powerpoint/2010/main" val="2619326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E960F89-3055-E544-9EAF-921BB13BBBB2}" type="datetimeFigureOut">
              <a:rPr lang="en-US" smtClean="0"/>
              <a:t>6/2/2020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8CA1CC-CDEB-984C-B745-89B9EC1E9EC1}" type="slidenum">
              <a:rPr lang="en-US" smtClean="0"/>
              <a:t>‹#›</a:t>
            </a:fld>
            <a:endParaRPr lang="en-US"/>
          </a:p>
        </p:txBody>
      </p:sp>
    </p:spTree>
    <p:extLst>
      <p:ext uri="{BB962C8B-B14F-4D97-AF65-F5344CB8AC3E}">
        <p14:creationId xmlns:p14="http://schemas.microsoft.com/office/powerpoint/2010/main" val="3420818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E960F89-3055-E544-9EAF-921BB13BBBB2}" type="datetimeFigureOut">
              <a:rPr lang="en-US" smtClean="0"/>
              <a:t>6/2/2020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8CA1CC-CDEB-984C-B745-89B9EC1E9EC1}" type="slidenum">
              <a:rPr lang="en-US" smtClean="0"/>
              <a:t>‹#›</a:t>
            </a:fld>
            <a:endParaRPr lang="en-US"/>
          </a:p>
        </p:txBody>
      </p:sp>
    </p:spTree>
    <p:extLst>
      <p:ext uri="{BB962C8B-B14F-4D97-AF65-F5344CB8AC3E}">
        <p14:creationId xmlns:p14="http://schemas.microsoft.com/office/powerpoint/2010/main" val="570728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60F89-3055-E544-9EAF-921BB13BBBB2}" type="datetimeFigureOut">
              <a:rPr lang="en-US" smtClean="0"/>
              <a:t>6/2/2020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8CA1CC-CDEB-984C-B745-89B9EC1E9EC1}" type="slidenum">
              <a:rPr lang="en-US" smtClean="0"/>
              <a:t>‹#›</a:t>
            </a:fld>
            <a:endParaRPr lang="en-US"/>
          </a:p>
        </p:txBody>
      </p:sp>
    </p:spTree>
    <p:extLst>
      <p:ext uri="{BB962C8B-B14F-4D97-AF65-F5344CB8AC3E}">
        <p14:creationId xmlns:p14="http://schemas.microsoft.com/office/powerpoint/2010/main" val="12000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E960F89-3055-E544-9EAF-921BB13BBBB2}" type="datetimeFigureOut">
              <a:rPr lang="en-US" smtClean="0"/>
              <a:t>6/2/2020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8CA1CC-CDEB-984C-B745-89B9EC1E9EC1}" type="slidenum">
              <a:rPr lang="en-US" smtClean="0"/>
              <a:t>‹#›</a:t>
            </a:fld>
            <a:endParaRPr lang="en-US"/>
          </a:p>
        </p:txBody>
      </p:sp>
    </p:spTree>
    <p:extLst>
      <p:ext uri="{BB962C8B-B14F-4D97-AF65-F5344CB8AC3E}">
        <p14:creationId xmlns:p14="http://schemas.microsoft.com/office/powerpoint/2010/main" val="2790873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E960F89-3055-E544-9EAF-921BB13BBBB2}" type="datetimeFigureOut">
              <a:rPr lang="en-US" smtClean="0"/>
              <a:t>6/2/2020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8CA1CC-CDEB-984C-B745-89B9EC1E9EC1}" type="slidenum">
              <a:rPr lang="en-US" smtClean="0"/>
              <a:t>‹#›</a:t>
            </a:fld>
            <a:endParaRPr lang="en-US"/>
          </a:p>
        </p:txBody>
      </p:sp>
    </p:spTree>
    <p:extLst>
      <p:ext uri="{BB962C8B-B14F-4D97-AF65-F5344CB8AC3E}">
        <p14:creationId xmlns:p14="http://schemas.microsoft.com/office/powerpoint/2010/main" val="522158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E960F89-3055-E544-9EAF-921BB13BBBB2}" type="datetimeFigureOut">
              <a:rPr lang="en-US" smtClean="0"/>
              <a:t>6/2/2020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B8CA1CC-CDEB-984C-B745-89B9EC1E9EC1}" type="slidenum">
              <a:rPr lang="en-US" smtClean="0"/>
              <a:t>‹#›</a:t>
            </a:fld>
            <a:endParaRPr lang="en-US"/>
          </a:p>
        </p:txBody>
      </p:sp>
    </p:spTree>
    <p:extLst>
      <p:ext uri="{BB962C8B-B14F-4D97-AF65-F5344CB8AC3E}">
        <p14:creationId xmlns:p14="http://schemas.microsoft.com/office/powerpoint/2010/main" val="1985010151"/>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jpeg"/><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93163" y="383356"/>
            <a:ext cx="2891605" cy="919354"/>
          </a:xfrm>
          <a:prstGeom prst="rect">
            <a:avLst/>
          </a:prstGeom>
          <a:solidFill>
            <a:srgbClr val="FFFFFF"/>
          </a:solidFill>
        </p:spPr>
        <p:txBody>
          <a:bodyPr wrap="square" rtlCol="0">
            <a:spAutoFit/>
          </a:bodyPr>
          <a:lstStyle/>
          <a:p>
            <a:r>
              <a:rPr lang="en-GB" sz="2687" b="1" dirty="0">
                <a:solidFill>
                  <a:srgbClr val="422874"/>
                </a:solidFill>
                <a:latin typeface="Trebuchet MS" panose="020B0603020202020204" pitchFamily="34" charset="0"/>
              </a:rPr>
              <a:t>Graduate</a:t>
            </a:r>
          </a:p>
          <a:p>
            <a:r>
              <a:rPr lang="en-GB" sz="2687" b="1" dirty="0">
                <a:solidFill>
                  <a:srgbClr val="422874"/>
                </a:solidFill>
                <a:latin typeface="Trebuchet MS" panose="020B0603020202020204" pitchFamily="34" charset="0"/>
              </a:rPr>
              <a:t>Attributes </a:t>
            </a:r>
          </a:p>
        </p:txBody>
      </p:sp>
      <p:sp>
        <p:nvSpPr>
          <p:cNvPr id="8" name="Rectangle 7"/>
          <p:cNvSpPr/>
          <p:nvPr/>
        </p:nvSpPr>
        <p:spPr>
          <a:xfrm>
            <a:off x="-9839" y="0"/>
            <a:ext cx="9153840" cy="364746"/>
          </a:xfrm>
          <a:prstGeom prst="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45"/>
          </a:p>
        </p:txBody>
      </p:sp>
      <p:sp>
        <p:nvSpPr>
          <p:cNvPr id="9" name="Rectangle 8"/>
          <p:cNvSpPr/>
          <p:nvPr/>
        </p:nvSpPr>
        <p:spPr>
          <a:xfrm>
            <a:off x="8843525" y="0"/>
            <a:ext cx="300475" cy="6529116"/>
          </a:xfrm>
          <a:prstGeom prst="rect">
            <a:avLst/>
          </a:prstGeom>
          <a:solidFill>
            <a:srgbClr val="C000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45"/>
          </a:p>
        </p:txBody>
      </p:sp>
      <p:sp>
        <p:nvSpPr>
          <p:cNvPr id="10" name="Rectangle 9"/>
          <p:cNvSpPr/>
          <p:nvPr/>
        </p:nvSpPr>
        <p:spPr>
          <a:xfrm>
            <a:off x="300476" y="6529117"/>
            <a:ext cx="8843525" cy="31232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45"/>
          </a:p>
        </p:txBody>
      </p:sp>
      <p:sp>
        <p:nvSpPr>
          <p:cNvPr id="11" name="Rectangle 10"/>
          <p:cNvSpPr/>
          <p:nvPr/>
        </p:nvSpPr>
        <p:spPr>
          <a:xfrm>
            <a:off x="0" y="364746"/>
            <a:ext cx="310315" cy="6493254"/>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45"/>
          </a:p>
        </p:txBody>
      </p:sp>
      <p:pic>
        <p:nvPicPr>
          <p:cNvPr id="5" name="Picture 5" descr="A close up of a logo&#10;&#10;Description generated with high confidence">
            <a:extLst>
              <a:ext uri="{FF2B5EF4-FFF2-40B4-BE49-F238E27FC236}">
                <a16:creationId xmlns:a16="http://schemas.microsoft.com/office/drawing/2014/main" id="{631DF3F2-82D9-433D-BBB5-2C0C2D9A8F33}"/>
              </a:ext>
            </a:extLst>
          </p:cNvPr>
          <p:cNvPicPr>
            <a:picLocks noChangeAspect="1"/>
          </p:cNvPicPr>
          <p:nvPr/>
        </p:nvPicPr>
        <p:blipFill>
          <a:blip r:embed="rId2"/>
          <a:stretch>
            <a:fillRect/>
          </a:stretch>
        </p:blipFill>
        <p:spPr>
          <a:xfrm>
            <a:off x="1912773" y="801517"/>
            <a:ext cx="5411141" cy="5421009"/>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729" y="494011"/>
            <a:ext cx="2590995" cy="576212"/>
          </a:xfrm>
          <a:prstGeom prst="rect">
            <a:avLst/>
          </a:prstGeom>
          <a:solidFill>
            <a:srgbClr val="422874"/>
          </a:solidFill>
        </p:spPr>
      </p:pic>
    </p:spTree>
    <p:extLst>
      <p:ext uri="{BB962C8B-B14F-4D97-AF65-F5344CB8AC3E}">
        <p14:creationId xmlns:p14="http://schemas.microsoft.com/office/powerpoint/2010/main" val="2256539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422874"/>
                </a:solidFill>
                <a:latin typeface="Trebuchet MS" panose="020B0603020202020204" pitchFamily="34" charset="0"/>
              </a:rPr>
              <a:t/>
            </a:r>
            <a:br>
              <a:rPr lang="en-GB" dirty="0">
                <a:solidFill>
                  <a:srgbClr val="422874"/>
                </a:solidFill>
                <a:latin typeface="Trebuchet MS" panose="020B0603020202020204" pitchFamily="34" charset="0"/>
              </a:rPr>
            </a:br>
            <a:r>
              <a:rPr lang="en-GB" sz="4000" b="1" dirty="0">
                <a:solidFill>
                  <a:srgbClr val="422874"/>
                </a:solidFill>
                <a:latin typeface="Trebuchet MS" panose="020B0603020202020204" pitchFamily="34" charset="0"/>
              </a:rPr>
              <a:t>Indirect quotes</a:t>
            </a:r>
          </a:p>
        </p:txBody>
      </p:sp>
      <p:sp>
        <p:nvSpPr>
          <p:cNvPr id="3" name="Rectangle 2"/>
          <p:cNvSpPr/>
          <p:nvPr/>
        </p:nvSpPr>
        <p:spPr>
          <a:xfrm>
            <a:off x="628651" y="1926770"/>
            <a:ext cx="8147704" cy="3970318"/>
          </a:xfrm>
          <a:prstGeom prst="rect">
            <a:avLst/>
          </a:prstGeom>
        </p:spPr>
        <p:txBody>
          <a:bodyPr wrap="square">
            <a:spAutoFit/>
          </a:bodyPr>
          <a:lstStyle/>
          <a:p>
            <a:pPr marL="457200" indent="-457200">
              <a:buFont typeface="Arial" panose="020B0604020202020204" pitchFamily="34" charset="0"/>
              <a:buChar char="•"/>
            </a:pPr>
            <a:r>
              <a:rPr lang="en-GB" sz="2800" dirty="0">
                <a:solidFill>
                  <a:srgbClr val="422874"/>
                </a:solidFill>
                <a:latin typeface="Trebuchet MS" panose="020B0603020202020204" pitchFamily="34" charset="0"/>
              </a:rPr>
              <a:t>It is better to rewrite the information you find in your own words</a:t>
            </a:r>
          </a:p>
          <a:p>
            <a:pPr marL="457200" indent="-457200">
              <a:buFont typeface="Arial" panose="020B0604020202020204" pitchFamily="34" charset="0"/>
              <a:buChar char="•"/>
            </a:pPr>
            <a:endParaRPr lang="en-GB" sz="2800" dirty="0">
              <a:solidFill>
                <a:srgbClr val="422874"/>
              </a:solidFill>
              <a:latin typeface="Trebuchet MS" panose="020B0603020202020204" pitchFamily="34" charset="0"/>
            </a:endParaRPr>
          </a:p>
          <a:p>
            <a:pPr marL="457200" indent="-457200">
              <a:buFont typeface="Arial" panose="020B0604020202020204" pitchFamily="34" charset="0"/>
              <a:buChar char="•"/>
            </a:pPr>
            <a:r>
              <a:rPr lang="en-GB" sz="2800" dirty="0">
                <a:solidFill>
                  <a:srgbClr val="422874"/>
                </a:solidFill>
                <a:latin typeface="Trebuchet MS" panose="020B0603020202020204" pitchFamily="34" charset="0"/>
              </a:rPr>
              <a:t>You can summarise or paraphrase the information</a:t>
            </a:r>
          </a:p>
          <a:p>
            <a:pPr marL="457200" indent="-457200">
              <a:buFont typeface="Arial" panose="020B0604020202020204" pitchFamily="34" charset="0"/>
              <a:buChar char="•"/>
            </a:pPr>
            <a:endParaRPr lang="en-GB" sz="2800" dirty="0">
              <a:solidFill>
                <a:srgbClr val="422874"/>
              </a:solidFill>
              <a:latin typeface="Trebuchet MS" panose="020B0603020202020204" pitchFamily="34" charset="0"/>
            </a:endParaRPr>
          </a:p>
          <a:p>
            <a:pPr marL="457200" indent="-457200">
              <a:buFont typeface="Arial" panose="020B0604020202020204" pitchFamily="34" charset="0"/>
              <a:buChar char="•"/>
            </a:pPr>
            <a:r>
              <a:rPr lang="en-GB" sz="2800" dirty="0">
                <a:solidFill>
                  <a:srgbClr val="422874"/>
                </a:solidFill>
                <a:latin typeface="Trebuchet MS" panose="020B0603020202020204" pitchFamily="34" charset="0"/>
              </a:rPr>
              <a:t>You still need to provide a citation and reference as you didn’t create the original information yourself</a:t>
            </a:r>
          </a:p>
        </p:txBody>
      </p:sp>
      <p:grpSp>
        <p:nvGrpSpPr>
          <p:cNvPr id="4" name="Group 3"/>
          <p:cNvGrpSpPr/>
          <p:nvPr/>
        </p:nvGrpSpPr>
        <p:grpSpPr>
          <a:xfrm>
            <a:off x="5164760" y="23244"/>
            <a:ext cx="3979240" cy="1092324"/>
            <a:chOff x="3568061" y="6305555"/>
            <a:chExt cx="10911887" cy="2846575"/>
          </a:xfrm>
        </p:grpSpPr>
        <p:pic>
          <p:nvPicPr>
            <p:cNvPr id="5"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047" y="6373718"/>
              <a:ext cx="2765429" cy="277841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9693" y="6305555"/>
              <a:ext cx="2740255" cy="275311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8061" y="6400800"/>
              <a:ext cx="2645454" cy="265787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5303" y="6371434"/>
              <a:ext cx="2706246" cy="2718951"/>
            </a:xfrm>
            <a:prstGeom prst="rect">
              <a:avLst/>
            </a:prstGeom>
          </p:spPr>
        </p:pic>
      </p:grpSp>
    </p:spTree>
    <p:extLst>
      <p:ext uri="{BB962C8B-B14F-4D97-AF65-F5344CB8AC3E}">
        <p14:creationId xmlns:p14="http://schemas.microsoft.com/office/powerpoint/2010/main" val="2686687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422874"/>
                </a:solidFill>
                <a:latin typeface="Trebuchet MS" panose="020B0603020202020204" pitchFamily="34" charset="0"/>
              </a:rPr>
              <a:t/>
            </a:r>
            <a:br>
              <a:rPr lang="en-GB" b="1" dirty="0">
                <a:solidFill>
                  <a:srgbClr val="422874"/>
                </a:solidFill>
                <a:latin typeface="Trebuchet MS" panose="020B0603020202020204" pitchFamily="34" charset="0"/>
              </a:rPr>
            </a:br>
            <a:r>
              <a:rPr lang="en-GB" sz="4000" b="1" dirty="0">
                <a:solidFill>
                  <a:srgbClr val="422874"/>
                </a:solidFill>
                <a:latin typeface="Trebuchet MS" panose="020B0603020202020204" pitchFamily="34" charset="0"/>
              </a:rPr>
              <a:t>Summarising</a:t>
            </a:r>
          </a:p>
        </p:txBody>
      </p:sp>
      <p:sp>
        <p:nvSpPr>
          <p:cNvPr id="3" name="Rectangle 2"/>
          <p:cNvSpPr/>
          <p:nvPr/>
        </p:nvSpPr>
        <p:spPr>
          <a:xfrm>
            <a:off x="622169" y="1665718"/>
            <a:ext cx="8248453" cy="3970318"/>
          </a:xfrm>
          <a:prstGeom prst="rect">
            <a:avLst/>
          </a:prstGeom>
        </p:spPr>
        <p:txBody>
          <a:bodyPr wrap="square">
            <a:spAutoFit/>
          </a:bodyPr>
          <a:lstStyle/>
          <a:p>
            <a:pPr marL="457200" indent="-457200">
              <a:buFont typeface="Arial" panose="020B0604020202020204" pitchFamily="34" charset="0"/>
              <a:buChar char="•"/>
            </a:pPr>
            <a:endParaRPr lang="en-GB" sz="2800" dirty="0">
              <a:solidFill>
                <a:srgbClr val="422874"/>
              </a:solidFill>
              <a:latin typeface="Trebuchet MS" panose="020B0603020202020204" pitchFamily="34" charset="0"/>
            </a:endParaRPr>
          </a:p>
          <a:p>
            <a:pPr marL="457200" indent="-457200">
              <a:buFont typeface="Arial" panose="020B0604020202020204" pitchFamily="34" charset="0"/>
              <a:buChar char="•"/>
            </a:pPr>
            <a:r>
              <a:rPr lang="en-GB" sz="2800" dirty="0">
                <a:solidFill>
                  <a:srgbClr val="422874"/>
                </a:solidFill>
                <a:latin typeface="Trebuchet MS" panose="020B0603020202020204" pitchFamily="34" charset="0"/>
              </a:rPr>
              <a:t>To summarise you need to give a brief overview of the information</a:t>
            </a:r>
          </a:p>
          <a:p>
            <a:pPr marL="457200" indent="-457200">
              <a:buFont typeface="Arial" panose="020B0604020202020204" pitchFamily="34" charset="0"/>
              <a:buChar char="•"/>
            </a:pPr>
            <a:endParaRPr lang="en-GB" sz="2800" dirty="0">
              <a:solidFill>
                <a:srgbClr val="422874"/>
              </a:solidFill>
              <a:latin typeface="Trebuchet MS" panose="020B0603020202020204" pitchFamily="34" charset="0"/>
            </a:endParaRPr>
          </a:p>
          <a:p>
            <a:pPr marL="457200" indent="-457200">
              <a:buFont typeface="Arial" panose="020B0604020202020204" pitchFamily="34" charset="0"/>
              <a:buChar char="•"/>
            </a:pPr>
            <a:r>
              <a:rPr lang="en-GB" sz="2800" dirty="0">
                <a:solidFill>
                  <a:srgbClr val="422874"/>
                </a:solidFill>
                <a:latin typeface="Trebuchet MS" panose="020B0603020202020204" pitchFamily="34" charset="0"/>
              </a:rPr>
              <a:t>Include the main idea and key points in your own words</a:t>
            </a:r>
          </a:p>
          <a:p>
            <a:pPr marL="457200" indent="-457200">
              <a:buFont typeface="Arial" panose="020B0604020202020204" pitchFamily="34" charset="0"/>
              <a:buChar char="•"/>
            </a:pPr>
            <a:endParaRPr lang="en-GB" sz="2800" dirty="0">
              <a:solidFill>
                <a:srgbClr val="422874"/>
              </a:solidFill>
              <a:latin typeface="Trebuchet MS" panose="020B0603020202020204" pitchFamily="34" charset="0"/>
            </a:endParaRPr>
          </a:p>
          <a:p>
            <a:pPr marL="457200" indent="-457200">
              <a:buFont typeface="Arial" panose="020B0604020202020204" pitchFamily="34" charset="0"/>
              <a:buChar char="•"/>
            </a:pPr>
            <a:r>
              <a:rPr lang="en-GB" sz="2800" dirty="0">
                <a:solidFill>
                  <a:srgbClr val="422874"/>
                </a:solidFill>
                <a:latin typeface="Trebuchet MS" panose="020B0603020202020204" pitchFamily="34" charset="0"/>
              </a:rPr>
              <a:t>It should be much shorter than the original writing</a:t>
            </a:r>
          </a:p>
        </p:txBody>
      </p:sp>
      <p:grpSp>
        <p:nvGrpSpPr>
          <p:cNvPr id="4" name="Group 3"/>
          <p:cNvGrpSpPr/>
          <p:nvPr/>
        </p:nvGrpSpPr>
        <p:grpSpPr>
          <a:xfrm>
            <a:off x="5164760" y="23244"/>
            <a:ext cx="3979240" cy="1092324"/>
            <a:chOff x="3568061" y="6305555"/>
            <a:chExt cx="10911887" cy="2846575"/>
          </a:xfrm>
        </p:grpSpPr>
        <p:pic>
          <p:nvPicPr>
            <p:cNvPr id="5"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047" y="6373718"/>
              <a:ext cx="2765429" cy="277841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9693" y="6305555"/>
              <a:ext cx="2740255" cy="275311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8061" y="6400800"/>
              <a:ext cx="2645454" cy="265787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5303" y="6371434"/>
              <a:ext cx="2706246" cy="2718951"/>
            </a:xfrm>
            <a:prstGeom prst="rect">
              <a:avLst/>
            </a:prstGeom>
          </p:spPr>
        </p:pic>
      </p:grpSp>
    </p:spTree>
    <p:extLst>
      <p:ext uri="{BB962C8B-B14F-4D97-AF65-F5344CB8AC3E}">
        <p14:creationId xmlns:p14="http://schemas.microsoft.com/office/powerpoint/2010/main" val="1938621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864" y="538588"/>
            <a:ext cx="7503736" cy="1143000"/>
          </a:xfrm>
        </p:spPr>
        <p:txBody>
          <a:bodyPr>
            <a:normAutofit fontScale="90000"/>
          </a:bodyPr>
          <a:lstStyle/>
          <a:p>
            <a:r>
              <a:rPr lang="en-GB" sz="4000" dirty="0">
                <a:solidFill>
                  <a:srgbClr val="422874"/>
                </a:solidFill>
                <a:latin typeface="Trebuchet MS" panose="020B0603020202020204" pitchFamily="34" charset="0"/>
              </a:rPr>
              <a:t/>
            </a:r>
            <a:br>
              <a:rPr lang="en-GB" sz="4000" dirty="0">
                <a:solidFill>
                  <a:srgbClr val="422874"/>
                </a:solidFill>
                <a:latin typeface="Trebuchet MS" panose="020B0603020202020204" pitchFamily="34" charset="0"/>
              </a:rPr>
            </a:br>
            <a:r>
              <a:rPr lang="en-GB" sz="4000" b="1" dirty="0">
                <a:solidFill>
                  <a:srgbClr val="422874"/>
                </a:solidFill>
                <a:latin typeface="Trebuchet MS" panose="020B0603020202020204" pitchFamily="34" charset="0"/>
              </a:rPr>
              <a:t>Paraphrasing</a:t>
            </a:r>
          </a:p>
        </p:txBody>
      </p:sp>
      <p:sp>
        <p:nvSpPr>
          <p:cNvPr id="3" name="Rectangle 2"/>
          <p:cNvSpPr/>
          <p:nvPr/>
        </p:nvSpPr>
        <p:spPr>
          <a:xfrm>
            <a:off x="725864" y="1602745"/>
            <a:ext cx="7871381" cy="3970318"/>
          </a:xfrm>
          <a:prstGeom prst="rect">
            <a:avLst/>
          </a:prstGeom>
        </p:spPr>
        <p:txBody>
          <a:bodyPr wrap="square">
            <a:spAutoFit/>
          </a:bodyPr>
          <a:lstStyle/>
          <a:p>
            <a:pPr marL="457200" indent="-457200">
              <a:buFont typeface="Arial" panose="020B0604020202020204" pitchFamily="34" charset="0"/>
              <a:buChar char="•"/>
            </a:pPr>
            <a:endParaRPr lang="en-US" sz="2800" dirty="0">
              <a:solidFill>
                <a:srgbClr val="422874"/>
              </a:solidFill>
              <a:latin typeface="Trebuchet MS" panose="020B0603020202020204" pitchFamily="34" charset="0"/>
            </a:endParaRPr>
          </a:p>
          <a:p>
            <a:pPr marL="457200" indent="-457200">
              <a:buFont typeface="Arial" panose="020B0604020202020204" pitchFamily="34" charset="0"/>
              <a:buChar char="•"/>
            </a:pPr>
            <a:r>
              <a:rPr lang="en-US" sz="2800" dirty="0">
                <a:solidFill>
                  <a:srgbClr val="422874"/>
                </a:solidFill>
                <a:latin typeface="Trebuchet MS" panose="020B0603020202020204" pitchFamily="34" charset="0"/>
              </a:rPr>
              <a:t>To paraphrase you need to </a:t>
            </a:r>
            <a:r>
              <a:rPr lang="en-US" sz="2800" b="1" dirty="0">
                <a:solidFill>
                  <a:srgbClr val="422874"/>
                </a:solidFill>
                <a:latin typeface="Trebuchet MS" panose="020B0603020202020204" pitchFamily="34" charset="0"/>
              </a:rPr>
              <a:t>completely</a:t>
            </a:r>
            <a:r>
              <a:rPr lang="en-US" sz="2800" dirty="0">
                <a:solidFill>
                  <a:srgbClr val="422874"/>
                </a:solidFill>
                <a:latin typeface="Trebuchet MS" panose="020B0603020202020204" pitchFamily="34" charset="0"/>
              </a:rPr>
              <a:t> rewrite</a:t>
            </a:r>
            <a:r>
              <a:rPr lang="en-US" sz="2800" b="1" dirty="0">
                <a:solidFill>
                  <a:srgbClr val="422874"/>
                </a:solidFill>
                <a:latin typeface="Trebuchet MS" panose="020B0603020202020204" pitchFamily="34" charset="0"/>
              </a:rPr>
              <a:t> </a:t>
            </a:r>
            <a:r>
              <a:rPr lang="en-US" sz="2800" dirty="0">
                <a:solidFill>
                  <a:srgbClr val="422874"/>
                </a:solidFill>
                <a:latin typeface="Trebuchet MS" panose="020B0603020202020204" pitchFamily="34" charset="0"/>
              </a:rPr>
              <a:t>the information in your own words</a:t>
            </a:r>
          </a:p>
          <a:p>
            <a:pPr marL="457200" indent="-457200">
              <a:buFont typeface="Arial" panose="020B0604020202020204" pitchFamily="34" charset="0"/>
              <a:buChar char="•"/>
            </a:pPr>
            <a:endParaRPr lang="en-US" sz="2800" dirty="0">
              <a:solidFill>
                <a:srgbClr val="422874"/>
              </a:solidFill>
              <a:latin typeface="Trebuchet MS" panose="020B0603020202020204" pitchFamily="34" charset="0"/>
            </a:endParaRPr>
          </a:p>
          <a:p>
            <a:pPr marL="457200" indent="-457200">
              <a:buFont typeface="Arial" panose="020B0604020202020204" pitchFamily="34" charset="0"/>
              <a:buChar char="•"/>
            </a:pPr>
            <a:r>
              <a:rPr lang="en-US" sz="2800" dirty="0">
                <a:solidFill>
                  <a:srgbClr val="422874"/>
                </a:solidFill>
                <a:latin typeface="Trebuchet MS" panose="020B0603020202020204" pitchFamily="34" charset="0"/>
              </a:rPr>
              <a:t>It shows what you know and understand about the subject</a:t>
            </a:r>
          </a:p>
          <a:p>
            <a:pPr marL="457200" indent="-457200">
              <a:buFont typeface="Arial" panose="020B0604020202020204" pitchFamily="34" charset="0"/>
              <a:buChar char="•"/>
            </a:pPr>
            <a:endParaRPr lang="en-GB" sz="2800" dirty="0">
              <a:solidFill>
                <a:srgbClr val="422874"/>
              </a:solidFill>
              <a:latin typeface="Trebuchet MS" panose="020B0603020202020204" pitchFamily="34" charset="0"/>
            </a:endParaRPr>
          </a:p>
          <a:p>
            <a:pPr marL="457200" indent="-457200">
              <a:buFont typeface="Arial" panose="020B0604020202020204" pitchFamily="34" charset="0"/>
              <a:buChar char="•"/>
            </a:pPr>
            <a:r>
              <a:rPr lang="en-US" sz="2800" dirty="0">
                <a:solidFill>
                  <a:srgbClr val="422874"/>
                </a:solidFill>
                <a:latin typeface="Trebuchet MS" panose="020B0603020202020204" pitchFamily="34" charset="0"/>
              </a:rPr>
              <a:t>It should be about the same length as the original information</a:t>
            </a:r>
          </a:p>
        </p:txBody>
      </p:sp>
      <p:grpSp>
        <p:nvGrpSpPr>
          <p:cNvPr id="4" name="Group 3"/>
          <p:cNvGrpSpPr/>
          <p:nvPr/>
        </p:nvGrpSpPr>
        <p:grpSpPr>
          <a:xfrm>
            <a:off x="5164760" y="23244"/>
            <a:ext cx="3979240" cy="1092324"/>
            <a:chOff x="3568061" y="6305555"/>
            <a:chExt cx="10911887" cy="2846575"/>
          </a:xfrm>
        </p:grpSpPr>
        <p:pic>
          <p:nvPicPr>
            <p:cNvPr id="5"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047" y="6373718"/>
              <a:ext cx="2765429" cy="277841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9693" y="6305555"/>
              <a:ext cx="2740255" cy="275311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8061" y="6400800"/>
              <a:ext cx="2645454" cy="265787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5303" y="6371434"/>
              <a:ext cx="2706246" cy="2718951"/>
            </a:xfrm>
            <a:prstGeom prst="rect">
              <a:avLst/>
            </a:prstGeom>
          </p:spPr>
        </p:pic>
      </p:grpSp>
    </p:spTree>
    <p:extLst>
      <p:ext uri="{BB962C8B-B14F-4D97-AF65-F5344CB8AC3E}">
        <p14:creationId xmlns:p14="http://schemas.microsoft.com/office/powerpoint/2010/main" val="3587264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901" y="463814"/>
            <a:ext cx="7987449" cy="1325563"/>
          </a:xfrm>
        </p:spPr>
        <p:txBody>
          <a:bodyPr>
            <a:normAutofit fontScale="90000"/>
          </a:bodyPr>
          <a:lstStyle/>
          <a:p>
            <a:r>
              <a:rPr lang="en-GB" sz="4000" b="1" dirty="0">
                <a:solidFill>
                  <a:srgbClr val="422874"/>
                </a:solidFill>
                <a:latin typeface="Trebuchet MS" panose="020B0603020202020204" pitchFamily="34" charset="0"/>
              </a:rPr>
              <a:t/>
            </a:r>
            <a:br>
              <a:rPr lang="en-GB" sz="4000" b="1" dirty="0">
                <a:solidFill>
                  <a:srgbClr val="422874"/>
                </a:solidFill>
                <a:latin typeface="Trebuchet MS" panose="020B0603020202020204" pitchFamily="34" charset="0"/>
              </a:rPr>
            </a:br>
            <a:r>
              <a:rPr lang="en-GB" sz="4400" b="1" dirty="0">
                <a:solidFill>
                  <a:srgbClr val="422874"/>
                </a:solidFill>
                <a:latin typeface="Trebuchet MS" panose="020B0603020202020204" pitchFamily="34" charset="0"/>
              </a:rPr>
              <a:t>How to avoid plagiarising</a:t>
            </a:r>
            <a:br>
              <a:rPr lang="en-GB" sz="4400" b="1" dirty="0">
                <a:solidFill>
                  <a:srgbClr val="422874"/>
                </a:solidFill>
                <a:latin typeface="Trebuchet MS" panose="020B0603020202020204" pitchFamily="34" charset="0"/>
              </a:rPr>
            </a:br>
            <a:r>
              <a:rPr lang="en-GB" sz="4400" b="1" dirty="0">
                <a:solidFill>
                  <a:srgbClr val="422874"/>
                </a:solidFill>
                <a:latin typeface="Trebuchet MS" panose="020B0603020202020204" pitchFamily="34" charset="0"/>
              </a:rPr>
              <a:t>and last minute panics</a:t>
            </a:r>
          </a:p>
        </p:txBody>
      </p:sp>
      <p:sp>
        <p:nvSpPr>
          <p:cNvPr id="3" name="Rectangle 2"/>
          <p:cNvSpPr/>
          <p:nvPr/>
        </p:nvSpPr>
        <p:spPr>
          <a:xfrm>
            <a:off x="527901" y="1981200"/>
            <a:ext cx="8276733" cy="4493538"/>
          </a:xfrm>
          <a:prstGeom prst="rect">
            <a:avLst/>
          </a:prstGeom>
        </p:spPr>
        <p:txBody>
          <a:bodyPr wrap="square">
            <a:spAutoFit/>
          </a:bodyPr>
          <a:lstStyle/>
          <a:p>
            <a:pPr marL="0" lvl="2" indent="0">
              <a:buNone/>
            </a:pPr>
            <a:r>
              <a:rPr lang="en-GB" sz="2200" b="1" dirty="0">
                <a:solidFill>
                  <a:srgbClr val="422874"/>
                </a:solidFill>
                <a:latin typeface="Trebuchet MS" panose="020B0603020202020204" pitchFamily="34" charset="0"/>
              </a:rPr>
              <a:t>Good record keeping and note taking are essential to this process</a:t>
            </a:r>
          </a:p>
          <a:p>
            <a:endParaRPr lang="en-GB" sz="2200" dirty="0">
              <a:solidFill>
                <a:srgbClr val="422874"/>
              </a:solidFill>
              <a:latin typeface="Trebuchet MS" panose="020B0603020202020204" pitchFamily="34" charset="0"/>
            </a:endParaRPr>
          </a:p>
          <a:p>
            <a:r>
              <a:rPr lang="en-GB" sz="2200" dirty="0">
                <a:solidFill>
                  <a:srgbClr val="422874"/>
                </a:solidFill>
                <a:latin typeface="Trebuchet MS" panose="020B0603020202020204" pitchFamily="34" charset="0"/>
              </a:rPr>
              <a:t>Do not copy and paste from the internet into your notes</a:t>
            </a:r>
          </a:p>
          <a:p>
            <a:pPr marL="342900" indent="-342900">
              <a:buFont typeface="Arial" panose="020B0604020202020204" pitchFamily="34" charset="0"/>
              <a:buChar char="•"/>
            </a:pPr>
            <a:r>
              <a:rPr lang="en-GB" sz="2200" dirty="0">
                <a:solidFill>
                  <a:srgbClr val="422874"/>
                </a:solidFill>
                <a:latin typeface="Trebuchet MS" panose="020B0603020202020204" pitchFamily="34" charset="0"/>
              </a:rPr>
              <a:t>Read the article, make your own notes and use these for your assignment</a:t>
            </a:r>
          </a:p>
          <a:p>
            <a:pPr marL="342900" indent="-342900">
              <a:buFont typeface="Arial" panose="020B0604020202020204" pitchFamily="34" charset="0"/>
              <a:buChar char="•"/>
            </a:pPr>
            <a:r>
              <a:rPr lang="en-GB" sz="2200" dirty="0">
                <a:solidFill>
                  <a:srgbClr val="422874"/>
                </a:solidFill>
                <a:latin typeface="Trebuchet MS" panose="020B0603020202020204" pitchFamily="34" charset="0"/>
              </a:rPr>
              <a:t>Make sure you collect the information you need to reference the webpage</a:t>
            </a:r>
          </a:p>
          <a:p>
            <a:endParaRPr lang="en-GB" sz="2200" dirty="0">
              <a:solidFill>
                <a:srgbClr val="422874"/>
              </a:solidFill>
              <a:latin typeface="Trebuchet MS" panose="020B0603020202020204" pitchFamily="34" charset="0"/>
            </a:endParaRPr>
          </a:p>
          <a:p>
            <a:r>
              <a:rPr lang="en-GB" sz="2200" dirty="0">
                <a:solidFill>
                  <a:srgbClr val="422874"/>
                </a:solidFill>
                <a:latin typeface="Trebuchet MS" panose="020B0603020202020204" pitchFamily="34" charset="0"/>
              </a:rPr>
              <a:t>Have a system to keep track of your sources of information</a:t>
            </a:r>
          </a:p>
          <a:p>
            <a:pPr marL="342900" indent="-342900">
              <a:buFont typeface="Arial" panose="020B0604020202020204" pitchFamily="34" charset="0"/>
              <a:buChar char="•"/>
            </a:pPr>
            <a:r>
              <a:rPr lang="en-GB" sz="2200" dirty="0">
                <a:solidFill>
                  <a:srgbClr val="422874"/>
                </a:solidFill>
                <a:latin typeface="Trebuchet MS" panose="020B0603020202020204" pitchFamily="34" charset="0"/>
              </a:rPr>
              <a:t>Write a reference for every source you think you might use</a:t>
            </a:r>
          </a:p>
          <a:p>
            <a:pPr marL="342900" indent="-342900">
              <a:buFont typeface="Arial" panose="020B0604020202020204" pitchFamily="34" charset="0"/>
              <a:buChar char="•"/>
            </a:pPr>
            <a:r>
              <a:rPr lang="en-GB" sz="2200" dirty="0">
                <a:solidFill>
                  <a:srgbClr val="422874"/>
                </a:solidFill>
                <a:latin typeface="Trebuchet MS" panose="020B0603020202020204" pitchFamily="34" charset="0"/>
              </a:rPr>
              <a:t>You can collect these by using a spreadsheet, document, sheets of paper or cards  </a:t>
            </a:r>
          </a:p>
        </p:txBody>
      </p:sp>
      <p:grpSp>
        <p:nvGrpSpPr>
          <p:cNvPr id="4" name="Group 3"/>
          <p:cNvGrpSpPr/>
          <p:nvPr/>
        </p:nvGrpSpPr>
        <p:grpSpPr>
          <a:xfrm>
            <a:off x="5149095" y="-64417"/>
            <a:ext cx="3979240" cy="1092324"/>
            <a:chOff x="3568061" y="6305555"/>
            <a:chExt cx="10911887" cy="2846575"/>
          </a:xfrm>
        </p:grpSpPr>
        <p:pic>
          <p:nvPicPr>
            <p:cNvPr id="5"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047" y="6373718"/>
              <a:ext cx="2765429" cy="277841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9693" y="6305555"/>
              <a:ext cx="2740255" cy="275311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8061" y="6400800"/>
              <a:ext cx="2645454" cy="265787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5303" y="6371434"/>
              <a:ext cx="2706246" cy="2718951"/>
            </a:xfrm>
            <a:prstGeom prst="rect">
              <a:avLst/>
            </a:prstGeom>
          </p:spPr>
        </p:pic>
      </p:grpSp>
    </p:spTree>
    <p:extLst>
      <p:ext uri="{BB962C8B-B14F-4D97-AF65-F5344CB8AC3E}">
        <p14:creationId xmlns:p14="http://schemas.microsoft.com/office/powerpoint/2010/main" val="983827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8313" y="365126"/>
            <a:ext cx="8047037" cy="1325563"/>
          </a:xfrm>
        </p:spPr>
        <p:txBody>
          <a:bodyPr>
            <a:normAutofit/>
          </a:bodyPr>
          <a:lstStyle/>
          <a:p>
            <a:pPr eaLnBrk="1" fontAlgn="auto" hangingPunct="1">
              <a:spcAft>
                <a:spcPts val="0"/>
              </a:spcAft>
              <a:defRPr/>
            </a:pPr>
            <a:r>
              <a:rPr lang="en-GB" sz="4000" b="1" dirty="0">
                <a:solidFill>
                  <a:srgbClr val="422874"/>
                </a:solidFill>
                <a:effectLst/>
                <a:latin typeface="Trebuchet MS" panose="020B0603020202020204" pitchFamily="34" charset="0"/>
              </a:rPr>
              <a:t/>
            </a:r>
            <a:br>
              <a:rPr lang="en-GB" sz="4000" b="1" dirty="0">
                <a:solidFill>
                  <a:srgbClr val="422874"/>
                </a:solidFill>
                <a:effectLst/>
                <a:latin typeface="Trebuchet MS" panose="020B0603020202020204" pitchFamily="34" charset="0"/>
              </a:rPr>
            </a:br>
            <a:r>
              <a:rPr lang="en-GB" sz="4000" b="1" dirty="0">
                <a:solidFill>
                  <a:srgbClr val="422874"/>
                </a:solidFill>
                <a:effectLst/>
                <a:latin typeface="Trebuchet MS" panose="020B0603020202020204" pitchFamily="34" charset="0"/>
              </a:rPr>
              <a:t>How do we reference?</a:t>
            </a:r>
          </a:p>
        </p:txBody>
      </p:sp>
      <p:sp>
        <p:nvSpPr>
          <p:cNvPr id="216067" name="Rectangle 3"/>
          <p:cNvSpPr>
            <a:spLocks noChangeArrowheads="1"/>
          </p:cNvSpPr>
          <p:nvPr/>
        </p:nvSpPr>
        <p:spPr bwMode="auto">
          <a:xfrm>
            <a:off x="468313" y="1984833"/>
            <a:ext cx="8280400" cy="3108543"/>
          </a:xfrm>
          <a:prstGeom prst="rect">
            <a:avLst/>
          </a:prstGeom>
          <a:noFill/>
          <a:ln w="9525">
            <a:noFill/>
            <a:miter lim="800000"/>
            <a:headEnd/>
            <a:tailEnd/>
          </a:ln>
        </p:spPr>
        <p:txBody>
          <a:bodyPr anchor="ctr">
            <a:spAutoFit/>
          </a:bodyPr>
          <a:lstStyle/>
          <a:p>
            <a:r>
              <a:rPr lang="en-GB" sz="2800" dirty="0">
                <a:solidFill>
                  <a:srgbClr val="422874"/>
                </a:solidFill>
                <a:latin typeface="Trebuchet MS" pitchFamily="34" charset="0"/>
              </a:rPr>
              <a:t>To reference your assignment correctly you will need to do two things</a:t>
            </a:r>
          </a:p>
          <a:p>
            <a:pPr marL="514350" indent="-514350" algn="ctr">
              <a:buFont typeface="+mj-lt"/>
              <a:buAutoNum type="arabicPeriod"/>
            </a:pPr>
            <a:endParaRPr lang="en-GB" sz="2800" dirty="0">
              <a:solidFill>
                <a:srgbClr val="422874"/>
              </a:solidFill>
              <a:latin typeface="Trebuchet MS" pitchFamily="34" charset="0"/>
            </a:endParaRPr>
          </a:p>
          <a:p>
            <a:pPr marL="514350" indent="-514350">
              <a:buFont typeface="+mj-lt"/>
              <a:buAutoNum type="arabicPeriod"/>
            </a:pPr>
            <a:r>
              <a:rPr lang="en-GB" sz="2800" dirty="0">
                <a:solidFill>
                  <a:srgbClr val="422874"/>
                </a:solidFill>
                <a:latin typeface="Trebuchet MS" pitchFamily="34" charset="0"/>
              </a:rPr>
              <a:t>Give a citation in your assignment</a:t>
            </a:r>
          </a:p>
          <a:p>
            <a:pPr marL="514350" indent="-514350" algn="ctr">
              <a:buFont typeface="+mj-lt"/>
              <a:buAutoNum type="arabicPeriod"/>
            </a:pPr>
            <a:endParaRPr lang="en-GB" sz="2800" dirty="0">
              <a:solidFill>
                <a:srgbClr val="422874"/>
              </a:solidFill>
              <a:latin typeface="Trebuchet MS" pitchFamily="34" charset="0"/>
            </a:endParaRPr>
          </a:p>
          <a:p>
            <a:pPr marL="514350" indent="-514350">
              <a:buFont typeface="+mj-lt"/>
              <a:buAutoNum type="arabicPeriod"/>
            </a:pPr>
            <a:r>
              <a:rPr lang="en-GB" sz="2800" dirty="0">
                <a:solidFill>
                  <a:srgbClr val="422874"/>
                </a:solidFill>
                <a:latin typeface="Trebuchet MS" pitchFamily="34" charset="0"/>
              </a:rPr>
              <a:t>Create a reference list at the end of the assignment</a:t>
            </a:r>
          </a:p>
        </p:txBody>
      </p:sp>
      <p:grpSp>
        <p:nvGrpSpPr>
          <p:cNvPr id="4" name="Group 3"/>
          <p:cNvGrpSpPr/>
          <p:nvPr/>
        </p:nvGrpSpPr>
        <p:grpSpPr>
          <a:xfrm>
            <a:off x="5164760" y="23244"/>
            <a:ext cx="3979240" cy="1092324"/>
            <a:chOff x="3568061" y="6305555"/>
            <a:chExt cx="10911887" cy="2846575"/>
          </a:xfrm>
        </p:grpSpPr>
        <p:pic>
          <p:nvPicPr>
            <p:cNvPr id="5"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047" y="6373718"/>
              <a:ext cx="2765429" cy="277841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9693" y="6305555"/>
              <a:ext cx="2740255" cy="275311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8061" y="6400800"/>
              <a:ext cx="2645454" cy="265787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5303" y="6371434"/>
              <a:ext cx="2706246" cy="2718951"/>
            </a:xfrm>
            <a:prstGeom prst="rect">
              <a:avLst/>
            </a:prstGeom>
          </p:spPr>
        </p:pic>
      </p:grpSp>
    </p:spTree>
    <p:extLst>
      <p:ext uri="{BB962C8B-B14F-4D97-AF65-F5344CB8AC3E}">
        <p14:creationId xmlns:p14="http://schemas.microsoft.com/office/powerpoint/2010/main" val="2229805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22874"/>
                </a:solidFill>
                <a:latin typeface="Trebuchet MS" panose="020B0603020202020204" pitchFamily="34" charset="0"/>
              </a:rPr>
              <a:t/>
            </a:r>
            <a:br>
              <a:rPr lang="en-US" dirty="0">
                <a:solidFill>
                  <a:srgbClr val="422874"/>
                </a:solidFill>
                <a:latin typeface="Trebuchet MS" panose="020B0603020202020204" pitchFamily="34" charset="0"/>
              </a:rPr>
            </a:br>
            <a:r>
              <a:rPr lang="en-US" sz="4000" b="1" dirty="0">
                <a:solidFill>
                  <a:srgbClr val="422874"/>
                </a:solidFill>
                <a:latin typeface="Trebuchet MS" panose="020B0603020202020204" pitchFamily="34" charset="0"/>
              </a:rPr>
              <a:t>What is a citation?</a:t>
            </a:r>
          </a:p>
        </p:txBody>
      </p:sp>
      <p:sp>
        <p:nvSpPr>
          <p:cNvPr id="3" name="Content Placeholder 2"/>
          <p:cNvSpPr>
            <a:spLocks noGrp="1"/>
          </p:cNvSpPr>
          <p:nvPr>
            <p:ph idx="1"/>
          </p:nvPr>
        </p:nvSpPr>
        <p:spPr/>
        <p:txBody>
          <a:bodyPr>
            <a:normAutofit/>
          </a:bodyPr>
          <a:lstStyle/>
          <a:p>
            <a:pPr marL="0" indent="0">
              <a:buNone/>
            </a:pPr>
            <a:r>
              <a:rPr lang="en-US" sz="2800" dirty="0">
                <a:solidFill>
                  <a:srgbClr val="422874"/>
                </a:solidFill>
                <a:latin typeface="Trebuchet MS" panose="020B0603020202020204" pitchFamily="34" charset="0"/>
              </a:rPr>
              <a:t>A citation is a piece of writing in your assignment that shows who wrote or is responsible for the idea, words or image you are using</a:t>
            </a:r>
          </a:p>
          <a:p>
            <a:pPr marL="0" indent="0">
              <a:buNone/>
            </a:pPr>
            <a:endParaRPr lang="en-US" sz="2800" dirty="0">
              <a:solidFill>
                <a:srgbClr val="422874"/>
              </a:solidFill>
              <a:latin typeface="Trebuchet MS" panose="020B0603020202020204" pitchFamily="34" charset="0"/>
            </a:endParaRPr>
          </a:p>
          <a:p>
            <a:pPr marL="0" indent="0">
              <a:buNone/>
            </a:pPr>
            <a:r>
              <a:rPr lang="en-US" sz="2800" dirty="0">
                <a:solidFill>
                  <a:srgbClr val="422874"/>
                </a:solidFill>
                <a:latin typeface="Trebuchet MS" panose="020B0603020202020204" pitchFamily="34" charset="0"/>
              </a:rPr>
              <a:t>Each citation ‘cites’, or points to, a reference in your reference list </a:t>
            </a:r>
          </a:p>
        </p:txBody>
      </p:sp>
      <p:grpSp>
        <p:nvGrpSpPr>
          <p:cNvPr id="4" name="Group 3"/>
          <p:cNvGrpSpPr/>
          <p:nvPr/>
        </p:nvGrpSpPr>
        <p:grpSpPr>
          <a:xfrm>
            <a:off x="5164760" y="23244"/>
            <a:ext cx="3979240" cy="1092324"/>
            <a:chOff x="3568061" y="6305555"/>
            <a:chExt cx="10911887" cy="2846575"/>
          </a:xfrm>
        </p:grpSpPr>
        <p:pic>
          <p:nvPicPr>
            <p:cNvPr id="5"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047" y="6373718"/>
              <a:ext cx="2765429" cy="277841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9693" y="6305555"/>
              <a:ext cx="2740255" cy="275311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8061" y="6400800"/>
              <a:ext cx="2645454" cy="265787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5303" y="6371434"/>
              <a:ext cx="2706246" cy="2718951"/>
            </a:xfrm>
            <a:prstGeom prst="rect">
              <a:avLst/>
            </a:prstGeom>
          </p:spPr>
        </p:pic>
      </p:grpSp>
    </p:spTree>
    <p:extLst>
      <p:ext uri="{BB962C8B-B14F-4D97-AF65-F5344CB8AC3E}">
        <p14:creationId xmlns:p14="http://schemas.microsoft.com/office/powerpoint/2010/main" val="4287661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fontAlgn="auto" hangingPunct="1">
              <a:spcAft>
                <a:spcPts val="0"/>
              </a:spcAft>
              <a:defRPr/>
            </a:pPr>
            <a:r>
              <a:rPr lang="en-GB" sz="4000" b="1" dirty="0">
                <a:solidFill>
                  <a:srgbClr val="422874"/>
                </a:solidFill>
                <a:effectLst/>
                <a:latin typeface="Trebuchet MS" panose="020B0603020202020204" pitchFamily="34" charset="0"/>
              </a:rPr>
              <a:t/>
            </a:r>
            <a:br>
              <a:rPr lang="en-GB" sz="4000" b="1" dirty="0">
                <a:solidFill>
                  <a:srgbClr val="422874"/>
                </a:solidFill>
                <a:effectLst/>
                <a:latin typeface="Trebuchet MS" panose="020B0603020202020204" pitchFamily="34" charset="0"/>
              </a:rPr>
            </a:br>
            <a:r>
              <a:rPr lang="en-GB" sz="4000" b="1" dirty="0">
                <a:solidFill>
                  <a:srgbClr val="422874"/>
                </a:solidFill>
                <a:effectLst/>
                <a:latin typeface="Trebuchet MS" panose="020B0603020202020204" pitchFamily="34" charset="0"/>
              </a:rPr>
              <a:t>Example citations - </a:t>
            </a:r>
            <a:r>
              <a:rPr lang="en-GB" sz="4000" b="1" dirty="0">
                <a:solidFill>
                  <a:srgbClr val="422874"/>
                </a:solidFill>
                <a:latin typeface="Trebuchet MS" panose="020B0603020202020204" pitchFamily="34" charset="0"/>
              </a:rPr>
              <a:t>Books</a:t>
            </a:r>
            <a:endParaRPr lang="en-GB" sz="4000" b="1" dirty="0">
              <a:solidFill>
                <a:srgbClr val="422874"/>
              </a:solidFill>
              <a:effectLst/>
              <a:latin typeface="Trebuchet MS" panose="020B0603020202020204" pitchFamily="34" charset="0"/>
            </a:endParaRPr>
          </a:p>
        </p:txBody>
      </p:sp>
      <p:sp>
        <p:nvSpPr>
          <p:cNvPr id="39939" name="Rectangle 3"/>
          <p:cNvSpPr>
            <a:spLocks noGrp="1" noChangeArrowheads="1"/>
          </p:cNvSpPr>
          <p:nvPr>
            <p:ph idx="1"/>
          </p:nvPr>
        </p:nvSpPr>
        <p:spPr>
          <a:xfrm>
            <a:off x="628649" y="1825625"/>
            <a:ext cx="8276811" cy="4634810"/>
          </a:xfrm>
        </p:spPr>
        <p:txBody>
          <a:bodyPr vert="horz" lIns="91440" tIns="45720" rIns="91440" bIns="45720" rtlCol="0" anchor="t">
            <a:normAutofit fontScale="77500" lnSpcReduction="20000"/>
          </a:bodyPr>
          <a:lstStyle/>
          <a:p>
            <a:pPr>
              <a:lnSpc>
                <a:spcPct val="80000"/>
              </a:lnSpc>
              <a:buFontTx/>
              <a:buNone/>
            </a:pPr>
            <a:r>
              <a:rPr lang="en-GB" sz="3100" b="1" dirty="0">
                <a:solidFill>
                  <a:srgbClr val="422874"/>
                </a:solidFill>
                <a:latin typeface="Trebuchet MS" panose="020B0603020202020204" pitchFamily="34" charset="0"/>
              </a:rPr>
              <a:t>Direct quotation</a:t>
            </a:r>
          </a:p>
          <a:p>
            <a:pPr>
              <a:lnSpc>
                <a:spcPct val="80000"/>
              </a:lnSpc>
              <a:buFontTx/>
              <a:buNone/>
            </a:pPr>
            <a:endParaRPr lang="en-GB" sz="3100" b="1" dirty="0">
              <a:solidFill>
                <a:srgbClr val="422874"/>
              </a:solidFill>
              <a:latin typeface="Trebuchet MS" panose="020B0603020202020204" pitchFamily="34" charset="0"/>
            </a:endParaRPr>
          </a:p>
          <a:p>
            <a:pPr>
              <a:lnSpc>
                <a:spcPct val="80000"/>
              </a:lnSpc>
              <a:buFontTx/>
              <a:buNone/>
            </a:pPr>
            <a:r>
              <a:rPr lang="en-GB" sz="3100" dirty="0">
                <a:solidFill>
                  <a:srgbClr val="422874"/>
                </a:solidFill>
                <a:latin typeface="Trebuchet MS"/>
              </a:rPr>
              <a:t>Peck and Coyle (2012) state that “writing is not the</a:t>
            </a:r>
          </a:p>
          <a:p>
            <a:pPr>
              <a:lnSpc>
                <a:spcPct val="80000"/>
              </a:lnSpc>
              <a:buFontTx/>
              <a:buNone/>
            </a:pPr>
            <a:r>
              <a:rPr lang="en-GB" sz="3100" dirty="0">
                <a:solidFill>
                  <a:srgbClr val="422874"/>
                </a:solidFill>
                <a:latin typeface="Trebuchet MS" panose="020B0603020202020204" pitchFamily="34" charset="0"/>
              </a:rPr>
              <a:t>same as thinking out loud” (p. 52).</a:t>
            </a:r>
          </a:p>
          <a:p>
            <a:pPr>
              <a:lnSpc>
                <a:spcPct val="80000"/>
              </a:lnSpc>
              <a:buFontTx/>
              <a:buNone/>
            </a:pPr>
            <a:endParaRPr lang="en-GB" sz="3100" dirty="0">
              <a:solidFill>
                <a:srgbClr val="422874"/>
              </a:solidFill>
              <a:latin typeface="Trebuchet MS" panose="020B0603020202020204" pitchFamily="34" charset="0"/>
            </a:endParaRPr>
          </a:p>
          <a:p>
            <a:pPr>
              <a:lnSpc>
                <a:spcPct val="80000"/>
              </a:lnSpc>
              <a:buFontTx/>
              <a:buNone/>
            </a:pPr>
            <a:r>
              <a:rPr lang="en-GB" sz="3100" dirty="0">
                <a:solidFill>
                  <a:srgbClr val="422874"/>
                </a:solidFill>
                <a:latin typeface="Trebuchet MS" panose="020B0603020202020204" pitchFamily="34" charset="0"/>
              </a:rPr>
              <a:t>“Writing is not the same as thinking out loud” (Peck</a:t>
            </a:r>
          </a:p>
          <a:p>
            <a:pPr>
              <a:lnSpc>
                <a:spcPct val="80000"/>
              </a:lnSpc>
              <a:buFontTx/>
              <a:buNone/>
            </a:pPr>
            <a:r>
              <a:rPr lang="en-GB" sz="3100" dirty="0">
                <a:solidFill>
                  <a:srgbClr val="422874"/>
                </a:solidFill>
                <a:latin typeface="Trebuchet MS"/>
              </a:rPr>
              <a:t>&amp; Coyle, 2012, p. 52).</a:t>
            </a:r>
          </a:p>
          <a:p>
            <a:pPr eaLnBrk="1" hangingPunct="1">
              <a:lnSpc>
                <a:spcPct val="80000"/>
              </a:lnSpc>
              <a:buFontTx/>
              <a:buNone/>
            </a:pPr>
            <a:endParaRPr lang="en-GB" sz="3100" b="1" dirty="0">
              <a:solidFill>
                <a:srgbClr val="422874"/>
              </a:solidFill>
              <a:latin typeface="Trebuchet MS" panose="020B0603020202020204" pitchFamily="34" charset="0"/>
            </a:endParaRPr>
          </a:p>
          <a:p>
            <a:pPr eaLnBrk="1" hangingPunct="1">
              <a:lnSpc>
                <a:spcPct val="80000"/>
              </a:lnSpc>
              <a:buFontTx/>
              <a:buNone/>
            </a:pPr>
            <a:r>
              <a:rPr lang="en-GB" sz="3100" b="1" dirty="0">
                <a:solidFill>
                  <a:srgbClr val="422874"/>
                </a:solidFill>
                <a:latin typeface="Trebuchet MS" panose="020B0603020202020204" pitchFamily="34" charset="0"/>
              </a:rPr>
              <a:t>Indirect quotation</a:t>
            </a:r>
          </a:p>
          <a:p>
            <a:pPr eaLnBrk="1" hangingPunct="1">
              <a:lnSpc>
                <a:spcPct val="80000"/>
              </a:lnSpc>
              <a:buFontTx/>
              <a:buNone/>
            </a:pPr>
            <a:endParaRPr lang="en-GB" sz="3100" b="1" dirty="0">
              <a:solidFill>
                <a:srgbClr val="422874"/>
              </a:solidFill>
              <a:latin typeface="Trebuchet MS" panose="020B0603020202020204" pitchFamily="34" charset="0"/>
            </a:endParaRPr>
          </a:p>
          <a:p>
            <a:pPr eaLnBrk="1" hangingPunct="1">
              <a:lnSpc>
                <a:spcPct val="80000"/>
              </a:lnSpc>
              <a:buFontTx/>
              <a:buNone/>
            </a:pPr>
            <a:r>
              <a:rPr lang="en-GB" sz="3100" dirty="0">
                <a:solidFill>
                  <a:srgbClr val="422874"/>
                </a:solidFill>
                <a:latin typeface="Trebuchet MS"/>
              </a:rPr>
              <a:t>Peck and Coyle (2012, p. 52) emphasize that in</a:t>
            </a:r>
          </a:p>
          <a:p>
            <a:pPr eaLnBrk="1" hangingPunct="1">
              <a:lnSpc>
                <a:spcPct val="80000"/>
              </a:lnSpc>
              <a:buFontTx/>
              <a:buNone/>
            </a:pPr>
            <a:r>
              <a:rPr lang="en-GB" sz="3100" dirty="0">
                <a:solidFill>
                  <a:srgbClr val="422874"/>
                </a:solidFill>
                <a:latin typeface="Trebuchet MS"/>
              </a:rPr>
              <a:t>written work you have the opportunity to improve</a:t>
            </a:r>
          </a:p>
          <a:p>
            <a:pPr eaLnBrk="1" hangingPunct="1">
              <a:lnSpc>
                <a:spcPct val="80000"/>
              </a:lnSpc>
              <a:buFontTx/>
              <a:buNone/>
            </a:pPr>
            <a:r>
              <a:rPr lang="en-GB" sz="3100" dirty="0">
                <a:solidFill>
                  <a:srgbClr val="422874"/>
                </a:solidFill>
                <a:latin typeface="Trebuchet MS" panose="020B0603020202020204" pitchFamily="34" charset="0"/>
              </a:rPr>
              <a:t>your presentation by re-evaluating and rewriting</a:t>
            </a:r>
          </a:p>
          <a:p>
            <a:pPr eaLnBrk="1" hangingPunct="1">
              <a:lnSpc>
                <a:spcPct val="80000"/>
              </a:lnSpc>
              <a:buFontTx/>
              <a:buNone/>
            </a:pPr>
            <a:r>
              <a:rPr lang="en-GB" sz="3100" dirty="0">
                <a:solidFill>
                  <a:srgbClr val="422874"/>
                </a:solidFill>
                <a:latin typeface="Trebuchet MS" panose="020B0603020202020204" pitchFamily="34" charset="0"/>
              </a:rPr>
              <a:t>your first thoughts.</a:t>
            </a:r>
          </a:p>
          <a:p>
            <a:pPr lvl="1" eaLnBrk="1" hangingPunct="1">
              <a:lnSpc>
                <a:spcPct val="80000"/>
              </a:lnSpc>
              <a:buFontTx/>
              <a:buNone/>
            </a:pPr>
            <a:endParaRPr lang="en-GB" dirty="0">
              <a:solidFill>
                <a:srgbClr val="422874"/>
              </a:solidFill>
              <a:latin typeface="Trebuchet MS" panose="020B0603020202020204" pitchFamily="34" charset="0"/>
            </a:endParaRPr>
          </a:p>
          <a:p>
            <a:pPr lvl="1" eaLnBrk="1" hangingPunct="1">
              <a:lnSpc>
                <a:spcPct val="80000"/>
              </a:lnSpc>
              <a:buFontTx/>
              <a:buNone/>
            </a:pPr>
            <a:endParaRPr lang="en-GB" sz="2000" dirty="0">
              <a:solidFill>
                <a:srgbClr val="422874"/>
              </a:solidFill>
              <a:latin typeface="Trebuchet MS" panose="020B0603020202020204" pitchFamily="34" charset="0"/>
            </a:endParaRPr>
          </a:p>
          <a:p>
            <a:pPr lvl="1" eaLnBrk="1" hangingPunct="1">
              <a:lnSpc>
                <a:spcPct val="80000"/>
              </a:lnSpc>
              <a:buFontTx/>
              <a:buNone/>
            </a:pPr>
            <a:endParaRPr lang="en-GB" sz="2000" dirty="0">
              <a:solidFill>
                <a:srgbClr val="422874"/>
              </a:solidFill>
              <a:latin typeface="Trebuchet MS" panose="020B0603020202020204" pitchFamily="34" charset="0"/>
            </a:endParaRPr>
          </a:p>
          <a:p>
            <a:pPr eaLnBrk="1" hangingPunct="1">
              <a:lnSpc>
                <a:spcPct val="80000"/>
              </a:lnSpc>
              <a:buFontTx/>
              <a:buNone/>
            </a:pPr>
            <a:endParaRPr lang="en-GB" dirty="0">
              <a:solidFill>
                <a:srgbClr val="422874"/>
              </a:solidFill>
              <a:latin typeface="Trebuchet MS" panose="020B0603020202020204" pitchFamily="34" charset="0"/>
            </a:endParaRPr>
          </a:p>
        </p:txBody>
      </p:sp>
      <p:grpSp>
        <p:nvGrpSpPr>
          <p:cNvPr id="5" name="Group 4"/>
          <p:cNvGrpSpPr/>
          <p:nvPr/>
        </p:nvGrpSpPr>
        <p:grpSpPr>
          <a:xfrm>
            <a:off x="5164760" y="23244"/>
            <a:ext cx="3979240" cy="1092324"/>
            <a:chOff x="3568061" y="6305555"/>
            <a:chExt cx="10911887" cy="2846575"/>
          </a:xfrm>
        </p:grpSpPr>
        <p:pic>
          <p:nvPicPr>
            <p:cNvPr id="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047" y="6373718"/>
              <a:ext cx="2765429" cy="277841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9693" y="6305555"/>
              <a:ext cx="2740255" cy="275311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8061" y="6400800"/>
              <a:ext cx="2645454" cy="2657874"/>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5303" y="6371434"/>
              <a:ext cx="2706246" cy="2718951"/>
            </a:xfrm>
            <a:prstGeom prst="rect">
              <a:avLst/>
            </a:prstGeom>
          </p:spPr>
        </p:pic>
      </p:grpSp>
    </p:spTree>
    <p:extLst>
      <p:ext uri="{BB962C8B-B14F-4D97-AF65-F5344CB8AC3E}">
        <p14:creationId xmlns:p14="http://schemas.microsoft.com/office/powerpoint/2010/main" val="3094105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r"/>
                <a:tab pos="2636838" algn="ctr"/>
                <a:tab pos="5273675" algn="r"/>
              </a:tabLst>
              <a:defRPr>
                <a:solidFill>
                  <a:schemeClr val="tx1"/>
                </a:solidFill>
                <a:latin typeface="Arial" pitchFamily="34" charset="0"/>
                <a:cs typeface="Arial" pitchFamily="34" charset="0"/>
              </a:defRPr>
            </a:lvl1pPr>
            <a:lvl2pPr fontAlgn="base">
              <a:spcBef>
                <a:spcPct val="0"/>
              </a:spcBef>
              <a:spcAft>
                <a:spcPct val="0"/>
              </a:spcAft>
              <a:tabLst>
                <a:tab pos="457200" algn="r"/>
                <a:tab pos="2636838" algn="ctr"/>
                <a:tab pos="5273675" algn="r"/>
              </a:tabLst>
              <a:defRPr>
                <a:solidFill>
                  <a:schemeClr val="tx1"/>
                </a:solidFill>
                <a:latin typeface="Arial" pitchFamily="34" charset="0"/>
                <a:cs typeface="Arial" pitchFamily="34" charset="0"/>
              </a:defRPr>
            </a:lvl2pPr>
            <a:lvl3pPr fontAlgn="base">
              <a:spcBef>
                <a:spcPct val="0"/>
              </a:spcBef>
              <a:spcAft>
                <a:spcPct val="0"/>
              </a:spcAft>
              <a:tabLst>
                <a:tab pos="457200" algn="r"/>
                <a:tab pos="2636838" algn="ctr"/>
                <a:tab pos="5273675" algn="r"/>
              </a:tabLst>
              <a:defRPr>
                <a:solidFill>
                  <a:schemeClr val="tx1"/>
                </a:solidFill>
                <a:latin typeface="Arial" pitchFamily="34" charset="0"/>
                <a:cs typeface="Arial" pitchFamily="34" charset="0"/>
              </a:defRPr>
            </a:lvl3pPr>
            <a:lvl4pPr fontAlgn="base">
              <a:spcBef>
                <a:spcPct val="0"/>
              </a:spcBef>
              <a:spcAft>
                <a:spcPct val="0"/>
              </a:spcAft>
              <a:tabLst>
                <a:tab pos="457200" algn="r"/>
                <a:tab pos="2636838" algn="ctr"/>
                <a:tab pos="5273675" algn="r"/>
              </a:tabLst>
              <a:defRPr>
                <a:solidFill>
                  <a:schemeClr val="tx1"/>
                </a:solidFill>
                <a:latin typeface="Arial" pitchFamily="34" charset="0"/>
                <a:cs typeface="Arial" pitchFamily="34" charset="0"/>
              </a:defRPr>
            </a:lvl4pPr>
            <a:lvl5pPr fontAlgn="base">
              <a:spcBef>
                <a:spcPct val="0"/>
              </a:spcBef>
              <a:spcAft>
                <a:spcPct val="0"/>
              </a:spcAft>
              <a:tabLst>
                <a:tab pos="457200" algn="r"/>
                <a:tab pos="2636838" algn="ctr"/>
                <a:tab pos="5273675" algn="r"/>
              </a:tabLst>
              <a:defRPr>
                <a:solidFill>
                  <a:schemeClr val="tx1"/>
                </a:solidFill>
                <a:latin typeface="Arial" pitchFamily="34" charset="0"/>
                <a:cs typeface="Arial" pitchFamily="34" charset="0"/>
              </a:defRPr>
            </a:lvl5pPr>
            <a:lvl6pPr fontAlgn="base">
              <a:spcBef>
                <a:spcPct val="0"/>
              </a:spcBef>
              <a:spcAft>
                <a:spcPct val="0"/>
              </a:spcAft>
              <a:tabLst>
                <a:tab pos="457200" algn="r"/>
                <a:tab pos="2636838" algn="ctr"/>
                <a:tab pos="5273675" algn="r"/>
              </a:tabLst>
              <a:defRPr>
                <a:solidFill>
                  <a:schemeClr val="tx1"/>
                </a:solidFill>
                <a:latin typeface="Arial" pitchFamily="34" charset="0"/>
                <a:cs typeface="Arial" pitchFamily="34" charset="0"/>
              </a:defRPr>
            </a:lvl6pPr>
            <a:lvl7pPr fontAlgn="base">
              <a:spcBef>
                <a:spcPct val="0"/>
              </a:spcBef>
              <a:spcAft>
                <a:spcPct val="0"/>
              </a:spcAft>
              <a:tabLst>
                <a:tab pos="457200" algn="r"/>
                <a:tab pos="2636838" algn="ctr"/>
                <a:tab pos="5273675" algn="r"/>
              </a:tabLst>
              <a:defRPr>
                <a:solidFill>
                  <a:schemeClr val="tx1"/>
                </a:solidFill>
                <a:latin typeface="Arial" pitchFamily="34" charset="0"/>
                <a:cs typeface="Arial" pitchFamily="34" charset="0"/>
              </a:defRPr>
            </a:lvl7pPr>
            <a:lvl8pPr fontAlgn="base">
              <a:spcBef>
                <a:spcPct val="0"/>
              </a:spcBef>
              <a:spcAft>
                <a:spcPct val="0"/>
              </a:spcAft>
              <a:tabLst>
                <a:tab pos="457200" algn="r"/>
                <a:tab pos="2636838" algn="ctr"/>
                <a:tab pos="5273675" algn="r"/>
              </a:tabLst>
              <a:defRPr>
                <a:solidFill>
                  <a:schemeClr val="tx1"/>
                </a:solidFill>
                <a:latin typeface="Arial" pitchFamily="34" charset="0"/>
                <a:cs typeface="Arial" pitchFamily="34" charset="0"/>
              </a:defRPr>
            </a:lvl8pPr>
            <a:lvl9pPr fontAlgn="base">
              <a:spcBef>
                <a:spcPct val="0"/>
              </a:spcBef>
              <a:spcAft>
                <a:spcPct val="0"/>
              </a:spcAft>
              <a:tabLst>
                <a:tab pos="457200" algn="r"/>
                <a:tab pos="2636838" algn="ctr"/>
                <a:tab pos="527367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636838" algn="ctr"/>
                <a:tab pos="5273675" algn="r"/>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4" name="Rectangle 11"/>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r"/>
                <a:tab pos="2636838" algn="ctr"/>
                <a:tab pos="5273675" algn="r"/>
              </a:tabLst>
              <a:defRPr>
                <a:solidFill>
                  <a:schemeClr val="tx1"/>
                </a:solidFill>
                <a:latin typeface="Arial" pitchFamily="34" charset="0"/>
                <a:cs typeface="Arial" pitchFamily="34" charset="0"/>
              </a:defRPr>
            </a:lvl1pPr>
            <a:lvl2pPr fontAlgn="base">
              <a:spcBef>
                <a:spcPct val="0"/>
              </a:spcBef>
              <a:spcAft>
                <a:spcPct val="0"/>
              </a:spcAft>
              <a:tabLst>
                <a:tab pos="457200" algn="r"/>
                <a:tab pos="2636838" algn="ctr"/>
                <a:tab pos="5273675" algn="r"/>
              </a:tabLst>
              <a:defRPr>
                <a:solidFill>
                  <a:schemeClr val="tx1"/>
                </a:solidFill>
                <a:latin typeface="Arial" pitchFamily="34" charset="0"/>
                <a:cs typeface="Arial" pitchFamily="34" charset="0"/>
              </a:defRPr>
            </a:lvl2pPr>
            <a:lvl3pPr fontAlgn="base">
              <a:spcBef>
                <a:spcPct val="0"/>
              </a:spcBef>
              <a:spcAft>
                <a:spcPct val="0"/>
              </a:spcAft>
              <a:tabLst>
                <a:tab pos="457200" algn="r"/>
                <a:tab pos="2636838" algn="ctr"/>
                <a:tab pos="5273675" algn="r"/>
              </a:tabLst>
              <a:defRPr>
                <a:solidFill>
                  <a:schemeClr val="tx1"/>
                </a:solidFill>
                <a:latin typeface="Arial" pitchFamily="34" charset="0"/>
                <a:cs typeface="Arial" pitchFamily="34" charset="0"/>
              </a:defRPr>
            </a:lvl3pPr>
            <a:lvl4pPr fontAlgn="base">
              <a:spcBef>
                <a:spcPct val="0"/>
              </a:spcBef>
              <a:spcAft>
                <a:spcPct val="0"/>
              </a:spcAft>
              <a:tabLst>
                <a:tab pos="457200" algn="r"/>
                <a:tab pos="2636838" algn="ctr"/>
                <a:tab pos="5273675" algn="r"/>
              </a:tabLst>
              <a:defRPr>
                <a:solidFill>
                  <a:schemeClr val="tx1"/>
                </a:solidFill>
                <a:latin typeface="Arial" pitchFamily="34" charset="0"/>
                <a:cs typeface="Arial" pitchFamily="34" charset="0"/>
              </a:defRPr>
            </a:lvl4pPr>
            <a:lvl5pPr fontAlgn="base">
              <a:spcBef>
                <a:spcPct val="0"/>
              </a:spcBef>
              <a:spcAft>
                <a:spcPct val="0"/>
              </a:spcAft>
              <a:tabLst>
                <a:tab pos="457200" algn="r"/>
                <a:tab pos="2636838" algn="ctr"/>
                <a:tab pos="5273675" algn="r"/>
              </a:tabLst>
              <a:defRPr>
                <a:solidFill>
                  <a:schemeClr val="tx1"/>
                </a:solidFill>
                <a:latin typeface="Arial" pitchFamily="34" charset="0"/>
                <a:cs typeface="Arial" pitchFamily="34" charset="0"/>
              </a:defRPr>
            </a:lvl5pPr>
            <a:lvl6pPr fontAlgn="base">
              <a:spcBef>
                <a:spcPct val="0"/>
              </a:spcBef>
              <a:spcAft>
                <a:spcPct val="0"/>
              </a:spcAft>
              <a:tabLst>
                <a:tab pos="457200" algn="r"/>
                <a:tab pos="2636838" algn="ctr"/>
                <a:tab pos="5273675" algn="r"/>
              </a:tabLst>
              <a:defRPr>
                <a:solidFill>
                  <a:schemeClr val="tx1"/>
                </a:solidFill>
                <a:latin typeface="Arial" pitchFamily="34" charset="0"/>
                <a:cs typeface="Arial" pitchFamily="34" charset="0"/>
              </a:defRPr>
            </a:lvl6pPr>
            <a:lvl7pPr fontAlgn="base">
              <a:spcBef>
                <a:spcPct val="0"/>
              </a:spcBef>
              <a:spcAft>
                <a:spcPct val="0"/>
              </a:spcAft>
              <a:tabLst>
                <a:tab pos="457200" algn="r"/>
                <a:tab pos="2636838" algn="ctr"/>
                <a:tab pos="5273675" algn="r"/>
              </a:tabLst>
              <a:defRPr>
                <a:solidFill>
                  <a:schemeClr val="tx1"/>
                </a:solidFill>
                <a:latin typeface="Arial" pitchFamily="34" charset="0"/>
                <a:cs typeface="Arial" pitchFamily="34" charset="0"/>
              </a:defRPr>
            </a:lvl7pPr>
            <a:lvl8pPr fontAlgn="base">
              <a:spcBef>
                <a:spcPct val="0"/>
              </a:spcBef>
              <a:spcAft>
                <a:spcPct val="0"/>
              </a:spcAft>
              <a:tabLst>
                <a:tab pos="457200" algn="r"/>
                <a:tab pos="2636838" algn="ctr"/>
                <a:tab pos="5273675" algn="r"/>
              </a:tabLst>
              <a:defRPr>
                <a:solidFill>
                  <a:schemeClr val="tx1"/>
                </a:solidFill>
                <a:latin typeface="Arial" pitchFamily="34" charset="0"/>
                <a:cs typeface="Arial" pitchFamily="34" charset="0"/>
              </a:defRPr>
            </a:lvl8pPr>
            <a:lvl9pPr fontAlgn="base">
              <a:spcBef>
                <a:spcPct val="0"/>
              </a:spcBef>
              <a:spcAft>
                <a:spcPct val="0"/>
              </a:spcAft>
              <a:tabLst>
                <a:tab pos="457200" algn="r"/>
                <a:tab pos="2636838" algn="ctr"/>
                <a:tab pos="527367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636838" algn="ctr"/>
                <a:tab pos="5273675" algn="r"/>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 name="Title 1"/>
          <p:cNvSpPr>
            <a:spLocks noGrp="1"/>
          </p:cNvSpPr>
          <p:nvPr>
            <p:ph type="title"/>
          </p:nvPr>
        </p:nvSpPr>
        <p:spPr/>
        <p:txBody>
          <a:bodyPr/>
          <a:lstStyle/>
          <a:p>
            <a:r>
              <a:rPr lang="en-GB" sz="3600" b="1" dirty="0">
                <a:solidFill>
                  <a:srgbClr val="422874"/>
                </a:solidFill>
                <a:latin typeface="Trebuchet MS" panose="020B0603020202020204" pitchFamily="34" charset="0"/>
              </a:rPr>
              <a:t/>
            </a:r>
            <a:br>
              <a:rPr lang="en-GB" sz="3600" b="1" dirty="0">
                <a:solidFill>
                  <a:srgbClr val="422874"/>
                </a:solidFill>
                <a:latin typeface="Trebuchet MS" panose="020B0603020202020204" pitchFamily="34" charset="0"/>
              </a:rPr>
            </a:br>
            <a:r>
              <a:rPr lang="en-GB" sz="3600" b="1" dirty="0">
                <a:solidFill>
                  <a:srgbClr val="422874"/>
                </a:solidFill>
                <a:latin typeface="Trebuchet MS" panose="020B0603020202020204" pitchFamily="34" charset="0"/>
              </a:rPr>
              <a:t>Example citations - Websites</a:t>
            </a:r>
            <a:endParaRPr lang="en-GB" dirty="0"/>
          </a:p>
        </p:txBody>
      </p:sp>
      <p:sp>
        <p:nvSpPr>
          <p:cNvPr id="3" name="Content Placeholder 2"/>
          <p:cNvSpPr>
            <a:spLocks noGrp="1"/>
          </p:cNvSpPr>
          <p:nvPr>
            <p:ph idx="1"/>
          </p:nvPr>
        </p:nvSpPr>
        <p:spPr>
          <a:xfrm>
            <a:off x="628650" y="1825624"/>
            <a:ext cx="7886700" cy="5032375"/>
          </a:xfrm>
        </p:spPr>
        <p:txBody>
          <a:bodyPr vert="horz" lIns="91440" tIns="45720" rIns="91440" bIns="45720" rtlCol="0" anchor="t">
            <a:normAutofit/>
          </a:bodyPr>
          <a:lstStyle/>
          <a:p>
            <a:pPr marL="0" lvl="0" indent="0" defTabSz="457200">
              <a:lnSpc>
                <a:spcPct val="100000"/>
              </a:lnSpc>
              <a:spcBef>
                <a:spcPts val="0"/>
              </a:spcBef>
              <a:buNone/>
            </a:pPr>
            <a:r>
              <a:rPr lang="en-GB" sz="2000" b="1" dirty="0">
                <a:solidFill>
                  <a:srgbClr val="422874"/>
                </a:solidFill>
                <a:latin typeface="Trebuchet MS"/>
              </a:rPr>
              <a:t>Direct quotation</a:t>
            </a:r>
          </a:p>
          <a:p>
            <a:pPr marL="0" lvl="0" indent="0" defTabSz="457200">
              <a:lnSpc>
                <a:spcPct val="100000"/>
              </a:lnSpc>
              <a:spcBef>
                <a:spcPts val="0"/>
              </a:spcBef>
              <a:buNone/>
            </a:pPr>
            <a:endParaRPr lang="en-GB" sz="2000" dirty="0">
              <a:solidFill>
                <a:srgbClr val="422874"/>
              </a:solidFill>
              <a:latin typeface="Trebuchet MS"/>
            </a:endParaRPr>
          </a:p>
          <a:p>
            <a:pPr marL="0" indent="0" defTabSz="457200">
              <a:lnSpc>
                <a:spcPct val="100000"/>
              </a:lnSpc>
              <a:spcBef>
                <a:spcPts val="0"/>
              </a:spcBef>
              <a:buNone/>
            </a:pPr>
            <a:r>
              <a:rPr lang="en-GB" sz="2000" dirty="0">
                <a:solidFill>
                  <a:srgbClr val="422874"/>
                </a:solidFill>
                <a:latin typeface="Trebuchet MS"/>
              </a:rPr>
              <a:t>“… being aware of fake news does not mean we can always spot it”  (Burns, 2017).</a:t>
            </a:r>
          </a:p>
          <a:p>
            <a:pPr marL="0" lvl="0" indent="0" defTabSz="457200">
              <a:lnSpc>
                <a:spcPct val="100000"/>
              </a:lnSpc>
              <a:spcBef>
                <a:spcPts val="0"/>
              </a:spcBef>
              <a:buNone/>
            </a:pPr>
            <a:endParaRPr lang="en-GB" sz="2000" dirty="0">
              <a:solidFill>
                <a:srgbClr val="422874"/>
              </a:solidFill>
              <a:latin typeface="Trebuchet MS"/>
            </a:endParaRPr>
          </a:p>
          <a:p>
            <a:pPr marL="0" lvl="0" indent="0" defTabSz="457200">
              <a:lnSpc>
                <a:spcPct val="100000"/>
              </a:lnSpc>
              <a:spcBef>
                <a:spcPts val="0"/>
              </a:spcBef>
              <a:buNone/>
            </a:pPr>
            <a:r>
              <a:rPr lang="en-GB" sz="2000" b="1" dirty="0">
                <a:solidFill>
                  <a:srgbClr val="422874"/>
                </a:solidFill>
                <a:latin typeface="Trebuchet MS"/>
              </a:rPr>
              <a:t>Direct quotation with no date</a:t>
            </a:r>
          </a:p>
          <a:p>
            <a:pPr marL="0" lvl="0" indent="0" defTabSz="457200">
              <a:lnSpc>
                <a:spcPct val="100000"/>
              </a:lnSpc>
              <a:spcBef>
                <a:spcPts val="0"/>
              </a:spcBef>
              <a:buNone/>
            </a:pPr>
            <a:endParaRPr lang="en-GB" sz="2000" dirty="0">
              <a:solidFill>
                <a:srgbClr val="422874"/>
              </a:solidFill>
              <a:latin typeface="Trebuchet MS"/>
            </a:endParaRPr>
          </a:p>
          <a:p>
            <a:pPr marL="0" lvl="0" indent="0" defTabSz="457200">
              <a:lnSpc>
                <a:spcPct val="100000"/>
              </a:lnSpc>
              <a:spcBef>
                <a:spcPts val="0"/>
              </a:spcBef>
              <a:buNone/>
            </a:pPr>
            <a:r>
              <a:rPr lang="en-GB" altLang="en-US" sz="2000" dirty="0">
                <a:solidFill>
                  <a:srgbClr val="422874"/>
                </a:solidFill>
                <a:latin typeface="Trebuchet MS"/>
                <a:ea typeface="Times New Roman" pitchFamily="18" charset="0"/>
                <a:cs typeface="Times New Roman"/>
              </a:rPr>
              <a:t>“Time management is about making things happen, rather than having them happen to you. You need to get control!” (Greenhow, n.d.).</a:t>
            </a:r>
          </a:p>
          <a:p>
            <a:pPr marL="0" lvl="0" indent="0" defTabSz="457200">
              <a:lnSpc>
                <a:spcPct val="100000"/>
              </a:lnSpc>
              <a:spcBef>
                <a:spcPts val="0"/>
              </a:spcBef>
              <a:buNone/>
            </a:pPr>
            <a:endParaRPr lang="en-GB" altLang="en-US" sz="2000" dirty="0">
              <a:solidFill>
                <a:srgbClr val="422874"/>
              </a:solidFill>
              <a:latin typeface="Trebuchet MS"/>
              <a:cs typeface="Arial" pitchFamily="34" charset="0"/>
            </a:endParaRPr>
          </a:p>
          <a:p>
            <a:pPr marL="0" lvl="0" indent="0" defTabSz="457200">
              <a:lnSpc>
                <a:spcPct val="100000"/>
              </a:lnSpc>
              <a:spcBef>
                <a:spcPts val="0"/>
              </a:spcBef>
              <a:buNone/>
            </a:pPr>
            <a:r>
              <a:rPr lang="en-GB" altLang="en-US" sz="2000" b="1" dirty="0">
                <a:solidFill>
                  <a:srgbClr val="422874"/>
                </a:solidFill>
                <a:latin typeface="Trebuchet MS"/>
                <a:cs typeface="Arial" pitchFamily="34" charset="0"/>
              </a:rPr>
              <a:t>Indirect quotation with no author</a:t>
            </a:r>
          </a:p>
          <a:p>
            <a:pPr marL="0" lvl="0" indent="0" defTabSz="457200">
              <a:lnSpc>
                <a:spcPct val="100000"/>
              </a:lnSpc>
              <a:spcBef>
                <a:spcPts val="0"/>
              </a:spcBef>
              <a:buNone/>
            </a:pPr>
            <a:endParaRPr lang="en-GB" altLang="en-US" sz="2000" dirty="0">
              <a:solidFill>
                <a:srgbClr val="422874"/>
              </a:solidFill>
              <a:latin typeface="Trebuchet MS"/>
              <a:cs typeface="Arial" pitchFamily="34" charset="0"/>
            </a:endParaRPr>
          </a:p>
          <a:p>
            <a:pPr marL="0" lvl="0" indent="0" defTabSz="457200">
              <a:lnSpc>
                <a:spcPct val="100000"/>
              </a:lnSpc>
              <a:spcBef>
                <a:spcPts val="0"/>
              </a:spcBef>
              <a:buNone/>
            </a:pPr>
            <a:r>
              <a:rPr lang="en-US" altLang="en-US" sz="2000" dirty="0">
                <a:solidFill>
                  <a:srgbClr val="422874"/>
                </a:solidFill>
                <a:latin typeface="Trebuchet MS"/>
                <a:ea typeface="Times New Roman" pitchFamily="18" charset="0"/>
                <a:cs typeface="Times New Roman"/>
              </a:rPr>
              <a:t>A study for Alcohol Concern ("Call to stop", 2015) proposes various policies to reduce children's drinking </a:t>
            </a:r>
            <a:r>
              <a:rPr lang="en-GB" altLang="en-US" sz="2000" dirty="0">
                <a:solidFill>
                  <a:srgbClr val="422874"/>
                </a:solidFill>
                <a:latin typeface="Trebuchet MS"/>
                <a:ea typeface="Times New Roman" pitchFamily="18" charset="0"/>
                <a:cs typeface="Times New Roman"/>
              </a:rPr>
              <a:t>…</a:t>
            </a:r>
            <a:endParaRPr lang="en-GB" altLang="en-US" sz="2000" dirty="0">
              <a:solidFill>
                <a:srgbClr val="422874"/>
              </a:solidFill>
              <a:latin typeface="Trebuchet MS"/>
              <a:cs typeface="Times New Roman"/>
            </a:endParaRPr>
          </a:p>
          <a:p>
            <a:pPr marL="0" indent="0">
              <a:buNone/>
            </a:pPr>
            <a:endParaRPr lang="en-GB" dirty="0"/>
          </a:p>
        </p:txBody>
      </p:sp>
      <p:grpSp>
        <p:nvGrpSpPr>
          <p:cNvPr id="9" name="Group 8"/>
          <p:cNvGrpSpPr/>
          <p:nvPr/>
        </p:nvGrpSpPr>
        <p:grpSpPr>
          <a:xfrm>
            <a:off x="5164760" y="23244"/>
            <a:ext cx="3979240" cy="1092324"/>
            <a:chOff x="3568061" y="6305555"/>
            <a:chExt cx="10911887" cy="2846575"/>
          </a:xfrm>
        </p:grpSpPr>
        <p:pic>
          <p:nvPicPr>
            <p:cNvPr id="10"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047" y="6373718"/>
              <a:ext cx="2765429" cy="2778412"/>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9693" y="6305555"/>
              <a:ext cx="2740255" cy="275311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8061" y="6400800"/>
              <a:ext cx="2645454" cy="2657874"/>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5303" y="6371434"/>
              <a:ext cx="2706246" cy="2718951"/>
            </a:xfrm>
            <a:prstGeom prst="rect">
              <a:avLst/>
            </a:prstGeom>
          </p:spPr>
        </p:pic>
      </p:grpSp>
    </p:spTree>
    <p:extLst>
      <p:ext uri="{BB962C8B-B14F-4D97-AF65-F5344CB8AC3E}">
        <p14:creationId xmlns:p14="http://schemas.microsoft.com/office/powerpoint/2010/main" val="28835812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fontAlgn="auto" hangingPunct="1">
              <a:spcAft>
                <a:spcPts val="0"/>
              </a:spcAft>
              <a:defRPr/>
            </a:pPr>
            <a:r>
              <a:rPr lang="en-GB" sz="4000" b="1" dirty="0">
                <a:solidFill>
                  <a:srgbClr val="422874"/>
                </a:solidFill>
                <a:effectLst/>
                <a:latin typeface="Trebuchet MS" panose="020B0603020202020204" pitchFamily="34" charset="0"/>
              </a:rPr>
              <a:t/>
            </a:r>
            <a:br>
              <a:rPr lang="en-GB" sz="4000" b="1" dirty="0">
                <a:solidFill>
                  <a:srgbClr val="422874"/>
                </a:solidFill>
                <a:effectLst/>
                <a:latin typeface="Trebuchet MS" panose="020B0603020202020204" pitchFamily="34" charset="0"/>
              </a:rPr>
            </a:br>
            <a:r>
              <a:rPr lang="en-GB" sz="4000" b="1" dirty="0">
                <a:solidFill>
                  <a:srgbClr val="422874"/>
                </a:solidFill>
                <a:effectLst/>
                <a:latin typeface="Trebuchet MS" panose="020B0603020202020204" pitchFamily="34" charset="0"/>
              </a:rPr>
              <a:t>Book citations</a:t>
            </a:r>
          </a:p>
        </p:txBody>
      </p:sp>
      <p:sp>
        <p:nvSpPr>
          <p:cNvPr id="227331" name="Rectangle 3"/>
          <p:cNvSpPr>
            <a:spLocks noGrp="1" noChangeArrowheads="1"/>
          </p:cNvSpPr>
          <p:nvPr>
            <p:ph idx="1"/>
          </p:nvPr>
        </p:nvSpPr>
        <p:spPr>
          <a:xfrm>
            <a:off x="171450" y="1690689"/>
            <a:ext cx="8526463" cy="4430711"/>
          </a:xfrm>
        </p:spPr>
        <p:txBody>
          <a:bodyPr vert="horz" lIns="91440" tIns="45720" rIns="91440" bIns="45720" rtlCol="0" anchor="t">
            <a:normAutofit fontScale="92500" lnSpcReduction="20000"/>
          </a:bodyPr>
          <a:lstStyle/>
          <a:p>
            <a:pPr marL="547370" indent="0">
              <a:buClr>
                <a:srgbClr val="422874"/>
              </a:buClr>
              <a:buSzPct val="105000"/>
              <a:buNone/>
              <a:defRPr/>
            </a:pPr>
            <a:r>
              <a:rPr lang="en-GB" sz="2600" b="1" dirty="0">
                <a:solidFill>
                  <a:srgbClr val="422874"/>
                </a:solidFill>
                <a:latin typeface="Trebuchet MS" panose="020B0603020202020204" pitchFamily="34" charset="0"/>
              </a:rPr>
              <a:t>Which of these direct quotations from Bram Stoker’s book </a:t>
            </a:r>
            <a:r>
              <a:rPr lang="en-GB" sz="2600" b="1" i="1" dirty="0">
                <a:solidFill>
                  <a:srgbClr val="422874"/>
                </a:solidFill>
                <a:latin typeface="Trebuchet MS" panose="020B0603020202020204" pitchFamily="34" charset="0"/>
              </a:rPr>
              <a:t>Dracula</a:t>
            </a:r>
            <a:r>
              <a:rPr lang="en-GB" sz="2600" b="1" dirty="0">
                <a:solidFill>
                  <a:srgbClr val="422874"/>
                </a:solidFill>
                <a:latin typeface="Trebuchet MS" panose="020B0603020202020204" pitchFamily="34" charset="0"/>
              </a:rPr>
              <a:t> is correctly cited</a:t>
            </a:r>
            <a:endParaRPr lang="en-US"/>
          </a:p>
          <a:p>
            <a:pPr marL="547370" indent="0">
              <a:buClr>
                <a:srgbClr val="422874"/>
              </a:buClr>
              <a:buSzPct val="105000"/>
              <a:buNone/>
              <a:defRPr/>
            </a:pPr>
            <a:endParaRPr lang="en-GB" sz="2000" dirty="0">
              <a:solidFill>
                <a:srgbClr val="422874"/>
              </a:solidFill>
              <a:latin typeface="Trebuchet MS" panose="020B0603020202020204" pitchFamily="34" charset="0"/>
            </a:endParaRPr>
          </a:p>
          <a:p>
            <a:pPr marL="1004570" indent="-457200">
              <a:buClr>
                <a:srgbClr val="422874"/>
              </a:buClr>
              <a:buSzPct val="105000"/>
              <a:buFont typeface="+mj-lt"/>
              <a:buAutoNum type="arabicPeriod"/>
              <a:defRPr/>
            </a:pPr>
            <a:r>
              <a:rPr lang="en-GB" sz="2000" b="1" dirty="0">
                <a:solidFill>
                  <a:srgbClr val="422874"/>
                </a:solidFill>
                <a:latin typeface="Trebuchet MS" panose="020B0603020202020204" pitchFamily="34" charset="0"/>
              </a:rPr>
              <a:t>“</a:t>
            </a:r>
            <a:r>
              <a:rPr lang="en-GB" sz="2000" dirty="0">
                <a:solidFill>
                  <a:srgbClr val="422874"/>
                </a:solidFill>
                <a:latin typeface="Trebuchet MS" panose="020B0603020202020204" pitchFamily="34" charset="0"/>
              </a:rPr>
              <a:t>As the Count leaned over me and his hands touched me, I could not repress a shudder” Dracula. </a:t>
            </a:r>
          </a:p>
          <a:p>
            <a:pPr marL="609600" indent="-609600" eaLnBrk="1" hangingPunct="1">
              <a:buClr>
                <a:srgbClr val="422874"/>
              </a:buClr>
              <a:buSzPct val="105000"/>
              <a:buFont typeface="+mj-lt"/>
              <a:buAutoNum type="arabicPeriod"/>
              <a:defRPr/>
            </a:pPr>
            <a:endParaRPr lang="en-GB" sz="2000" dirty="0">
              <a:solidFill>
                <a:srgbClr val="422874"/>
              </a:solidFill>
              <a:latin typeface="Trebuchet MS" panose="020B0603020202020204" pitchFamily="34" charset="0"/>
            </a:endParaRPr>
          </a:p>
          <a:p>
            <a:pPr marL="1004570" indent="-457200">
              <a:buClr>
                <a:srgbClr val="422874"/>
              </a:buClr>
              <a:buSzPct val="105000"/>
              <a:buFont typeface="+mj-lt"/>
              <a:buAutoNum type="arabicPeriod"/>
              <a:defRPr/>
            </a:pPr>
            <a:r>
              <a:rPr lang="en-GB" sz="2000" dirty="0">
                <a:solidFill>
                  <a:srgbClr val="422874"/>
                </a:solidFill>
                <a:latin typeface="Trebuchet MS"/>
              </a:rPr>
              <a:t>“If ever a face meant death – if looks could kill – we saw it at that moment” (Stoker, 2014, p. 254).</a:t>
            </a:r>
          </a:p>
          <a:p>
            <a:pPr marL="609600" indent="-609600" eaLnBrk="1" hangingPunct="1">
              <a:buClr>
                <a:srgbClr val="422874"/>
              </a:buClr>
              <a:buSzPct val="105000"/>
              <a:buFont typeface="+mj-lt"/>
              <a:buAutoNum type="arabicPeriod"/>
              <a:defRPr/>
            </a:pPr>
            <a:endParaRPr lang="en-GB" sz="2000" dirty="0">
              <a:solidFill>
                <a:srgbClr val="422874"/>
              </a:solidFill>
              <a:latin typeface="Trebuchet MS" panose="020B0603020202020204" pitchFamily="34" charset="0"/>
            </a:endParaRPr>
          </a:p>
          <a:p>
            <a:pPr marL="1004570" indent="-457200">
              <a:buClr>
                <a:srgbClr val="422874"/>
              </a:buClr>
              <a:buSzPct val="105000"/>
              <a:buFont typeface="+mj-lt"/>
              <a:buAutoNum type="arabicPeriod"/>
              <a:defRPr/>
            </a:pPr>
            <a:r>
              <a:rPr lang="en-GB" sz="2000" dirty="0">
                <a:solidFill>
                  <a:srgbClr val="422874"/>
                </a:solidFill>
                <a:latin typeface="Trebuchet MS"/>
              </a:rPr>
              <a:t>“There in one of the great boxes, of which there were fifty in all, on a pile of newly dug earth, lay the Count!”  Stoker, </a:t>
            </a:r>
            <a:r>
              <a:rPr lang="en-GB" sz="2000" i="1" dirty="0">
                <a:solidFill>
                  <a:srgbClr val="422874"/>
                </a:solidFill>
                <a:latin typeface="Trebuchet MS"/>
              </a:rPr>
              <a:t>Dracula</a:t>
            </a:r>
            <a:r>
              <a:rPr lang="en-GB" sz="2000" dirty="0">
                <a:solidFill>
                  <a:srgbClr val="422874"/>
                </a:solidFill>
                <a:latin typeface="Trebuchet MS"/>
              </a:rPr>
              <a:t> (2014, p. 63).</a:t>
            </a:r>
          </a:p>
          <a:p>
            <a:pPr marL="609600" indent="-609600" eaLnBrk="1" hangingPunct="1">
              <a:buClr>
                <a:srgbClr val="422874"/>
              </a:buClr>
              <a:buSzPct val="105000"/>
              <a:buFont typeface="+mj-lt"/>
              <a:buAutoNum type="arabicPeriod"/>
              <a:defRPr/>
            </a:pPr>
            <a:endParaRPr lang="en-GB" sz="2000" dirty="0">
              <a:solidFill>
                <a:srgbClr val="422874"/>
              </a:solidFill>
              <a:latin typeface="Trebuchet MS" panose="020B0603020202020204" pitchFamily="34" charset="0"/>
            </a:endParaRPr>
          </a:p>
          <a:p>
            <a:pPr marL="1004570" indent="-457200">
              <a:buClr>
                <a:srgbClr val="422874"/>
              </a:buClr>
              <a:buSzPct val="105000"/>
              <a:buFont typeface="+mj-lt"/>
              <a:buAutoNum type="arabicPeriod"/>
              <a:defRPr/>
            </a:pPr>
            <a:r>
              <a:rPr lang="en-GB" sz="2000" dirty="0">
                <a:solidFill>
                  <a:srgbClr val="422874"/>
                </a:solidFill>
                <a:latin typeface="Trebuchet MS"/>
              </a:rPr>
              <a:t>When she was in bed he came and himself fixed the wreath of garlic round her neck (Stoker, 2014, p. 160).</a:t>
            </a:r>
          </a:p>
        </p:txBody>
      </p:sp>
      <p:grpSp>
        <p:nvGrpSpPr>
          <p:cNvPr id="5" name="Group 4"/>
          <p:cNvGrpSpPr/>
          <p:nvPr/>
        </p:nvGrpSpPr>
        <p:grpSpPr>
          <a:xfrm>
            <a:off x="5164760" y="23244"/>
            <a:ext cx="3979240" cy="1092324"/>
            <a:chOff x="3568061" y="6305555"/>
            <a:chExt cx="10911887" cy="2846575"/>
          </a:xfrm>
        </p:grpSpPr>
        <p:pic>
          <p:nvPicPr>
            <p:cNvPr id="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047" y="6373718"/>
              <a:ext cx="2765429" cy="277841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9693" y="6305555"/>
              <a:ext cx="2740255" cy="275311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8061" y="6400800"/>
              <a:ext cx="2645454" cy="2657874"/>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5303" y="6371434"/>
              <a:ext cx="2706246" cy="2718951"/>
            </a:xfrm>
            <a:prstGeom prst="rect">
              <a:avLst/>
            </a:prstGeom>
          </p:spPr>
        </p:pic>
      </p:grpSp>
    </p:spTree>
    <p:extLst>
      <p:ext uri="{BB962C8B-B14F-4D97-AF65-F5344CB8AC3E}">
        <p14:creationId xmlns:p14="http://schemas.microsoft.com/office/powerpoint/2010/main" val="157236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27331">
                                            <p:txEl>
                                              <p:pRg st="4" end="4"/>
                                            </p:txEl>
                                          </p:spTgt>
                                        </p:tgtEl>
                                        <p:attrNameLst>
                                          <p:attrName>style.color</p:attrName>
                                        </p:attrNameLst>
                                      </p:cBhvr>
                                      <p:to>
                                        <a:srgbClr val="EA2A04"/>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22874"/>
                </a:solidFill>
                <a:latin typeface="Trebuchet MS" panose="020B0603020202020204" pitchFamily="34" charset="0"/>
              </a:rPr>
              <a:t/>
            </a:r>
            <a:br>
              <a:rPr lang="en-US" dirty="0">
                <a:solidFill>
                  <a:srgbClr val="422874"/>
                </a:solidFill>
                <a:latin typeface="Trebuchet MS" panose="020B0603020202020204" pitchFamily="34" charset="0"/>
              </a:rPr>
            </a:br>
            <a:r>
              <a:rPr lang="en-US" sz="4000" b="1" dirty="0">
                <a:solidFill>
                  <a:srgbClr val="422874"/>
                </a:solidFill>
                <a:latin typeface="Trebuchet MS" panose="020B0603020202020204" pitchFamily="34" charset="0"/>
              </a:rPr>
              <a:t>References</a:t>
            </a:r>
            <a:endParaRPr lang="en-GB" sz="4000" b="1" dirty="0">
              <a:solidFill>
                <a:srgbClr val="422874"/>
              </a:solidFill>
              <a:latin typeface="Trebuchet MS" panose="020B0603020202020204"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US" sz="2800" dirty="0">
                <a:solidFill>
                  <a:srgbClr val="422874"/>
                </a:solidFill>
                <a:latin typeface="Trebuchet MS" panose="020B0603020202020204" pitchFamily="34" charset="0"/>
              </a:rPr>
              <a:t>The reference you write in your reference list will give all the details of the source where you read the original quotation</a:t>
            </a:r>
          </a:p>
          <a:p>
            <a:pPr marL="0" indent="0">
              <a:buNone/>
            </a:pPr>
            <a:endParaRPr lang="en-US" sz="2800" dirty="0">
              <a:solidFill>
                <a:srgbClr val="422874"/>
              </a:solidFill>
              <a:latin typeface="Trebuchet MS" panose="020B0603020202020204" pitchFamily="34" charset="0"/>
            </a:endParaRPr>
          </a:p>
          <a:p>
            <a:pPr marL="0" indent="0">
              <a:buNone/>
            </a:pPr>
            <a:r>
              <a:rPr lang="en-US" sz="2800" dirty="0">
                <a:solidFill>
                  <a:srgbClr val="422874"/>
                </a:solidFill>
                <a:latin typeface="Trebuchet MS" panose="020B0603020202020204" pitchFamily="34" charset="0"/>
              </a:rPr>
              <a:t>The reference list should be one alphabetical list and include references to all types of resource used</a:t>
            </a:r>
          </a:p>
          <a:p>
            <a:pPr marL="0" indent="0">
              <a:buNone/>
            </a:pPr>
            <a:endParaRPr lang="en-US" sz="2800" dirty="0">
              <a:solidFill>
                <a:srgbClr val="422874"/>
              </a:solidFill>
              <a:latin typeface="Trebuchet MS" panose="020B0603020202020204" pitchFamily="34" charset="0"/>
            </a:endParaRPr>
          </a:p>
          <a:p>
            <a:pPr marL="0" indent="0">
              <a:buNone/>
            </a:pPr>
            <a:r>
              <a:rPr lang="en-US" sz="2800" dirty="0">
                <a:solidFill>
                  <a:srgbClr val="422874"/>
                </a:solidFill>
                <a:latin typeface="Trebuchet MS" panose="020B0603020202020204" pitchFamily="34" charset="0"/>
              </a:rPr>
              <a:t>Begin each reference with the surname of the author/editor or the organisation name which you used to begin the citation</a:t>
            </a:r>
          </a:p>
          <a:p>
            <a:endParaRPr lang="en-GB" dirty="0">
              <a:solidFill>
                <a:srgbClr val="422874"/>
              </a:solidFill>
              <a:latin typeface="Trebuchet MS" panose="020B0603020202020204" pitchFamily="34" charset="0"/>
            </a:endParaRPr>
          </a:p>
        </p:txBody>
      </p:sp>
      <p:grpSp>
        <p:nvGrpSpPr>
          <p:cNvPr id="4" name="Group 3"/>
          <p:cNvGrpSpPr/>
          <p:nvPr/>
        </p:nvGrpSpPr>
        <p:grpSpPr>
          <a:xfrm>
            <a:off x="5164760" y="23244"/>
            <a:ext cx="3979240" cy="1092324"/>
            <a:chOff x="3568061" y="6305555"/>
            <a:chExt cx="10911887" cy="2846575"/>
          </a:xfrm>
        </p:grpSpPr>
        <p:pic>
          <p:nvPicPr>
            <p:cNvPr id="5"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047" y="6373718"/>
              <a:ext cx="2765429" cy="277841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9693" y="6305555"/>
              <a:ext cx="2740255" cy="275311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8061" y="6400800"/>
              <a:ext cx="2645454" cy="265787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5303" y="6371434"/>
              <a:ext cx="2706246" cy="2718951"/>
            </a:xfrm>
            <a:prstGeom prst="rect">
              <a:avLst/>
            </a:prstGeom>
          </p:spPr>
        </p:pic>
      </p:grpSp>
    </p:spTree>
    <p:extLst>
      <p:ext uri="{BB962C8B-B14F-4D97-AF65-F5344CB8AC3E}">
        <p14:creationId xmlns:p14="http://schemas.microsoft.com/office/powerpoint/2010/main" val="428454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3163" y="374051"/>
            <a:ext cx="2891605" cy="919354"/>
          </a:xfrm>
          <a:prstGeom prst="rect">
            <a:avLst/>
          </a:prstGeom>
          <a:solidFill>
            <a:srgbClr val="FFFFFF"/>
          </a:solidFill>
        </p:spPr>
        <p:txBody>
          <a:bodyPr wrap="square" rtlCol="0">
            <a:spAutoFit/>
          </a:bodyPr>
          <a:lstStyle/>
          <a:p>
            <a:r>
              <a:rPr lang="en-GB" sz="2687" b="1" dirty="0">
                <a:solidFill>
                  <a:srgbClr val="422874"/>
                </a:solidFill>
                <a:latin typeface="Trebuchet MS" panose="020B0603020202020204" pitchFamily="34" charset="0"/>
              </a:rPr>
              <a:t>Graduate</a:t>
            </a:r>
          </a:p>
          <a:p>
            <a:r>
              <a:rPr lang="en-GB" sz="2687" b="1" dirty="0">
                <a:solidFill>
                  <a:srgbClr val="422874"/>
                </a:solidFill>
                <a:latin typeface="Trebuchet MS" panose="020B0603020202020204" pitchFamily="34" charset="0"/>
              </a:rPr>
              <a:t>Attributes </a:t>
            </a:r>
          </a:p>
        </p:txBody>
      </p:sp>
      <p:sp>
        <p:nvSpPr>
          <p:cNvPr id="3" name="Subtitle 2"/>
          <p:cNvSpPr>
            <a:spLocks noGrp="1"/>
          </p:cNvSpPr>
          <p:nvPr>
            <p:ph type="subTitle" idx="1"/>
          </p:nvPr>
        </p:nvSpPr>
        <p:spPr>
          <a:xfrm>
            <a:off x="483875" y="2242575"/>
            <a:ext cx="8076993" cy="3321989"/>
          </a:xfrm>
        </p:spPr>
        <p:txBody>
          <a:bodyPr>
            <a:normAutofit/>
          </a:bodyPr>
          <a:lstStyle/>
          <a:p>
            <a:r>
              <a:rPr lang="en-GB" sz="5276" b="1" dirty="0">
                <a:solidFill>
                  <a:srgbClr val="422874"/>
                </a:solidFill>
                <a:latin typeface="Trebuchet MS" panose="020B0603020202020204" pitchFamily="34" charset="0"/>
              </a:rPr>
              <a:t>Referencing</a:t>
            </a:r>
            <a:endParaRPr lang="en-GB" sz="3957" dirty="0">
              <a:solidFill>
                <a:srgbClr val="422874"/>
              </a:solidFill>
              <a:latin typeface="Trebuchet MS" panose="020B0603020202020204" pitchFamily="34" charset="0"/>
            </a:endParaRPr>
          </a:p>
          <a:p>
            <a:r>
              <a:rPr lang="en-GB" sz="3908" dirty="0">
                <a:solidFill>
                  <a:srgbClr val="422874"/>
                </a:solidFill>
                <a:latin typeface="Trebuchet MS" panose="020B0603020202020204" pitchFamily="34" charset="0"/>
              </a:rPr>
              <a:t>Developing effective referencing and citation skills</a:t>
            </a:r>
            <a:r>
              <a:rPr lang="en-GB" sz="3908" b="1" dirty="0">
                <a:solidFill>
                  <a:srgbClr val="422874"/>
                </a:solidFill>
                <a:latin typeface="Trebuchet MS" panose="020B0603020202020204" pitchFamily="34" charset="0"/>
              </a:rPr>
              <a:t> </a:t>
            </a:r>
          </a:p>
          <a:p>
            <a:endParaRPr lang="en-GB" sz="3908" b="1" dirty="0">
              <a:solidFill>
                <a:srgbClr val="422874"/>
              </a:solidFill>
              <a:latin typeface="Trebuchet MS" panose="020B0603020202020204" pitchFamily="34" charset="0"/>
            </a:endParaRPr>
          </a:p>
          <a:p>
            <a:r>
              <a:rPr lang="en-GB" sz="3908" b="1" dirty="0">
                <a:solidFill>
                  <a:srgbClr val="422874"/>
                </a:solidFill>
                <a:latin typeface="Trebuchet MS" panose="020B0603020202020204" pitchFamily="34" charset="0"/>
              </a:rPr>
              <a:t>APA 6</a:t>
            </a:r>
            <a:r>
              <a:rPr lang="en-GB" sz="3908" b="1" baseline="30000" dirty="0">
                <a:solidFill>
                  <a:srgbClr val="422874"/>
                </a:solidFill>
                <a:latin typeface="Trebuchet MS" panose="020B0603020202020204" pitchFamily="34" charset="0"/>
              </a:rPr>
              <a:t>th</a:t>
            </a:r>
            <a:r>
              <a:rPr lang="en-GB" sz="3908" b="1" dirty="0">
                <a:solidFill>
                  <a:srgbClr val="422874"/>
                </a:solidFill>
                <a:latin typeface="Trebuchet MS" panose="020B0603020202020204" pitchFamily="34" charset="0"/>
              </a:rPr>
              <a:t> edition </a:t>
            </a:r>
          </a:p>
        </p:txBody>
      </p:sp>
      <p:sp>
        <p:nvSpPr>
          <p:cNvPr id="12" name="Rectangle 11"/>
          <p:cNvSpPr/>
          <p:nvPr/>
        </p:nvSpPr>
        <p:spPr>
          <a:xfrm>
            <a:off x="-9839" y="0"/>
            <a:ext cx="9153840" cy="364746"/>
          </a:xfrm>
          <a:prstGeom prst="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45"/>
          </a:p>
        </p:txBody>
      </p:sp>
      <p:sp>
        <p:nvSpPr>
          <p:cNvPr id="13" name="Rectangle 12"/>
          <p:cNvSpPr/>
          <p:nvPr/>
        </p:nvSpPr>
        <p:spPr>
          <a:xfrm>
            <a:off x="8830722" y="0"/>
            <a:ext cx="313278" cy="6529116"/>
          </a:xfrm>
          <a:prstGeom prst="rect">
            <a:avLst/>
          </a:prstGeom>
          <a:solidFill>
            <a:srgbClr val="C000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45"/>
          </a:p>
        </p:txBody>
      </p:sp>
      <p:sp>
        <p:nvSpPr>
          <p:cNvPr id="14" name="Rectangle 13"/>
          <p:cNvSpPr/>
          <p:nvPr/>
        </p:nvSpPr>
        <p:spPr>
          <a:xfrm>
            <a:off x="300476" y="6529117"/>
            <a:ext cx="8843525" cy="31232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45"/>
          </a:p>
        </p:txBody>
      </p:sp>
      <p:sp>
        <p:nvSpPr>
          <p:cNvPr id="15" name="Rectangle 14"/>
          <p:cNvSpPr/>
          <p:nvPr/>
        </p:nvSpPr>
        <p:spPr>
          <a:xfrm>
            <a:off x="-9840" y="355441"/>
            <a:ext cx="310315" cy="6493254"/>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45"/>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729" y="494011"/>
            <a:ext cx="2590995" cy="576212"/>
          </a:xfrm>
          <a:prstGeom prst="rect">
            <a:avLst/>
          </a:prstGeom>
          <a:solidFill>
            <a:srgbClr val="422874"/>
          </a:solidFill>
        </p:spPr>
      </p:pic>
    </p:spTree>
    <p:extLst>
      <p:ext uri="{BB962C8B-B14F-4D97-AF65-F5344CB8AC3E}">
        <p14:creationId xmlns:p14="http://schemas.microsoft.com/office/powerpoint/2010/main" val="20588861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28650" y="593726"/>
            <a:ext cx="7886700" cy="1325563"/>
          </a:xfrm>
        </p:spPr>
        <p:txBody>
          <a:bodyPr>
            <a:noAutofit/>
          </a:bodyPr>
          <a:lstStyle/>
          <a:p>
            <a:pPr eaLnBrk="1" fontAlgn="auto" hangingPunct="1">
              <a:spcAft>
                <a:spcPts val="0"/>
              </a:spcAft>
              <a:defRPr/>
            </a:pPr>
            <a:r>
              <a:rPr lang="en-GB" sz="4000" b="1" dirty="0">
                <a:solidFill>
                  <a:srgbClr val="422874"/>
                </a:solidFill>
                <a:effectLst/>
                <a:latin typeface="Trebuchet MS" panose="020B0603020202020204" pitchFamily="34" charset="0"/>
              </a:rPr>
              <a:t>APA</a:t>
            </a:r>
            <a:br>
              <a:rPr lang="en-GB" sz="4000" b="1" dirty="0">
                <a:solidFill>
                  <a:srgbClr val="422874"/>
                </a:solidFill>
                <a:effectLst/>
                <a:latin typeface="Trebuchet MS" panose="020B0603020202020204" pitchFamily="34" charset="0"/>
              </a:rPr>
            </a:br>
            <a:r>
              <a:rPr lang="en-GB" sz="4000" b="1" dirty="0">
                <a:solidFill>
                  <a:srgbClr val="422874"/>
                </a:solidFill>
                <a:effectLst/>
                <a:latin typeface="Trebuchet MS" panose="020B0603020202020204" pitchFamily="34" charset="0"/>
              </a:rPr>
              <a:t>referencing -</a:t>
            </a:r>
            <a:r>
              <a:rPr lang="en-GB" sz="4000" b="1" dirty="0">
                <a:solidFill>
                  <a:srgbClr val="422874"/>
                </a:solidFill>
                <a:latin typeface="Trebuchet MS" panose="020B0603020202020204" pitchFamily="34" charset="0"/>
              </a:rPr>
              <a:t> </a:t>
            </a:r>
            <a:r>
              <a:rPr lang="en-GB" sz="4000" b="1" dirty="0">
                <a:solidFill>
                  <a:srgbClr val="422874"/>
                </a:solidFill>
                <a:effectLst/>
                <a:latin typeface="Trebuchet MS" panose="020B0603020202020204" pitchFamily="34" charset="0"/>
              </a:rPr>
              <a:t>books</a:t>
            </a:r>
          </a:p>
        </p:txBody>
      </p:sp>
      <p:sp>
        <p:nvSpPr>
          <p:cNvPr id="32771" name="Rectangle 3"/>
          <p:cNvSpPr>
            <a:spLocks noGrp="1" noChangeArrowheads="1"/>
          </p:cNvSpPr>
          <p:nvPr>
            <p:ph idx="1"/>
          </p:nvPr>
        </p:nvSpPr>
        <p:spPr/>
        <p:txBody>
          <a:bodyPr>
            <a:normAutofit/>
          </a:bodyPr>
          <a:lstStyle/>
          <a:p>
            <a:pPr indent="0" eaLnBrk="1" hangingPunct="1">
              <a:buClr>
                <a:schemeClr val="bg1"/>
              </a:buClr>
              <a:buFont typeface="Wingdings 2" pitchFamily="18" charset="2"/>
              <a:buNone/>
            </a:pPr>
            <a:endParaRPr lang="en-GB" sz="2800" dirty="0">
              <a:solidFill>
                <a:srgbClr val="422874"/>
              </a:solidFill>
              <a:latin typeface="Trebuchet MS" panose="020B0603020202020204" pitchFamily="34" charset="0"/>
            </a:endParaRPr>
          </a:p>
          <a:p>
            <a:pPr indent="0" eaLnBrk="1" hangingPunct="1">
              <a:buClr>
                <a:schemeClr val="bg1"/>
              </a:buClr>
              <a:buFont typeface="Wingdings 2" pitchFamily="18" charset="2"/>
              <a:buNone/>
            </a:pPr>
            <a:r>
              <a:rPr lang="en-GB" sz="2800" dirty="0">
                <a:solidFill>
                  <a:srgbClr val="422874"/>
                </a:solidFill>
                <a:latin typeface="Trebuchet MS" panose="020B0603020202020204" pitchFamily="34" charset="0"/>
              </a:rPr>
              <a:t>Write the reference using this format</a:t>
            </a:r>
          </a:p>
          <a:p>
            <a:pPr indent="0" eaLnBrk="1" hangingPunct="1">
              <a:buClr>
                <a:schemeClr val="bg1"/>
              </a:buClr>
              <a:buFont typeface="Wingdings 2" pitchFamily="18" charset="2"/>
              <a:buNone/>
            </a:pPr>
            <a:endParaRPr lang="en-GB" sz="2800" dirty="0">
              <a:solidFill>
                <a:srgbClr val="422874"/>
              </a:solidFill>
              <a:latin typeface="Trebuchet MS" panose="020B0603020202020204" pitchFamily="34" charset="0"/>
            </a:endParaRPr>
          </a:p>
          <a:p>
            <a:pPr indent="0" eaLnBrk="1" hangingPunct="1">
              <a:buClr>
                <a:schemeClr val="bg1"/>
              </a:buClr>
              <a:buFontTx/>
              <a:buNone/>
            </a:pPr>
            <a:r>
              <a:rPr lang="en-GB" sz="2800" dirty="0">
                <a:solidFill>
                  <a:srgbClr val="422874"/>
                </a:solidFill>
                <a:latin typeface="Trebuchet MS" panose="020B0603020202020204" pitchFamily="34" charset="0"/>
              </a:rPr>
              <a:t>Author, Initials. (year). </a:t>
            </a:r>
            <a:r>
              <a:rPr lang="en-GB" sz="2800" i="1" dirty="0">
                <a:solidFill>
                  <a:srgbClr val="422874"/>
                </a:solidFill>
                <a:latin typeface="Trebuchet MS" panose="020B0603020202020204" pitchFamily="34" charset="0"/>
              </a:rPr>
              <a:t>Title of book</a:t>
            </a:r>
            <a:r>
              <a:rPr lang="en-GB" sz="2800" dirty="0">
                <a:solidFill>
                  <a:srgbClr val="422874"/>
                </a:solidFill>
                <a:latin typeface="Trebuchet MS" panose="020B0603020202020204" pitchFamily="34" charset="0"/>
              </a:rPr>
              <a:t> (Edition, if later than first e.g. 3rd ed.). Place of publication: Publisher.</a:t>
            </a:r>
          </a:p>
        </p:txBody>
      </p:sp>
      <p:grpSp>
        <p:nvGrpSpPr>
          <p:cNvPr id="4" name="Group 3"/>
          <p:cNvGrpSpPr/>
          <p:nvPr/>
        </p:nvGrpSpPr>
        <p:grpSpPr>
          <a:xfrm>
            <a:off x="5164760" y="23244"/>
            <a:ext cx="3979240" cy="1092324"/>
            <a:chOff x="3568061" y="6305555"/>
            <a:chExt cx="10911887" cy="2846575"/>
          </a:xfrm>
        </p:grpSpPr>
        <p:pic>
          <p:nvPicPr>
            <p:cNvPr id="5"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047" y="6373718"/>
              <a:ext cx="2765429" cy="277841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9693" y="6305555"/>
              <a:ext cx="2740255" cy="275311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8061" y="6400800"/>
              <a:ext cx="2645454" cy="265787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5303" y="6371434"/>
              <a:ext cx="2706246" cy="2718951"/>
            </a:xfrm>
            <a:prstGeom prst="rect">
              <a:avLst/>
            </a:prstGeom>
          </p:spPr>
        </p:pic>
      </p:grpSp>
    </p:spTree>
    <p:extLst>
      <p:ext uri="{BB962C8B-B14F-4D97-AF65-F5344CB8AC3E}">
        <p14:creationId xmlns:p14="http://schemas.microsoft.com/office/powerpoint/2010/main" val="15365288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8" descr="cropped imprint2 peck and coyle"/>
          <p:cNvPicPr>
            <a:picLocks noChangeAspect="1" noChangeArrowheads="1"/>
          </p:cNvPicPr>
          <p:nvPr/>
        </p:nvPicPr>
        <p:blipFill>
          <a:blip r:embed="rId3" cstate="print"/>
          <a:srcRect/>
          <a:stretch>
            <a:fillRect/>
          </a:stretch>
        </p:blipFill>
        <p:spPr bwMode="auto">
          <a:xfrm>
            <a:off x="179388" y="4292600"/>
            <a:ext cx="3348037" cy="1204913"/>
          </a:xfrm>
          <a:prstGeom prst="rect">
            <a:avLst/>
          </a:prstGeom>
          <a:noFill/>
          <a:ln w="9525">
            <a:noFill/>
            <a:miter lim="800000"/>
            <a:headEnd/>
            <a:tailEnd/>
          </a:ln>
        </p:spPr>
      </p:pic>
      <p:sp>
        <p:nvSpPr>
          <p:cNvPr id="18440" name="Text Box 8"/>
          <p:cNvSpPr txBox="1">
            <a:spLocks noChangeArrowheads="1"/>
          </p:cNvSpPr>
          <p:nvPr/>
        </p:nvSpPr>
        <p:spPr bwMode="auto">
          <a:xfrm>
            <a:off x="4258466" y="485715"/>
            <a:ext cx="4601532" cy="6047809"/>
          </a:xfrm>
          <a:prstGeom prst="rect">
            <a:avLst/>
          </a:prstGeom>
          <a:noFill/>
          <a:ln w="9525">
            <a:noFill/>
            <a:miter lim="800000"/>
            <a:headEnd/>
            <a:tailEnd/>
          </a:ln>
        </p:spPr>
        <p:txBody>
          <a:bodyPr wrap="square" anchor="t">
            <a:spAutoFit/>
          </a:bodyPr>
          <a:lstStyle/>
          <a:p>
            <a:pPr>
              <a:spcBef>
                <a:spcPct val="50000"/>
              </a:spcBef>
            </a:pPr>
            <a:r>
              <a:rPr lang="en-GB" b="1" dirty="0">
                <a:solidFill>
                  <a:schemeClr val="bg1"/>
                </a:solidFill>
                <a:latin typeface="Trebuchet MS" pitchFamily="34" charset="0"/>
              </a:rPr>
              <a:t>Title </a:t>
            </a:r>
            <a:r>
              <a:rPr lang="en-GB" dirty="0">
                <a:solidFill>
                  <a:schemeClr val="bg1"/>
                </a:solidFill>
                <a:latin typeface="Trebuchet MS" pitchFamily="34" charset="0"/>
              </a:rPr>
              <a:t>2nd ed.</a:t>
            </a:r>
          </a:p>
          <a:p>
            <a:pPr>
              <a:spcBef>
                <a:spcPct val="50000"/>
              </a:spcBef>
            </a:pPr>
            <a:r>
              <a:rPr lang="en-GB" b="1" dirty="0">
                <a:solidFill>
                  <a:srgbClr val="000000"/>
                </a:solidFill>
                <a:latin typeface="Trebuchet MS"/>
              </a:rPr>
              <a:t>Title</a:t>
            </a:r>
            <a:r>
              <a:rPr lang="en-GB" b="1" dirty="0">
                <a:latin typeface="Trebuchet MS"/>
              </a:rPr>
              <a:t> </a:t>
            </a:r>
            <a:r>
              <a:rPr lang="en-GB" dirty="0">
                <a:latin typeface="Trebuchet MS"/>
              </a:rPr>
              <a:t> </a:t>
            </a:r>
            <a:endParaRPr lang="en-GB" dirty="0">
              <a:latin typeface="Trebuchet MS" pitchFamily="34" charset="0"/>
            </a:endParaRPr>
          </a:p>
          <a:p>
            <a:pPr>
              <a:spcBef>
                <a:spcPct val="50000"/>
              </a:spcBef>
            </a:pPr>
            <a:r>
              <a:rPr lang="en-GB" b="1" dirty="0" smtClean="0">
                <a:latin typeface="Trebuchet MS"/>
                <a:ea typeface="+mn-lt"/>
                <a:cs typeface="+mn-lt"/>
              </a:rPr>
              <a:t>	</a:t>
            </a:r>
            <a:r>
              <a:rPr lang="en-GB" dirty="0" smtClean="0">
                <a:latin typeface="Trebuchet MS"/>
                <a:ea typeface="+mn-lt"/>
                <a:cs typeface="+mn-lt"/>
              </a:rPr>
              <a:t>Marketing</a:t>
            </a:r>
            <a:r>
              <a:rPr lang="en-GB" dirty="0">
                <a:latin typeface="Trebuchet MS"/>
                <a:ea typeface="+mn-lt"/>
                <a:cs typeface="+mn-lt"/>
              </a:rPr>
              <a:t> communications: brands, </a:t>
            </a:r>
            <a:r>
              <a:rPr lang="en-GB" dirty="0" smtClean="0">
                <a:latin typeface="Trebuchet MS"/>
                <a:ea typeface="+mn-lt"/>
                <a:cs typeface="+mn-lt"/>
              </a:rPr>
              <a:t>	experiences </a:t>
            </a:r>
            <a:r>
              <a:rPr lang="en-GB" dirty="0">
                <a:latin typeface="Trebuchet MS"/>
                <a:ea typeface="+mn-lt"/>
                <a:cs typeface="+mn-lt"/>
              </a:rPr>
              <a:t>and </a:t>
            </a:r>
            <a:r>
              <a:rPr lang="en-GB" dirty="0" smtClean="0">
                <a:latin typeface="Trebuchet MS"/>
                <a:ea typeface="+mn-lt"/>
                <a:cs typeface="+mn-lt"/>
              </a:rPr>
              <a:t>participation</a:t>
            </a:r>
            <a:endParaRPr lang="en-GB" dirty="0" smtClean="0">
              <a:latin typeface="Trebuchet MS"/>
            </a:endParaRPr>
          </a:p>
          <a:p>
            <a:pPr>
              <a:spcBef>
                <a:spcPct val="50000"/>
              </a:spcBef>
            </a:pPr>
            <a:r>
              <a:rPr lang="en-GB" b="1" dirty="0" smtClean="0">
                <a:latin typeface="Trebuchet MS"/>
              </a:rPr>
              <a:t>Author </a:t>
            </a:r>
            <a:r>
              <a:rPr lang="en-GB" b="1" dirty="0" smtClean="0">
                <a:latin typeface="Trebuchet MS"/>
              </a:rPr>
              <a:t>		 </a:t>
            </a:r>
            <a:endParaRPr lang="en-GB" b="1" dirty="0" smtClean="0">
              <a:latin typeface="Trebuchet MS"/>
            </a:endParaRPr>
          </a:p>
          <a:p>
            <a:pPr>
              <a:spcBef>
                <a:spcPct val="50000"/>
              </a:spcBef>
            </a:pPr>
            <a:r>
              <a:rPr lang="en-GB" b="1" dirty="0">
                <a:latin typeface="Trebuchet MS"/>
              </a:rPr>
              <a:t>	</a:t>
            </a:r>
            <a:r>
              <a:rPr lang="en-GB" dirty="0" smtClean="0">
                <a:latin typeface="Trebuchet MS"/>
              </a:rPr>
              <a:t>Fill</a:t>
            </a:r>
            <a:r>
              <a:rPr lang="en-GB" dirty="0">
                <a:latin typeface="Trebuchet MS"/>
              </a:rPr>
              <a:t>, C.</a:t>
            </a:r>
          </a:p>
          <a:p>
            <a:pPr>
              <a:spcBef>
                <a:spcPct val="50000"/>
              </a:spcBef>
            </a:pPr>
            <a:r>
              <a:rPr lang="en-GB" b="1" dirty="0" smtClean="0">
                <a:latin typeface="Trebuchet MS"/>
              </a:rPr>
              <a:t>Edition</a:t>
            </a:r>
            <a:r>
              <a:rPr lang="en-GB" b="1" dirty="0">
                <a:latin typeface="Trebuchet MS"/>
              </a:rPr>
              <a:t> </a:t>
            </a:r>
            <a:r>
              <a:rPr lang="en-GB" b="1" dirty="0" smtClean="0">
                <a:latin typeface="Trebuchet MS"/>
              </a:rPr>
              <a:t>	 	</a:t>
            </a:r>
            <a:endParaRPr lang="en-GB" b="1" dirty="0" smtClean="0">
              <a:latin typeface="Trebuchet MS"/>
            </a:endParaRPr>
          </a:p>
          <a:p>
            <a:pPr>
              <a:spcBef>
                <a:spcPct val="50000"/>
              </a:spcBef>
            </a:pPr>
            <a:r>
              <a:rPr lang="en-GB" b="1" dirty="0">
                <a:latin typeface="Trebuchet MS"/>
              </a:rPr>
              <a:t>	</a:t>
            </a:r>
            <a:r>
              <a:rPr lang="en-GB" dirty="0" smtClean="0">
                <a:latin typeface="Trebuchet MS" panose="020B0603020202020204" pitchFamily="34" charset="0"/>
              </a:rPr>
              <a:t>6th </a:t>
            </a:r>
            <a:r>
              <a:rPr lang="en-GB" dirty="0">
                <a:latin typeface="Trebuchet MS" panose="020B0603020202020204" pitchFamily="34" charset="0"/>
              </a:rPr>
              <a:t>ed</a:t>
            </a:r>
            <a:r>
              <a:rPr lang="en-GB" dirty="0" smtClean="0">
                <a:latin typeface="Trebuchet MS" panose="020B0603020202020204" pitchFamily="34" charset="0"/>
              </a:rPr>
              <a:t>.</a:t>
            </a:r>
          </a:p>
          <a:p>
            <a:pPr lvl="0">
              <a:spcBef>
                <a:spcPct val="50000"/>
              </a:spcBef>
            </a:pPr>
            <a:r>
              <a:rPr lang="en-GB" b="1" dirty="0" smtClean="0">
                <a:solidFill>
                  <a:prstClr val="black"/>
                </a:solidFill>
                <a:latin typeface="Trebuchet MS" pitchFamily="34" charset="0"/>
              </a:rPr>
              <a:t>Publisher</a:t>
            </a:r>
            <a:r>
              <a:rPr lang="en-GB" dirty="0" smtClean="0">
                <a:solidFill>
                  <a:prstClr val="black"/>
                </a:solidFill>
                <a:latin typeface="Trebuchet MS" pitchFamily="34" charset="0"/>
              </a:rPr>
              <a:t>  </a:t>
            </a:r>
            <a:endParaRPr lang="en-GB" dirty="0">
              <a:solidFill>
                <a:prstClr val="black"/>
              </a:solidFill>
              <a:latin typeface="Trebuchet MS" pitchFamily="34" charset="0"/>
            </a:endParaRPr>
          </a:p>
          <a:p>
            <a:pPr lvl="0">
              <a:spcBef>
                <a:spcPct val="50000"/>
              </a:spcBef>
            </a:pPr>
            <a:r>
              <a:rPr lang="en-GB" dirty="0" smtClean="0">
                <a:solidFill>
                  <a:prstClr val="black"/>
                </a:solidFill>
                <a:latin typeface="Trebuchet MS" pitchFamily="34" charset="0"/>
              </a:rPr>
              <a:t>	</a:t>
            </a:r>
            <a:r>
              <a:rPr lang="en-GB" dirty="0" smtClean="0">
                <a:solidFill>
                  <a:prstClr val="black"/>
                </a:solidFill>
                <a:latin typeface="Trebuchet MS" pitchFamily="34" charset="0"/>
              </a:rPr>
              <a:t>Pearson </a:t>
            </a:r>
            <a:r>
              <a:rPr lang="en-GB" dirty="0" smtClean="0">
                <a:solidFill>
                  <a:prstClr val="black"/>
                </a:solidFill>
                <a:latin typeface="Trebuchet MS" pitchFamily="34" charset="0"/>
              </a:rPr>
              <a:t>Education Limited</a:t>
            </a:r>
            <a:endParaRPr lang="en-GB" dirty="0">
              <a:solidFill>
                <a:prstClr val="black"/>
              </a:solidFill>
              <a:latin typeface="Trebuchet MS" pitchFamily="34" charset="0"/>
            </a:endParaRPr>
          </a:p>
          <a:p>
            <a:pPr lvl="0">
              <a:spcBef>
                <a:spcPct val="50000"/>
              </a:spcBef>
            </a:pPr>
            <a:r>
              <a:rPr lang="en-GB" b="1" dirty="0" smtClean="0">
                <a:solidFill>
                  <a:prstClr val="black"/>
                </a:solidFill>
                <a:latin typeface="Trebuchet MS" pitchFamily="34" charset="0"/>
              </a:rPr>
              <a:t>Place  </a:t>
            </a:r>
            <a:r>
              <a:rPr lang="en-GB" b="1" dirty="0">
                <a:solidFill>
                  <a:prstClr val="black"/>
                </a:solidFill>
                <a:latin typeface="Trebuchet MS" pitchFamily="34" charset="0"/>
              </a:rPr>
              <a:t>	</a:t>
            </a:r>
            <a:r>
              <a:rPr lang="en-GB" b="1" dirty="0" smtClean="0">
                <a:solidFill>
                  <a:prstClr val="black"/>
                </a:solidFill>
                <a:latin typeface="Trebuchet MS" pitchFamily="34" charset="0"/>
              </a:rPr>
              <a:t>	</a:t>
            </a:r>
            <a:endParaRPr lang="en-GB" b="1" dirty="0" smtClean="0">
              <a:solidFill>
                <a:prstClr val="black"/>
              </a:solidFill>
              <a:latin typeface="Trebuchet MS" pitchFamily="34" charset="0"/>
            </a:endParaRPr>
          </a:p>
          <a:p>
            <a:pPr lvl="0">
              <a:spcBef>
                <a:spcPct val="50000"/>
              </a:spcBef>
            </a:pPr>
            <a:r>
              <a:rPr lang="en-GB" b="1" dirty="0">
                <a:solidFill>
                  <a:prstClr val="black"/>
                </a:solidFill>
                <a:latin typeface="Trebuchet MS" pitchFamily="34" charset="0"/>
              </a:rPr>
              <a:t>	</a:t>
            </a:r>
            <a:r>
              <a:rPr lang="en-GB" dirty="0" smtClean="0">
                <a:solidFill>
                  <a:prstClr val="black"/>
                </a:solidFill>
                <a:latin typeface="Trebuchet MS" pitchFamily="34" charset="0"/>
              </a:rPr>
              <a:t>Harlow</a:t>
            </a:r>
            <a:endParaRPr lang="en-GB" dirty="0" smtClean="0">
              <a:solidFill>
                <a:prstClr val="black"/>
              </a:solidFill>
              <a:latin typeface="Trebuchet MS" pitchFamily="34" charset="0"/>
            </a:endParaRPr>
          </a:p>
          <a:p>
            <a:pPr lvl="0">
              <a:spcBef>
                <a:spcPct val="50000"/>
              </a:spcBef>
            </a:pPr>
            <a:r>
              <a:rPr lang="en-GB" b="1" dirty="0" smtClean="0">
                <a:solidFill>
                  <a:prstClr val="black"/>
                </a:solidFill>
                <a:latin typeface="Trebuchet MS" pitchFamily="34" charset="0"/>
              </a:rPr>
              <a:t>Year</a:t>
            </a:r>
            <a:r>
              <a:rPr lang="en-GB" b="1" dirty="0" smtClean="0">
                <a:solidFill>
                  <a:prstClr val="black"/>
                </a:solidFill>
                <a:latin typeface="Trebuchet MS" pitchFamily="34" charset="0"/>
              </a:rPr>
              <a:t>		</a:t>
            </a:r>
            <a:endParaRPr lang="en-GB" b="1" dirty="0" smtClean="0">
              <a:solidFill>
                <a:prstClr val="black"/>
              </a:solidFill>
              <a:latin typeface="Trebuchet MS" pitchFamily="34" charset="0"/>
            </a:endParaRPr>
          </a:p>
          <a:p>
            <a:pPr lvl="0">
              <a:spcBef>
                <a:spcPct val="50000"/>
              </a:spcBef>
            </a:pPr>
            <a:r>
              <a:rPr lang="en-GB" b="1" dirty="0">
                <a:solidFill>
                  <a:prstClr val="black"/>
                </a:solidFill>
                <a:latin typeface="Trebuchet MS" pitchFamily="34" charset="0"/>
              </a:rPr>
              <a:t>	</a:t>
            </a:r>
            <a:r>
              <a:rPr lang="en-GB" dirty="0" smtClean="0">
                <a:solidFill>
                  <a:prstClr val="black"/>
                </a:solidFill>
                <a:latin typeface="Trebuchet MS" pitchFamily="34" charset="0"/>
              </a:rPr>
              <a:t>2013</a:t>
            </a:r>
            <a:endParaRPr lang="en-GB" dirty="0">
              <a:solidFill>
                <a:schemeClr val="bg1"/>
              </a:solidFill>
              <a:latin typeface="Trebuchet MS" pitchFamily="34" charset="0"/>
            </a:endParaRPr>
          </a:p>
          <a:p>
            <a:pPr>
              <a:spcBef>
                <a:spcPct val="50000"/>
              </a:spcBef>
            </a:pPr>
            <a:r>
              <a:rPr lang="en-GB" b="1" dirty="0">
                <a:solidFill>
                  <a:schemeClr val="bg1"/>
                </a:solidFill>
                <a:latin typeface="Trebuchet MS" pitchFamily="34" charset="0"/>
              </a:rPr>
              <a:t>P</a:t>
            </a:r>
            <a:endParaRPr lang="en-GB" dirty="0">
              <a:solidFill>
                <a:schemeClr val="bg1"/>
              </a:solidFill>
              <a:latin typeface="Trebuchet MS" pitchFamily="34" charset="0"/>
            </a:endParaRPr>
          </a:p>
        </p:txBody>
      </p:sp>
      <p:pic>
        <p:nvPicPr>
          <p:cNvPr id="2" name="Picture 2" descr="A close up of a sign&#10;&#10;Description generated with very high confidence">
            <a:extLst>
              <a:ext uri="{FF2B5EF4-FFF2-40B4-BE49-F238E27FC236}">
                <a16:creationId xmlns:a16="http://schemas.microsoft.com/office/drawing/2014/main" id="{699A2F63-C1AC-4F7B-91A8-A3DA3C342644}"/>
              </a:ext>
            </a:extLst>
          </p:cNvPr>
          <p:cNvPicPr>
            <a:picLocks noChangeAspect="1"/>
          </p:cNvPicPr>
          <p:nvPr/>
        </p:nvPicPr>
        <p:blipFill>
          <a:blip r:embed="rId4"/>
          <a:stretch>
            <a:fillRect/>
          </a:stretch>
        </p:blipFill>
        <p:spPr>
          <a:xfrm>
            <a:off x="179886" y="294026"/>
            <a:ext cx="2702135" cy="3689919"/>
          </a:xfrm>
          <a:prstGeom prst="rect">
            <a:avLst/>
          </a:prstGeom>
        </p:spPr>
      </p:pic>
      <p:pic>
        <p:nvPicPr>
          <p:cNvPr id="3" name="Picture 3" descr="A close up of text on a white background&#10;&#10;Description generated with very high confidence">
            <a:extLst>
              <a:ext uri="{FF2B5EF4-FFF2-40B4-BE49-F238E27FC236}">
                <a16:creationId xmlns:a16="http://schemas.microsoft.com/office/drawing/2014/main" id="{ED841A9E-0081-4B20-A4A0-70D5CB48680B}"/>
              </a:ext>
            </a:extLst>
          </p:cNvPr>
          <p:cNvPicPr>
            <a:picLocks noChangeAspect="1"/>
          </p:cNvPicPr>
          <p:nvPr/>
        </p:nvPicPr>
        <p:blipFill>
          <a:blip r:embed="rId5"/>
          <a:stretch>
            <a:fillRect/>
          </a:stretch>
        </p:blipFill>
        <p:spPr>
          <a:xfrm>
            <a:off x="216423" y="4309126"/>
            <a:ext cx="3090719" cy="1777524"/>
          </a:xfrm>
          <a:prstGeom prst="rect">
            <a:avLst/>
          </a:prstGeom>
        </p:spPr>
      </p:pic>
      <p:cxnSp>
        <p:nvCxnSpPr>
          <p:cNvPr id="6" name="Straight Arrow Connector 5"/>
          <p:cNvCxnSpPr/>
          <p:nvPr/>
        </p:nvCxnSpPr>
        <p:spPr>
          <a:xfrm flipH="1">
            <a:off x="2529840" y="1082138"/>
            <a:ext cx="1728626" cy="303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1938700" y="2091070"/>
            <a:ext cx="2269010" cy="831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6"/>
          <a:stretch>
            <a:fillRect/>
          </a:stretch>
        </p:blipFill>
        <p:spPr>
          <a:xfrm>
            <a:off x="4929721" y="0"/>
            <a:ext cx="3981033" cy="1127858"/>
          </a:xfrm>
          <a:prstGeom prst="rect">
            <a:avLst/>
          </a:prstGeom>
        </p:spPr>
      </p:pic>
      <p:cxnSp>
        <p:nvCxnSpPr>
          <p:cNvPr id="17" name="Straight Arrow Connector 16"/>
          <p:cNvCxnSpPr/>
          <p:nvPr/>
        </p:nvCxnSpPr>
        <p:spPr>
          <a:xfrm flipH="1">
            <a:off x="1272184" y="3063240"/>
            <a:ext cx="2997360" cy="25049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950681" y="3901258"/>
            <a:ext cx="2360055" cy="518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1181184" y="4648200"/>
            <a:ext cx="3037604" cy="30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313215" y="5421950"/>
            <a:ext cx="1992664" cy="131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078438" y="6210359"/>
            <a:ext cx="3664786" cy="369332"/>
          </a:xfrm>
          <a:prstGeom prst="rect">
            <a:avLst/>
          </a:prstGeom>
        </p:spPr>
        <p:txBody>
          <a:bodyPr wrap="none">
            <a:spAutoFit/>
          </a:bodyPr>
          <a:lstStyle/>
          <a:p>
            <a:pPr algn="ctr">
              <a:spcBef>
                <a:spcPct val="50000"/>
              </a:spcBef>
            </a:pPr>
            <a:r>
              <a:rPr lang="en-GB" b="1" dirty="0">
                <a:solidFill>
                  <a:srgbClr val="C00000"/>
                </a:solidFill>
                <a:latin typeface="Trebuchet MS" pitchFamily="34" charset="0"/>
              </a:rPr>
              <a:t>Reference in your reference list</a:t>
            </a:r>
            <a:endParaRPr lang="en-GB" b="1" dirty="0">
              <a:solidFill>
                <a:srgbClr val="C00000"/>
              </a:solidFill>
              <a:latin typeface="Trebuchet MS" pitchFamily="34" charset="0"/>
            </a:endParaRPr>
          </a:p>
        </p:txBody>
      </p:sp>
    </p:spTree>
    <p:extLst>
      <p:ext uri="{BB962C8B-B14F-4D97-AF65-F5344CB8AC3E}">
        <p14:creationId xmlns:p14="http://schemas.microsoft.com/office/powerpoint/2010/main" val="139406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4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4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4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440">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440">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440">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fontAlgn="auto" hangingPunct="1">
              <a:spcAft>
                <a:spcPts val="0"/>
              </a:spcAft>
              <a:defRPr/>
            </a:pPr>
            <a:r>
              <a:rPr lang="en-GB" b="0" dirty="0">
                <a:solidFill>
                  <a:srgbClr val="422874"/>
                </a:solidFill>
                <a:effectLst/>
                <a:latin typeface="Trebuchet MS" panose="020B0603020202020204" pitchFamily="34" charset="0"/>
              </a:rPr>
              <a:t/>
            </a:r>
            <a:br>
              <a:rPr lang="en-GB" b="0" dirty="0">
                <a:solidFill>
                  <a:srgbClr val="422874"/>
                </a:solidFill>
                <a:effectLst/>
                <a:latin typeface="Trebuchet MS" panose="020B0603020202020204" pitchFamily="34" charset="0"/>
              </a:rPr>
            </a:br>
            <a:r>
              <a:rPr lang="en-GB" sz="4000" b="1" dirty="0">
                <a:solidFill>
                  <a:srgbClr val="422874"/>
                </a:solidFill>
                <a:effectLst/>
                <a:latin typeface="Trebuchet MS" panose="020B0603020202020204" pitchFamily="34" charset="0"/>
              </a:rPr>
              <a:t>Reference</a:t>
            </a:r>
          </a:p>
        </p:txBody>
      </p:sp>
      <p:sp>
        <p:nvSpPr>
          <p:cNvPr id="34819" name="Rectangle 3"/>
          <p:cNvSpPr>
            <a:spLocks noGrp="1" noChangeArrowheads="1"/>
          </p:cNvSpPr>
          <p:nvPr>
            <p:ph type="body" idx="4294967295"/>
          </p:nvPr>
        </p:nvSpPr>
        <p:spPr>
          <a:xfrm>
            <a:off x="628650" y="1690689"/>
            <a:ext cx="8164830" cy="4308474"/>
          </a:xfrm>
        </p:spPr>
        <p:txBody>
          <a:bodyPr>
            <a:normAutofit/>
          </a:bodyPr>
          <a:lstStyle/>
          <a:p>
            <a:pPr>
              <a:lnSpc>
                <a:spcPct val="100000"/>
              </a:lnSpc>
              <a:spcBef>
                <a:spcPct val="50000"/>
              </a:spcBef>
              <a:buNone/>
            </a:pPr>
            <a:r>
              <a:rPr lang="en-GB" sz="2800" dirty="0" smtClean="0">
                <a:solidFill>
                  <a:srgbClr val="422874"/>
                </a:solidFill>
                <a:latin typeface="Trebuchet MS" panose="020B0603020202020204" pitchFamily="34" charset="0"/>
              </a:rPr>
              <a:t>Fill, C. (2013). </a:t>
            </a:r>
            <a:r>
              <a:rPr lang="en-GB" sz="2800" i="1" dirty="0" smtClean="0">
                <a:solidFill>
                  <a:srgbClr val="422874"/>
                </a:solidFill>
                <a:latin typeface="Trebuchet MS" panose="020B0603020202020204" pitchFamily="34" charset="0"/>
              </a:rPr>
              <a:t>Marketing communications: </a:t>
            </a:r>
          </a:p>
          <a:p>
            <a:pPr>
              <a:lnSpc>
                <a:spcPct val="100000"/>
              </a:lnSpc>
              <a:spcBef>
                <a:spcPct val="50000"/>
              </a:spcBef>
              <a:buNone/>
            </a:pPr>
            <a:r>
              <a:rPr lang="en-GB" sz="2800" i="1" dirty="0">
                <a:solidFill>
                  <a:srgbClr val="422874"/>
                </a:solidFill>
                <a:latin typeface="Trebuchet MS" panose="020B0603020202020204" pitchFamily="34" charset="0"/>
              </a:rPr>
              <a:t>b</a:t>
            </a:r>
            <a:r>
              <a:rPr lang="en-GB" sz="2800" i="1" dirty="0" smtClean="0">
                <a:solidFill>
                  <a:srgbClr val="422874"/>
                </a:solidFill>
                <a:latin typeface="Trebuchet MS" panose="020B0603020202020204" pitchFamily="34" charset="0"/>
              </a:rPr>
              <a:t>rands, experiences and participation </a:t>
            </a:r>
            <a:r>
              <a:rPr lang="en-GB" sz="2800" dirty="0" smtClean="0">
                <a:solidFill>
                  <a:srgbClr val="422874"/>
                </a:solidFill>
                <a:latin typeface="Trebuchet MS" panose="020B0603020202020204" pitchFamily="34" charset="0"/>
              </a:rPr>
              <a:t>(6th ed.). </a:t>
            </a:r>
          </a:p>
          <a:p>
            <a:pPr>
              <a:lnSpc>
                <a:spcPct val="100000"/>
              </a:lnSpc>
              <a:spcBef>
                <a:spcPct val="50000"/>
              </a:spcBef>
              <a:buNone/>
            </a:pPr>
            <a:r>
              <a:rPr lang="en-GB" sz="2800" dirty="0" smtClean="0">
                <a:solidFill>
                  <a:srgbClr val="422874"/>
                </a:solidFill>
                <a:latin typeface="Trebuchet MS" panose="020B0603020202020204" pitchFamily="34" charset="0"/>
              </a:rPr>
              <a:t>Harlow: Pearson Education Limited.</a:t>
            </a:r>
            <a:endParaRPr lang="en-GB" sz="2800" dirty="0">
              <a:solidFill>
                <a:srgbClr val="422874"/>
              </a:solidFill>
              <a:latin typeface="Trebuchet MS" panose="020B0603020202020204" pitchFamily="34" charset="0"/>
            </a:endParaRPr>
          </a:p>
        </p:txBody>
      </p:sp>
      <p:pic>
        <p:nvPicPr>
          <p:cNvPr id="34820" name="Picture 4"/>
          <p:cNvPicPr>
            <a:picLocks noChangeAspect="1" noChangeArrowheads="1"/>
          </p:cNvPicPr>
          <p:nvPr/>
        </p:nvPicPr>
        <p:blipFill>
          <a:blip r:embed="rId3" cstate="print"/>
          <a:srcRect/>
          <a:stretch>
            <a:fillRect/>
          </a:stretch>
        </p:blipFill>
        <p:spPr bwMode="auto">
          <a:xfrm>
            <a:off x="3924892" y="3931920"/>
            <a:ext cx="1141392" cy="1805069"/>
          </a:xfrm>
          <a:prstGeom prst="rect">
            <a:avLst/>
          </a:prstGeom>
          <a:noFill/>
          <a:ln w="9525">
            <a:noFill/>
            <a:miter lim="800000"/>
            <a:headEnd/>
            <a:tailEnd/>
          </a:ln>
        </p:spPr>
      </p:pic>
      <p:grpSp>
        <p:nvGrpSpPr>
          <p:cNvPr id="5" name="Group 4"/>
          <p:cNvGrpSpPr/>
          <p:nvPr/>
        </p:nvGrpSpPr>
        <p:grpSpPr>
          <a:xfrm>
            <a:off x="5164760" y="23244"/>
            <a:ext cx="3979240" cy="1092324"/>
            <a:chOff x="3568061" y="6305555"/>
            <a:chExt cx="10911887" cy="2846575"/>
          </a:xfrm>
        </p:grpSpPr>
        <p:pic>
          <p:nvPicPr>
            <p:cNvPr id="6"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1047" y="6373718"/>
              <a:ext cx="2765429" cy="277841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9693" y="6305555"/>
              <a:ext cx="2740255" cy="2753119"/>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68061" y="6400800"/>
              <a:ext cx="2645454" cy="265787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45303" y="6371434"/>
              <a:ext cx="2706246" cy="2718951"/>
            </a:xfrm>
            <a:prstGeom prst="rect">
              <a:avLst/>
            </a:prstGeom>
          </p:spPr>
        </p:pic>
      </p:grpSp>
      <p:pic>
        <p:nvPicPr>
          <p:cNvPr id="2" name="Picture 1"/>
          <p:cNvPicPr>
            <a:picLocks noChangeAspect="1"/>
          </p:cNvPicPr>
          <p:nvPr/>
        </p:nvPicPr>
        <p:blipFill>
          <a:blip r:embed="rId8"/>
          <a:stretch>
            <a:fillRect/>
          </a:stretch>
        </p:blipFill>
        <p:spPr>
          <a:xfrm>
            <a:off x="3857752" y="3931920"/>
            <a:ext cx="1428495" cy="1950880"/>
          </a:xfrm>
          <a:prstGeom prst="rect">
            <a:avLst/>
          </a:prstGeom>
        </p:spPr>
      </p:pic>
    </p:spTree>
    <p:extLst>
      <p:ext uri="{BB962C8B-B14F-4D97-AF65-F5344CB8AC3E}">
        <p14:creationId xmlns:p14="http://schemas.microsoft.com/office/powerpoint/2010/main" val="162575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44926"/>
          </a:xfrm>
        </p:spPr>
        <p:txBody>
          <a:bodyPr>
            <a:noAutofit/>
          </a:bodyPr>
          <a:lstStyle/>
          <a:p>
            <a:r>
              <a:rPr lang="en-GB" sz="4000" b="1" dirty="0">
                <a:solidFill>
                  <a:srgbClr val="422874"/>
                </a:solidFill>
                <a:latin typeface="Trebuchet MS" panose="020B0603020202020204" pitchFamily="34" charset="0"/>
              </a:rPr>
              <a:t/>
            </a:r>
            <a:br>
              <a:rPr lang="en-GB" sz="4000" b="1" dirty="0">
                <a:solidFill>
                  <a:srgbClr val="422874"/>
                </a:solidFill>
                <a:latin typeface="Trebuchet MS" panose="020B0603020202020204" pitchFamily="34" charset="0"/>
              </a:rPr>
            </a:br>
            <a:r>
              <a:rPr lang="en-GB" sz="4000" b="1" dirty="0">
                <a:solidFill>
                  <a:srgbClr val="422874"/>
                </a:solidFill>
                <a:latin typeface="Trebuchet MS" panose="020B0603020202020204" pitchFamily="34" charset="0"/>
              </a:rPr>
              <a:t/>
            </a:r>
            <a:br>
              <a:rPr lang="en-GB" sz="4000" b="1" dirty="0">
                <a:solidFill>
                  <a:srgbClr val="422874"/>
                </a:solidFill>
                <a:latin typeface="Trebuchet MS" panose="020B0603020202020204" pitchFamily="34" charset="0"/>
              </a:rPr>
            </a:br>
            <a:r>
              <a:rPr lang="en-GB" sz="4000" b="1" dirty="0">
                <a:solidFill>
                  <a:srgbClr val="422874"/>
                </a:solidFill>
                <a:latin typeface="Trebuchet MS" panose="020B0603020202020204" pitchFamily="34" charset="0"/>
              </a:rPr>
              <a:t>Exercise 1</a:t>
            </a:r>
            <a:r>
              <a:rPr lang="en-GB" sz="4000" dirty="0">
                <a:solidFill>
                  <a:srgbClr val="422874"/>
                </a:solidFill>
                <a:latin typeface="Trebuchet MS" panose="020B0603020202020204" pitchFamily="34" charset="0"/>
              </a:rPr>
              <a:t/>
            </a:r>
            <a:br>
              <a:rPr lang="en-GB" sz="4000" dirty="0">
                <a:solidFill>
                  <a:srgbClr val="422874"/>
                </a:solidFill>
                <a:latin typeface="Trebuchet MS" panose="020B0603020202020204" pitchFamily="34" charset="0"/>
              </a:rPr>
            </a:br>
            <a:endParaRPr lang="en-GB" sz="4000" dirty="0">
              <a:solidFill>
                <a:srgbClr val="422874"/>
              </a:solidFill>
              <a:latin typeface="Trebuchet MS" panose="020B0603020202020204" pitchFamily="34" charset="0"/>
            </a:endParaRPr>
          </a:p>
        </p:txBody>
      </p:sp>
      <p:sp>
        <p:nvSpPr>
          <p:cNvPr id="3" name="Content Placeholder 2"/>
          <p:cNvSpPr>
            <a:spLocks noGrp="1"/>
          </p:cNvSpPr>
          <p:nvPr>
            <p:ph idx="1"/>
          </p:nvPr>
        </p:nvSpPr>
        <p:spPr/>
        <p:txBody>
          <a:bodyPr>
            <a:normAutofit/>
          </a:bodyPr>
          <a:lstStyle/>
          <a:p>
            <a:pPr marL="0" indent="0" defTabSz="914400" fontAlgn="base">
              <a:spcBef>
                <a:spcPct val="0"/>
              </a:spcBef>
              <a:spcAft>
                <a:spcPct val="0"/>
              </a:spcAft>
              <a:buNone/>
              <a:defRPr/>
            </a:pPr>
            <a:r>
              <a:rPr lang="en-GB" sz="3000" dirty="0">
                <a:solidFill>
                  <a:srgbClr val="422874"/>
                </a:solidFill>
                <a:latin typeface="Trebuchet MS" panose="020B0603020202020204" pitchFamily="34" charset="0"/>
                <a:cs typeface="Arial" charset="0"/>
              </a:rPr>
              <a:t>Using the formats for creating an APA reference and the photocopy provided write </a:t>
            </a:r>
          </a:p>
          <a:p>
            <a:pPr defTabSz="914400" fontAlgn="base">
              <a:spcBef>
                <a:spcPct val="0"/>
              </a:spcBef>
              <a:spcAft>
                <a:spcPct val="0"/>
              </a:spcAft>
              <a:defRPr/>
            </a:pPr>
            <a:endParaRPr lang="en-GB" sz="3000" dirty="0">
              <a:solidFill>
                <a:srgbClr val="422874"/>
              </a:solidFill>
              <a:latin typeface="Trebuchet MS" panose="020B0603020202020204" pitchFamily="34" charset="0"/>
              <a:cs typeface="Arial" charset="0"/>
            </a:endParaRPr>
          </a:p>
          <a:p>
            <a:pPr marL="514350" indent="-514350" defTabSz="914400" fontAlgn="base">
              <a:spcBef>
                <a:spcPct val="0"/>
              </a:spcBef>
              <a:spcAft>
                <a:spcPct val="0"/>
              </a:spcAft>
              <a:buFont typeface="+mj-lt"/>
              <a:buAutoNum type="arabicPeriod"/>
              <a:defRPr/>
            </a:pPr>
            <a:r>
              <a:rPr lang="en-GB" sz="3000" dirty="0">
                <a:solidFill>
                  <a:srgbClr val="422874"/>
                </a:solidFill>
                <a:latin typeface="Trebuchet MS" panose="020B0603020202020204" pitchFamily="34" charset="0"/>
                <a:cs typeface="Arial" charset="0"/>
              </a:rPr>
              <a:t>A citation from the photocopied pages of the book</a:t>
            </a:r>
          </a:p>
          <a:p>
            <a:pPr marL="514350" indent="-514350" defTabSz="914400" fontAlgn="base">
              <a:spcBef>
                <a:spcPct val="0"/>
              </a:spcBef>
              <a:spcAft>
                <a:spcPct val="0"/>
              </a:spcAft>
              <a:buFont typeface="+mj-lt"/>
              <a:buAutoNum type="arabicPeriod"/>
              <a:defRPr/>
            </a:pPr>
            <a:endParaRPr lang="en-GB" sz="3000" dirty="0">
              <a:solidFill>
                <a:srgbClr val="422874"/>
              </a:solidFill>
              <a:latin typeface="Trebuchet MS" panose="020B0603020202020204" pitchFamily="34" charset="0"/>
              <a:cs typeface="Arial" charset="0"/>
            </a:endParaRPr>
          </a:p>
          <a:p>
            <a:pPr marL="514350" indent="-514350" defTabSz="914400" fontAlgn="base">
              <a:spcBef>
                <a:spcPct val="0"/>
              </a:spcBef>
              <a:spcAft>
                <a:spcPct val="0"/>
              </a:spcAft>
              <a:buFont typeface="+mj-lt"/>
              <a:buAutoNum type="arabicPeriod"/>
              <a:defRPr/>
            </a:pPr>
            <a:r>
              <a:rPr lang="en-GB" sz="3000" dirty="0">
                <a:solidFill>
                  <a:srgbClr val="422874"/>
                </a:solidFill>
                <a:latin typeface="Trebuchet MS" panose="020B0603020202020204" pitchFamily="34" charset="0"/>
                <a:cs typeface="Arial" charset="0"/>
              </a:rPr>
              <a:t>Write a full reference for this book to go in your reference list</a:t>
            </a:r>
          </a:p>
          <a:p>
            <a:pPr defTabSz="914400" fontAlgn="base">
              <a:spcBef>
                <a:spcPct val="0"/>
              </a:spcBef>
              <a:spcAft>
                <a:spcPct val="0"/>
              </a:spcAft>
              <a:defRPr/>
            </a:pPr>
            <a:endParaRPr lang="en-GB" sz="2800" dirty="0">
              <a:solidFill>
                <a:srgbClr val="422874"/>
              </a:solidFill>
              <a:latin typeface="Trebuchet MS" panose="020B0603020202020204" pitchFamily="34" charset="0"/>
              <a:cs typeface="Arial" charset="0"/>
            </a:endParaRPr>
          </a:p>
          <a:p>
            <a:endParaRPr lang="en-GB" dirty="0">
              <a:solidFill>
                <a:srgbClr val="422874"/>
              </a:solidFill>
              <a:latin typeface="Trebuchet MS" panose="020B0603020202020204" pitchFamily="34" charset="0"/>
            </a:endParaRPr>
          </a:p>
        </p:txBody>
      </p:sp>
      <p:grpSp>
        <p:nvGrpSpPr>
          <p:cNvPr id="4" name="Group 3"/>
          <p:cNvGrpSpPr/>
          <p:nvPr/>
        </p:nvGrpSpPr>
        <p:grpSpPr>
          <a:xfrm>
            <a:off x="5164760" y="23244"/>
            <a:ext cx="3979240" cy="1092324"/>
            <a:chOff x="3568061" y="6305555"/>
            <a:chExt cx="10911887" cy="2846575"/>
          </a:xfrm>
        </p:grpSpPr>
        <p:pic>
          <p:nvPicPr>
            <p:cNvPr id="5"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047" y="6373718"/>
              <a:ext cx="2765429" cy="277841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9693" y="6305555"/>
              <a:ext cx="2740255" cy="275311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8061" y="6400800"/>
              <a:ext cx="2645454" cy="265787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5303" y="6371434"/>
              <a:ext cx="2706246" cy="2718951"/>
            </a:xfrm>
            <a:prstGeom prst="rect">
              <a:avLst/>
            </a:prstGeom>
          </p:spPr>
        </p:pic>
      </p:grpSp>
    </p:spTree>
    <p:extLst>
      <p:ext uri="{BB962C8B-B14F-4D97-AF65-F5344CB8AC3E}">
        <p14:creationId xmlns:p14="http://schemas.microsoft.com/office/powerpoint/2010/main" val="17321068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3414"/>
            <a:ext cx="7886700" cy="1325563"/>
          </a:xfrm>
        </p:spPr>
        <p:txBody>
          <a:bodyPr>
            <a:normAutofit/>
          </a:bodyPr>
          <a:lstStyle/>
          <a:p>
            <a:r>
              <a:rPr lang="en-GB" sz="4000" b="1" dirty="0">
                <a:solidFill>
                  <a:srgbClr val="422874"/>
                </a:solidFill>
                <a:latin typeface="Trebuchet MS" panose="020B0603020202020204" pitchFamily="34" charset="0"/>
              </a:rPr>
              <a:t/>
            </a:r>
            <a:br>
              <a:rPr lang="en-GB" sz="4000" b="1" dirty="0">
                <a:solidFill>
                  <a:srgbClr val="422874"/>
                </a:solidFill>
                <a:latin typeface="Trebuchet MS" panose="020B0603020202020204" pitchFamily="34" charset="0"/>
              </a:rPr>
            </a:br>
            <a:r>
              <a:rPr lang="en-GB" sz="4000" b="1" dirty="0">
                <a:solidFill>
                  <a:srgbClr val="422874"/>
                </a:solidFill>
                <a:latin typeface="Trebuchet MS" panose="020B0603020202020204" pitchFamily="34" charset="0"/>
              </a:rPr>
              <a:t>Exercise 1 - Answer</a:t>
            </a:r>
          </a:p>
        </p:txBody>
      </p:sp>
      <p:pic>
        <p:nvPicPr>
          <p:cNvPr id="8" name="Content Placeholder 7" descr="File:Afkrydsningsboks ( check box ) 2.svg - Wikimedia Comm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6331" y="1825625"/>
            <a:ext cx="4351338" cy="4351338"/>
          </a:xfrm>
        </p:spPr>
      </p:pic>
      <p:grpSp>
        <p:nvGrpSpPr>
          <p:cNvPr id="4" name="Group 3"/>
          <p:cNvGrpSpPr/>
          <p:nvPr/>
        </p:nvGrpSpPr>
        <p:grpSpPr>
          <a:xfrm>
            <a:off x="5164760" y="23244"/>
            <a:ext cx="3979240" cy="1092324"/>
            <a:chOff x="3568061" y="6305555"/>
            <a:chExt cx="10911887" cy="2846575"/>
          </a:xfrm>
        </p:grpSpPr>
        <p:pic>
          <p:nvPicPr>
            <p:cNvPr id="5"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047" y="6373718"/>
              <a:ext cx="2765429" cy="277841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9693" y="6305555"/>
              <a:ext cx="2740255" cy="275311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8061" y="6400800"/>
              <a:ext cx="2645454" cy="2657874"/>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5303" y="6371434"/>
              <a:ext cx="2706246" cy="2718951"/>
            </a:xfrm>
            <a:prstGeom prst="rect">
              <a:avLst/>
            </a:prstGeom>
          </p:spPr>
        </p:pic>
      </p:grpSp>
    </p:spTree>
    <p:extLst>
      <p:ext uri="{BB962C8B-B14F-4D97-AF65-F5344CB8AC3E}">
        <p14:creationId xmlns:p14="http://schemas.microsoft.com/office/powerpoint/2010/main" val="24339027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422874"/>
                </a:solidFill>
                <a:latin typeface="Trebuchet MS" panose="020B0603020202020204" pitchFamily="34" charset="0"/>
              </a:rPr>
              <a:t/>
            </a:r>
            <a:br>
              <a:rPr lang="en-GB" dirty="0">
                <a:solidFill>
                  <a:srgbClr val="422874"/>
                </a:solidFill>
                <a:latin typeface="Trebuchet MS" panose="020B0603020202020204" pitchFamily="34" charset="0"/>
              </a:rPr>
            </a:br>
            <a:r>
              <a:rPr lang="en-GB" dirty="0">
                <a:solidFill>
                  <a:srgbClr val="422874"/>
                </a:solidFill>
                <a:latin typeface="Trebuchet MS" panose="020B0603020202020204" pitchFamily="34" charset="0"/>
              </a:rPr>
              <a:t/>
            </a:r>
            <a:br>
              <a:rPr lang="en-GB" dirty="0">
                <a:solidFill>
                  <a:srgbClr val="422874"/>
                </a:solidFill>
                <a:latin typeface="Trebuchet MS" panose="020B0603020202020204" pitchFamily="34" charset="0"/>
              </a:rPr>
            </a:br>
            <a:r>
              <a:rPr lang="en-GB" sz="4400" b="1" dirty="0">
                <a:solidFill>
                  <a:srgbClr val="422874"/>
                </a:solidFill>
                <a:latin typeface="Trebuchet MS" panose="020B0603020202020204" pitchFamily="34" charset="0"/>
              </a:rPr>
              <a:t>Exercise 2</a:t>
            </a:r>
            <a:r>
              <a:rPr lang="en-GB" dirty="0">
                <a:solidFill>
                  <a:srgbClr val="422874"/>
                </a:solidFill>
                <a:latin typeface="Trebuchet MS" panose="020B0603020202020204" pitchFamily="34" charset="0"/>
              </a:rPr>
              <a:t/>
            </a:r>
            <a:br>
              <a:rPr lang="en-GB" dirty="0">
                <a:solidFill>
                  <a:srgbClr val="422874"/>
                </a:solidFill>
                <a:latin typeface="Trebuchet MS" panose="020B0603020202020204" pitchFamily="34" charset="0"/>
              </a:rPr>
            </a:br>
            <a:endParaRPr lang="en-GB" dirty="0">
              <a:solidFill>
                <a:srgbClr val="422874"/>
              </a:solidFill>
              <a:latin typeface="Trebuchet MS" panose="020B0603020202020204" pitchFamily="34" charset="0"/>
            </a:endParaRPr>
          </a:p>
        </p:txBody>
      </p:sp>
      <p:sp>
        <p:nvSpPr>
          <p:cNvPr id="3" name="Content Placeholder 2"/>
          <p:cNvSpPr>
            <a:spLocks noGrp="1"/>
          </p:cNvSpPr>
          <p:nvPr>
            <p:ph idx="1"/>
          </p:nvPr>
        </p:nvSpPr>
        <p:spPr>
          <a:xfrm>
            <a:off x="628650" y="1690689"/>
            <a:ext cx="7886700" cy="4486274"/>
          </a:xfrm>
        </p:spPr>
        <p:txBody>
          <a:bodyPr>
            <a:normAutofit/>
          </a:bodyPr>
          <a:lstStyle/>
          <a:p>
            <a:pPr marL="0" indent="0">
              <a:buNone/>
            </a:pPr>
            <a:r>
              <a:rPr lang="en-GB" sz="2400" dirty="0">
                <a:solidFill>
                  <a:srgbClr val="422874"/>
                </a:solidFill>
                <a:latin typeface="Trebuchet MS" panose="020B0603020202020204" pitchFamily="34" charset="0"/>
              </a:rPr>
              <a:t>Use this format for a book from a print source with two authors write </a:t>
            </a:r>
          </a:p>
          <a:p>
            <a:endParaRPr lang="en-GB" sz="2400" dirty="0">
              <a:solidFill>
                <a:srgbClr val="422874"/>
              </a:solidFill>
              <a:latin typeface="Trebuchet MS" panose="020B0603020202020204" pitchFamily="34" charset="0"/>
            </a:endParaRPr>
          </a:p>
          <a:p>
            <a:pPr marL="457200" indent="-457200">
              <a:buFont typeface="+mj-lt"/>
              <a:buAutoNum type="arabicPeriod"/>
            </a:pPr>
            <a:r>
              <a:rPr lang="en-GB" sz="2400" b="1" dirty="0">
                <a:solidFill>
                  <a:srgbClr val="422874"/>
                </a:solidFill>
                <a:latin typeface="Trebuchet MS" panose="020B0603020202020204" pitchFamily="34" charset="0"/>
              </a:rPr>
              <a:t>Citation</a:t>
            </a:r>
          </a:p>
          <a:p>
            <a:pPr marL="0" indent="0">
              <a:buNone/>
            </a:pPr>
            <a:r>
              <a:rPr lang="en-GB" sz="2100" dirty="0">
                <a:solidFill>
                  <a:srgbClr val="422874"/>
                </a:solidFill>
                <a:latin typeface="Trebuchet MS" panose="020B0603020202020204" pitchFamily="34" charset="0"/>
              </a:rPr>
              <a:t>(Author1 surname &amp; Author2 surname, year of publication, p. number)</a:t>
            </a:r>
          </a:p>
          <a:p>
            <a:pPr marL="457200" indent="-457200">
              <a:buFont typeface="+mj-lt"/>
              <a:buAutoNum type="arabicPeriod"/>
            </a:pPr>
            <a:endParaRPr lang="en-GB" sz="2400" dirty="0">
              <a:solidFill>
                <a:srgbClr val="422874"/>
              </a:solidFill>
              <a:latin typeface="Trebuchet MS" panose="020B0603020202020204" pitchFamily="34" charset="0"/>
            </a:endParaRPr>
          </a:p>
          <a:p>
            <a:pPr marL="457200" indent="-457200">
              <a:buFont typeface="+mj-lt"/>
              <a:buAutoNum type="arabicPeriod" startAt="2"/>
            </a:pPr>
            <a:r>
              <a:rPr lang="en-GB" sz="2400" b="1" dirty="0">
                <a:solidFill>
                  <a:srgbClr val="422874"/>
                </a:solidFill>
                <a:latin typeface="Trebuchet MS" panose="020B0603020202020204" pitchFamily="34" charset="0"/>
              </a:rPr>
              <a:t>Reference</a:t>
            </a:r>
          </a:p>
          <a:p>
            <a:pPr marL="0" indent="0">
              <a:buNone/>
            </a:pPr>
            <a:r>
              <a:rPr lang="en-US" sz="2100" dirty="0">
                <a:solidFill>
                  <a:srgbClr val="422874"/>
                </a:solidFill>
                <a:latin typeface="Trebuchet MS" panose="020B0603020202020204" pitchFamily="34" charset="0"/>
              </a:rPr>
              <a:t>Author1 surname, Initials., &amp; Author2 surname, Initials. (year). </a:t>
            </a:r>
            <a:r>
              <a:rPr lang="en-US" sz="2100" i="1" dirty="0">
                <a:solidFill>
                  <a:srgbClr val="422874"/>
                </a:solidFill>
                <a:latin typeface="Trebuchet MS" panose="020B0603020202020204" pitchFamily="34" charset="0"/>
              </a:rPr>
              <a:t>Title </a:t>
            </a:r>
            <a:r>
              <a:rPr lang="en-US" sz="2100" i="1">
                <a:solidFill>
                  <a:srgbClr val="422874"/>
                </a:solidFill>
                <a:latin typeface="Trebuchet MS" panose="020B0603020202020204" pitchFamily="34" charset="0"/>
              </a:rPr>
              <a:t>of book</a:t>
            </a:r>
            <a:r>
              <a:rPr lang="en-US" sz="2100">
                <a:solidFill>
                  <a:srgbClr val="422874"/>
                </a:solidFill>
                <a:latin typeface="Trebuchet MS" panose="020B0603020202020204" pitchFamily="34" charset="0"/>
              </a:rPr>
              <a:t> </a:t>
            </a:r>
            <a:r>
              <a:rPr lang="en-US" sz="2100" dirty="0">
                <a:solidFill>
                  <a:srgbClr val="422874"/>
                </a:solidFill>
                <a:latin typeface="Trebuchet MS" panose="020B0603020202020204" pitchFamily="34" charset="0"/>
              </a:rPr>
              <a:t>(Edition if later than first e.g. 3rd ed.). Place of publication: Publisher. </a:t>
            </a:r>
            <a:endParaRPr lang="en-GB" sz="2100" dirty="0">
              <a:solidFill>
                <a:srgbClr val="422874"/>
              </a:solidFill>
              <a:latin typeface="Trebuchet MS" panose="020B0603020202020204" pitchFamily="34" charset="0"/>
            </a:endParaRPr>
          </a:p>
          <a:p>
            <a:endParaRPr lang="en-GB" dirty="0">
              <a:solidFill>
                <a:srgbClr val="422874"/>
              </a:solidFill>
              <a:latin typeface="Trebuchet MS" panose="020B0603020202020204" pitchFamily="34" charset="0"/>
            </a:endParaRPr>
          </a:p>
        </p:txBody>
      </p:sp>
      <p:grpSp>
        <p:nvGrpSpPr>
          <p:cNvPr id="4" name="Group 3"/>
          <p:cNvGrpSpPr/>
          <p:nvPr/>
        </p:nvGrpSpPr>
        <p:grpSpPr>
          <a:xfrm>
            <a:off x="5164760" y="23244"/>
            <a:ext cx="3979240" cy="1092324"/>
            <a:chOff x="3568061" y="6305555"/>
            <a:chExt cx="10911887" cy="2846575"/>
          </a:xfrm>
        </p:grpSpPr>
        <p:pic>
          <p:nvPicPr>
            <p:cNvPr id="5"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047" y="6373718"/>
              <a:ext cx="2765429" cy="277841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9693" y="6305555"/>
              <a:ext cx="2740255" cy="275311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8061" y="6400800"/>
              <a:ext cx="2645454" cy="265787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5303" y="6371434"/>
              <a:ext cx="2706246" cy="2718951"/>
            </a:xfrm>
            <a:prstGeom prst="rect">
              <a:avLst/>
            </a:prstGeom>
          </p:spPr>
        </p:pic>
      </p:grpSp>
    </p:spTree>
    <p:extLst>
      <p:ext uri="{BB962C8B-B14F-4D97-AF65-F5344CB8AC3E}">
        <p14:creationId xmlns:p14="http://schemas.microsoft.com/office/powerpoint/2010/main" val="9034084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422874"/>
                </a:solidFill>
                <a:latin typeface="Trebuchet MS" panose="020B0603020202020204" pitchFamily="34" charset="0"/>
              </a:rPr>
              <a:t/>
            </a:r>
            <a:br>
              <a:rPr lang="en-GB" dirty="0">
                <a:solidFill>
                  <a:srgbClr val="422874"/>
                </a:solidFill>
                <a:latin typeface="Trebuchet MS" panose="020B0603020202020204" pitchFamily="34" charset="0"/>
              </a:rPr>
            </a:br>
            <a:r>
              <a:rPr lang="en-GB" sz="4000" b="1" dirty="0">
                <a:solidFill>
                  <a:srgbClr val="422874"/>
                </a:solidFill>
                <a:latin typeface="Trebuchet MS" panose="020B0603020202020204" pitchFamily="34" charset="0"/>
              </a:rPr>
              <a:t>Exercise 2 – Answer </a:t>
            </a:r>
          </a:p>
        </p:txBody>
      </p:sp>
      <p:sp>
        <p:nvSpPr>
          <p:cNvPr id="3" name="Content Placeholder 2"/>
          <p:cNvSpPr>
            <a:spLocks noGrp="1"/>
          </p:cNvSpPr>
          <p:nvPr>
            <p:ph idx="1"/>
          </p:nvPr>
        </p:nvSpPr>
        <p:spPr/>
        <p:txBody>
          <a:bodyPr/>
          <a:lstStyle/>
          <a:p>
            <a:pPr marL="0" indent="0">
              <a:buNone/>
            </a:pPr>
            <a:r>
              <a:rPr lang="en-US" sz="2800" b="1" dirty="0">
                <a:solidFill>
                  <a:srgbClr val="422874"/>
                </a:solidFill>
                <a:latin typeface="Trebuchet MS" panose="020B0603020202020204" pitchFamily="34" charset="0"/>
              </a:rPr>
              <a:t>1. Citation</a:t>
            </a:r>
          </a:p>
          <a:p>
            <a:pPr marL="0" indent="0">
              <a:buNone/>
            </a:pPr>
            <a:r>
              <a:rPr lang="en-US" sz="2800" dirty="0">
                <a:solidFill>
                  <a:srgbClr val="422874"/>
                </a:solidFill>
                <a:latin typeface="Trebuchet MS" panose="020B0603020202020204" pitchFamily="34" charset="0"/>
              </a:rPr>
              <a:t>(Price &amp; Maier, 2007, p. 156)</a:t>
            </a:r>
          </a:p>
          <a:p>
            <a:endParaRPr lang="en-US" sz="2800" dirty="0">
              <a:solidFill>
                <a:srgbClr val="422874"/>
              </a:solidFill>
              <a:latin typeface="Trebuchet MS" panose="020B0603020202020204" pitchFamily="34" charset="0"/>
            </a:endParaRPr>
          </a:p>
          <a:p>
            <a:pPr marL="0" indent="0">
              <a:buNone/>
            </a:pPr>
            <a:r>
              <a:rPr lang="en-US" sz="2800" b="1" dirty="0">
                <a:solidFill>
                  <a:srgbClr val="422874"/>
                </a:solidFill>
                <a:latin typeface="Trebuchet MS" panose="020B0603020202020204" pitchFamily="34" charset="0"/>
              </a:rPr>
              <a:t>2. Reference</a:t>
            </a:r>
          </a:p>
          <a:p>
            <a:pPr marL="0" indent="0">
              <a:buNone/>
            </a:pPr>
            <a:r>
              <a:rPr lang="en-GB" sz="2800" dirty="0">
                <a:solidFill>
                  <a:srgbClr val="422874"/>
                </a:solidFill>
                <a:latin typeface="Trebuchet MS" panose="020B0603020202020204" pitchFamily="34" charset="0"/>
              </a:rPr>
              <a:t>Price, G., &amp; Maier, P. (2007). </a:t>
            </a:r>
            <a:r>
              <a:rPr lang="en-GB" sz="2800" i="1" dirty="0">
                <a:solidFill>
                  <a:srgbClr val="422874"/>
                </a:solidFill>
                <a:latin typeface="Trebuchet MS" panose="020B0603020202020204" pitchFamily="34" charset="0"/>
              </a:rPr>
              <a:t>Effective study skills</a:t>
            </a:r>
            <a:r>
              <a:rPr lang="en-GB" sz="2800" dirty="0">
                <a:solidFill>
                  <a:srgbClr val="422874"/>
                </a:solidFill>
                <a:latin typeface="Trebuchet MS" panose="020B0603020202020204" pitchFamily="34" charset="0"/>
              </a:rPr>
              <a:t>. Harlow: Pearson Education Limited. </a:t>
            </a:r>
          </a:p>
          <a:p>
            <a:pPr marL="0" indent="0">
              <a:buNone/>
            </a:pPr>
            <a:endParaRPr lang="en-GB" dirty="0">
              <a:solidFill>
                <a:srgbClr val="422874"/>
              </a:solidFill>
              <a:latin typeface="Trebuchet MS" panose="020B0603020202020204" pitchFamily="34" charset="0"/>
            </a:endParaRPr>
          </a:p>
          <a:p>
            <a:endParaRPr lang="en-US" dirty="0">
              <a:solidFill>
                <a:srgbClr val="422874"/>
              </a:solidFill>
              <a:latin typeface="Trebuchet MS" panose="020B0603020202020204" pitchFamily="34" charset="0"/>
            </a:endParaRPr>
          </a:p>
          <a:p>
            <a:endParaRPr lang="en-GB" dirty="0">
              <a:solidFill>
                <a:srgbClr val="422874"/>
              </a:solidFill>
              <a:latin typeface="Trebuchet MS" panose="020B0603020202020204" pitchFamily="34" charset="0"/>
            </a:endParaRPr>
          </a:p>
        </p:txBody>
      </p:sp>
      <p:grpSp>
        <p:nvGrpSpPr>
          <p:cNvPr id="4" name="Group 3"/>
          <p:cNvGrpSpPr/>
          <p:nvPr/>
        </p:nvGrpSpPr>
        <p:grpSpPr>
          <a:xfrm>
            <a:off x="5164760" y="23244"/>
            <a:ext cx="3979240" cy="1092324"/>
            <a:chOff x="3568061" y="6305555"/>
            <a:chExt cx="10911887" cy="2846575"/>
          </a:xfrm>
        </p:grpSpPr>
        <p:pic>
          <p:nvPicPr>
            <p:cNvPr id="5"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047" y="6373718"/>
              <a:ext cx="2765429" cy="277841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9693" y="6305555"/>
              <a:ext cx="2740255" cy="275311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8061" y="6400800"/>
              <a:ext cx="2645454" cy="265787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5303" y="6371434"/>
              <a:ext cx="2706246" cy="2718951"/>
            </a:xfrm>
            <a:prstGeom prst="rect">
              <a:avLst/>
            </a:prstGeom>
          </p:spPr>
        </p:pic>
      </p:grpSp>
    </p:spTree>
    <p:extLst>
      <p:ext uri="{BB962C8B-B14F-4D97-AF65-F5344CB8AC3E}">
        <p14:creationId xmlns:p14="http://schemas.microsoft.com/office/powerpoint/2010/main" val="22720277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r>
              <a:rPr lang="en-GB" sz="4000" b="1" dirty="0">
                <a:solidFill>
                  <a:srgbClr val="422874"/>
                </a:solidFill>
                <a:effectLst/>
                <a:latin typeface="Trebuchet MS" panose="020B0603020202020204" pitchFamily="34" charset="0"/>
              </a:rPr>
              <a:t/>
            </a:r>
            <a:br>
              <a:rPr lang="en-GB" sz="4000" b="1" dirty="0">
                <a:solidFill>
                  <a:srgbClr val="422874"/>
                </a:solidFill>
                <a:effectLst/>
                <a:latin typeface="Trebuchet MS" panose="020B0603020202020204" pitchFamily="34" charset="0"/>
              </a:rPr>
            </a:br>
            <a:r>
              <a:rPr lang="en-GB" sz="4000" b="1" dirty="0">
                <a:solidFill>
                  <a:srgbClr val="422874"/>
                </a:solidFill>
                <a:effectLst/>
                <a:latin typeface="Trebuchet MS" panose="020B0603020202020204" pitchFamily="34" charset="0"/>
              </a:rPr>
              <a:t>Secondary Referencing</a:t>
            </a:r>
          </a:p>
        </p:txBody>
      </p:sp>
      <p:sp>
        <p:nvSpPr>
          <p:cNvPr id="3" name="Content Placeholder 2"/>
          <p:cNvSpPr>
            <a:spLocks noGrp="1"/>
          </p:cNvSpPr>
          <p:nvPr>
            <p:ph idx="1"/>
          </p:nvPr>
        </p:nvSpPr>
        <p:spPr/>
        <p:txBody>
          <a:bodyPr>
            <a:normAutofit/>
          </a:bodyPr>
          <a:lstStyle/>
          <a:p>
            <a:pPr marL="136525" indent="0">
              <a:buNone/>
            </a:pPr>
            <a:r>
              <a:rPr lang="en-GB" sz="2800" dirty="0">
                <a:solidFill>
                  <a:srgbClr val="422874"/>
                </a:solidFill>
                <a:latin typeface="Trebuchet MS" panose="020B0603020202020204" pitchFamily="34" charset="0"/>
              </a:rPr>
              <a:t>Much of your research at college will be done using textbooks and journal articles</a:t>
            </a:r>
          </a:p>
          <a:p>
            <a:endParaRPr lang="en-GB" sz="2800" dirty="0">
              <a:solidFill>
                <a:srgbClr val="422874"/>
              </a:solidFill>
              <a:latin typeface="Trebuchet MS" panose="020B0603020202020204" pitchFamily="34" charset="0"/>
            </a:endParaRPr>
          </a:p>
          <a:p>
            <a:pPr marL="136525" indent="0">
              <a:buNone/>
            </a:pPr>
            <a:r>
              <a:rPr lang="en-GB" sz="2800" dirty="0">
                <a:solidFill>
                  <a:srgbClr val="422874"/>
                </a:solidFill>
                <a:latin typeface="Trebuchet MS" panose="020B0603020202020204" pitchFamily="34" charset="0"/>
              </a:rPr>
              <a:t>The authors will often quote or discuss ideas from the key writers on the topic they are presenting</a:t>
            </a:r>
          </a:p>
          <a:p>
            <a:pPr marL="136525" indent="0">
              <a:buNone/>
            </a:pPr>
            <a:endParaRPr lang="en-GB" sz="2800" dirty="0">
              <a:solidFill>
                <a:srgbClr val="422874"/>
              </a:solidFill>
              <a:latin typeface="Trebuchet MS" panose="020B0603020202020204" pitchFamily="34" charset="0"/>
            </a:endParaRPr>
          </a:p>
          <a:p>
            <a:pPr marL="136525" indent="0">
              <a:buNone/>
            </a:pPr>
            <a:r>
              <a:rPr lang="en-GB" sz="2800" dirty="0">
                <a:solidFill>
                  <a:srgbClr val="422874"/>
                </a:solidFill>
                <a:latin typeface="Trebuchet MS" panose="020B0603020202020204" pitchFamily="34" charset="0"/>
              </a:rPr>
              <a:t>You may wish to use one of these quotes/ideas in your work</a:t>
            </a:r>
          </a:p>
        </p:txBody>
      </p:sp>
      <p:grpSp>
        <p:nvGrpSpPr>
          <p:cNvPr id="4" name="Group 3"/>
          <p:cNvGrpSpPr/>
          <p:nvPr/>
        </p:nvGrpSpPr>
        <p:grpSpPr>
          <a:xfrm>
            <a:off x="5164760" y="23244"/>
            <a:ext cx="3979240" cy="1092324"/>
            <a:chOff x="3568061" y="6305555"/>
            <a:chExt cx="10911887" cy="2846575"/>
          </a:xfrm>
        </p:grpSpPr>
        <p:pic>
          <p:nvPicPr>
            <p:cNvPr id="5"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047" y="6373718"/>
              <a:ext cx="2765429" cy="277841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9693" y="6305555"/>
              <a:ext cx="2740255" cy="275311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8061" y="6400800"/>
              <a:ext cx="2645454" cy="265787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5303" y="6371434"/>
              <a:ext cx="2706246" cy="2718951"/>
            </a:xfrm>
            <a:prstGeom prst="rect">
              <a:avLst/>
            </a:prstGeom>
          </p:spPr>
        </p:pic>
      </p:grpSp>
    </p:spTree>
    <p:extLst>
      <p:ext uri="{BB962C8B-B14F-4D97-AF65-F5344CB8AC3E}">
        <p14:creationId xmlns:p14="http://schemas.microsoft.com/office/powerpoint/2010/main" val="16716542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pPr eaLnBrk="1" hangingPunct="1">
              <a:defRPr/>
            </a:pPr>
            <a:r>
              <a:rPr lang="en-GB" sz="4000" dirty="0">
                <a:solidFill>
                  <a:srgbClr val="422874"/>
                </a:solidFill>
                <a:effectLst/>
                <a:latin typeface="Trebuchet MS" panose="020B0603020202020204" pitchFamily="34" charset="0"/>
              </a:rPr>
              <a:t/>
            </a:r>
            <a:br>
              <a:rPr lang="en-GB" sz="4000" dirty="0">
                <a:solidFill>
                  <a:srgbClr val="422874"/>
                </a:solidFill>
                <a:effectLst/>
                <a:latin typeface="Trebuchet MS" panose="020B0603020202020204" pitchFamily="34" charset="0"/>
              </a:rPr>
            </a:br>
            <a:r>
              <a:rPr lang="en-GB" sz="4400" b="1" dirty="0">
                <a:solidFill>
                  <a:srgbClr val="422874"/>
                </a:solidFill>
                <a:latin typeface="Trebuchet MS" panose="020B0603020202020204" pitchFamily="34" charset="0"/>
              </a:rPr>
              <a:t/>
            </a:r>
            <a:br>
              <a:rPr lang="en-GB" sz="4400" b="1" dirty="0">
                <a:solidFill>
                  <a:srgbClr val="422874"/>
                </a:solidFill>
                <a:latin typeface="Trebuchet MS" panose="020B0603020202020204" pitchFamily="34" charset="0"/>
              </a:rPr>
            </a:br>
            <a:r>
              <a:rPr lang="en-GB" sz="4400" b="1" dirty="0">
                <a:solidFill>
                  <a:srgbClr val="422874"/>
                </a:solidFill>
                <a:effectLst/>
                <a:latin typeface="Trebuchet MS" panose="020B0603020202020204" pitchFamily="34" charset="0"/>
              </a:rPr>
              <a:t>Secondary referencing</a:t>
            </a:r>
            <a:br>
              <a:rPr lang="en-GB" sz="4400" b="1" dirty="0">
                <a:solidFill>
                  <a:srgbClr val="422874"/>
                </a:solidFill>
                <a:effectLst/>
                <a:latin typeface="Trebuchet MS" panose="020B0603020202020204" pitchFamily="34" charset="0"/>
              </a:rPr>
            </a:br>
            <a:endParaRPr lang="en-GB" sz="4400" b="1" dirty="0">
              <a:solidFill>
                <a:srgbClr val="422874"/>
              </a:solidFill>
              <a:effectLst/>
              <a:latin typeface="Trebuchet MS" panose="020B0603020202020204" pitchFamily="34" charset="0"/>
            </a:endParaRPr>
          </a:p>
        </p:txBody>
      </p:sp>
      <p:sp>
        <p:nvSpPr>
          <p:cNvPr id="41987" name="Rectangle 3"/>
          <p:cNvSpPr>
            <a:spLocks noGrp="1" noChangeArrowheads="1"/>
          </p:cNvSpPr>
          <p:nvPr>
            <p:ph idx="1"/>
          </p:nvPr>
        </p:nvSpPr>
        <p:spPr>
          <a:xfrm>
            <a:off x="628650" y="1825624"/>
            <a:ext cx="8210550" cy="4755649"/>
          </a:xfrm>
        </p:spPr>
        <p:txBody>
          <a:bodyPr>
            <a:noAutofit/>
          </a:bodyPr>
          <a:lstStyle/>
          <a:p>
            <a:pPr marL="0" indent="0">
              <a:buNone/>
            </a:pPr>
            <a:r>
              <a:rPr lang="en-GB" sz="2800" b="1" dirty="0">
                <a:solidFill>
                  <a:srgbClr val="422874"/>
                </a:solidFill>
                <a:latin typeface="Trebuchet MS" panose="020B0603020202020204" pitchFamily="34" charset="0"/>
              </a:rPr>
              <a:t>What if I haven’t read the original source?</a:t>
            </a:r>
          </a:p>
          <a:p>
            <a:pPr eaLnBrk="1" hangingPunct="1">
              <a:lnSpc>
                <a:spcPct val="90000"/>
              </a:lnSpc>
            </a:pPr>
            <a:endParaRPr lang="en-GB" sz="2800" dirty="0">
              <a:solidFill>
                <a:srgbClr val="422874"/>
              </a:solidFill>
              <a:latin typeface="Trebuchet MS" panose="020B0603020202020204" pitchFamily="34" charset="0"/>
            </a:endParaRPr>
          </a:p>
          <a:p>
            <a:pPr eaLnBrk="1" hangingPunct="1">
              <a:lnSpc>
                <a:spcPct val="90000"/>
              </a:lnSpc>
              <a:buFontTx/>
              <a:buNone/>
            </a:pPr>
            <a:r>
              <a:rPr lang="en-GB" sz="2800" dirty="0">
                <a:solidFill>
                  <a:srgbClr val="422874"/>
                </a:solidFill>
                <a:latin typeface="Trebuchet MS" panose="020B0603020202020204" pitchFamily="34" charset="0"/>
              </a:rPr>
              <a:t>If you haven’t read the original source you</a:t>
            </a:r>
          </a:p>
          <a:p>
            <a:pPr eaLnBrk="1" hangingPunct="1">
              <a:lnSpc>
                <a:spcPct val="90000"/>
              </a:lnSpc>
              <a:buFontTx/>
              <a:buNone/>
            </a:pPr>
            <a:r>
              <a:rPr lang="en-GB" sz="2800" dirty="0">
                <a:solidFill>
                  <a:srgbClr val="422874"/>
                </a:solidFill>
                <a:latin typeface="Trebuchet MS" panose="020B0603020202020204" pitchFamily="34" charset="0"/>
              </a:rPr>
              <a:t>don’t need to give the details of the original in</a:t>
            </a:r>
          </a:p>
          <a:p>
            <a:pPr eaLnBrk="1" hangingPunct="1">
              <a:lnSpc>
                <a:spcPct val="90000"/>
              </a:lnSpc>
              <a:buFontTx/>
              <a:buNone/>
            </a:pPr>
            <a:r>
              <a:rPr lang="en-GB" sz="2800" dirty="0">
                <a:solidFill>
                  <a:srgbClr val="422874"/>
                </a:solidFill>
                <a:latin typeface="Trebuchet MS" panose="020B0603020202020204" pitchFamily="34" charset="0"/>
              </a:rPr>
              <a:t>your reference list</a:t>
            </a:r>
          </a:p>
          <a:p>
            <a:pPr eaLnBrk="1" hangingPunct="1">
              <a:lnSpc>
                <a:spcPct val="90000"/>
              </a:lnSpc>
              <a:buFontTx/>
              <a:buNone/>
            </a:pPr>
            <a:endParaRPr lang="en-GB" sz="2800" dirty="0">
              <a:solidFill>
                <a:srgbClr val="422874"/>
              </a:solidFill>
              <a:latin typeface="Trebuchet MS" panose="020B0603020202020204" pitchFamily="34" charset="0"/>
            </a:endParaRPr>
          </a:p>
          <a:p>
            <a:pPr eaLnBrk="1" hangingPunct="1">
              <a:lnSpc>
                <a:spcPct val="90000"/>
              </a:lnSpc>
              <a:buFontTx/>
              <a:buNone/>
            </a:pPr>
            <a:r>
              <a:rPr lang="en-GB" sz="2800" dirty="0">
                <a:solidFill>
                  <a:srgbClr val="422874"/>
                </a:solidFill>
                <a:latin typeface="Trebuchet MS" panose="020B0603020202020204" pitchFamily="34" charset="0"/>
              </a:rPr>
              <a:t>You should reference the source you actually read</a:t>
            </a:r>
          </a:p>
          <a:p>
            <a:pPr eaLnBrk="1" hangingPunct="1">
              <a:lnSpc>
                <a:spcPct val="90000"/>
              </a:lnSpc>
              <a:buFontTx/>
              <a:buNone/>
            </a:pPr>
            <a:endParaRPr lang="en-GB" sz="2800" dirty="0">
              <a:solidFill>
                <a:srgbClr val="422874"/>
              </a:solidFill>
              <a:latin typeface="Trebuchet MS" panose="020B0603020202020204" pitchFamily="34" charset="0"/>
            </a:endParaRPr>
          </a:p>
          <a:p>
            <a:pPr eaLnBrk="1" hangingPunct="1">
              <a:lnSpc>
                <a:spcPct val="90000"/>
              </a:lnSpc>
              <a:buFontTx/>
              <a:buNone/>
            </a:pPr>
            <a:r>
              <a:rPr lang="en-GB" sz="2800" dirty="0">
                <a:solidFill>
                  <a:srgbClr val="422874"/>
                </a:solidFill>
                <a:latin typeface="Trebuchet MS" panose="020B0603020202020204" pitchFamily="34" charset="0"/>
              </a:rPr>
              <a:t>You need to cite both sources, the original author</a:t>
            </a:r>
          </a:p>
          <a:p>
            <a:pPr eaLnBrk="1" hangingPunct="1">
              <a:lnSpc>
                <a:spcPct val="90000"/>
              </a:lnSpc>
              <a:buFontTx/>
              <a:buNone/>
            </a:pPr>
            <a:r>
              <a:rPr lang="en-GB" sz="2800" dirty="0">
                <a:solidFill>
                  <a:srgbClr val="422874"/>
                </a:solidFill>
                <a:latin typeface="Trebuchet MS" panose="020B0603020202020204" pitchFamily="34" charset="0"/>
              </a:rPr>
              <a:t>and date and the source where you found it</a:t>
            </a:r>
          </a:p>
          <a:p>
            <a:pPr eaLnBrk="1" hangingPunct="1">
              <a:lnSpc>
                <a:spcPct val="90000"/>
              </a:lnSpc>
            </a:pPr>
            <a:endParaRPr lang="en-GB" sz="2800" dirty="0">
              <a:solidFill>
                <a:srgbClr val="422874"/>
              </a:solidFill>
              <a:latin typeface="Trebuchet MS" panose="020B0603020202020204" pitchFamily="34" charset="0"/>
            </a:endParaRPr>
          </a:p>
          <a:p>
            <a:pPr eaLnBrk="1" hangingPunct="1">
              <a:lnSpc>
                <a:spcPct val="90000"/>
              </a:lnSpc>
            </a:pPr>
            <a:endParaRPr lang="en-GB" sz="2800" dirty="0">
              <a:solidFill>
                <a:srgbClr val="422874"/>
              </a:solidFill>
              <a:latin typeface="Trebuchet MS" panose="020B0603020202020204" pitchFamily="34" charset="0"/>
            </a:endParaRPr>
          </a:p>
        </p:txBody>
      </p:sp>
      <p:grpSp>
        <p:nvGrpSpPr>
          <p:cNvPr id="4" name="Group 3"/>
          <p:cNvGrpSpPr/>
          <p:nvPr/>
        </p:nvGrpSpPr>
        <p:grpSpPr>
          <a:xfrm>
            <a:off x="5164760" y="23244"/>
            <a:ext cx="3979240" cy="1092324"/>
            <a:chOff x="3568061" y="6305555"/>
            <a:chExt cx="10911887" cy="2846575"/>
          </a:xfrm>
        </p:grpSpPr>
        <p:pic>
          <p:nvPicPr>
            <p:cNvPr id="5"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047" y="6373718"/>
              <a:ext cx="2765429" cy="277841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9693" y="6305555"/>
              <a:ext cx="2740255" cy="275311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8061" y="6400800"/>
              <a:ext cx="2645454" cy="265787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5303" y="6371434"/>
              <a:ext cx="2706246" cy="2718951"/>
            </a:xfrm>
            <a:prstGeom prst="rect">
              <a:avLst/>
            </a:prstGeom>
          </p:spPr>
        </p:pic>
      </p:grpSp>
    </p:spTree>
    <p:extLst>
      <p:ext uri="{BB962C8B-B14F-4D97-AF65-F5344CB8AC3E}">
        <p14:creationId xmlns:p14="http://schemas.microsoft.com/office/powerpoint/2010/main" val="9681201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en-GB" b="1" dirty="0">
                <a:solidFill>
                  <a:srgbClr val="422874"/>
                </a:solidFill>
                <a:effectLst/>
                <a:latin typeface="Trebuchet MS" panose="020B0603020202020204" pitchFamily="34" charset="0"/>
              </a:rPr>
              <a:t>Secondary Referencing </a:t>
            </a:r>
            <a:br>
              <a:rPr lang="en-GB" b="1" dirty="0">
                <a:solidFill>
                  <a:srgbClr val="422874"/>
                </a:solidFill>
                <a:effectLst/>
                <a:latin typeface="Trebuchet MS" panose="020B0603020202020204" pitchFamily="34" charset="0"/>
              </a:rPr>
            </a:br>
            <a:r>
              <a:rPr lang="en-GB" b="1" dirty="0">
                <a:solidFill>
                  <a:srgbClr val="422874"/>
                </a:solidFill>
                <a:effectLst/>
                <a:latin typeface="Trebuchet MS" panose="020B0603020202020204" pitchFamily="34" charset="0"/>
              </a:rPr>
              <a:t>Example</a:t>
            </a:r>
          </a:p>
        </p:txBody>
      </p:sp>
      <p:sp>
        <p:nvSpPr>
          <p:cNvPr id="56323" name="Rectangle 3"/>
          <p:cNvSpPr>
            <a:spLocks noGrp="1" noChangeArrowheads="1"/>
          </p:cNvSpPr>
          <p:nvPr>
            <p:ph idx="1"/>
          </p:nvPr>
        </p:nvSpPr>
        <p:spPr>
          <a:xfrm>
            <a:off x="395288" y="1628775"/>
            <a:ext cx="8291512" cy="4924425"/>
          </a:xfrm>
        </p:spPr>
        <p:txBody>
          <a:bodyPr>
            <a:normAutofit lnSpcReduction="10000"/>
          </a:bodyPr>
          <a:lstStyle/>
          <a:p>
            <a:pPr eaLnBrk="1" hangingPunct="1">
              <a:lnSpc>
                <a:spcPct val="80000"/>
              </a:lnSpc>
              <a:buFontTx/>
              <a:buNone/>
              <a:defRPr/>
            </a:pPr>
            <a:r>
              <a:rPr lang="en-GB" sz="800" dirty="0">
                <a:solidFill>
                  <a:srgbClr val="422874"/>
                </a:solidFill>
                <a:latin typeface="Trebuchet MS" panose="020B0603020202020204" pitchFamily="34" charset="0"/>
              </a:rPr>
              <a:t>	</a:t>
            </a:r>
          </a:p>
          <a:p>
            <a:pPr eaLnBrk="1" hangingPunct="1">
              <a:lnSpc>
                <a:spcPct val="80000"/>
              </a:lnSpc>
              <a:buFontTx/>
              <a:buNone/>
              <a:defRPr/>
            </a:pPr>
            <a:r>
              <a:rPr lang="en-GB" sz="2800" dirty="0">
                <a:solidFill>
                  <a:srgbClr val="422874"/>
                </a:solidFill>
                <a:latin typeface="Trebuchet MS" panose="020B0603020202020204" pitchFamily="34" charset="0"/>
              </a:rPr>
              <a:t>	“Mental illness is [a]  . . . topic that is presented quite problematically, particularly on television.  Images of the mentally ill are stigmatized and sinister”</a:t>
            </a:r>
          </a:p>
          <a:p>
            <a:pPr eaLnBrk="1" hangingPunct="1">
              <a:lnSpc>
                <a:spcPct val="80000"/>
              </a:lnSpc>
              <a:buFontTx/>
              <a:buNone/>
              <a:defRPr/>
            </a:pPr>
            <a:endParaRPr lang="en-GB" sz="2800" dirty="0">
              <a:solidFill>
                <a:srgbClr val="422874"/>
              </a:solidFill>
              <a:latin typeface="Trebuchet MS" panose="020B0603020202020204" pitchFamily="34" charset="0"/>
            </a:endParaRPr>
          </a:p>
          <a:p>
            <a:pPr eaLnBrk="1" hangingPunct="1">
              <a:buFontTx/>
              <a:buNone/>
              <a:defRPr/>
            </a:pPr>
            <a:r>
              <a:rPr lang="en-GB" sz="2800" dirty="0">
                <a:solidFill>
                  <a:srgbClr val="422874"/>
                </a:solidFill>
                <a:latin typeface="Trebuchet MS" panose="020B0603020202020204" pitchFamily="34" charset="0"/>
              </a:rPr>
              <a:t>	This is a quote from Nancy Signorielli found on page 105 of a media textbook by Stephen Harper published in 2009</a:t>
            </a:r>
          </a:p>
          <a:p>
            <a:pPr eaLnBrk="1" hangingPunct="1">
              <a:lnSpc>
                <a:spcPct val="80000"/>
              </a:lnSpc>
              <a:buFontTx/>
              <a:buNone/>
              <a:defRPr/>
            </a:pPr>
            <a:endParaRPr lang="en-GB" sz="2800" dirty="0">
              <a:solidFill>
                <a:srgbClr val="422874"/>
              </a:solidFill>
              <a:latin typeface="Trebuchet MS" panose="020B0603020202020204" pitchFamily="34" charset="0"/>
            </a:endParaRPr>
          </a:p>
          <a:p>
            <a:pPr indent="0" eaLnBrk="1" hangingPunct="1">
              <a:buFontTx/>
              <a:buNone/>
              <a:defRPr/>
            </a:pPr>
            <a:r>
              <a:rPr lang="en-GB" sz="2800" dirty="0">
                <a:solidFill>
                  <a:srgbClr val="422874"/>
                </a:solidFill>
                <a:latin typeface="Trebuchet MS" panose="020B0603020202020204" pitchFamily="34" charset="0"/>
              </a:rPr>
              <a:t>It is cited by the authors of the book as coming from an original source published in 1993</a:t>
            </a:r>
          </a:p>
          <a:p>
            <a:pPr eaLnBrk="1" hangingPunct="1">
              <a:lnSpc>
                <a:spcPct val="80000"/>
              </a:lnSpc>
              <a:buFontTx/>
              <a:buNone/>
              <a:defRPr/>
            </a:pPr>
            <a:endParaRPr lang="en-GB" sz="800" dirty="0">
              <a:solidFill>
                <a:srgbClr val="422874"/>
              </a:solidFill>
              <a:latin typeface="Trebuchet MS" panose="020B0603020202020204" pitchFamily="34" charset="0"/>
            </a:endParaRPr>
          </a:p>
          <a:p>
            <a:pPr eaLnBrk="1" hangingPunct="1">
              <a:lnSpc>
                <a:spcPct val="80000"/>
              </a:lnSpc>
              <a:buFontTx/>
              <a:buNone/>
              <a:defRPr/>
            </a:pPr>
            <a:r>
              <a:rPr lang="en-GB" sz="800" dirty="0">
                <a:solidFill>
                  <a:srgbClr val="422874"/>
                </a:solidFill>
                <a:latin typeface="Trebuchet MS" panose="020B0603020202020204" pitchFamily="34" charset="0"/>
              </a:rPr>
              <a:t>	</a:t>
            </a:r>
          </a:p>
        </p:txBody>
      </p:sp>
      <p:grpSp>
        <p:nvGrpSpPr>
          <p:cNvPr id="4" name="Group 3"/>
          <p:cNvGrpSpPr/>
          <p:nvPr/>
        </p:nvGrpSpPr>
        <p:grpSpPr>
          <a:xfrm>
            <a:off x="5164760" y="23244"/>
            <a:ext cx="3979240" cy="1092324"/>
            <a:chOff x="3568061" y="6305555"/>
            <a:chExt cx="10911887" cy="2846575"/>
          </a:xfrm>
        </p:grpSpPr>
        <p:pic>
          <p:nvPicPr>
            <p:cNvPr id="5"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047" y="6373718"/>
              <a:ext cx="2765429" cy="277841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9693" y="6305555"/>
              <a:ext cx="2740255" cy="275311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8061" y="6400800"/>
              <a:ext cx="2645454" cy="265787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5303" y="6371434"/>
              <a:ext cx="2706246" cy="2718951"/>
            </a:xfrm>
            <a:prstGeom prst="rect">
              <a:avLst/>
            </a:prstGeom>
          </p:spPr>
        </p:pic>
      </p:grpSp>
    </p:spTree>
    <p:extLst>
      <p:ext uri="{BB962C8B-B14F-4D97-AF65-F5344CB8AC3E}">
        <p14:creationId xmlns:p14="http://schemas.microsoft.com/office/powerpoint/2010/main" val="159608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9"/>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5584371" y="2559223"/>
            <a:ext cx="2307543" cy="2307543"/>
          </a:xfrm>
          <a:noFill/>
        </p:spPr>
      </p:pic>
      <p:sp>
        <p:nvSpPr>
          <p:cNvPr id="9220" name="Rectangle 7"/>
          <p:cNvSpPr>
            <a:spLocks noChangeArrowheads="1"/>
          </p:cNvSpPr>
          <p:nvPr/>
        </p:nvSpPr>
        <p:spPr bwMode="auto">
          <a:xfrm>
            <a:off x="628650" y="2015165"/>
            <a:ext cx="4302125" cy="4339650"/>
          </a:xfrm>
          <a:prstGeom prst="rect">
            <a:avLst/>
          </a:prstGeom>
          <a:noFill/>
          <a:ln w="9525">
            <a:noFill/>
            <a:miter lim="800000"/>
            <a:headEnd/>
            <a:tailEnd/>
          </a:ln>
        </p:spPr>
        <p:txBody>
          <a:bodyPr wrap="square" anchor="ctr">
            <a:spAutoFit/>
          </a:bodyPr>
          <a:lstStyle/>
          <a:p>
            <a:pPr defTabSz="914400" fontAlgn="base">
              <a:spcBef>
                <a:spcPct val="0"/>
              </a:spcBef>
              <a:spcAft>
                <a:spcPct val="0"/>
              </a:spcAft>
              <a:defRPr/>
            </a:pPr>
            <a:r>
              <a:rPr lang="en-GB" sz="2800" dirty="0">
                <a:solidFill>
                  <a:srgbClr val="422874"/>
                </a:solidFill>
                <a:latin typeface="Trebuchet MS" panose="020B0603020202020204" pitchFamily="34" charset="0"/>
                <a:cs typeface="Arial" charset="0"/>
              </a:rPr>
              <a:t>Referencing is a system used at colleges and universities to let anyone reading your assignments know exactly where you found your information</a:t>
            </a:r>
          </a:p>
          <a:p>
            <a:pPr defTabSz="914400" fontAlgn="base">
              <a:spcBef>
                <a:spcPct val="0"/>
              </a:spcBef>
              <a:spcAft>
                <a:spcPct val="0"/>
              </a:spcAft>
              <a:defRPr/>
            </a:pPr>
            <a:endParaRPr lang="en-GB" dirty="0">
              <a:solidFill>
                <a:prstClr val="white"/>
              </a:solidFill>
              <a:latin typeface="Arial" charset="0"/>
              <a:cs typeface="Arial" charset="0"/>
            </a:endParaRPr>
          </a:p>
          <a:p>
            <a:pPr defTabSz="914400" fontAlgn="base">
              <a:spcBef>
                <a:spcPct val="0"/>
              </a:spcBef>
              <a:spcAft>
                <a:spcPct val="0"/>
              </a:spcAft>
              <a:defRPr/>
            </a:pPr>
            <a:endParaRPr lang="en-GB" dirty="0">
              <a:solidFill>
                <a:prstClr val="white"/>
              </a:solidFill>
              <a:latin typeface="Arial" charset="0"/>
              <a:cs typeface="Arial" charset="0"/>
            </a:endParaRPr>
          </a:p>
          <a:p>
            <a:pPr defTabSz="914400" fontAlgn="base">
              <a:spcBef>
                <a:spcPct val="0"/>
              </a:spcBef>
              <a:spcAft>
                <a:spcPct val="0"/>
              </a:spcAft>
              <a:defRPr/>
            </a:pPr>
            <a:endParaRPr lang="en-GB" dirty="0">
              <a:solidFill>
                <a:prstClr val="white"/>
              </a:solidFill>
              <a:latin typeface="Arial" charset="0"/>
              <a:cs typeface="Arial" charset="0"/>
            </a:endParaRPr>
          </a:p>
          <a:p>
            <a:pPr defTabSz="914400" fontAlgn="base">
              <a:spcBef>
                <a:spcPct val="0"/>
              </a:spcBef>
              <a:spcAft>
                <a:spcPct val="0"/>
              </a:spcAft>
              <a:defRPr/>
            </a:pPr>
            <a:endParaRPr lang="en-GB" dirty="0">
              <a:solidFill>
                <a:prstClr val="white"/>
              </a:solidFill>
              <a:latin typeface="Arial" charset="0"/>
              <a:cs typeface="Arial" charset="0"/>
            </a:endParaRPr>
          </a:p>
          <a:p>
            <a:pPr defTabSz="914400" fontAlgn="base">
              <a:spcBef>
                <a:spcPct val="0"/>
              </a:spcBef>
              <a:spcAft>
                <a:spcPct val="0"/>
              </a:spcAft>
              <a:defRPr/>
            </a:pPr>
            <a:endParaRPr lang="en-GB" dirty="0">
              <a:solidFill>
                <a:prstClr val="white"/>
              </a:solidFill>
              <a:latin typeface="Arial" charset="0"/>
              <a:cs typeface="Arial" charset="0"/>
            </a:endParaRPr>
          </a:p>
          <a:p>
            <a:pPr defTabSz="914400" fontAlgn="base">
              <a:spcBef>
                <a:spcPct val="0"/>
              </a:spcBef>
              <a:spcAft>
                <a:spcPct val="0"/>
              </a:spcAft>
              <a:defRPr/>
            </a:pPr>
            <a:endParaRPr lang="en-GB" dirty="0">
              <a:solidFill>
                <a:prstClr val="white"/>
              </a:solidFill>
              <a:latin typeface="Arial" charset="0"/>
              <a:cs typeface="Arial" charset="0"/>
            </a:endParaRPr>
          </a:p>
        </p:txBody>
      </p:sp>
      <p:sp>
        <p:nvSpPr>
          <p:cNvPr id="6" name="Rectangle 2"/>
          <p:cNvSpPr>
            <a:spLocks noGrp="1" noChangeArrowheads="1"/>
          </p:cNvSpPr>
          <p:nvPr>
            <p:ph type="title"/>
          </p:nvPr>
        </p:nvSpPr>
        <p:spPr/>
        <p:txBody>
          <a:bodyPr/>
          <a:lstStyle/>
          <a:p>
            <a:pPr eaLnBrk="1" hangingPunct="1">
              <a:defRPr/>
            </a:pPr>
            <a:r>
              <a:rPr lang="en-GB" sz="4000" b="0" dirty="0">
                <a:solidFill>
                  <a:srgbClr val="422874"/>
                </a:solidFill>
                <a:effectLst/>
                <a:latin typeface="Trebuchet MS" panose="020B0603020202020204" pitchFamily="34" charset="0"/>
              </a:rPr>
              <a:t/>
            </a:r>
            <a:br>
              <a:rPr lang="en-GB" sz="4000" b="0" dirty="0">
                <a:solidFill>
                  <a:srgbClr val="422874"/>
                </a:solidFill>
                <a:effectLst/>
                <a:latin typeface="Trebuchet MS" panose="020B0603020202020204" pitchFamily="34" charset="0"/>
              </a:rPr>
            </a:br>
            <a:r>
              <a:rPr lang="en-GB" sz="4000" b="1" dirty="0">
                <a:solidFill>
                  <a:srgbClr val="422874"/>
                </a:solidFill>
                <a:effectLst/>
                <a:latin typeface="Trebuchet MS" panose="020B0603020202020204" pitchFamily="34" charset="0"/>
              </a:rPr>
              <a:t>What is referencing?</a:t>
            </a:r>
          </a:p>
        </p:txBody>
      </p:sp>
      <p:grpSp>
        <p:nvGrpSpPr>
          <p:cNvPr id="8" name="Group 7"/>
          <p:cNvGrpSpPr/>
          <p:nvPr/>
        </p:nvGrpSpPr>
        <p:grpSpPr>
          <a:xfrm>
            <a:off x="5164760" y="23244"/>
            <a:ext cx="3979240" cy="1092324"/>
            <a:chOff x="3568061" y="6305555"/>
            <a:chExt cx="10911887" cy="2846575"/>
          </a:xfrm>
        </p:grpSpPr>
        <p:pic>
          <p:nvPicPr>
            <p:cNvPr id="9"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1047" y="6373718"/>
              <a:ext cx="2765429" cy="277841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9693" y="6305555"/>
              <a:ext cx="2740255" cy="2753119"/>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68061" y="6400800"/>
              <a:ext cx="2645454" cy="2657874"/>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45303" y="6371434"/>
              <a:ext cx="2706246" cy="2718951"/>
            </a:xfrm>
            <a:prstGeom prst="rect">
              <a:avLst/>
            </a:prstGeom>
          </p:spPr>
        </p:pic>
      </p:grpSp>
    </p:spTree>
    <p:extLst>
      <p:ext uri="{BB962C8B-B14F-4D97-AF65-F5344CB8AC3E}">
        <p14:creationId xmlns:p14="http://schemas.microsoft.com/office/powerpoint/2010/main" val="15701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eaLnBrk="1" hangingPunct="1">
              <a:defRPr/>
            </a:pPr>
            <a:r>
              <a:rPr lang="en-GB" dirty="0">
                <a:solidFill>
                  <a:srgbClr val="422874"/>
                </a:solidFill>
                <a:effectLst/>
                <a:latin typeface="Trebuchet MS" panose="020B0603020202020204" pitchFamily="34" charset="0"/>
              </a:rPr>
              <a:t/>
            </a:r>
            <a:br>
              <a:rPr lang="en-GB" dirty="0">
                <a:solidFill>
                  <a:srgbClr val="422874"/>
                </a:solidFill>
                <a:effectLst/>
                <a:latin typeface="Trebuchet MS" panose="020B0603020202020204" pitchFamily="34" charset="0"/>
              </a:rPr>
            </a:br>
            <a:r>
              <a:rPr lang="en-GB" sz="4400" b="1" dirty="0">
                <a:solidFill>
                  <a:srgbClr val="422874"/>
                </a:solidFill>
                <a:effectLst/>
                <a:latin typeface="Trebuchet MS" panose="020B0603020202020204" pitchFamily="34" charset="0"/>
              </a:rPr>
              <a:t>Secondary citation</a:t>
            </a:r>
            <a:br>
              <a:rPr lang="en-GB" sz="4400" b="1" dirty="0">
                <a:solidFill>
                  <a:srgbClr val="422874"/>
                </a:solidFill>
                <a:effectLst/>
                <a:latin typeface="Trebuchet MS" panose="020B0603020202020204" pitchFamily="34" charset="0"/>
              </a:rPr>
            </a:br>
            <a:r>
              <a:rPr lang="en-GB" sz="4400" b="1" dirty="0">
                <a:solidFill>
                  <a:srgbClr val="422874"/>
                </a:solidFill>
                <a:effectLst/>
                <a:latin typeface="Trebuchet MS" panose="020B0603020202020204" pitchFamily="34" charset="0"/>
              </a:rPr>
              <a:t>and reference – Example </a:t>
            </a:r>
          </a:p>
        </p:txBody>
      </p:sp>
      <p:sp>
        <p:nvSpPr>
          <p:cNvPr id="57347" name="Rectangle 3"/>
          <p:cNvSpPr>
            <a:spLocks noGrp="1" noChangeArrowheads="1"/>
          </p:cNvSpPr>
          <p:nvPr>
            <p:ph idx="1"/>
          </p:nvPr>
        </p:nvSpPr>
        <p:spPr>
          <a:xfrm>
            <a:off x="628650" y="2032571"/>
            <a:ext cx="7886700" cy="4144392"/>
          </a:xfrm>
        </p:spPr>
        <p:txBody>
          <a:bodyPr>
            <a:normAutofit lnSpcReduction="10000"/>
          </a:bodyPr>
          <a:lstStyle/>
          <a:p>
            <a:pPr eaLnBrk="1" hangingPunct="1">
              <a:buFontTx/>
              <a:buNone/>
              <a:defRPr/>
            </a:pPr>
            <a:r>
              <a:rPr lang="en-GB" sz="2500" b="1" dirty="0">
                <a:solidFill>
                  <a:srgbClr val="422874"/>
                </a:solidFill>
                <a:latin typeface="Trebuchet MS" panose="020B0603020202020204" pitchFamily="34" charset="0"/>
              </a:rPr>
              <a:t>	Citation </a:t>
            </a:r>
            <a:r>
              <a:rPr lang="en-GB" sz="2500" dirty="0">
                <a:solidFill>
                  <a:srgbClr val="422874"/>
                </a:solidFill>
                <a:latin typeface="Trebuchet MS" panose="020B0603020202020204" pitchFamily="34" charset="0"/>
              </a:rPr>
              <a:t>for both sources</a:t>
            </a:r>
          </a:p>
          <a:p>
            <a:pPr indent="0" eaLnBrk="1" hangingPunct="1">
              <a:buNone/>
              <a:defRPr/>
            </a:pPr>
            <a:r>
              <a:rPr lang="en-GB" sz="2500" dirty="0">
                <a:solidFill>
                  <a:srgbClr val="422874"/>
                </a:solidFill>
                <a:latin typeface="Trebuchet MS" panose="020B0603020202020204" pitchFamily="34" charset="0"/>
              </a:rPr>
              <a:t>“Mental illness is [a]  . . . topic that is presented quite problematically, particularly on television.  Images of the mentally ill are stigmatized and sinister” (</a:t>
            </a:r>
            <a:r>
              <a:rPr lang="en-GB" sz="2500" dirty="0" err="1">
                <a:solidFill>
                  <a:srgbClr val="422874"/>
                </a:solidFill>
                <a:latin typeface="Trebuchet MS" panose="020B0603020202020204" pitchFamily="34" charset="0"/>
              </a:rPr>
              <a:t>Signorielli</a:t>
            </a:r>
            <a:r>
              <a:rPr lang="en-GB" sz="2500" dirty="0">
                <a:solidFill>
                  <a:srgbClr val="422874"/>
                </a:solidFill>
                <a:latin typeface="Trebuchet MS" panose="020B0603020202020204" pitchFamily="34" charset="0"/>
              </a:rPr>
              <a:t>, 1993, cited by Harper, 2009, p. 105).</a:t>
            </a:r>
          </a:p>
          <a:p>
            <a:pPr eaLnBrk="1" hangingPunct="1">
              <a:buFontTx/>
              <a:buNone/>
              <a:defRPr/>
            </a:pPr>
            <a:endParaRPr lang="en-GB" sz="2500" dirty="0">
              <a:solidFill>
                <a:srgbClr val="422874"/>
              </a:solidFill>
              <a:latin typeface="Trebuchet MS" panose="020B0603020202020204" pitchFamily="34" charset="0"/>
            </a:endParaRPr>
          </a:p>
          <a:p>
            <a:pPr eaLnBrk="1" hangingPunct="1">
              <a:buFontTx/>
              <a:buNone/>
              <a:defRPr/>
            </a:pPr>
            <a:r>
              <a:rPr lang="en-GB" sz="2500" dirty="0">
                <a:solidFill>
                  <a:srgbClr val="422874"/>
                </a:solidFill>
                <a:latin typeface="Trebuchet MS" panose="020B0603020202020204" pitchFamily="34" charset="0"/>
              </a:rPr>
              <a:t>	</a:t>
            </a:r>
            <a:r>
              <a:rPr lang="en-GB" sz="2500" b="1" dirty="0">
                <a:solidFill>
                  <a:srgbClr val="422874"/>
                </a:solidFill>
                <a:latin typeface="Trebuchet MS" panose="020B0603020202020204" pitchFamily="34" charset="0"/>
              </a:rPr>
              <a:t>Reference</a:t>
            </a:r>
            <a:r>
              <a:rPr lang="en-GB" sz="2500" dirty="0">
                <a:solidFill>
                  <a:srgbClr val="422874"/>
                </a:solidFill>
                <a:latin typeface="Trebuchet MS" panose="020B0603020202020204" pitchFamily="34" charset="0"/>
              </a:rPr>
              <a:t> for the book you actually read</a:t>
            </a:r>
          </a:p>
          <a:p>
            <a:pPr eaLnBrk="1" hangingPunct="1">
              <a:buFontTx/>
              <a:buNone/>
              <a:defRPr/>
            </a:pPr>
            <a:r>
              <a:rPr lang="en-GB" sz="2500" dirty="0">
                <a:solidFill>
                  <a:srgbClr val="422874"/>
                </a:solidFill>
                <a:latin typeface="Trebuchet MS" panose="020B0603020202020204" pitchFamily="34" charset="0"/>
              </a:rPr>
              <a:t>	Harper, S. (2009). </a:t>
            </a:r>
            <a:r>
              <a:rPr lang="en-GB" sz="2500" i="1" dirty="0">
                <a:solidFill>
                  <a:srgbClr val="422874"/>
                </a:solidFill>
                <a:latin typeface="Trebuchet MS" panose="020B0603020202020204" pitchFamily="34" charset="0"/>
              </a:rPr>
              <a:t>Madness, power and the media: class, gender and race in popular representations of mental distress</a:t>
            </a:r>
            <a:r>
              <a:rPr lang="en-GB" sz="2500" dirty="0">
                <a:solidFill>
                  <a:srgbClr val="422874"/>
                </a:solidFill>
                <a:latin typeface="Trebuchet MS" panose="020B0603020202020204" pitchFamily="34" charset="0"/>
              </a:rPr>
              <a:t>. Basingstoke: Palgrave Macmillan.</a:t>
            </a:r>
          </a:p>
          <a:p>
            <a:pPr eaLnBrk="1" hangingPunct="1">
              <a:buFontTx/>
              <a:buNone/>
              <a:defRPr/>
            </a:pPr>
            <a:endParaRPr lang="en-GB" sz="2400" dirty="0">
              <a:solidFill>
                <a:srgbClr val="422874"/>
              </a:solidFill>
              <a:latin typeface="Trebuchet MS" panose="020B0603020202020204" pitchFamily="34" charset="0"/>
            </a:endParaRPr>
          </a:p>
        </p:txBody>
      </p:sp>
      <p:grpSp>
        <p:nvGrpSpPr>
          <p:cNvPr id="4" name="Group 3"/>
          <p:cNvGrpSpPr/>
          <p:nvPr/>
        </p:nvGrpSpPr>
        <p:grpSpPr>
          <a:xfrm>
            <a:off x="5164760" y="23244"/>
            <a:ext cx="3979240" cy="1092324"/>
            <a:chOff x="3568061" y="6305555"/>
            <a:chExt cx="10911887" cy="2846575"/>
          </a:xfrm>
        </p:grpSpPr>
        <p:pic>
          <p:nvPicPr>
            <p:cNvPr id="5"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047" y="6373718"/>
              <a:ext cx="2765429" cy="277841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9693" y="6305555"/>
              <a:ext cx="2740255" cy="275311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8061" y="6400800"/>
              <a:ext cx="2645454" cy="265787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5303" y="6371434"/>
              <a:ext cx="2706246" cy="2718951"/>
            </a:xfrm>
            <a:prstGeom prst="rect">
              <a:avLst/>
            </a:prstGeom>
          </p:spPr>
        </p:pic>
      </p:grpSp>
    </p:spTree>
    <p:extLst>
      <p:ext uri="{BB962C8B-B14F-4D97-AF65-F5344CB8AC3E}">
        <p14:creationId xmlns:p14="http://schemas.microsoft.com/office/powerpoint/2010/main" val="20615518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eaLnBrk="1" hangingPunct="1"/>
            <a:r>
              <a:rPr lang="en-GB" sz="4000" b="0" dirty="0">
                <a:solidFill>
                  <a:srgbClr val="422874"/>
                </a:solidFill>
                <a:effectLst/>
                <a:latin typeface="Trebuchet MS" panose="020B0603020202020204" pitchFamily="34" charset="0"/>
              </a:rPr>
              <a:t/>
            </a:r>
            <a:br>
              <a:rPr lang="en-GB" sz="4000" b="0" dirty="0">
                <a:solidFill>
                  <a:srgbClr val="422874"/>
                </a:solidFill>
                <a:effectLst/>
                <a:latin typeface="Trebuchet MS" panose="020B0603020202020204" pitchFamily="34" charset="0"/>
              </a:rPr>
            </a:br>
            <a:r>
              <a:rPr lang="en-GB" sz="4400" b="1" dirty="0">
                <a:solidFill>
                  <a:srgbClr val="422874"/>
                </a:solidFill>
                <a:effectLst/>
                <a:latin typeface="Trebuchet MS" panose="020B0603020202020204" pitchFamily="34" charset="0"/>
              </a:rPr>
              <a:t>Articles – printed sources</a:t>
            </a:r>
          </a:p>
        </p:txBody>
      </p:sp>
      <p:sp>
        <p:nvSpPr>
          <p:cNvPr id="3" name="Content Placeholder 2"/>
          <p:cNvSpPr>
            <a:spLocks noGrp="1"/>
          </p:cNvSpPr>
          <p:nvPr>
            <p:ph idx="1"/>
          </p:nvPr>
        </p:nvSpPr>
        <p:spPr/>
        <p:txBody>
          <a:bodyPr/>
          <a:lstStyle/>
          <a:p>
            <a:pPr marL="0" indent="0">
              <a:buNone/>
            </a:pPr>
            <a:r>
              <a:rPr lang="en-GB" sz="2800" b="1" dirty="0">
                <a:solidFill>
                  <a:srgbClr val="422874"/>
                </a:solidFill>
                <a:latin typeface="Trebuchet MS" panose="020B0603020202020204" pitchFamily="34" charset="0"/>
              </a:rPr>
              <a:t>Weekly magazine article</a:t>
            </a:r>
            <a:br>
              <a:rPr lang="en-GB" sz="2800" b="1" dirty="0">
                <a:solidFill>
                  <a:srgbClr val="422874"/>
                </a:solidFill>
                <a:latin typeface="Trebuchet MS" panose="020B0603020202020204" pitchFamily="34" charset="0"/>
              </a:rPr>
            </a:br>
            <a:r>
              <a:rPr lang="en-GB" sz="2800" dirty="0">
                <a:solidFill>
                  <a:srgbClr val="422874"/>
                </a:solidFill>
                <a:latin typeface="Trebuchet MS" panose="020B0603020202020204" pitchFamily="34" charset="0"/>
                <a:cs typeface="Times New Roman" pitchFamily="18" charset="0"/>
              </a:rPr>
              <a:t>Barrett, L. (</a:t>
            </a:r>
            <a:r>
              <a:rPr lang="en-GB" sz="2800" dirty="0" smtClean="0">
                <a:solidFill>
                  <a:srgbClr val="422874"/>
                </a:solidFill>
                <a:latin typeface="Trebuchet MS" panose="020B0603020202020204" pitchFamily="34" charset="0"/>
                <a:cs typeface="Times New Roman" pitchFamily="18" charset="0"/>
              </a:rPr>
              <a:t>2016, </a:t>
            </a:r>
            <a:r>
              <a:rPr lang="en-GB" sz="2800" dirty="0">
                <a:solidFill>
                  <a:srgbClr val="422874"/>
                </a:solidFill>
                <a:latin typeface="Trebuchet MS" panose="020B0603020202020204" pitchFamily="34" charset="0"/>
                <a:cs typeface="Times New Roman" pitchFamily="18" charset="0"/>
              </a:rPr>
              <a:t>August 23). Daewoo’s drive to survive in the UK. </a:t>
            </a:r>
            <a:r>
              <a:rPr lang="en-GB" sz="2800" i="1" dirty="0">
                <a:solidFill>
                  <a:srgbClr val="422874"/>
                </a:solidFill>
                <a:latin typeface="Trebuchet MS" panose="020B0603020202020204" pitchFamily="34" charset="0"/>
                <a:cs typeface="Times New Roman" pitchFamily="18" charset="0"/>
              </a:rPr>
              <a:t>Marketing Week, </a:t>
            </a:r>
            <a:r>
              <a:rPr lang="en-GB" sz="2800" dirty="0">
                <a:solidFill>
                  <a:srgbClr val="422874"/>
                </a:solidFill>
                <a:latin typeface="Trebuchet MS" panose="020B0603020202020204" pitchFamily="34" charset="0"/>
                <a:cs typeface="Times New Roman" pitchFamily="18" charset="0"/>
              </a:rPr>
              <a:t>22-23.</a:t>
            </a:r>
          </a:p>
          <a:p>
            <a:endParaRPr lang="en-GB" sz="2800" dirty="0">
              <a:solidFill>
                <a:srgbClr val="422874"/>
              </a:solidFill>
              <a:latin typeface="Trebuchet MS" panose="020B0603020202020204" pitchFamily="34" charset="0"/>
              <a:cs typeface="Times New Roman" pitchFamily="18" charset="0"/>
            </a:endParaRPr>
          </a:p>
          <a:p>
            <a:pPr marL="0" indent="0">
              <a:spcBef>
                <a:spcPct val="50000"/>
              </a:spcBef>
              <a:buNone/>
            </a:pPr>
            <a:r>
              <a:rPr lang="en-GB" sz="2800" b="1" dirty="0">
                <a:solidFill>
                  <a:srgbClr val="422874"/>
                </a:solidFill>
                <a:latin typeface="Trebuchet MS" panose="020B0603020202020204" pitchFamily="34" charset="0"/>
              </a:rPr>
              <a:t>Journal article</a:t>
            </a:r>
            <a:br>
              <a:rPr lang="en-GB" sz="2800" b="1" dirty="0">
                <a:solidFill>
                  <a:srgbClr val="422874"/>
                </a:solidFill>
                <a:latin typeface="Trebuchet MS" panose="020B0603020202020204" pitchFamily="34" charset="0"/>
              </a:rPr>
            </a:br>
            <a:r>
              <a:rPr lang="en-GB" sz="2800" dirty="0">
                <a:solidFill>
                  <a:srgbClr val="422874"/>
                </a:solidFill>
                <a:latin typeface="Trebuchet MS" panose="020B0603020202020204" pitchFamily="34" charset="0"/>
                <a:cs typeface="Times New Roman" pitchFamily="18" charset="0"/>
              </a:rPr>
              <a:t>McQueen, H., &amp; Webber, J. (</a:t>
            </a:r>
            <a:r>
              <a:rPr lang="en-GB" sz="2800" dirty="0" smtClean="0">
                <a:solidFill>
                  <a:srgbClr val="422874"/>
                </a:solidFill>
                <a:latin typeface="Trebuchet MS" panose="020B0603020202020204" pitchFamily="34" charset="0"/>
                <a:cs typeface="Times New Roman" pitchFamily="18" charset="0"/>
              </a:rPr>
              <a:t>2019). </a:t>
            </a:r>
            <a:r>
              <a:rPr lang="en-GB" sz="2800" dirty="0">
                <a:solidFill>
                  <a:srgbClr val="422874"/>
                </a:solidFill>
                <a:latin typeface="Trebuchet MS" panose="020B0603020202020204" pitchFamily="34" charset="0"/>
                <a:cs typeface="Times New Roman" pitchFamily="18" charset="0"/>
              </a:rPr>
              <a:t>What is very important to learning? </a:t>
            </a:r>
            <a:r>
              <a:rPr lang="en-GB" sz="2800" i="1" dirty="0">
                <a:solidFill>
                  <a:srgbClr val="422874"/>
                </a:solidFill>
                <a:latin typeface="Trebuchet MS" panose="020B0603020202020204" pitchFamily="34" charset="0"/>
                <a:cs typeface="Times New Roman" pitchFamily="18" charset="0"/>
              </a:rPr>
              <a:t>Journal of Further and Higher Education, 33</a:t>
            </a:r>
            <a:r>
              <a:rPr lang="en-GB" sz="2800" dirty="0">
                <a:solidFill>
                  <a:srgbClr val="422874"/>
                </a:solidFill>
                <a:latin typeface="Trebuchet MS" panose="020B0603020202020204" pitchFamily="34" charset="0"/>
                <a:cs typeface="Times New Roman" pitchFamily="18" charset="0"/>
              </a:rPr>
              <a:t>(3), 241-253.</a:t>
            </a:r>
            <a:endParaRPr lang="en-GB" sz="2800" dirty="0">
              <a:solidFill>
                <a:srgbClr val="422874"/>
              </a:solidFill>
              <a:latin typeface="Trebuchet MS" panose="020B0603020202020204" pitchFamily="34" charset="0"/>
            </a:endParaRPr>
          </a:p>
          <a:p>
            <a:endParaRPr lang="en-GB" sz="2800" dirty="0">
              <a:solidFill>
                <a:srgbClr val="422874"/>
              </a:solidFill>
              <a:latin typeface="Trebuchet MS" panose="020B0603020202020204" pitchFamily="34" charset="0"/>
              <a:cs typeface="Times New Roman" pitchFamily="18" charset="0"/>
            </a:endParaRPr>
          </a:p>
          <a:p>
            <a:endParaRPr lang="en-GB" b="1" dirty="0"/>
          </a:p>
        </p:txBody>
      </p:sp>
      <p:grpSp>
        <p:nvGrpSpPr>
          <p:cNvPr id="8" name="Group 7"/>
          <p:cNvGrpSpPr/>
          <p:nvPr/>
        </p:nvGrpSpPr>
        <p:grpSpPr>
          <a:xfrm>
            <a:off x="5164760" y="23244"/>
            <a:ext cx="3979240" cy="1092324"/>
            <a:chOff x="3568061" y="6305555"/>
            <a:chExt cx="10911887" cy="2846575"/>
          </a:xfrm>
        </p:grpSpPr>
        <p:pic>
          <p:nvPicPr>
            <p:cNvPr id="9"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047" y="6373718"/>
              <a:ext cx="2765429" cy="277841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9693" y="6305555"/>
              <a:ext cx="2740255" cy="2753119"/>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8061" y="6400800"/>
              <a:ext cx="2645454" cy="2657874"/>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5303" y="6371434"/>
              <a:ext cx="2706246" cy="2718951"/>
            </a:xfrm>
            <a:prstGeom prst="rect">
              <a:avLst/>
            </a:prstGeom>
          </p:spPr>
        </p:pic>
      </p:grpSp>
    </p:spTree>
    <p:extLst>
      <p:ext uri="{BB962C8B-B14F-4D97-AF65-F5344CB8AC3E}">
        <p14:creationId xmlns:p14="http://schemas.microsoft.com/office/powerpoint/2010/main" val="31070492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rgbClr val="422874"/>
                </a:solidFill>
                <a:latin typeface="Trebuchet MS" panose="020B0603020202020204" pitchFamily="34" charset="0"/>
              </a:rPr>
              <a:t/>
            </a:r>
            <a:br>
              <a:rPr lang="en-US" sz="4000" dirty="0">
                <a:solidFill>
                  <a:srgbClr val="422874"/>
                </a:solidFill>
                <a:latin typeface="Trebuchet MS" panose="020B0603020202020204" pitchFamily="34" charset="0"/>
              </a:rPr>
            </a:br>
            <a:r>
              <a:rPr lang="en-US" sz="4000" dirty="0">
                <a:solidFill>
                  <a:srgbClr val="422874"/>
                </a:solidFill>
                <a:latin typeface="Trebuchet MS" panose="020B0603020202020204" pitchFamily="34" charset="0"/>
              </a:rPr>
              <a:t/>
            </a:r>
            <a:br>
              <a:rPr lang="en-US" sz="4000" dirty="0">
                <a:solidFill>
                  <a:srgbClr val="422874"/>
                </a:solidFill>
                <a:latin typeface="Trebuchet MS" panose="020B0603020202020204" pitchFamily="34" charset="0"/>
              </a:rPr>
            </a:br>
            <a:r>
              <a:rPr lang="en-US" sz="4000" b="1" dirty="0">
                <a:solidFill>
                  <a:srgbClr val="422874"/>
                </a:solidFill>
                <a:latin typeface="Trebuchet MS" panose="020B0603020202020204" pitchFamily="34" charset="0"/>
              </a:rPr>
              <a:t>Exercise 3</a:t>
            </a:r>
            <a:r>
              <a:rPr lang="en-US" sz="4000" dirty="0">
                <a:solidFill>
                  <a:srgbClr val="422874"/>
                </a:solidFill>
                <a:latin typeface="Trebuchet MS" panose="020B0603020202020204" pitchFamily="34" charset="0"/>
              </a:rPr>
              <a:t/>
            </a:r>
            <a:br>
              <a:rPr lang="en-US" sz="4000" dirty="0">
                <a:solidFill>
                  <a:srgbClr val="422874"/>
                </a:solidFill>
                <a:latin typeface="Trebuchet MS" panose="020B0603020202020204" pitchFamily="34" charset="0"/>
              </a:rPr>
            </a:br>
            <a:endParaRPr lang="en-GB" sz="4000" dirty="0">
              <a:solidFill>
                <a:srgbClr val="422874"/>
              </a:solidFill>
              <a:latin typeface="Trebuchet MS" panose="020B0603020202020204" pitchFamily="34" charset="0"/>
            </a:endParaRPr>
          </a:p>
        </p:txBody>
      </p:sp>
      <p:sp>
        <p:nvSpPr>
          <p:cNvPr id="3" name="Content Placeholder 2"/>
          <p:cNvSpPr>
            <a:spLocks noGrp="1"/>
          </p:cNvSpPr>
          <p:nvPr>
            <p:ph idx="1"/>
          </p:nvPr>
        </p:nvSpPr>
        <p:spPr>
          <a:xfrm>
            <a:off x="628650" y="1568918"/>
            <a:ext cx="7886700" cy="5216893"/>
          </a:xfrm>
        </p:spPr>
        <p:txBody>
          <a:bodyPr>
            <a:normAutofit lnSpcReduction="10000"/>
          </a:bodyPr>
          <a:lstStyle/>
          <a:p>
            <a:pPr marL="0" indent="0">
              <a:buNone/>
            </a:pPr>
            <a:endParaRPr lang="en-US" sz="2800" dirty="0">
              <a:solidFill>
                <a:srgbClr val="422874"/>
              </a:solidFill>
              <a:latin typeface="Trebuchet MS" panose="020B0603020202020204" pitchFamily="34" charset="0"/>
            </a:endParaRPr>
          </a:p>
          <a:p>
            <a:pPr marL="0" indent="0">
              <a:buNone/>
            </a:pPr>
            <a:r>
              <a:rPr lang="en-US" sz="2800" b="1" dirty="0">
                <a:solidFill>
                  <a:srgbClr val="422874"/>
                </a:solidFill>
                <a:latin typeface="Trebuchet MS" panose="020B0603020202020204" pitchFamily="34" charset="0"/>
              </a:rPr>
              <a:t>1. A citation from the photocopied pages of the journal article </a:t>
            </a:r>
          </a:p>
          <a:p>
            <a:pPr marL="0" indent="0">
              <a:buNone/>
            </a:pPr>
            <a:r>
              <a:rPr lang="en-US" sz="2800" dirty="0">
                <a:solidFill>
                  <a:srgbClr val="422874"/>
                </a:solidFill>
                <a:latin typeface="Trebuchet MS" panose="020B0603020202020204" pitchFamily="34" charset="0"/>
              </a:rPr>
              <a:t>(Author surname 1, Author surname 2, &amp; Author surname 3, year of publication, p. number)</a:t>
            </a:r>
          </a:p>
          <a:p>
            <a:pPr marL="0" indent="0">
              <a:buNone/>
            </a:pPr>
            <a:endParaRPr lang="en-US" sz="2800" dirty="0">
              <a:solidFill>
                <a:srgbClr val="422874"/>
              </a:solidFill>
              <a:latin typeface="Trebuchet MS" panose="020B0603020202020204" pitchFamily="34" charset="0"/>
            </a:endParaRPr>
          </a:p>
          <a:p>
            <a:pPr marL="0" indent="0">
              <a:buNone/>
            </a:pPr>
            <a:r>
              <a:rPr lang="en-US" sz="2800" b="1" dirty="0">
                <a:solidFill>
                  <a:srgbClr val="422874"/>
                </a:solidFill>
                <a:latin typeface="Trebuchet MS" panose="020B0603020202020204" pitchFamily="34" charset="0"/>
              </a:rPr>
              <a:t>2. Write a full reference for this journal article to go in your reference list</a:t>
            </a:r>
          </a:p>
          <a:p>
            <a:pPr marL="0" indent="0">
              <a:buNone/>
            </a:pPr>
            <a:r>
              <a:rPr lang="en-US" sz="2800" dirty="0">
                <a:solidFill>
                  <a:srgbClr val="422874"/>
                </a:solidFill>
                <a:latin typeface="Trebuchet MS" panose="020B0603020202020204" pitchFamily="34" charset="0"/>
              </a:rPr>
              <a:t>Author 1, Initials., Author 2, Initials., &amp; Author 3, </a:t>
            </a:r>
            <a:r>
              <a:rPr lang="en-US" sz="2800" dirty="0" smtClean="0">
                <a:solidFill>
                  <a:srgbClr val="422874"/>
                </a:solidFill>
                <a:latin typeface="Trebuchet MS" panose="020B0603020202020204" pitchFamily="34" charset="0"/>
              </a:rPr>
              <a:t>Initials. </a:t>
            </a:r>
            <a:r>
              <a:rPr lang="en-US" sz="2800" smtClean="0">
                <a:solidFill>
                  <a:srgbClr val="422874"/>
                </a:solidFill>
                <a:latin typeface="Trebuchet MS" panose="020B0603020202020204" pitchFamily="34" charset="0"/>
              </a:rPr>
              <a:t>(year). Title </a:t>
            </a:r>
            <a:r>
              <a:rPr lang="en-US" sz="2800" dirty="0">
                <a:solidFill>
                  <a:srgbClr val="422874"/>
                </a:solidFill>
                <a:latin typeface="Trebuchet MS" panose="020B0603020202020204" pitchFamily="34" charset="0"/>
              </a:rPr>
              <a:t>of article. </a:t>
            </a:r>
            <a:r>
              <a:rPr lang="en-US" sz="2800" i="1" dirty="0">
                <a:solidFill>
                  <a:srgbClr val="422874"/>
                </a:solidFill>
                <a:latin typeface="Trebuchet MS" panose="020B0603020202020204" pitchFamily="34" charset="0"/>
              </a:rPr>
              <a:t>Title of Journal, Volume number if any </a:t>
            </a:r>
            <a:r>
              <a:rPr lang="en-US" sz="2800" dirty="0">
                <a:solidFill>
                  <a:srgbClr val="422874"/>
                </a:solidFill>
                <a:latin typeface="Trebuchet MS" panose="020B0603020202020204" pitchFamily="34" charset="0"/>
              </a:rPr>
              <a:t>(part/issue number), start page number-end page number of article.</a:t>
            </a:r>
          </a:p>
          <a:p>
            <a:pPr marL="514350" indent="-514350">
              <a:buFont typeface="+mj-lt"/>
              <a:buAutoNum type="arabicPeriod"/>
            </a:pPr>
            <a:endParaRPr lang="en-US" sz="2800" dirty="0">
              <a:solidFill>
                <a:srgbClr val="422874"/>
              </a:solidFill>
              <a:latin typeface="Trebuchet MS" panose="020B0603020202020204" pitchFamily="34" charset="0"/>
            </a:endParaRPr>
          </a:p>
          <a:p>
            <a:endParaRPr lang="en-GB" dirty="0">
              <a:solidFill>
                <a:srgbClr val="422874"/>
              </a:solidFill>
              <a:latin typeface="Trebuchet MS" panose="020B0603020202020204" pitchFamily="34" charset="0"/>
            </a:endParaRPr>
          </a:p>
        </p:txBody>
      </p:sp>
      <p:grpSp>
        <p:nvGrpSpPr>
          <p:cNvPr id="4" name="Group 3"/>
          <p:cNvGrpSpPr/>
          <p:nvPr/>
        </p:nvGrpSpPr>
        <p:grpSpPr>
          <a:xfrm>
            <a:off x="5164760" y="23244"/>
            <a:ext cx="3979240" cy="1092324"/>
            <a:chOff x="3568061" y="6305555"/>
            <a:chExt cx="10911887" cy="2846575"/>
          </a:xfrm>
        </p:grpSpPr>
        <p:pic>
          <p:nvPicPr>
            <p:cNvPr id="5"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047" y="6373718"/>
              <a:ext cx="2765429" cy="277841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9693" y="6305555"/>
              <a:ext cx="2740255" cy="275311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8061" y="6400800"/>
              <a:ext cx="2645454" cy="265787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5303" y="6371434"/>
              <a:ext cx="2706246" cy="2718951"/>
            </a:xfrm>
            <a:prstGeom prst="rect">
              <a:avLst/>
            </a:prstGeom>
          </p:spPr>
        </p:pic>
      </p:grpSp>
    </p:spTree>
    <p:extLst>
      <p:ext uri="{BB962C8B-B14F-4D97-AF65-F5344CB8AC3E}">
        <p14:creationId xmlns:p14="http://schemas.microsoft.com/office/powerpoint/2010/main" val="29615833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44" y="274638"/>
            <a:ext cx="8229600" cy="1143000"/>
          </a:xfrm>
        </p:spPr>
        <p:txBody>
          <a:bodyPr/>
          <a:lstStyle/>
          <a:p>
            <a:r>
              <a:rPr lang="en-US" sz="3600" b="1" dirty="0">
                <a:solidFill>
                  <a:srgbClr val="422874"/>
                </a:solidFill>
                <a:latin typeface="Trebuchet MS" panose="020B0603020202020204" pitchFamily="34" charset="0"/>
              </a:rPr>
              <a:t/>
            </a:r>
            <a:br>
              <a:rPr lang="en-US" sz="3600" b="1" dirty="0">
                <a:solidFill>
                  <a:srgbClr val="422874"/>
                </a:solidFill>
                <a:latin typeface="Trebuchet MS" panose="020B0603020202020204" pitchFamily="34" charset="0"/>
              </a:rPr>
            </a:br>
            <a:r>
              <a:rPr lang="en-US" sz="4000" b="1" dirty="0">
                <a:solidFill>
                  <a:srgbClr val="422874"/>
                </a:solidFill>
                <a:latin typeface="Trebuchet MS" panose="020B0603020202020204" pitchFamily="34" charset="0"/>
              </a:rPr>
              <a:t>Exercise 3 – Answer </a:t>
            </a:r>
            <a:endParaRPr lang="en-GB" sz="4000" dirty="0">
              <a:solidFill>
                <a:srgbClr val="422874"/>
              </a:solidFill>
              <a:latin typeface="Trebuchet MS" panose="020B0603020202020204" pitchFamily="34" charset="0"/>
            </a:endParaRPr>
          </a:p>
        </p:txBody>
      </p:sp>
      <p:sp>
        <p:nvSpPr>
          <p:cNvPr id="3" name="Content Placeholder 2"/>
          <p:cNvSpPr>
            <a:spLocks noGrp="1"/>
          </p:cNvSpPr>
          <p:nvPr>
            <p:ph idx="1"/>
          </p:nvPr>
        </p:nvSpPr>
        <p:spPr>
          <a:xfrm>
            <a:off x="563880" y="1632483"/>
            <a:ext cx="8229600" cy="4733223"/>
          </a:xfrm>
        </p:spPr>
        <p:txBody>
          <a:bodyPr>
            <a:noAutofit/>
          </a:bodyPr>
          <a:lstStyle/>
          <a:p>
            <a:pPr marL="0" indent="0">
              <a:buNone/>
            </a:pPr>
            <a:r>
              <a:rPr lang="en-US" sz="2000" b="1" dirty="0">
                <a:solidFill>
                  <a:srgbClr val="422874"/>
                </a:solidFill>
                <a:latin typeface="Trebuchet MS" panose="020B0603020202020204" pitchFamily="34" charset="0"/>
              </a:rPr>
              <a:t>Citation </a:t>
            </a:r>
          </a:p>
          <a:p>
            <a:pPr marL="0" indent="0">
              <a:buNone/>
            </a:pPr>
            <a:r>
              <a:rPr lang="en-US" sz="2000" dirty="0">
                <a:solidFill>
                  <a:srgbClr val="422874"/>
                </a:solidFill>
                <a:latin typeface="Trebuchet MS" panose="020B0603020202020204" pitchFamily="34" charset="0"/>
              </a:rPr>
              <a:t>“People want to know where they stand, and performance evaluations offer transparency” (Goler, Gale, &amp; Grant, 2016, p. 93).</a:t>
            </a:r>
            <a:br>
              <a:rPr lang="en-US" sz="2000" dirty="0">
                <a:solidFill>
                  <a:srgbClr val="422874"/>
                </a:solidFill>
                <a:latin typeface="Trebuchet MS" panose="020B0603020202020204" pitchFamily="34" charset="0"/>
              </a:rPr>
            </a:br>
            <a:endParaRPr lang="en-US" sz="2000" dirty="0">
              <a:solidFill>
                <a:srgbClr val="422874"/>
              </a:solidFill>
              <a:latin typeface="Trebuchet MS" panose="020B0603020202020204" pitchFamily="34" charset="0"/>
            </a:endParaRPr>
          </a:p>
          <a:p>
            <a:pPr marL="0" indent="0">
              <a:buNone/>
            </a:pPr>
            <a:r>
              <a:rPr lang="en-US" sz="2000" dirty="0">
                <a:solidFill>
                  <a:srgbClr val="422874"/>
                </a:solidFill>
                <a:latin typeface="Trebuchet MS" panose="020B0603020202020204" pitchFamily="34" charset="0"/>
              </a:rPr>
              <a:t>Goler, Gale and Grant, (2016, p. 93) explain that . . . </a:t>
            </a:r>
            <a:br>
              <a:rPr lang="en-US" sz="2000" dirty="0">
                <a:solidFill>
                  <a:srgbClr val="422874"/>
                </a:solidFill>
                <a:latin typeface="Trebuchet MS" panose="020B0603020202020204" pitchFamily="34" charset="0"/>
              </a:rPr>
            </a:br>
            <a:endParaRPr lang="en-US" sz="2000" dirty="0">
              <a:solidFill>
                <a:srgbClr val="422874"/>
              </a:solidFill>
              <a:latin typeface="Trebuchet MS" panose="020B0603020202020204" pitchFamily="34" charset="0"/>
            </a:endParaRPr>
          </a:p>
          <a:p>
            <a:pPr marL="0" indent="0">
              <a:buNone/>
            </a:pPr>
            <a:r>
              <a:rPr lang="en-US" sz="2000" dirty="0">
                <a:solidFill>
                  <a:srgbClr val="422874"/>
                </a:solidFill>
                <a:latin typeface="Trebuchet MS" panose="020B0603020202020204" pitchFamily="34" charset="0"/>
              </a:rPr>
              <a:t>With three to five authors, name all authors the first time, then use et al. (and others). For example: the first time it would be (Goler, Gale, &amp; Grant, 2016, p. 93) and subsequent citing of the same publication would use (Goler et al., 2016, p. 93).</a:t>
            </a:r>
          </a:p>
          <a:p>
            <a:pPr marL="0" indent="0">
              <a:buNone/>
            </a:pPr>
            <a:endParaRPr lang="en-US" sz="2000" dirty="0">
              <a:solidFill>
                <a:srgbClr val="422874"/>
              </a:solidFill>
              <a:latin typeface="Trebuchet MS" panose="020B0603020202020204" pitchFamily="34" charset="0"/>
            </a:endParaRPr>
          </a:p>
          <a:p>
            <a:pPr marL="0" indent="0">
              <a:buNone/>
            </a:pPr>
            <a:r>
              <a:rPr lang="en-US" sz="2000" b="1" dirty="0">
                <a:solidFill>
                  <a:srgbClr val="422874"/>
                </a:solidFill>
                <a:latin typeface="Trebuchet MS" panose="020B0603020202020204" pitchFamily="34" charset="0"/>
              </a:rPr>
              <a:t>Reference</a:t>
            </a:r>
          </a:p>
          <a:p>
            <a:pPr marL="0" indent="0">
              <a:buNone/>
            </a:pPr>
            <a:r>
              <a:rPr lang="en-US" sz="2000" dirty="0" err="1">
                <a:solidFill>
                  <a:srgbClr val="422874"/>
                </a:solidFill>
                <a:latin typeface="Trebuchet MS" panose="020B0603020202020204" pitchFamily="34" charset="0"/>
              </a:rPr>
              <a:t>Goler</a:t>
            </a:r>
            <a:r>
              <a:rPr lang="en-US" sz="2000" dirty="0">
                <a:solidFill>
                  <a:srgbClr val="422874"/>
                </a:solidFill>
                <a:latin typeface="Trebuchet MS" panose="020B0603020202020204" pitchFamily="34" charset="0"/>
              </a:rPr>
              <a:t>, L., Gale, J., &amp; Grant, A. (2016). Let’s not kill performance evaluations yet. </a:t>
            </a:r>
            <a:r>
              <a:rPr lang="en-US" sz="2000" i="1" dirty="0">
                <a:solidFill>
                  <a:srgbClr val="422874"/>
                </a:solidFill>
                <a:latin typeface="Trebuchet MS" panose="020B0603020202020204" pitchFamily="34" charset="0"/>
              </a:rPr>
              <a:t>Harvard Business Review, 94</a:t>
            </a:r>
            <a:r>
              <a:rPr lang="en-US" sz="2000" dirty="0">
                <a:solidFill>
                  <a:srgbClr val="422874"/>
                </a:solidFill>
                <a:latin typeface="Trebuchet MS" panose="020B0603020202020204" pitchFamily="34" charset="0"/>
              </a:rPr>
              <a:t>(11), 90-94.</a:t>
            </a:r>
            <a:endParaRPr lang="en-GB" sz="2000" dirty="0">
              <a:solidFill>
                <a:srgbClr val="422874"/>
              </a:solidFill>
              <a:latin typeface="Trebuchet MS" panose="020B0603020202020204" pitchFamily="34" charset="0"/>
            </a:endParaRPr>
          </a:p>
          <a:p>
            <a:pPr marL="0" indent="0">
              <a:buNone/>
            </a:pPr>
            <a:endParaRPr lang="en-GB" sz="1800" dirty="0">
              <a:solidFill>
                <a:srgbClr val="422874"/>
              </a:solidFill>
              <a:latin typeface="Trebuchet MS" panose="020B0603020202020204" pitchFamily="34" charset="0"/>
            </a:endParaRPr>
          </a:p>
          <a:p>
            <a:pPr marL="0" indent="0">
              <a:buNone/>
            </a:pPr>
            <a:endParaRPr lang="en-US" sz="1800" b="1" dirty="0">
              <a:solidFill>
                <a:srgbClr val="422874"/>
              </a:solidFill>
              <a:latin typeface="Trebuchet MS" panose="020B0603020202020204" pitchFamily="34" charset="0"/>
            </a:endParaRPr>
          </a:p>
        </p:txBody>
      </p:sp>
      <p:grpSp>
        <p:nvGrpSpPr>
          <p:cNvPr id="4" name="Group 3"/>
          <p:cNvGrpSpPr/>
          <p:nvPr/>
        </p:nvGrpSpPr>
        <p:grpSpPr>
          <a:xfrm>
            <a:off x="5164760" y="23244"/>
            <a:ext cx="3979240" cy="1092324"/>
            <a:chOff x="3568061" y="6305555"/>
            <a:chExt cx="10911887" cy="2846575"/>
          </a:xfrm>
        </p:grpSpPr>
        <p:pic>
          <p:nvPicPr>
            <p:cNvPr id="5"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047" y="6373718"/>
              <a:ext cx="2765429" cy="277841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9693" y="6305555"/>
              <a:ext cx="2740255" cy="275311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8061" y="6400800"/>
              <a:ext cx="2645454" cy="265787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5303" y="6371434"/>
              <a:ext cx="2706246" cy="2718951"/>
            </a:xfrm>
            <a:prstGeom prst="rect">
              <a:avLst/>
            </a:prstGeom>
          </p:spPr>
        </p:pic>
      </p:grpSp>
    </p:spTree>
    <p:extLst>
      <p:ext uri="{BB962C8B-B14F-4D97-AF65-F5344CB8AC3E}">
        <p14:creationId xmlns:p14="http://schemas.microsoft.com/office/powerpoint/2010/main" val="7448171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pPr eaLnBrk="1" fontAlgn="auto" hangingPunct="1">
              <a:spcAft>
                <a:spcPts val="0"/>
              </a:spcAft>
              <a:defRPr/>
            </a:pPr>
            <a:r>
              <a:rPr lang="en-GB" b="0" dirty="0">
                <a:solidFill>
                  <a:srgbClr val="422874"/>
                </a:solidFill>
                <a:effectLst/>
                <a:latin typeface="Trebuchet MS" panose="020B0603020202020204" pitchFamily="34" charset="0"/>
              </a:rPr>
              <a:t/>
            </a:r>
            <a:br>
              <a:rPr lang="en-GB" b="0" dirty="0">
                <a:solidFill>
                  <a:srgbClr val="422874"/>
                </a:solidFill>
                <a:effectLst/>
                <a:latin typeface="Trebuchet MS" panose="020B0603020202020204" pitchFamily="34" charset="0"/>
              </a:rPr>
            </a:br>
            <a:r>
              <a:rPr lang="en-GB" sz="4000" b="1" dirty="0">
                <a:solidFill>
                  <a:srgbClr val="422874"/>
                </a:solidFill>
                <a:effectLst/>
                <a:latin typeface="Trebuchet MS" panose="020B0603020202020204" pitchFamily="34" charset="0"/>
              </a:rPr>
              <a:t>APA references - webpages</a:t>
            </a:r>
          </a:p>
        </p:txBody>
      </p:sp>
      <p:sp>
        <p:nvSpPr>
          <p:cNvPr id="35843" name="Rectangle 3"/>
          <p:cNvSpPr>
            <a:spLocks noGrp="1" noChangeArrowheads="1"/>
          </p:cNvSpPr>
          <p:nvPr>
            <p:ph idx="1"/>
          </p:nvPr>
        </p:nvSpPr>
        <p:spPr>
          <a:xfrm>
            <a:off x="457200" y="1612032"/>
            <a:ext cx="8229600" cy="4389437"/>
          </a:xfrm>
        </p:spPr>
        <p:txBody>
          <a:bodyPr>
            <a:normAutofit/>
          </a:bodyPr>
          <a:lstStyle/>
          <a:p>
            <a:pPr eaLnBrk="1" hangingPunct="1">
              <a:buFontTx/>
              <a:buNone/>
            </a:pPr>
            <a:r>
              <a:rPr lang="en-GB" sz="2500" dirty="0">
                <a:solidFill>
                  <a:srgbClr val="422874"/>
                </a:solidFill>
                <a:latin typeface="Trebuchet MS" panose="020B0603020202020204" pitchFamily="34" charset="0"/>
              </a:rPr>
              <a:t>	</a:t>
            </a:r>
            <a:r>
              <a:rPr lang="en-GB" sz="2800" dirty="0">
                <a:solidFill>
                  <a:srgbClr val="422874"/>
                </a:solidFill>
                <a:latin typeface="Trebuchet MS" panose="020B0603020202020204" pitchFamily="34" charset="0"/>
              </a:rPr>
              <a:t>Author surname, Initials. (year, when site was produced or document published). </a:t>
            </a:r>
            <a:r>
              <a:rPr lang="en-GB" sz="2800" i="1" dirty="0">
                <a:solidFill>
                  <a:srgbClr val="422874"/>
                </a:solidFill>
                <a:latin typeface="Trebuchet MS" panose="020B0603020202020204" pitchFamily="34" charset="0"/>
              </a:rPr>
              <a:t>Title of web page</a:t>
            </a:r>
            <a:r>
              <a:rPr lang="en-GB" sz="2800" dirty="0">
                <a:solidFill>
                  <a:srgbClr val="422874"/>
                </a:solidFill>
                <a:latin typeface="Trebuchet MS" panose="020B0603020202020204" pitchFamily="34" charset="0"/>
              </a:rPr>
              <a:t>. Retrieved from URL web address </a:t>
            </a:r>
          </a:p>
          <a:p>
            <a:pPr eaLnBrk="1" hangingPunct="1">
              <a:buFontTx/>
              <a:buNone/>
            </a:pPr>
            <a:endParaRPr lang="en-GB" sz="2800" dirty="0">
              <a:solidFill>
                <a:srgbClr val="422874"/>
              </a:solidFill>
              <a:latin typeface="Trebuchet MS" panose="020B0603020202020204" pitchFamily="34" charset="0"/>
            </a:endParaRPr>
          </a:p>
          <a:p>
            <a:pPr>
              <a:buNone/>
            </a:pPr>
            <a:r>
              <a:rPr lang="en-GB" sz="2800" dirty="0">
                <a:solidFill>
                  <a:srgbClr val="422874"/>
                </a:solidFill>
                <a:latin typeface="Trebuchet MS" panose="020B0603020202020204" pitchFamily="34" charset="0"/>
              </a:rPr>
              <a:t>	</a:t>
            </a:r>
            <a:r>
              <a:rPr lang="en-GB" sz="2800" dirty="0" smtClean="0">
                <a:solidFill>
                  <a:srgbClr val="422874"/>
                </a:solidFill>
                <a:latin typeface="Trebuchet MS" panose="020B0603020202020204" pitchFamily="34" charset="0"/>
              </a:rPr>
              <a:t>Burns, J. </a:t>
            </a:r>
            <a:r>
              <a:rPr lang="en-GB" sz="2800" dirty="0">
                <a:solidFill>
                  <a:srgbClr val="422874"/>
                </a:solidFill>
                <a:latin typeface="Trebuchet MS" panose="020B0603020202020204" pitchFamily="34" charset="0"/>
              </a:rPr>
              <a:t>(</a:t>
            </a:r>
            <a:r>
              <a:rPr lang="en-GB" sz="2800" dirty="0" smtClean="0">
                <a:solidFill>
                  <a:srgbClr val="422874"/>
                </a:solidFill>
                <a:latin typeface="Trebuchet MS" panose="020B0603020202020204" pitchFamily="34" charset="0"/>
              </a:rPr>
              <a:t>2017). </a:t>
            </a:r>
            <a:r>
              <a:rPr lang="en-GB" sz="2800" i="1" dirty="0" smtClean="0">
                <a:solidFill>
                  <a:srgbClr val="422874"/>
                </a:solidFill>
                <a:latin typeface="Trebuchet MS" panose="020B0603020202020204" pitchFamily="34" charset="0"/>
              </a:rPr>
              <a:t>Fake news: universities offer tips on how to spot it. </a:t>
            </a:r>
            <a:r>
              <a:rPr lang="en-GB" sz="2800" dirty="0">
                <a:solidFill>
                  <a:srgbClr val="422874"/>
                </a:solidFill>
                <a:latin typeface="Trebuchet MS" panose="020B0603020202020204" pitchFamily="34" charset="0"/>
              </a:rPr>
              <a:t>Retrieved from https://www.bbc.co.uk/news/education-41902914</a:t>
            </a:r>
          </a:p>
          <a:p>
            <a:pPr eaLnBrk="1" hangingPunct="1">
              <a:buFontTx/>
              <a:buNone/>
            </a:pPr>
            <a:endParaRPr lang="en-GB" sz="2800" dirty="0">
              <a:solidFill>
                <a:srgbClr val="422874"/>
              </a:solidFill>
              <a:latin typeface="Trebuchet MS" panose="020B0603020202020204" pitchFamily="34" charset="0"/>
            </a:endParaRPr>
          </a:p>
          <a:p>
            <a:pPr eaLnBrk="1" hangingPunct="1">
              <a:buFontTx/>
              <a:buNone/>
            </a:pPr>
            <a:endParaRPr lang="en-GB" sz="2800" dirty="0">
              <a:solidFill>
                <a:srgbClr val="422874"/>
              </a:solidFill>
              <a:latin typeface="Trebuchet MS" panose="020B0603020202020204" pitchFamily="34" charset="0"/>
            </a:endParaRPr>
          </a:p>
          <a:p>
            <a:pPr eaLnBrk="1" hangingPunct="1">
              <a:buFontTx/>
              <a:buNone/>
            </a:pPr>
            <a:endParaRPr lang="en-GB" dirty="0">
              <a:solidFill>
                <a:srgbClr val="422874"/>
              </a:solidFill>
              <a:latin typeface="Trebuchet MS" panose="020B0603020202020204" pitchFamily="34" charset="0"/>
            </a:endParaRPr>
          </a:p>
          <a:p>
            <a:pPr eaLnBrk="1" hangingPunct="1">
              <a:buFontTx/>
              <a:buNone/>
            </a:pPr>
            <a:endParaRPr lang="en-GB" dirty="0">
              <a:solidFill>
                <a:srgbClr val="422874"/>
              </a:solidFill>
              <a:latin typeface="Trebuchet MS" panose="020B0603020202020204" pitchFamily="34" charset="0"/>
            </a:endParaRPr>
          </a:p>
        </p:txBody>
      </p:sp>
      <p:grpSp>
        <p:nvGrpSpPr>
          <p:cNvPr id="4" name="Group 3"/>
          <p:cNvGrpSpPr/>
          <p:nvPr/>
        </p:nvGrpSpPr>
        <p:grpSpPr>
          <a:xfrm>
            <a:off x="5164760" y="23244"/>
            <a:ext cx="3979240" cy="1092324"/>
            <a:chOff x="3568061" y="6305555"/>
            <a:chExt cx="10911887" cy="2846575"/>
          </a:xfrm>
        </p:grpSpPr>
        <p:pic>
          <p:nvPicPr>
            <p:cNvPr id="5"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047" y="6373718"/>
              <a:ext cx="2765429" cy="277841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9693" y="6305555"/>
              <a:ext cx="2740255" cy="275311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8061" y="6400800"/>
              <a:ext cx="2645454" cy="265787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5303" y="6371434"/>
              <a:ext cx="2706246" cy="2718951"/>
            </a:xfrm>
            <a:prstGeom prst="rect">
              <a:avLst/>
            </a:prstGeom>
          </p:spPr>
        </p:pic>
      </p:grpSp>
    </p:spTree>
    <p:extLst>
      <p:ext uri="{BB962C8B-B14F-4D97-AF65-F5344CB8AC3E}">
        <p14:creationId xmlns:p14="http://schemas.microsoft.com/office/powerpoint/2010/main" val="37747799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95536" y="332656"/>
            <a:ext cx="8229600" cy="1143000"/>
          </a:xfrm>
        </p:spPr>
        <p:txBody>
          <a:bodyPr/>
          <a:lstStyle/>
          <a:p>
            <a:pPr eaLnBrk="1" fontAlgn="auto" hangingPunct="1">
              <a:spcAft>
                <a:spcPts val="0"/>
              </a:spcAft>
              <a:defRPr/>
            </a:pPr>
            <a:r>
              <a:rPr lang="en-GB" dirty="0">
                <a:solidFill>
                  <a:srgbClr val="422874"/>
                </a:solidFill>
                <a:effectLst/>
                <a:latin typeface="Trebuchet MS" panose="020B0603020202020204" pitchFamily="34" charset="0"/>
              </a:rPr>
              <a:t/>
            </a:r>
            <a:br>
              <a:rPr lang="en-GB" dirty="0">
                <a:solidFill>
                  <a:srgbClr val="422874"/>
                </a:solidFill>
                <a:effectLst/>
                <a:latin typeface="Trebuchet MS" panose="020B0603020202020204" pitchFamily="34" charset="0"/>
              </a:rPr>
            </a:br>
            <a:r>
              <a:rPr lang="en-GB" sz="4000" b="1" dirty="0">
                <a:solidFill>
                  <a:srgbClr val="422874"/>
                </a:solidFill>
                <a:effectLst/>
                <a:latin typeface="Trebuchet MS" panose="020B0603020202020204" pitchFamily="34" charset="0"/>
              </a:rPr>
              <a:t>Webpage information</a:t>
            </a:r>
          </a:p>
        </p:txBody>
      </p:sp>
      <p:sp>
        <p:nvSpPr>
          <p:cNvPr id="34819" name="Rectangle 3"/>
          <p:cNvSpPr>
            <a:spLocks noGrp="1" noChangeArrowheads="1"/>
          </p:cNvSpPr>
          <p:nvPr>
            <p:ph idx="1"/>
          </p:nvPr>
        </p:nvSpPr>
        <p:spPr>
          <a:xfrm>
            <a:off x="457200" y="1600199"/>
            <a:ext cx="8229600" cy="5031509"/>
          </a:xfrm>
        </p:spPr>
        <p:txBody>
          <a:bodyPr>
            <a:normAutofit fontScale="92500" lnSpcReduction="20000"/>
          </a:bodyPr>
          <a:lstStyle/>
          <a:p>
            <a:pPr marL="548640" indent="-411480" eaLnBrk="1" fontAlgn="auto" hangingPunct="1">
              <a:lnSpc>
                <a:spcPct val="80000"/>
              </a:lnSpc>
              <a:spcAft>
                <a:spcPts val="0"/>
              </a:spcAft>
              <a:buClrTx/>
              <a:buFont typeface="Wingdings 2" pitchFamily="18" charset="2"/>
              <a:buNone/>
              <a:defRPr/>
            </a:pPr>
            <a:r>
              <a:rPr lang="en-GB" sz="3600" dirty="0">
                <a:solidFill>
                  <a:srgbClr val="422874"/>
                </a:solidFill>
                <a:latin typeface="Trebuchet MS" panose="020B0603020202020204" pitchFamily="34" charset="0"/>
              </a:rPr>
              <a:t>	</a:t>
            </a:r>
          </a:p>
          <a:p>
            <a:pPr marL="480060" indent="-342900">
              <a:lnSpc>
                <a:spcPct val="80000"/>
              </a:lnSpc>
              <a:defRPr/>
            </a:pPr>
            <a:r>
              <a:rPr lang="en-GB" sz="3600" dirty="0">
                <a:solidFill>
                  <a:srgbClr val="422874"/>
                </a:solidFill>
                <a:latin typeface="Trebuchet MS" panose="020B0603020202020204" pitchFamily="34" charset="0"/>
              </a:rPr>
              <a:t>If no year is given write </a:t>
            </a:r>
            <a:r>
              <a:rPr lang="en-GB" sz="3600" dirty="0" err="1">
                <a:solidFill>
                  <a:srgbClr val="422874"/>
                </a:solidFill>
                <a:latin typeface="Trebuchet MS" panose="020B0603020202020204" pitchFamily="34" charset="0"/>
              </a:rPr>
              <a:t>n.d.</a:t>
            </a:r>
            <a:endParaRPr lang="en-GB" sz="3600" dirty="0">
              <a:solidFill>
                <a:srgbClr val="422874"/>
              </a:solidFill>
              <a:latin typeface="Trebuchet MS" panose="020B0603020202020204" pitchFamily="34" charset="0"/>
            </a:endParaRPr>
          </a:p>
          <a:p>
            <a:pPr marL="480060" indent="-342900">
              <a:lnSpc>
                <a:spcPct val="120000"/>
              </a:lnSpc>
              <a:defRPr/>
            </a:pPr>
            <a:r>
              <a:rPr lang="en-GB" sz="3600" dirty="0">
                <a:solidFill>
                  <a:srgbClr val="422874"/>
                </a:solidFill>
                <a:latin typeface="Trebuchet MS" panose="020B0603020202020204" pitchFamily="34" charset="0"/>
              </a:rPr>
              <a:t>You can use an organisation as an author if you cannot see the name of a person</a:t>
            </a:r>
          </a:p>
          <a:p>
            <a:pPr marL="480060" indent="-342900">
              <a:lnSpc>
                <a:spcPct val="120000"/>
              </a:lnSpc>
              <a:defRPr/>
            </a:pPr>
            <a:r>
              <a:rPr lang="en-GB" sz="3600" dirty="0">
                <a:solidFill>
                  <a:srgbClr val="422874"/>
                </a:solidFill>
                <a:latin typeface="Trebuchet MS" panose="020B0603020202020204" pitchFamily="34" charset="0"/>
              </a:rPr>
              <a:t>If no author is given begin with the title of the document</a:t>
            </a:r>
          </a:p>
          <a:p>
            <a:pPr marL="480060" indent="-342900">
              <a:lnSpc>
                <a:spcPct val="120000"/>
              </a:lnSpc>
              <a:defRPr/>
            </a:pPr>
            <a:r>
              <a:rPr lang="en-GB" sz="3600" dirty="0">
                <a:solidFill>
                  <a:srgbClr val="422874"/>
                </a:solidFill>
                <a:latin typeface="Trebuchet MS" panose="020B0603020202020204" pitchFamily="34" charset="0"/>
              </a:rPr>
              <a:t>You must include the words </a:t>
            </a:r>
            <a:r>
              <a:rPr lang="en-GB" sz="3600" b="1" dirty="0">
                <a:solidFill>
                  <a:srgbClr val="422874"/>
                </a:solidFill>
                <a:latin typeface="Trebuchet MS" panose="020B0603020202020204" pitchFamily="34" charset="0"/>
              </a:rPr>
              <a:t>Retrieved from</a:t>
            </a:r>
            <a:r>
              <a:rPr lang="en-GB" sz="3600" dirty="0">
                <a:solidFill>
                  <a:srgbClr val="422874"/>
                </a:solidFill>
                <a:latin typeface="Trebuchet MS" panose="020B0603020202020204" pitchFamily="34" charset="0"/>
              </a:rPr>
              <a:t> before the web address</a:t>
            </a:r>
          </a:p>
          <a:p>
            <a:pPr marL="480060" indent="-342900">
              <a:lnSpc>
                <a:spcPct val="120000"/>
              </a:lnSpc>
              <a:defRPr/>
            </a:pPr>
            <a:endParaRPr lang="en-GB" dirty="0">
              <a:solidFill>
                <a:srgbClr val="422874"/>
              </a:solidFill>
              <a:latin typeface="Trebuchet MS" panose="020B0603020202020204" pitchFamily="34" charset="0"/>
            </a:endParaRPr>
          </a:p>
          <a:p>
            <a:pPr marL="548640" indent="-411480" eaLnBrk="1" fontAlgn="auto" hangingPunct="1">
              <a:lnSpc>
                <a:spcPct val="80000"/>
              </a:lnSpc>
              <a:spcAft>
                <a:spcPts val="0"/>
              </a:spcAft>
              <a:buClr>
                <a:schemeClr val="tx1">
                  <a:shade val="95000"/>
                </a:schemeClr>
              </a:buClr>
              <a:buFont typeface="Wingdings 2"/>
              <a:buChar char=""/>
              <a:defRPr/>
            </a:pPr>
            <a:endParaRPr lang="en-GB" dirty="0">
              <a:solidFill>
                <a:srgbClr val="422874"/>
              </a:solidFill>
              <a:latin typeface="Trebuchet MS" panose="020B0603020202020204" pitchFamily="34" charset="0"/>
            </a:endParaRPr>
          </a:p>
          <a:p>
            <a:pPr marL="548640" indent="-411480" eaLnBrk="1" fontAlgn="auto" hangingPunct="1">
              <a:lnSpc>
                <a:spcPct val="80000"/>
              </a:lnSpc>
              <a:spcAft>
                <a:spcPts val="0"/>
              </a:spcAft>
              <a:buClr>
                <a:schemeClr val="tx1">
                  <a:shade val="95000"/>
                </a:schemeClr>
              </a:buClr>
              <a:buFont typeface="Wingdings 2"/>
              <a:buChar char=""/>
              <a:defRPr/>
            </a:pPr>
            <a:endParaRPr lang="en-GB" dirty="0">
              <a:solidFill>
                <a:srgbClr val="422874"/>
              </a:solidFill>
              <a:latin typeface="Trebuchet MS" panose="020B0603020202020204" pitchFamily="34" charset="0"/>
            </a:endParaRPr>
          </a:p>
          <a:p>
            <a:pPr marL="548640" indent="-411480" eaLnBrk="1" fontAlgn="auto" hangingPunct="1">
              <a:lnSpc>
                <a:spcPct val="80000"/>
              </a:lnSpc>
              <a:spcAft>
                <a:spcPts val="0"/>
              </a:spcAft>
              <a:buClr>
                <a:schemeClr val="tx1">
                  <a:shade val="95000"/>
                </a:schemeClr>
              </a:buClr>
              <a:buFont typeface="Wingdings 2"/>
              <a:buChar char=""/>
              <a:defRPr/>
            </a:pPr>
            <a:endParaRPr lang="en-GB" dirty="0">
              <a:solidFill>
                <a:srgbClr val="422874"/>
              </a:solidFill>
              <a:latin typeface="Trebuchet MS" panose="020B0603020202020204" pitchFamily="34" charset="0"/>
            </a:endParaRPr>
          </a:p>
          <a:p>
            <a:pPr marL="548640" indent="-411480" eaLnBrk="1" fontAlgn="auto" hangingPunct="1">
              <a:lnSpc>
                <a:spcPct val="80000"/>
              </a:lnSpc>
              <a:spcAft>
                <a:spcPts val="0"/>
              </a:spcAft>
              <a:buClr>
                <a:schemeClr val="tx1">
                  <a:shade val="95000"/>
                </a:schemeClr>
              </a:buClr>
              <a:buFont typeface="Wingdings 2"/>
              <a:buChar char=""/>
              <a:defRPr/>
            </a:pPr>
            <a:endParaRPr lang="en-GB" dirty="0">
              <a:solidFill>
                <a:srgbClr val="422874"/>
              </a:solidFill>
              <a:latin typeface="Trebuchet MS" panose="020B0603020202020204" pitchFamily="34" charset="0"/>
            </a:endParaRPr>
          </a:p>
        </p:txBody>
      </p:sp>
      <p:grpSp>
        <p:nvGrpSpPr>
          <p:cNvPr id="4" name="Group 3"/>
          <p:cNvGrpSpPr/>
          <p:nvPr/>
        </p:nvGrpSpPr>
        <p:grpSpPr>
          <a:xfrm>
            <a:off x="5164760" y="23244"/>
            <a:ext cx="3979240" cy="1092324"/>
            <a:chOff x="3568061" y="6305555"/>
            <a:chExt cx="10911887" cy="2846575"/>
          </a:xfrm>
        </p:grpSpPr>
        <p:pic>
          <p:nvPicPr>
            <p:cNvPr id="5"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047" y="6373718"/>
              <a:ext cx="2765429" cy="277841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9693" y="6305555"/>
              <a:ext cx="2740255" cy="275311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8061" y="6400800"/>
              <a:ext cx="2645454" cy="265787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5303" y="6371434"/>
              <a:ext cx="2706246" cy="2718951"/>
            </a:xfrm>
            <a:prstGeom prst="rect">
              <a:avLst/>
            </a:prstGeom>
          </p:spPr>
        </p:pic>
      </p:grpSp>
    </p:spTree>
    <p:extLst>
      <p:ext uri="{BB962C8B-B14F-4D97-AF65-F5344CB8AC3E}">
        <p14:creationId xmlns:p14="http://schemas.microsoft.com/office/powerpoint/2010/main" val="40583438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5171" y="5288200"/>
            <a:ext cx="8077200" cy="1015663"/>
          </a:xfrm>
          <a:prstGeom prst="rect">
            <a:avLst/>
          </a:prstGeom>
        </p:spPr>
        <p:txBody>
          <a:bodyPr wrap="square">
            <a:spAutoFit/>
          </a:bodyPr>
          <a:lstStyle/>
          <a:p>
            <a:r>
              <a:rPr lang="en-GB" sz="2000" dirty="0">
                <a:solidFill>
                  <a:srgbClr val="422874"/>
                </a:solidFill>
                <a:latin typeface="Trebuchet MS" panose="020B0603020202020204" pitchFamily="34" charset="0"/>
              </a:rPr>
              <a:t>Burns, J. (2017). </a:t>
            </a:r>
            <a:r>
              <a:rPr lang="en-GB" sz="2000" i="1" dirty="0">
                <a:solidFill>
                  <a:srgbClr val="422874"/>
                </a:solidFill>
                <a:latin typeface="Trebuchet MS" panose="020B0603020202020204" pitchFamily="34" charset="0"/>
              </a:rPr>
              <a:t>Fake news: universities offer tips on how to spot it</a:t>
            </a:r>
            <a:r>
              <a:rPr lang="en-GB" sz="2000" dirty="0">
                <a:solidFill>
                  <a:srgbClr val="422874"/>
                </a:solidFill>
                <a:latin typeface="Trebuchet MS" panose="020B0603020202020204" pitchFamily="34" charset="0"/>
              </a:rPr>
              <a:t>. Retrieved from https://www.bbc.co.uk/news/education-41902914</a:t>
            </a:r>
          </a:p>
        </p:txBody>
      </p:sp>
      <p:sp>
        <p:nvSpPr>
          <p:cNvPr id="4" name="Rectangle 3"/>
          <p:cNvSpPr/>
          <p:nvPr/>
        </p:nvSpPr>
        <p:spPr>
          <a:xfrm>
            <a:off x="6571316" y="980051"/>
            <a:ext cx="2420283" cy="4247317"/>
          </a:xfrm>
          <a:prstGeom prst="rect">
            <a:avLst/>
          </a:prstGeom>
        </p:spPr>
        <p:txBody>
          <a:bodyPr wrap="square">
            <a:spAutoFit/>
          </a:bodyPr>
          <a:lstStyle/>
          <a:p>
            <a:pPr>
              <a:defRPr/>
            </a:pPr>
            <a:r>
              <a:rPr lang="en-GB" b="1" dirty="0">
                <a:solidFill>
                  <a:srgbClr val="422874"/>
                </a:solidFill>
                <a:latin typeface="Trebuchet MS" panose="020B0603020202020204" pitchFamily="34" charset="0"/>
              </a:rPr>
              <a:t>Author</a:t>
            </a:r>
          </a:p>
          <a:p>
            <a:pPr>
              <a:defRPr/>
            </a:pPr>
            <a:r>
              <a:rPr lang="en-GB" dirty="0" smtClean="0">
                <a:solidFill>
                  <a:srgbClr val="422874"/>
                </a:solidFill>
                <a:latin typeface="Trebuchet MS" panose="020B0603020202020204" pitchFamily="34" charset="0"/>
              </a:rPr>
              <a:t>Burns, J.</a:t>
            </a:r>
            <a:endParaRPr lang="en-GB" dirty="0">
              <a:solidFill>
                <a:srgbClr val="422874"/>
              </a:solidFill>
              <a:latin typeface="Trebuchet MS" panose="020B0603020202020204" pitchFamily="34" charset="0"/>
            </a:endParaRPr>
          </a:p>
          <a:p>
            <a:pPr>
              <a:defRPr/>
            </a:pPr>
            <a:endParaRPr lang="en-GB" dirty="0">
              <a:solidFill>
                <a:srgbClr val="422874"/>
              </a:solidFill>
              <a:latin typeface="Trebuchet MS" panose="020B0603020202020204" pitchFamily="34" charset="0"/>
            </a:endParaRPr>
          </a:p>
          <a:p>
            <a:pPr>
              <a:defRPr/>
            </a:pPr>
            <a:r>
              <a:rPr lang="en-GB" b="1" dirty="0" smtClean="0">
                <a:solidFill>
                  <a:srgbClr val="422874"/>
                </a:solidFill>
                <a:latin typeface="Trebuchet MS" panose="020B0603020202020204" pitchFamily="34" charset="0"/>
              </a:rPr>
              <a:t>Retrieved </a:t>
            </a:r>
            <a:r>
              <a:rPr lang="en-GB" b="1" dirty="0">
                <a:solidFill>
                  <a:srgbClr val="422874"/>
                </a:solidFill>
                <a:latin typeface="Trebuchet MS" panose="020B0603020202020204" pitchFamily="34" charset="0"/>
              </a:rPr>
              <a:t>from</a:t>
            </a:r>
          </a:p>
          <a:p>
            <a:pPr>
              <a:buNone/>
            </a:pPr>
            <a:r>
              <a:rPr lang="en-GB" dirty="0">
                <a:solidFill>
                  <a:srgbClr val="422874"/>
                </a:solidFill>
                <a:latin typeface="Trebuchet MS" panose="020B0603020202020204" pitchFamily="34" charset="0"/>
              </a:rPr>
              <a:t>https://www.bbc.co.uk/news/education-41902914</a:t>
            </a:r>
          </a:p>
          <a:p>
            <a:pPr>
              <a:defRPr/>
            </a:pPr>
            <a:endParaRPr lang="en-GB" b="1" u="sng" dirty="0">
              <a:solidFill>
                <a:srgbClr val="422874"/>
              </a:solidFill>
              <a:latin typeface="Trebuchet MS" panose="020B0603020202020204" pitchFamily="34" charset="0"/>
            </a:endParaRPr>
          </a:p>
          <a:p>
            <a:pPr>
              <a:defRPr/>
            </a:pPr>
            <a:r>
              <a:rPr lang="en-GB" b="1" dirty="0">
                <a:solidFill>
                  <a:srgbClr val="422874"/>
                </a:solidFill>
                <a:latin typeface="Trebuchet MS" panose="020B0603020202020204" pitchFamily="34" charset="0"/>
              </a:rPr>
              <a:t>Title</a:t>
            </a:r>
            <a:r>
              <a:rPr lang="en-GB" dirty="0">
                <a:solidFill>
                  <a:srgbClr val="422874"/>
                </a:solidFill>
                <a:latin typeface="Trebuchet MS" panose="020B0603020202020204" pitchFamily="34" charset="0"/>
              </a:rPr>
              <a:t>  </a:t>
            </a:r>
          </a:p>
          <a:p>
            <a:pPr>
              <a:defRPr/>
            </a:pPr>
            <a:r>
              <a:rPr lang="en-GB" dirty="0" smtClean="0">
                <a:solidFill>
                  <a:srgbClr val="422874"/>
                </a:solidFill>
                <a:latin typeface="Trebuchet MS" panose="020B0603020202020204" pitchFamily="34" charset="0"/>
              </a:rPr>
              <a:t>Fake news: universities </a:t>
            </a:r>
            <a:r>
              <a:rPr lang="en-GB" dirty="0">
                <a:solidFill>
                  <a:srgbClr val="422874"/>
                </a:solidFill>
                <a:latin typeface="Trebuchet MS" panose="020B0603020202020204" pitchFamily="34" charset="0"/>
              </a:rPr>
              <a:t>offer tips on how to spot it. </a:t>
            </a:r>
          </a:p>
          <a:p>
            <a:pPr>
              <a:defRPr/>
            </a:pPr>
            <a:endParaRPr lang="en-GB" b="1" dirty="0">
              <a:solidFill>
                <a:srgbClr val="422874"/>
              </a:solidFill>
              <a:latin typeface="Trebuchet MS" panose="020B0603020202020204" pitchFamily="34" charset="0"/>
            </a:endParaRPr>
          </a:p>
          <a:p>
            <a:pPr>
              <a:defRPr/>
            </a:pPr>
            <a:r>
              <a:rPr lang="en-GB" b="1" dirty="0" smtClean="0">
                <a:solidFill>
                  <a:srgbClr val="422874"/>
                </a:solidFill>
                <a:latin typeface="Trebuchet MS" panose="020B0603020202020204" pitchFamily="34" charset="0"/>
              </a:rPr>
              <a:t>Year</a:t>
            </a:r>
            <a:r>
              <a:rPr lang="en-GB" dirty="0" smtClean="0">
                <a:solidFill>
                  <a:srgbClr val="422874"/>
                </a:solidFill>
                <a:latin typeface="Trebuchet MS" panose="020B0603020202020204" pitchFamily="34" charset="0"/>
              </a:rPr>
              <a:t> </a:t>
            </a:r>
            <a:endParaRPr lang="en-GB" dirty="0">
              <a:solidFill>
                <a:srgbClr val="422874"/>
              </a:solidFill>
              <a:latin typeface="Trebuchet MS" panose="020B0603020202020204" pitchFamily="34" charset="0"/>
            </a:endParaRPr>
          </a:p>
          <a:p>
            <a:pPr>
              <a:defRPr/>
            </a:pPr>
            <a:r>
              <a:rPr lang="en-GB" dirty="0" smtClean="0">
                <a:solidFill>
                  <a:srgbClr val="422874"/>
                </a:solidFill>
                <a:latin typeface="Trebuchet MS" panose="020B0603020202020204" pitchFamily="34" charset="0"/>
              </a:rPr>
              <a:t>2017</a:t>
            </a:r>
            <a:endParaRPr lang="en-GB" dirty="0">
              <a:solidFill>
                <a:srgbClr val="422874"/>
              </a:solidFill>
              <a:latin typeface="Trebuchet MS" panose="020B0603020202020204" pitchFamily="34" charset="0"/>
            </a:endParaRPr>
          </a:p>
        </p:txBody>
      </p:sp>
      <p:pic>
        <p:nvPicPr>
          <p:cNvPr id="2" name="Picture 1"/>
          <p:cNvPicPr>
            <a:picLocks noChangeAspect="1"/>
          </p:cNvPicPr>
          <p:nvPr/>
        </p:nvPicPr>
        <p:blipFill>
          <a:blip r:embed="rId2"/>
          <a:stretch>
            <a:fillRect/>
          </a:stretch>
        </p:blipFill>
        <p:spPr>
          <a:xfrm>
            <a:off x="579298" y="945595"/>
            <a:ext cx="5730737" cy="3723232"/>
          </a:xfrm>
          <a:prstGeom prst="rect">
            <a:avLst/>
          </a:prstGeom>
        </p:spPr>
      </p:pic>
      <p:pic>
        <p:nvPicPr>
          <p:cNvPr id="8" name="Picture 7"/>
          <p:cNvPicPr>
            <a:picLocks noChangeAspect="1"/>
          </p:cNvPicPr>
          <p:nvPr/>
        </p:nvPicPr>
        <p:blipFill>
          <a:blip r:embed="rId3"/>
          <a:stretch>
            <a:fillRect/>
          </a:stretch>
        </p:blipFill>
        <p:spPr>
          <a:xfrm>
            <a:off x="5162967" y="-145684"/>
            <a:ext cx="3981033" cy="1091279"/>
          </a:xfrm>
          <a:prstGeom prst="rect">
            <a:avLst/>
          </a:prstGeom>
        </p:spPr>
      </p:pic>
      <p:cxnSp>
        <p:nvCxnSpPr>
          <p:cNvPr id="12" name="Straight Arrow Connector 11"/>
          <p:cNvCxnSpPr/>
          <p:nvPr/>
        </p:nvCxnSpPr>
        <p:spPr>
          <a:xfrm flipH="1">
            <a:off x="2148840" y="1173480"/>
            <a:ext cx="4422476" cy="1539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2148840" y="1173480"/>
            <a:ext cx="4422476" cy="769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3916680" y="2346960"/>
            <a:ext cx="2654636" cy="990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1981200" y="3017520"/>
            <a:ext cx="4590116" cy="16513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01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1480" y="376300"/>
            <a:ext cx="7036815" cy="1938992"/>
          </a:xfrm>
          <a:prstGeom prst="rect">
            <a:avLst/>
          </a:prstGeom>
        </p:spPr>
        <p:txBody>
          <a:bodyPr wrap="square">
            <a:spAutoFit/>
          </a:bodyPr>
          <a:lstStyle/>
          <a:p>
            <a:endParaRPr lang="en-GB" sz="4000" b="1" dirty="0">
              <a:solidFill>
                <a:srgbClr val="7030A0"/>
              </a:solidFill>
              <a:latin typeface="Trebuchet MS" panose="020B0603020202020204" pitchFamily="34" charset="0"/>
            </a:endParaRPr>
          </a:p>
          <a:p>
            <a:r>
              <a:rPr lang="en-GB" sz="4000" b="1" dirty="0">
                <a:solidFill>
                  <a:srgbClr val="422874"/>
                </a:solidFill>
                <a:latin typeface="Trebuchet MS" panose="020B0603020202020204" pitchFamily="34" charset="0"/>
              </a:rPr>
              <a:t>Exercise 4</a:t>
            </a:r>
          </a:p>
          <a:p>
            <a:endParaRPr lang="en-GB" sz="4000" b="1" dirty="0">
              <a:solidFill>
                <a:srgbClr val="7030A0"/>
              </a:solidFill>
              <a:latin typeface="Trebuchet MS" panose="020B0603020202020204" pitchFamily="34" charset="0"/>
            </a:endParaRPr>
          </a:p>
        </p:txBody>
      </p:sp>
      <p:sp>
        <p:nvSpPr>
          <p:cNvPr id="4" name="Rectangle 3"/>
          <p:cNvSpPr/>
          <p:nvPr/>
        </p:nvSpPr>
        <p:spPr>
          <a:xfrm>
            <a:off x="548639" y="1772238"/>
            <a:ext cx="8373687" cy="3970318"/>
          </a:xfrm>
          <a:prstGeom prst="rect">
            <a:avLst/>
          </a:prstGeom>
        </p:spPr>
        <p:txBody>
          <a:bodyPr wrap="square">
            <a:spAutoFit/>
          </a:bodyPr>
          <a:lstStyle/>
          <a:p>
            <a:r>
              <a:rPr lang="en-US" sz="2800" dirty="0">
                <a:solidFill>
                  <a:srgbClr val="422874"/>
                </a:solidFill>
                <a:latin typeface="Trebuchet MS" panose="020B0603020202020204" pitchFamily="34" charset="0"/>
              </a:rPr>
              <a:t>Use this format for a webpage from an electronic source</a:t>
            </a:r>
          </a:p>
          <a:p>
            <a:endParaRPr lang="en-US" sz="2800" dirty="0">
              <a:solidFill>
                <a:srgbClr val="422874"/>
              </a:solidFill>
              <a:latin typeface="Trebuchet MS" panose="020B0603020202020204" pitchFamily="34" charset="0"/>
            </a:endParaRPr>
          </a:p>
          <a:p>
            <a:r>
              <a:rPr lang="en-US" sz="2800" b="1" dirty="0">
                <a:solidFill>
                  <a:srgbClr val="422874"/>
                </a:solidFill>
                <a:latin typeface="Trebuchet MS" panose="020B0603020202020204" pitchFamily="34" charset="0"/>
              </a:rPr>
              <a:t>Citation</a:t>
            </a:r>
          </a:p>
          <a:p>
            <a:r>
              <a:rPr lang="en-US" sz="2800" dirty="0">
                <a:solidFill>
                  <a:srgbClr val="422874"/>
                </a:solidFill>
                <a:latin typeface="Trebuchet MS" panose="020B0603020202020204" pitchFamily="34" charset="0"/>
              </a:rPr>
              <a:t>(Author surname, year of publication)</a:t>
            </a:r>
          </a:p>
          <a:p>
            <a:endParaRPr lang="en-US" sz="2800" dirty="0">
              <a:solidFill>
                <a:srgbClr val="422874"/>
              </a:solidFill>
              <a:latin typeface="Trebuchet MS" panose="020B0603020202020204" pitchFamily="34" charset="0"/>
            </a:endParaRPr>
          </a:p>
          <a:p>
            <a:r>
              <a:rPr lang="en-US" sz="2800" b="1" dirty="0">
                <a:solidFill>
                  <a:srgbClr val="422874"/>
                </a:solidFill>
                <a:latin typeface="Trebuchet MS" panose="020B0603020202020204" pitchFamily="34" charset="0"/>
              </a:rPr>
              <a:t>Reference</a:t>
            </a:r>
          </a:p>
          <a:p>
            <a:r>
              <a:rPr lang="en-US" sz="2800" dirty="0">
                <a:solidFill>
                  <a:srgbClr val="422874"/>
                </a:solidFill>
                <a:latin typeface="Trebuchet MS" panose="020B0603020202020204" pitchFamily="34" charset="0"/>
              </a:rPr>
              <a:t>Author surname, Initials. (year). </a:t>
            </a:r>
            <a:r>
              <a:rPr lang="en-US" sz="2800" i="1" dirty="0">
                <a:solidFill>
                  <a:srgbClr val="422874"/>
                </a:solidFill>
                <a:latin typeface="Trebuchet MS" panose="020B0603020202020204" pitchFamily="34" charset="0"/>
              </a:rPr>
              <a:t>Title</a:t>
            </a:r>
            <a:r>
              <a:rPr lang="en-US" sz="2800" dirty="0">
                <a:solidFill>
                  <a:srgbClr val="422874"/>
                </a:solidFill>
                <a:latin typeface="Trebuchet MS" panose="020B0603020202020204" pitchFamily="34" charset="0"/>
              </a:rPr>
              <a:t>. Retrieved from URL of webpage </a:t>
            </a:r>
          </a:p>
        </p:txBody>
      </p:sp>
      <p:grpSp>
        <p:nvGrpSpPr>
          <p:cNvPr id="5" name="Group 4"/>
          <p:cNvGrpSpPr/>
          <p:nvPr/>
        </p:nvGrpSpPr>
        <p:grpSpPr>
          <a:xfrm>
            <a:off x="5164760" y="23244"/>
            <a:ext cx="3979240" cy="1092324"/>
            <a:chOff x="3568061" y="6305555"/>
            <a:chExt cx="10911887" cy="2846575"/>
          </a:xfrm>
        </p:grpSpPr>
        <p:pic>
          <p:nvPicPr>
            <p:cNvPr id="6"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047" y="6373718"/>
              <a:ext cx="2765429" cy="277841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9693" y="6305555"/>
              <a:ext cx="2740255" cy="275311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8061" y="6400800"/>
              <a:ext cx="2645454" cy="265787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5303" y="6371434"/>
              <a:ext cx="2706246" cy="2718951"/>
            </a:xfrm>
            <a:prstGeom prst="rect">
              <a:avLst/>
            </a:prstGeom>
          </p:spPr>
        </p:pic>
      </p:grpSp>
    </p:spTree>
    <p:extLst>
      <p:ext uri="{BB962C8B-B14F-4D97-AF65-F5344CB8AC3E}">
        <p14:creationId xmlns:p14="http://schemas.microsoft.com/office/powerpoint/2010/main" val="37054364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4833" y="649046"/>
            <a:ext cx="7282872" cy="707886"/>
          </a:xfrm>
          <a:prstGeom prst="rect">
            <a:avLst/>
          </a:prstGeom>
        </p:spPr>
        <p:txBody>
          <a:bodyPr wrap="square">
            <a:spAutoFit/>
          </a:bodyPr>
          <a:lstStyle/>
          <a:p>
            <a:r>
              <a:rPr lang="en-GB" sz="4000" b="1" dirty="0">
                <a:solidFill>
                  <a:srgbClr val="422874"/>
                </a:solidFill>
                <a:latin typeface="Trebuchet MS" panose="020B0603020202020204" pitchFamily="34" charset="0"/>
              </a:rPr>
              <a:t>Exercise 4 - Answer </a:t>
            </a:r>
          </a:p>
        </p:txBody>
      </p:sp>
      <p:sp>
        <p:nvSpPr>
          <p:cNvPr id="4" name="Rectangle 3"/>
          <p:cNvSpPr/>
          <p:nvPr/>
        </p:nvSpPr>
        <p:spPr>
          <a:xfrm>
            <a:off x="364832" y="1536192"/>
            <a:ext cx="8596287" cy="6309420"/>
          </a:xfrm>
          <a:prstGeom prst="rect">
            <a:avLst/>
          </a:prstGeom>
        </p:spPr>
        <p:txBody>
          <a:bodyPr wrap="square">
            <a:spAutoFit/>
          </a:bodyPr>
          <a:lstStyle/>
          <a:p>
            <a:r>
              <a:rPr lang="en-US" sz="2800" b="1" dirty="0">
                <a:solidFill>
                  <a:srgbClr val="422874"/>
                </a:solidFill>
                <a:latin typeface="Trebuchet MS" panose="020B0603020202020204" pitchFamily="34" charset="0"/>
              </a:rPr>
              <a:t>Citation in Text</a:t>
            </a:r>
            <a:endParaRPr lang="en-US" sz="2800" dirty="0">
              <a:solidFill>
                <a:srgbClr val="422874"/>
              </a:solidFill>
              <a:latin typeface="Trebuchet MS" panose="020B0603020202020204" pitchFamily="34" charset="0"/>
            </a:endParaRPr>
          </a:p>
          <a:p>
            <a:r>
              <a:rPr lang="en-US" sz="2800" dirty="0">
                <a:solidFill>
                  <a:srgbClr val="422874"/>
                </a:solidFill>
                <a:latin typeface="Trebuchet MS" panose="020B0603020202020204" pitchFamily="34" charset="0"/>
              </a:rPr>
              <a:t>“We work with our suppliers to ensure safe and fair working conditions throughout our supply chain”</a:t>
            </a:r>
          </a:p>
          <a:p>
            <a:r>
              <a:rPr lang="en-US" sz="2800" dirty="0">
                <a:solidFill>
                  <a:srgbClr val="422874"/>
                </a:solidFill>
                <a:latin typeface="Trebuchet MS" panose="020B0603020202020204" pitchFamily="34" charset="0"/>
              </a:rPr>
              <a:t>(Aldi, </a:t>
            </a:r>
            <a:r>
              <a:rPr lang="en-US" sz="2800" dirty="0" err="1">
                <a:solidFill>
                  <a:srgbClr val="422874"/>
                </a:solidFill>
                <a:latin typeface="Trebuchet MS" panose="020B0603020202020204" pitchFamily="34" charset="0"/>
              </a:rPr>
              <a:t>n.d.</a:t>
            </a:r>
            <a:r>
              <a:rPr lang="en-US" sz="2800" dirty="0">
                <a:solidFill>
                  <a:srgbClr val="422874"/>
                </a:solidFill>
                <a:latin typeface="Trebuchet MS" panose="020B0603020202020204" pitchFamily="34" charset="0"/>
              </a:rPr>
              <a:t>).</a:t>
            </a:r>
          </a:p>
          <a:p>
            <a:endParaRPr lang="en-US" sz="2800" dirty="0">
              <a:solidFill>
                <a:srgbClr val="422874"/>
              </a:solidFill>
              <a:latin typeface="Trebuchet MS" panose="020B0603020202020204" pitchFamily="34" charset="0"/>
            </a:endParaRPr>
          </a:p>
          <a:p>
            <a:r>
              <a:rPr lang="en-US" sz="2800" b="1" dirty="0">
                <a:solidFill>
                  <a:srgbClr val="422874"/>
                </a:solidFill>
                <a:latin typeface="Trebuchet MS" panose="020B0603020202020204" pitchFamily="34" charset="0"/>
              </a:rPr>
              <a:t>Reference</a:t>
            </a:r>
            <a:endParaRPr lang="en-US" sz="2800" dirty="0">
              <a:solidFill>
                <a:srgbClr val="422874"/>
              </a:solidFill>
              <a:latin typeface="Trebuchet MS" panose="020B0603020202020204" pitchFamily="34" charset="0"/>
            </a:endParaRPr>
          </a:p>
          <a:p>
            <a:r>
              <a:rPr lang="en-US" sz="2800" dirty="0">
                <a:solidFill>
                  <a:srgbClr val="422874"/>
                </a:solidFill>
                <a:latin typeface="Trebuchet MS" panose="020B0603020202020204" pitchFamily="34" charset="0"/>
              </a:rPr>
              <a:t>Aldi. (</a:t>
            </a:r>
            <a:r>
              <a:rPr lang="en-US" sz="2800" dirty="0" err="1">
                <a:solidFill>
                  <a:srgbClr val="422874"/>
                </a:solidFill>
                <a:latin typeface="Trebuchet MS" panose="020B0603020202020204" pitchFamily="34" charset="0"/>
              </a:rPr>
              <a:t>n.d.</a:t>
            </a:r>
            <a:r>
              <a:rPr lang="en-US" sz="2800" dirty="0">
                <a:solidFill>
                  <a:srgbClr val="422874"/>
                </a:solidFill>
                <a:latin typeface="Trebuchet MS" panose="020B0603020202020204" pitchFamily="34" charset="0"/>
              </a:rPr>
              <a:t>). </a:t>
            </a:r>
            <a:r>
              <a:rPr lang="en-US" sz="2800" i="1" dirty="0">
                <a:solidFill>
                  <a:srgbClr val="422874"/>
                </a:solidFill>
                <a:latin typeface="Trebuchet MS" panose="020B0603020202020204" pitchFamily="34" charset="0"/>
              </a:rPr>
              <a:t>Ethical working conditions</a:t>
            </a:r>
            <a:r>
              <a:rPr lang="en-US" sz="2800" dirty="0">
                <a:solidFill>
                  <a:srgbClr val="422874"/>
                </a:solidFill>
                <a:latin typeface="Trebuchet MS" panose="020B0603020202020204" pitchFamily="34" charset="0"/>
              </a:rPr>
              <a:t>. Retrieved from https://www.aldi.co.uk/about-aldi/corporate-responsibility/supply-chain-information </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p:txBody>
      </p:sp>
      <p:grpSp>
        <p:nvGrpSpPr>
          <p:cNvPr id="5" name="Group 4"/>
          <p:cNvGrpSpPr/>
          <p:nvPr/>
        </p:nvGrpSpPr>
        <p:grpSpPr>
          <a:xfrm>
            <a:off x="5164760" y="23244"/>
            <a:ext cx="3979240" cy="1092324"/>
            <a:chOff x="3568061" y="6305555"/>
            <a:chExt cx="10911887" cy="2846575"/>
          </a:xfrm>
        </p:grpSpPr>
        <p:pic>
          <p:nvPicPr>
            <p:cNvPr id="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047" y="6373718"/>
              <a:ext cx="2765429" cy="277841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9693" y="6305555"/>
              <a:ext cx="2740255" cy="275311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8061" y="6400800"/>
              <a:ext cx="2645454" cy="2657874"/>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5303" y="6371434"/>
              <a:ext cx="2706246" cy="2718951"/>
            </a:xfrm>
            <a:prstGeom prst="rect">
              <a:avLst/>
            </a:prstGeom>
          </p:spPr>
        </p:pic>
      </p:grpSp>
    </p:spTree>
    <p:extLst>
      <p:ext uri="{BB962C8B-B14F-4D97-AF65-F5344CB8AC3E}">
        <p14:creationId xmlns:p14="http://schemas.microsoft.com/office/powerpoint/2010/main" val="30031459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8313" y="70935"/>
            <a:ext cx="8047037" cy="1325563"/>
          </a:xfrm>
        </p:spPr>
        <p:txBody>
          <a:bodyPr/>
          <a:lstStyle/>
          <a:p>
            <a:pPr eaLnBrk="1" fontAlgn="auto" hangingPunct="1">
              <a:spcAft>
                <a:spcPts val="0"/>
              </a:spcAft>
              <a:defRPr/>
            </a:pPr>
            <a:r>
              <a:rPr lang="en-GB" b="1" dirty="0">
                <a:solidFill>
                  <a:srgbClr val="422874"/>
                </a:solidFill>
                <a:effectLst/>
                <a:latin typeface="Trebuchet MS" panose="020B0603020202020204" pitchFamily="34" charset="0"/>
              </a:rPr>
              <a:t>Example Reference List</a:t>
            </a:r>
          </a:p>
        </p:txBody>
      </p:sp>
      <p:sp>
        <p:nvSpPr>
          <p:cNvPr id="26627" name="Text Box 3"/>
          <p:cNvSpPr txBox="1">
            <a:spLocks noChangeArrowheads="1"/>
          </p:cNvSpPr>
          <p:nvPr/>
        </p:nvSpPr>
        <p:spPr bwMode="auto">
          <a:xfrm>
            <a:off x="468313" y="943922"/>
            <a:ext cx="8351837" cy="6555641"/>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smtClean="0">
              <a:ln>
                <a:noFill/>
              </a:ln>
              <a:solidFill>
                <a:srgbClr val="422874"/>
              </a:solidFill>
              <a:effectLst/>
              <a:uLnTx/>
              <a:uFillTx/>
              <a:latin typeface="Trebuchet MS" panose="020B0603020202020204" pitchFamily="34"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422874"/>
                </a:solidFill>
                <a:effectLst/>
                <a:uLnTx/>
                <a:uFillTx/>
                <a:latin typeface="Trebuchet MS" panose="020B0603020202020204" pitchFamily="34" charset="0"/>
                <a:ea typeface="+mn-ea"/>
                <a:cs typeface="Arial" charset="0"/>
              </a:rPr>
              <a:t>Cardwell</a:t>
            </a:r>
            <a:r>
              <a:rPr kumimoji="0" lang="en-GB" sz="2000" b="0" i="0" u="none" strike="noStrike" kern="1200" cap="none" spc="0" normalizeH="0" baseline="0" noProof="0" dirty="0">
                <a:ln>
                  <a:noFill/>
                </a:ln>
                <a:solidFill>
                  <a:srgbClr val="422874"/>
                </a:solidFill>
                <a:effectLst/>
                <a:uLnTx/>
                <a:uFillTx/>
                <a:latin typeface="Trebuchet MS" panose="020B0603020202020204" pitchFamily="34" charset="0"/>
                <a:ea typeface="+mn-ea"/>
                <a:cs typeface="Arial" charset="0"/>
              </a:rPr>
              <a:t>, M., Clark, L., &amp; Meldrum, C. (2004). </a:t>
            </a:r>
            <a:r>
              <a:rPr kumimoji="0" lang="en-GB" sz="2000" b="0" i="1" u="none" strike="noStrike" kern="1200" cap="none" spc="0" normalizeH="0" baseline="0" noProof="0" dirty="0">
                <a:ln>
                  <a:noFill/>
                </a:ln>
                <a:solidFill>
                  <a:srgbClr val="422874"/>
                </a:solidFill>
                <a:effectLst/>
                <a:uLnTx/>
                <a:uFillTx/>
                <a:latin typeface="Trebuchet MS" panose="020B0603020202020204" pitchFamily="34" charset="0"/>
                <a:ea typeface="+mn-ea"/>
                <a:cs typeface="Arial" charset="0"/>
              </a:rPr>
              <a:t>Psychology</a:t>
            </a:r>
            <a:r>
              <a:rPr kumimoji="0" lang="en-GB" sz="2000" b="0" i="1" u="none" strike="noStrike" kern="1200" cap="none" spc="0" normalizeH="0" noProof="0" dirty="0">
                <a:ln>
                  <a:noFill/>
                </a:ln>
                <a:solidFill>
                  <a:srgbClr val="422874"/>
                </a:solidFill>
                <a:effectLst/>
                <a:uLnTx/>
                <a:uFillTx/>
                <a:latin typeface="Trebuchet MS" panose="020B0603020202020204" pitchFamily="34" charset="0"/>
                <a:ea typeface="+mn-ea"/>
                <a:cs typeface="Arial" charset="0"/>
              </a:rPr>
              <a:t> (</a:t>
            </a:r>
            <a:r>
              <a:rPr kumimoji="0" lang="en-GB" sz="2000" b="0" i="0" u="none" strike="noStrike" kern="1200" cap="none" spc="0" normalizeH="0" baseline="0" noProof="0" dirty="0">
                <a:ln>
                  <a:noFill/>
                </a:ln>
                <a:solidFill>
                  <a:srgbClr val="422874"/>
                </a:solidFill>
                <a:effectLst/>
                <a:uLnTx/>
                <a:uFillTx/>
                <a:latin typeface="Trebuchet MS" panose="020B0603020202020204" pitchFamily="34" charset="0"/>
                <a:ea typeface="+mn-ea"/>
                <a:cs typeface="Arial" charset="0"/>
              </a:rPr>
              <a:t>3rd ed.).</a:t>
            </a:r>
            <a:r>
              <a:rPr kumimoji="0" lang="en-GB" sz="2000" b="0" i="0" u="none" strike="noStrike" kern="1200" cap="none" spc="0" normalizeH="0" noProof="0" dirty="0">
                <a:ln>
                  <a:noFill/>
                </a:ln>
                <a:solidFill>
                  <a:srgbClr val="422874"/>
                </a:solidFill>
                <a:effectLst/>
                <a:uLnTx/>
                <a:uFillTx/>
                <a:latin typeface="Trebuchet MS" panose="020B0603020202020204" pitchFamily="34" charset="0"/>
                <a:ea typeface="+mn-ea"/>
                <a:cs typeface="Arial" charset="0"/>
              </a:rPr>
              <a:t> </a:t>
            </a:r>
            <a:r>
              <a:rPr kumimoji="0" lang="en-GB" sz="2000" b="0" i="0" u="none" strike="noStrike" kern="1200" cap="none" spc="0" normalizeH="0" baseline="0" noProof="0" dirty="0">
                <a:ln>
                  <a:noFill/>
                </a:ln>
                <a:solidFill>
                  <a:srgbClr val="422874"/>
                </a:solidFill>
                <a:effectLst/>
                <a:uLnTx/>
                <a:uFillTx/>
                <a:latin typeface="Trebuchet MS" panose="020B0603020202020204" pitchFamily="34" charset="0"/>
                <a:ea typeface="+mn-ea"/>
                <a:cs typeface="Arial" charset="0"/>
              </a:rPr>
              <a:t>London: Harper Collins.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22874"/>
              </a:solidFill>
              <a:effectLst/>
              <a:uLnTx/>
              <a:uFillTx/>
              <a:latin typeface="Trebuchet MS" panose="020B0603020202020204" pitchFamily="34"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22874"/>
                </a:solidFill>
                <a:effectLst/>
                <a:uLnTx/>
                <a:uFillTx/>
                <a:latin typeface="Trebuchet MS" panose="020B0603020202020204" pitchFamily="34" charset="0"/>
                <a:ea typeface="+mn-ea"/>
                <a:cs typeface="Arial" charset="0"/>
              </a:rPr>
              <a:t>Greenhow, M. (</a:t>
            </a:r>
            <a:r>
              <a:rPr kumimoji="0" lang="en-GB" sz="2000" b="0" i="0" u="none" strike="noStrike" kern="1200" cap="none" spc="0" normalizeH="0" baseline="0" noProof="0" dirty="0" err="1">
                <a:ln>
                  <a:noFill/>
                </a:ln>
                <a:solidFill>
                  <a:srgbClr val="422874"/>
                </a:solidFill>
                <a:effectLst/>
                <a:uLnTx/>
                <a:uFillTx/>
                <a:latin typeface="Trebuchet MS" panose="020B0603020202020204" pitchFamily="34" charset="0"/>
                <a:ea typeface="+mn-ea"/>
                <a:cs typeface="Arial" charset="0"/>
              </a:rPr>
              <a:t>n.d.</a:t>
            </a:r>
            <a:r>
              <a:rPr kumimoji="0" lang="en-GB" sz="2000" b="0" i="0" u="none" strike="noStrike" kern="1200" cap="none" spc="0" normalizeH="0" baseline="0" noProof="0" dirty="0">
                <a:ln>
                  <a:noFill/>
                </a:ln>
                <a:solidFill>
                  <a:srgbClr val="422874"/>
                </a:solidFill>
                <a:effectLst/>
                <a:uLnTx/>
                <a:uFillTx/>
                <a:latin typeface="Trebuchet MS" panose="020B0603020202020204" pitchFamily="34" charset="0"/>
                <a:ea typeface="+mn-ea"/>
                <a:cs typeface="Arial" charset="0"/>
              </a:rPr>
              <a:t>). </a:t>
            </a:r>
            <a:r>
              <a:rPr kumimoji="0" lang="en-GB" sz="2000" b="0" i="1" u="none" strike="noStrike" kern="1200" cap="none" spc="0" normalizeH="0" baseline="0" noProof="0" dirty="0">
                <a:ln>
                  <a:noFill/>
                </a:ln>
                <a:solidFill>
                  <a:srgbClr val="422874"/>
                </a:solidFill>
                <a:effectLst/>
                <a:uLnTx/>
                <a:uFillTx/>
                <a:latin typeface="Trebuchet MS" panose="020B0603020202020204" pitchFamily="34" charset="0"/>
                <a:ea typeface="+mn-ea"/>
                <a:cs typeface="Arial" charset="0"/>
              </a:rPr>
              <a:t>Study skills online. </a:t>
            </a:r>
            <a:r>
              <a:rPr kumimoji="0" lang="en-GB" sz="2000" b="0" i="0" u="none" strike="noStrike" kern="1200" cap="none" spc="0" normalizeH="0" baseline="0" noProof="0" dirty="0">
                <a:ln>
                  <a:noFill/>
                </a:ln>
                <a:solidFill>
                  <a:srgbClr val="422874"/>
                </a:solidFill>
                <a:effectLst/>
                <a:uLnTx/>
                <a:uFillTx/>
                <a:latin typeface="Trebuchet MS" panose="020B0603020202020204" pitchFamily="34" charset="0"/>
                <a:ea typeface="+mn-ea"/>
                <a:cs typeface="Arial" charset="0"/>
              </a:rPr>
              <a:t>Retrieved from </a:t>
            </a:r>
            <a:r>
              <a:rPr kumimoji="0" lang="en-GB" sz="2000" b="0" i="0" strike="noStrike" kern="1200" cap="none" spc="0" normalizeH="0" baseline="0" noProof="0" dirty="0">
                <a:ln>
                  <a:noFill/>
                </a:ln>
                <a:solidFill>
                  <a:srgbClr val="422874"/>
                </a:solidFill>
                <a:effectLst/>
                <a:uLnTx/>
                <a:uFillTx/>
                <a:latin typeface="Trebuchet MS" panose="020B0603020202020204" pitchFamily="34" charset="0"/>
                <a:ea typeface="+mn-ea"/>
                <a:cs typeface="Arial" charset="0"/>
              </a:rPr>
              <a:t>http://people.brunel.ac.uk/~mastmmg/ssguide/sshome.htm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smtClean="0">
              <a:ln>
                <a:noFill/>
              </a:ln>
              <a:solidFill>
                <a:srgbClr val="422874"/>
              </a:solidFill>
              <a:effectLst/>
              <a:uLnTx/>
              <a:uFillTx/>
              <a:latin typeface="Trebuchet MS" panose="020B0603020202020204" pitchFamily="34" charset="0"/>
              <a:ea typeface="+mn-ea"/>
              <a:cs typeface="Arial" charset="0"/>
            </a:endParaRPr>
          </a:p>
          <a:p>
            <a:pPr lvl="0" defTabSz="914400">
              <a:defRPr/>
            </a:pPr>
            <a:r>
              <a:rPr lang="en-GB" sz="2000" dirty="0">
                <a:solidFill>
                  <a:srgbClr val="422874"/>
                </a:solidFill>
                <a:latin typeface="Trebuchet MS" panose="020B0603020202020204" pitchFamily="34" charset="0"/>
                <a:cs typeface="Arial" charset="0"/>
              </a:rPr>
              <a:t>Ki-Moon, B. (</a:t>
            </a:r>
            <a:r>
              <a:rPr lang="en-GB" sz="2000" dirty="0" smtClean="0">
                <a:solidFill>
                  <a:srgbClr val="422874"/>
                </a:solidFill>
                <a:latin typeface="Trebuchet MS" panose="020B0603020202020204" pitchFamily="34" charset="0"/>
                <a:cs typeface="Arial" charset="0"/>
              </a:rPr>
              <a:t>2016). </a:t>
            </a:r>
            <a:r>
              <a:rPr lang="en-GB" sz="2000" dirty="0">
                <a:solidFill>
                  <a:srgbClr val="422874"/>
                </a:solidFill>
                <a:latin typeface="Trebuchet MS" panose="020B0603020202020204" pitchFamily="34" charset="0"/>
                <a:cs typeface="Arial" charset="0"/>
              </a:rPr>
              <a:t>For permanent peace. </a:t>
            </a:r>
            <a:r>
              <a:rPr lang="en-GB" sz="2000" i="1" dirty="0">
                <a:solidFill>
                  <a:srgbClr val="422874"/>
                </a:solidFill>
                <a:latin typeface="Trebuchet MS" panose="020B0603020202020204" pitchFamily="34" charset="0"/>
                <a:cs typeface="Arial" charset="0"/>
              </a:rPr>
              <a:t>Harvard International Review, 28</a:t>
            </a:r>
            <a:r>
              <a:rPr lang="en-GB" sz="2000" dirty="0">
                <a:solidFill>
                  <a:srgbClr val="422874"/>
                </a:solidFill>
                <a:latin typeface="Trebuchet MS" panose="020B0603020202020204" pitchFamily="34" charset="0"/>
                <a:cs typeface="Arial" charset="0"/>
              </a:rPr>
              <a:t>(2), 24-25. Retrieved from http://search.ebscohost.com/login.aspx?direct=true&amp;db=bth&amp;AN=21684953&amp;site=eds-live</a:t>
            </a:r>
            <a:endParaRPr kumimoji="0" lang="en-GB" sz="2000" b="0" i="0" u="none" strike="noStrike" kern="1200" cap="none" spc="0" normalizeH="0" baseline="0" noProof="0" dirty="0" smtClean="0">
              <a:ln>
                <a:noFill/>
              </a:ln>
              <a:solidFill>
                <a:srgbClr val="422874"/>
              </a:solidFill>
              <a:effectLst/>
              <a:uLnTx/>
              <a:uFillTx/>
              <a:latin typeface="Trebuchet MS" panose="020B0603020202020204" pitchFamily="34"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srgbClr val="422874"/>
              </a:solidFill>
              <a:latin typeface="Trebuchet MS" panose="020B0603020202020204" pitchFamily="34"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422874"/>
                </a:solidFill>
                <a:effectLst/>
                <a:uLnTx/>
                <a:uFillTx/>
                <a:latin typeface="Trebuchet MS" panose="020B0603020202020204" pitchFamily="34" charset="0"/>
                <a:ea typeface="+mn-ea"/>
                <a:cs typeface="Arial" charset="0"/>
              </a:rPr>
              <a:t>McQueen</a:t>
            </a:r>
            <a:r>
              <a:rPr kumimoji="0" lang="en-GB" sz="2000" b="0" i="0" u="none" strike="noStrike" kern="1200" cap="none" spc="0" normalizeH="0" baseline="0" noProof="0" dirty="0">
                <a:ln>
                  <a:noFill/>
                </a:ln>
                <a:solidFill>
                  <a:srgbClr val="422874"/>
                </a:solidFill>
                <a:effectLst/>
                <a:uLnTx/>
                <a:uFillTx/>
                <a:latin typeface="Trebuchet MS" panose="020B0603020202020204" pitchFamily="34" charset="0"/>
                <a:ea typeface="+mn-ea"/>
                <a:cs typeface="Arial" charset="0"/>
              </a:rPr>
              <a:t>, H., &amp; Webber, J. (</a:t>
            </a:r>
            <a:r>
              <a:rPr kumimoji="0" lang="en-GB" sz="2000" b="0" i="0" u="none" strike="noStrike" kern="1200" cap="none" spc="0" normalizeH="0" baseline="0" noProof="0" dirty="0" smtClean="0">
                <a:ln>
                  <a:noFill/>
                </a:ln>
                <a:solidFill>
                  <a:srgbClr val="422874"/>
                </a:solidFill>
                <a:effectLst/>
                <a:uLnTx/>
                <a:uFillTx/>
                <a:latin typeface="Trebuchet MS" panose="020B0603020202020204" pitchFamily="34" charset="0"/>
                <a:ea typeface="+mn-ea"/>
                <a:cs typeface="Arial" charset="0"/>
              </a:rPr>
              <a:t>2019).</a:t>
            </a:r>
            <a:r>
              <a:rPr kumimoji="0" lang="en-GB" sz="2000" b="0" i="0" u="none" strike="noStrike" kern="1200" cap="none" spc="0" normalizeH="0" noProof="0" dirty="0" smtClean="0">
                <a:ln>
                  <a:noFill/>
                </a:ln>
                <a:solidFill>
                  <a:srgbClr val="422874"/>
                </a:solidFill>
                <a:effectLst/>
                <a:uLnTx/>
                <a:uFillTx/>
                <a:latin typeface="Trebuchet MS" panose="020B0603020202020204" pitchFamily="34" charset="0"/>
                <a:ea typeface="+mn-ea"/>
                <a:cs typeface="Arial" charset="0"/>
              </a:rPr>
              <a:t> </a:t>
            </a:r>
            <a:r>
              <a:rPr kumimoji="0" lang="en-GB" sz="2000" b="0" i="0" u="none" strike="noStrike" kern="1200" cap="none" spc="0" normalizeH="0" baseline="0" noProof="0" dirty="0">
                <a:ln>
                  <a:noFill/>
                </a:ln>
                <a:solidFill>
                  <a:srgbClr val="422874"/>
                </a:solidFill>
                <a:effectLst/>
                <a:uLnTx/>
                <a:uFillTx/>
                <a:latin typeface="Trebuchet MS" panose="020B0603020202020204" pitchFamily="34" charset="0"/>
                <a:ea typeface="+mn-ea"/>
                <a:cs typeface="Arial" charset="0"/>
              </a:rPr>
              <a:t>What is very important to learning? </a:t>
            </a:r>
            <a:r>
              <a:rPr kumimoji="0" lang="en-GB" sz="2000" b="0" i="1" u="none" strike="noStrike" kern="1200" cap="none" spc="0" normalizeH="0" baseline="0" noProof="0" dirty="0">
                <a:ln>
                  <a:noFill/>
                </a:ln>
                <a:solidFill>
                  <a:srgbClr val="422874"/>
                </a:solidFill>
                <a:effectLst/>
                <a:uLnTx/>
                <a:uFillTx/>
                <a:latin typeface="Trebuchet MS" panose="020B0603020202020204" pitchFamily="34" charset="0"/>
                <a:ea typeface="+mn-ea"/>
                <a:cs typeface="Arial" charset="0"/>
              </a:rPr>
              <a:t>Journal of Further and Higher Education, 33</a:t>
            </a:r>
            <a:r>
              <a:rPr kumimoji="0" lang="en-GB" sz="2000" b="0" i="0" u="none" strike="noStrike" kern="1200" cap="none" spc="0" normalizeH="0" baseline="0" noProof="0" dirty="0">
                <a:ln>
                  <a:noFill/>
                </a:ln>
                <a:solidFill>
                  <a:srgbClr val="422874"/>
                </a:solidFill>
                <a:effectLst/>
                <a:uLnTx/>
                <a:uFillTx/>
                <a:latin typeface="Trebuchet MS" panose="020B0603020202020204" pitchFamily="34" charset="0"/>
                <a:ea typeface="+mn-ea"/>
                <a:cs typeface="Arial" charset="0"/>
              </a:rPr>
              <a:t>(3), 241-253.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22874"/>
              </a:solidFill>
              <a:effectLst/>
              <a:uLnTx/>
              <a:uFillTx/>
              <a:latin typeface="Trebuchet MS" panose="020B0603020202020204" pitchFamily="34" charset="0"/>
              <a:ea typeface="+mn-ea"/>
              <a:cs typeface="Arial" charset="0"/>
            </a:endParaRPr>
          </a:p>
          <a:p>
            <a:pPr lvl="0" defTabSz="914400">
              <a:defRPr/>
            </a:pPr>
            <a:r>
              <a:rPr lang="en-GB" sz="2000" dirty="0">
                <a:solidFill>
                  <a:srgbClr val="422874"/>
                </a:solidFill>
                <a:latin typeface="Trebuchet MS" panose="020B0603020202020204" pitchFamily="34" charset="0"/>
                <a:cs typeface="Arial" charset="0"/>
              </a:rPr>
              <a:t>National Health </a:t>
            </a:r>
            <a:r>
              <a:rPr lang="en-GB" sz="2000" dirty="0" smtClean="0">
                <a:solidFill>
                  <a:srgbClr val="422874"/>
                </a:solidFill>
                <a:latin typeface="Trebuchet MS" panose="020B0603020202020204" pitchFamily="34" charset="0"/>
                <a:cs typeface="Arial" charset="0"/>
              </a:rPr>
              <a:t>Service. </a:t>
            </a:r>
            <a:r>
              <a:rPr lang="en-GB" sz="2000" dirty="0">
                <a:solidFill>
                  <a:srgbClr val="422874"/>
                </a:solidFill>
                <a:latin typeface="Trebuchet MS" panose="020B0603020202020204" pitchFamily="34" charset="0"/>
                <a:cs typeface="Arial" charset="0"/>
              </a:rPr>
              <a:t>(2018</a:t>
            </a:r>
            <a:r>
              <a:rPr lang="en-GB" sz="2000" dirty="0" smtClean="0">
                <a:solidFill>
                  <a:srgbClr val="422874"/>
                </a:solidFill>
                <a:latin typeface="Trebuchet MS" panose="020B0603020202020204" pitchFamily="34" charset="0"/>
                <a:cs typeface="Arial" charset="0"/>
              </a:rPr>
              <a:t>). </a:t>
            </a:r>
            <a:r>
              <a:rPr lang="en-GB" sz="2000" i="1" dirty="0">
                <a:solidFill>
                  <a:srgbClr val="422874"/>
                </a:solidFill>
                <a:latin typeface="Trebuchet MS" panose="020B0603020202020204" pitchFamily="34" charset="0"/>
                <a:cs typeface="Arial" charset="0"/>
              </a:rPr>
              <a:t>Check your </a:t>
            </a:r>
            <a:r>
              <a:rPr lang="en-GB" sz="2000" i="1" dirty="0" smtClean="0">
                <a:solidFill>
                  <a:srgbClr val="422874"/>
                </a:solidFill>
                <a:latin typeface="Trebuchet MS" panose="020B0603020202020204" pitchFamily="34" charset="0"/>
                <a:cs typeface="Arial" charset="0"/>
              </a:rPr>
              <a:t>symptoms</a:t>
            </a:r>
            <a:r>
              <a:rPr lang="en-GB" sz="2000" dirty="0" smtClean="0">
                <a:solidFill>
                  <a:srgbClr val="422874"/>
                </a:solidFill>
                <a:latin typeface="Trebuchet MS" panose="020B0603020202020204" pitchFamily="34" charset="0"/>
                <a:cs typeface="Arial" charset="0"/>
              </a:rPr>
              <a:t>. Retrieved from http</a:t>
            </a:r>
            <a:r>
              <a:rPr lang="en-GB" sz="2000" dirty="0">
                <a:solidFill>
                  <a:srgbClr val="422874"/>
                </a:solidFill>
                <a:latin typeface="Trebuchet MS" panose="020B0603020202020204" pitchFamily="34" charset="0"/>
                <a:cs typeface="Arial" charset="0"/>
              </a:rPr>
              <a:t>://www.nhsdirect.nhs.uk/check your </a:t>
            </a:r>
            <a:r>
              <a:rPr lang="en-GB" sz="2000" dirty="0" smtClean="0">
                <a:solidFill>
                  <a:srgbClr val="422874"/>
                </a:solidFill>
                <a:latin typeface="Trebuchet MS" panose="020B0603020202020204" pitchFamily="34" charset="0"/>
                <a:cs typeface="Arial" charset="0"/>
              </a:rPr>
              <a:t>symptoms</a:t>
            </a:r>
            <a:endParaRPr lang="en-GB" sz="2000" dirty="0">
              <a:solidFill>
                <a:srgbClr val="422874"/>
              </a:solidFill>
              <a:latin typeface="Trebuchet MS" panose="020B0603020202020204" pitchFamily="34"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srgbClr val="422874"/>
              </a:solidFill>
              <a:latin typeface="Trebuchet MS" panose="020B0603020202020204" pitchFamily="34"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srgbClr val="422874"/>
              </a:solidFill>
              <a:latin typeface="Trebuchet MS" panose="020B0603020202020204" pitchFamily="34"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22874"/>
              </a:solidFill>
              <a:effectLst/>
              <a:uLnTx/>
              <a:uFillTx/>
              <a:latin typeface="Trebuchet MS" panose="020B0603020202020204" pitchFamily="34"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charset="0"/>
            </a:endParaRPr>
          </a:p>
        </p:txBody>
      </p:sp>
      <p:grpSp>
        <p:nvGrpSpPr>
          <p:cNvPr id="4" name="Group 3"/>
          <p:cNvGrpSpPr/>
          <p:nvPr/>
        </p:nvGrpSpPr>
        <p:grpSpPr>
          <a:xfrm>
            <a:off x="5164760" y="23244"/>
            <a:ext cx="3979240" cy="1092324"/>
            <a:chOff x="3568061" y="6305555"/>
            <a:chExt cx="10911887" cy="2846575"/>
          </a:xfrm>
        </p:grpSpPr>
        <p:pic>
          <p:nvPicPr>
            <p:cNvPr id="5"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047" y="6373718"/>
              <a:ext cx="2765429" cy="277841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9693" y="6305555"/>
              <a:ext cx="2740255" cy="275311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8061" y="6400800"/>
              <a:ext cx="2645454" cy="265787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5303" y="6371434"/>
              <a:ext cx="2706246" cy="2718951"/>
            </a:xfrm>
            <a:prstGeom prst="rect">
              <a:avLst/>
            </a:prstGeom>
          </p:spPr>
        </p:pic>
      </p:grpSp>
    </p:spTree>
    <p:extLst>
      <p:ext uri="{BB962C8B-B14F-4D97-AF65-F5344CB8AC3E}">
        <p14:creationId xmlns:p14="http://schemas.microsoft.com/office/powerpoint/2010/main" val="3000056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55171" y="348344"/>
            <a:ext cx="7960179" cy="1342346"/>
          </a:xfrm>
        </p:spPr>
        <p:txBody>
          <a:bodyPr/>
          <a:lstStyle/>
          <a:p>
            <a:pPr eaLnBrk="1" hangingPunct="1">
              <a:defRPr/>
            </a:pPr>
            <a:r>
              <a:rPr lang="en-GB" sz="4000" b="1" dirty="0">
                <a:solidFill>
                  <a:srgbClr val="422874"/>
                </a:solidFill>
                <a:effectLst/>
                <a:latin typeface="Trebuchet MS" panose="020B0603020202020204" pitchFamily="34" charset="0"/>
              </a:rPr>
              <a:t/>
            </a:r>
            <a:br>
              <a:rPr lang="en-GB" sz="4000" b="1" dirty="0">
                <a:solidFill>
                  <a:srgbClr val="422874"/>
                </a:solidFill>
                <a:effectLst/>
                <a:latin typeface="Trebuchet MS" panose="020B0603020202020204" pitchFamily="34" charset="0"/>
              </a:rPr>
            </a:br>
            <a:r>
              <a:rPr lang="en-GB" sz="4000" b="1" dirty="0">
                <a:solidFill>
                  <a:srgbClr val="422874"/>
                </a:solidFill>
                <a:effectLst/>
                <a:latin typeface="Trebuchet MS" panose="020B0603020202020204" pitchFamily="34" charset="0"/>
              </a:rPr>
              <a:t>Why do we need to reference?</a:t>
            </a:r>
          </a:p>
        </p:txBody>
      </p:sp>
      <p:sp>
        <p:nvSpPr>
          <p:cNvPr id="24579" name="Rectangle 3"/>
          <p:cNvSpPr>
            <a:spLocks noGrp="1" noChangeArrowheads="1"/>
          </p:cNvSpPr>
          <p:nvPr>
            <p:ph idx="1"/>
          </p:nvPr>
        </p:nvSpPr>
        <p:spPr>
          <a:xfrm>
            <a:off x="-272143" y="1825625"/>
            <a:ext cx="8787493" cy="4351338"/>
          </a:xfrm>
        </p:spPr>
        <p:txBody>
          <a:bodyPr/>
          <a:lstStyle/>
          <a:p>
            <a:pPr marL="1362075" lvl="2" indent="-457200">
              <a:lnSpc>
                <a:spcPct val="110000"/>
              </a:lnSpc>
            </a:pPr>
            <a:r>
              <a:rPr lang="en-GB" sz="2800" dirty="0">
                <a:solidFill>
                  <a:srgbClr val="422874"/>
                </a:solidFill>
                <a:latin typeface="Trebuchet MS" panose="020B0603020202020204" pitchFamily="34" charset="0"/>
              </a:rPr>
              <a:t>To show where we have found our information</a:t>
            </a:r>
          </a:p>
          <a:p>
            <a:pPr marL="1362075" lvl="2" indent="-457200">
              <a:lnSpc>
                <a:spcPct val="110000"/>
              </a:lnSpc>
            </a:pPr>
            <a:r>
              <a:rPr lang="en-GB" sz="2800" dirty="0">
                <a:solidFill>
                  <a:srgbClr val="422874"/>
                </a:solidFill>
                <a:latin typeface="Trebuchet MS" panose="020B0603020202020204" pitchFamily="34" charset="0"/>
              </a:rPr>
              <a:t>To acknowledge or credit other people’s writing or ideas</a:t>
            </a:r>
          </a:p>
          <a:p>
            <a:pPr marL="1362075" lvl="2" indent="-457200">
              <a:lnSpc>
                <a:spcPct val="110000"/>
              </a:lnSpc>
            </a:pPr>
            <a:r>
              <a:rPr lang="en-GB" sz="2800" dirty="0">
                <a:solidFill>
                  <a:srgbClr val="422874"/>
                </a:solidFill>
                <a:latin typeface="Trebuchet MS" panose="020B0603020202020204" pitchFamily="34" charset="0"/>
              </a:rPr>
              <a:t>To allow anyone reading our work to find and check the information </a:t>
            </a:r>
          </a:p>
          <a:p>
            <a:pPr marL="1362075" lvl="2" indent="-457200">
              <a:lnSpc>
                <a:spcPct val="110000"/>
              </a:lnSpc>
            </a:pPr>
            <a:r>
              <a:rPr lang="en-GB" sz="2800" dirty="0">
                <a:solidFill>
                  <a:srgbClr val="422874"/>
                </a:solidFill>
                <a:latin typeface="Trebuchet MS" panose="020B0603020202020204" pitchFamily="34" charset="0"/>
              </a:rPr>
              <a:t>To avoid being accused of plagiarism</a:t>
            </a:r>
          </a:p>
        </p:txBody>
      </p:sp>
      <p:grpSp>
        <p:nvGrpSpPr>
          <p:cNvPr id="4" name="Group 3"/>
          <p:cNvGrpSpPr/>
          <p:nvPr/>
        </p:nvGrpSpPr>
        <p:grpSpPr>
          <a:xfrm>
            <a:off x="5164760" y="23244"/>
            <a:ext cx="3979240" cy="1092324"/>
            <a:chOff x="3568061" y="6305555"/>
            <a:chExt cx="10911887" cy="2846575"/>
          </a:xfrm>
        </p:grpSpPr>
        <p:pic>
          <p:nvPicPr>
            <p:cNvPr id="5"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047" y="6373718"/>
              <a:ext cx="2765429" cy="277841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9693" y="6305555"/>
              <a:ext cx="2740255" cy="275311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8061" y="6400800"/>
              <a:ext cx="2645454" cy="265787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5303" y="6371434"/>
              <a:ext cx="2706246" cy="2718951"/>
            </a:xfrm>
            <a:prstGeom prst="rect">
              <a:avLst/>
            </a:prstGeom>
          </p:spPr>
        </p:pic>
      </p:grpSp>
    </p:spTree>
    <p:extLst>
      <p:ext uri="{BB962C8B-B14F-4D97-AF65-F5344CB8AC3E}">
        <p14:creationId xmlns:p14="http://schemas.microsoft.com/office/powerpoint/2010/main" val="2330058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2771" y="365126"/>
            <a:ext cx="8113770" cy="1463674"/>
          </a:xfrm>
        </p:spPr>
        <p:txBody>
          <a:bodyPr>
            <a:normAutofit/>
          </a:bodyPr>
          <a:lstStyle/>
          <a:p>
            <a:r>
              <a:rPr lang="en-GB" sz="4000" dirty="0">
                <a:solidFill>
                  <a:srgbClr val="422874"/>
                </a:solidFill>
                <a:latin typeface="Trebuchet MS" panose="020B0603020202020204" pitchFamily="34" charset="0"/>
              </a:rPr>
              <a:t/>
            </a:r>
            <a:br>
              <a:rPr lang="en-GB" sz="4000" dirty="0">
                <a:solidFill>
                  <a:srgbClr val="422874"/>
                </a:solidFill>
                <a:latin typeface="Trebuchet MS" panose="020B0603020202020204" pitchFamily="34" charset="0"/>
              </a:rPr>
            </a:br>
            <a:r>
              <a:rPr lang="en-GB" sz="4000" b="1" dirty="0">
                <a:solidFill>
                  <a:srgbClr val="422874"/>
                </a:solidFill>
                <a:latin typeface="Trebuchet MS" panose="020B0603020202020204" pitchFamily="34" charset="0"/>
              </a:rPr>
              <a:t>What is plagiarism and collusion? </a:t>
            </a:r>
          </a:p>
        </p:txBody>
      </p:sp>
      <p:sp>
        <p:nvSpPr>
          <p:cNvPr id="5" name="Text Placeholder 4"/>
          <p:cNvSpPr>
            <a:spLocks noGrp="1"/>
          </p:cNvSpPr>
          <p:nvPr>
            <p:ph type="body" idx="1"/>
          </p:nvPr>
        </p:nvSpPr>
        <p:spPr>
          <a:xfrm>
            <a:off x="402771" y="1681163"/>
            <a:ext cx="4095411" cy="823912"/>
          </a:xfrm>
        </p:spPr>
        <p:txBody>
          <a:bodyPr>
            <a:noAutofit/>
          </a:bodyPr>
          <a:lstStyle/>
          <a:p>
            <a:r>
              <a:rPr lang="en-GB" sz="3500" b="0" dirty="0">
                <a:solidFill>
                  <a:srgbClr val="422874"/>
                </a:solidFill>
                <a:latin typeface="Trebuchet MS" panose="020B0603020202020204" pitchFamily="34" charset="0"/>
              </a:rPr>
              <a:t>Plagiarism</a:t>
            </a:r>
            <a:endParaRPr lang="en-GB" sz="3500" dirty="0"/>
          </a:p>
        </p:txBody>
      </p:sp>
      <p:sp>
        <p:nvSpPr>
          <p:cNvPr id="6" name="Content Placeholder 5"/>
          <p:cNvSpPr>
            <a:spLocks noGrp="1"/>
          </p:cNvSpPr>
          <p:nvPr>
            <p:ph sz="half" idx="2"/>
          </p:nvPr>
        </p:nvSpPr>
        <p:spPr>
          <a:xfrm>
            <a:off x="402771" y="2505075"/>
            <a:ext cx="4095411" cy="3684588"/>
          </a:xfrm>
        </p:spPr>
        <p:txBody>
          <a:bodyPr/>
          <a:lstStyle/>
          <a:p>
            <a:pPr marL="0" indent="0">
              <a:buNone/>
            </a:pPr>
            <a:r>
              <a:rPr lang="en-GB" sz="2000" dirty="0">
                <a:solidFill>
                  <a:srgbClr val="422874"/>
                </a:solidFill>
                <a:latin typeface="Trebuchet MS" panose="020B0603020202020204" pitchFamily="34" charset="0"/>
              </a:rPr>
              <a:t>Copying or paraphrasing other people’s work or ideas without full acknowledgement.</a:t>
            </a:r>
          </a:p>
          <a:p>
            <a:pPr marL="0" indent="0">
              <a:buNone/>
            </a:pPr>
            <a:endParaRPr lang="en-GB" dirty="0"/>
          </a:p>
        </p:txBody>
      </p:sp>
      <p:sp>
        <p:nvSpPr>
          <p:cNvPr id="7" name="Text Placeholder 6"/>
          <p:cNvSpPr>
            <a:spLocks noGrp="1"/>
          </p:cNvSpPr>
          <p:nvPr>
            <p:ph type="body" sz="quarter" idx="3"/>
          </p:nvPr>
        </p:nvSpPr>
        <p:spPr>
          <a:xfrm>
            <a:off x="4725252" y="1681163"/>
            <a:ext cx="3791289" cy="823912"/>
          </a:xfrm>
        </p:spPr>
        <p:txBody>
          <a:bodyPr>
            <a:normAutofit/>
          </a:bodyPr>
          <a:lstStyle/>
          <a:p>
            <a:r>
              <a:rPr lang="en-GB" sz="3500" b="0" dirty="0">
                <a:solidFill>
                  <a:srgbClr val="422874"/>
                </a:solidFill>
                <a:latin typeface="Trebuchet MS" panose="020B0603020202020204" pitchFamily="34" charset="0"/>
              </a:rPr>
              <a:t>Collusion</a:t>
            </a:r>
            <a:endParaRPr lang="en-GB" sz="3500" dirty="0"/>
          </a:p>
        </p:txBody>
      </p:sp>
      <p:sp>
        <p:nvSpPr>
          <p:cNvPr id="8" name="Content Placeholder 7"/>
          <p:cNvSpPr>
            <a:spLocks noGrp="1"/>
          </p:cNvSpPr>
          <p:nvPr>
            <p:ph sz="quarter" idx="4"/>
          </p:nvPr>
        </p:nvSpPr>
        <p:spPr/>
        <p:txBody>
          <a:bodyPr>
            <a:normAutofit/>
          </a:bodyPr>
          <a:lstStyle/>
          <a:p>
            <a:pPr marL="0" indent="0">
              <a:buNone/>
            </a:pPr>
            <a:r>
              <a:rPr lang="en-GB" sz="2000" dirty="0">
                <a:solidFill>
                  <a:srgbClr val="422874"/>
                </a:solidFill>
                <a:latin typeface="Trebuchet MS" panose="020B0603020202020204" pitchFamily="34" charset="0"/>
              </a:rPr>
              <a:t>Where a student works in a fraudulent manner with another (or others) being assessed independently (either wholly or in part) in the same module.</a:t>
            </a:r>
          </a:p>
          <a:p>
            <a:pPr marL="0" indent="0">
              <a:buNone/>
            </a:pPr>
            <a:endParaRPr lang="en-GB" sz="2000" dirty="0">
              <a:solidFill>
                <a:srgbClr val="422874"/>
              </a:solidFill>
              <a:latin typeface="Trebuchet MS" panose="020B0603020202020204" pitchFamily="34" charset="0"/>
            </a:endParaRPr>
          </a:p>
          <a:p>
            <a:pPr marL="0" indent="0">
              <a:buNone/>
            </a:pPr>
            <a:r>
              <a:rPr lang="en-GB" sz="2000" dirty="0">
                <a:solidFill>
                  <a:srgbClr val="422874"/>
                </a:solidFill>
                <a:latin typeface="Trebuchet MS" panose="020B0603020202020204" pitchFamily="34" charset="0"/>
              </a:rPr>
              <a:t>You will be guilty of collusion if you knowingly allow any of your academic work to be acquired by another person for presentation as if it were that person’s own work.</a:t>
            </a:r>
          </a:p>
        </p:txBody>
      </p:sp>
      <p:grpSp>
        <p:nvGrpSpPr>
          <p:cNvPr id="9" name="Group 8"/>
          <p:cNvGrpSpPr/>
          <p:nvPr/>
        </p:nvGrpSpPr>
        <p:grpSpPr>
          <a:xfrm>
            <a:off x="5164760" y="23244"/>
            <a:ext cx="3979240" cy="1092324"/>
            <a:chOff x="3568061" y="6305555"/>
            <a:chExt cx="10911887" cy="2846575"/>
          </a:xfrm>
        </p:grpSpPr>
        <p:pic>
          <p:nvPicPr>
            <p:cNvPr id="10"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047" y="6373718"/>
              <a:ext cx="2765429" cy="2778412"/>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9693" y="6305555"/>
              <a:ext cx="2740255" cy="2753119"/>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8061" y="6400800"/>
              <a:ext cx="2645454" cy="2657874"/>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5303" y="6371434"/>
              <a:ext cx="2706246" cy="2718951"/>
            </a:xfrm>
            <a:prstGeom prst="rect">
              <a:avLst/>
            </a:prstGeom>
          </p:spPr>
        </p:pic>
      </p:grpSp>
    </p:spTree>
    <p:extLst>
      <p:ext uri="{BB962C8B-B14F-4D97-AF65-F5344CB8AC3E}">
        <p14:creationId xmlns:p14="http://schemas.microsoft.com/office/powerpoint/2010/main" val="262747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rgbClr val="422874"/>
                </a:solidFill>
                <a:effectLst/>
                <a:latin typeface="Trebuchet MS" panose="020B0603020202020204" pitchFamily="34" charset="0"/>
              </a:rPr>
              <a:t>Is it plagiarism?</a:t>
            </a:r>
          </a:p>
        </p:txBody>
      </p:sp>
      <p:sp>
        <p:nvSpPr>
          <p:cNvPr id="3" name="Rectangle 2"/>
          <p:cNvSpPr/>
          <p:nvPr/>
        </p:nvSpPr>
        <p:spPr>
          <a:xfrm>
            <a:off x="827584" y="1556792"/>
            <a:ext cx="5688632" cy="1015663"/>
          </a:xfrm>
          <a:prstGeom prst="rect">
            <a:avLst/>
          </a:prstGeom>
        </p:spPr>
        <p:txBody>
          <a:bodyPr wrap="square">
            <a:spAutoFit/>
          </a:bodyPr>
          <a:lstStyle/>
          <a:p>
            <a:pPr defTabSz="914400" fontAlgn="base">
              <a:spcBef>
                <a:spcPct val="0"/>
              </a:spcBef>
            </a:pPr>
            <a:r>
              <a:rPr lang="en-GB" sz="2000" dirty="0">
                <a:solidFill>
                  <a:srgbClr val="422874"/>
                </a:solidFill>
                <a:latin typeface="Trebuchet MS" panose="020B0603020202020204" pitchFamily="34" charset="0"/>
                <a:ea typeface="Times New Roman"/>
                <a:cs typeface="Times New Roman"/>
              </a:rPr>
              <a:t>1. Copy and paste a paragraph of text from a web site without enclosing it in quotation marks and referencing the source?</a:t>
            </a:r>
          </a:p>
        </p:txBody>
      </p:sp>
      <p:sp>
        <p:nvSpPr>
          <p:cNvPr id="5" name="Rectangle 4"/>
          <p:cNvSpPr/>
          <p:nvPr/>
        </p:nvSpPr>
        <p:spPr>
          <a:xfrm>
            <a:off x="899592" y="2780928"/>
            <a:ext cx="5688632" cy="1015663"/>
          </a:xfrm>
          <a:prstGeom prst="rect">
            <a:avLst/>
          </a:prstGeom>
        </p:spPr>
        <p:txBody>
          <a:bodyPr wrap="square">
            <a:spAutoFit/>
          </a:bodyPr>
          <a:lstStyle/>
          <a:p>
            <a:pPr defTabSz="914400" fontAlgn="base">
              <a:spcBef>
                <a:spcPct val="0"/>
              </a:spcBef>
              <a:spcAft>
                <a:spcPct val="0"/>
              </a:spcAft>
            </a:pPr>
            <a:r>
              <a:rPr lang="en-GB" sz="2000" dirty="0">
                <a:solidFill>
                  <a:srgbClr val="422874"/>
                </a:solidFill>
                <a:latin typeface="Trebuchet MS" panose="020B0603020202020204" pitchFamily="34" charset="0"/>
                <a:ea typeface="Times New Roman"/>
                <a:cs typeface="Times New Roman"/>
              </a:rPr>
              <a:t>2. Use the ideas of another author without providing a reference even if you write them in your own words?</a:t>
            </a:r>
            <a:endParaRPr lang="en-GB" sz="2000" dirty="0">
              <a:solidFill>
                <a:srgbClr val="422874"/>
              </a:solidFill>
              <a:latin typeface="Trebuchet MS" panose="020B0603020202020204" pitchFamily="34" charset="0"/>
              <a:cs typeface="Arial" charset="0"/>
            </a:endParaRPr>
          </a:p>
        </p:txBody>
      </p:sp>
      <p:sp>
        <p:nvSpPr>
          <p:cNvPr id="6" name="Rectangle 5"/>
          <p:cNvSpPr/>
          <p:nvPr/>
        </p:nvSpPr>
        <p:spPr>
          <a:xfrm>
            <a:off x="971600" y="4005064"/>
            <a:ext cx="5472608" cy="707886"/>
          </a:xfrm>
          <a:prstGeom prst="rect">
            <a:avLst/>
          </a:prstGeom>
        </p:spPr>
        <p:txBody>
          <a:bodyPr wrap="square">
            <a:spAutoFit/>
          </a:bodyPr>
          <a:lstStyle/>
          <a:p>
            <a:pPr defTabSz="914400" fontAlgn="base">
              <a:spcBef>
                <a:spcPct val="0"/>
              </a:spcBef>
              <a:spcAft>
                <a:spcPct val="0"/>
              </a:spcAft>
            </a:pPr>
            <a:r>
              <a:rPr lang="en-GB" sz="2000" dirty="0">
                <a:solidFill>
                  <a:srgbClr val="422874"/>
                </a:solidFill>
                <a:latin typeface="Trebuchet MS" panose="020B0603020202020204" pitchFamily="34" charset="0"/>
                <a:ea typeface="Times New Roman"/>
                <a:cs typeface="Times New Roman"/>
              </a:rPr>
              <a:t>3. Claim work produced by another student as your own?</a:t>
            </a:r>
            <a:endParaRPr lang="en-GB" sz="2000" dirty="0">
              <a:solidFill>
                <a:srgbClr val="422874"/>
              </a:solidFill>
              <a:latin typeface="Trebuchet MS" panose="020B0603020202020204" pitchFamily="34" charset="0"/>
              <a:cs typeface="Arial" charset="0"/>
            </a:endParaRPr>
          </a:p>
        </p:txBody>
      </p:sp>
      <p:sp>
        <p:nvSpPr>
          <p:cNvPr id="7" name="Rectangle 6"/>
          <p:cNvSpPr/>
          <p:nvPr/>
        </p:nvSpPr>
        <p:spPr>
          <a:xfrm>
            <a:off x="971600" y="5013176"/>
            <a:ext cx="5256584" cy="1015663"/>
          </a:xfrm>
          <a:prstGeom prst="rect">
            <a:avLst/>
          </a:prstGeom>
        </p:spPr>
        <p:txBody>
          <a:bodyPr wrap="square">
            <a:spAutoFit/>
          </a:bodyPr>
          <a:lstStyle/>
          <a:p>
            <a:pPr defTabSz="914400" fontAlgn="base">
              <a:spcBef>
                <a:spcPct val="0"/>
              </a:spcBef>
              <a:spcAft>
                <a:spcPct val="0"/>
              </a:spcAft>
            </a:pPr>
            <a:r>
              <a:rPr lang="en-GB" sz="2000" dirty="0">
                <a:solidFill>
                  <a:srgbClr val="422874"/>
                </a:solidFill>
                <a:latin typeface="Trebuchet MS" panose="020B0603020202020204" pitchFamily="34" charset="0"/>
                <a:ea typeface="Times New Roman"/>
                <a:cs typeface="Times New Roman"/>
              </a:rPr>
              <a:t>4. Copy a diagram or data table from a web site, providing a reference for the source underneath?</a:t>
            </a:r>
            <a:endParaRPr lang="en-GB" sz="2000" dirty="0">
              <a:solidFill>
                <a:srgbClr val="422874"/>
              </a:solidFill>
              <a:latin typeface="Trebuchet MS" panose="020B0603020202020204" pitchFamily="34" charset="0"/>
              <a:cs typeface="Arial" charset="0"/>
            </a:endParaRPr>
          </a:p>
        </p:txBody>
      </p:sp>
      <p:sp>
        <p:nvSpPr>
          <p:cNvPr id="8" name="TextBox 7"/>
          <p:cNvSpPr txBox="1"/>
          <p:nvPr/>
        </p:nvSpPr>
        <p:spPr>
          <a:xfrm>
            <a:off x="7164288" y="1772816"/>
            <a:ext cx="1296144" cy="400110"/>
          </a:xfrm>
          <a:prstGeom prst="rect">
            <a:avLst/>
          </a:prstGeom>
          <a:noFill/>
        </p:spPr>
        <p:txBody>
          <a:bodyPr wrap="square" rtlCol="0">
            <a:spAutoFit/>
          </a:bodyPr>
          <a:lstStyle/>
          <a:p>
            <a:pPr defTabSz="914400" fontAlgn="base">
              <a:spcBef>
                <a:spcPct val="0"/>
              </a:spcBef>
              <a:spcAft>
                <a:spcPct val="0"/>
              </a:spcAft>
            </a:pPr>
            <a:r>
              <a:rPr lang="en-GB" sz="2000" dirty="0">
                <a:solidFill>
                  <a:srgbClr val="C00000"/>
                </a:solidFill>
                <a:latin typeface="Trebuchet MS" panose="020B0603020202020204" pitchFamily="34" charset="0"/>
                <a:cs typeface="Arial" charset="0"/>
              </a:rPr>
              <a:t>Yes</a:t>
            </a:r>
          </a:p>
        </p:txBody>
      </p:sp>
      <p:sp>
        <p:nvSpPr>
          <p:cNvPr id="9" name="TextBox 8"/>
          <p:cNvSpPr txBox="1"/>
          <p:nvPr/>
        </p:nvSpPr>
        <p:spPr>
          <a:xfrm>
            <a:off x="7236296" y="2924944"/>
            <a:ext cx="864096" cy="400110"/>
          </a:xfrm>
          <a:prstGeom prst="rect">
            <a:avLst/>
          </a:prstGeom>
          <a:noFill/>
        </p:spPr>
        <p:txBody>
          <a:bodyPr wrap="square" rtlCol="0">
            <a:spAutoFit/>
          </a:bodyPr>
          <a:lstStyle/>
          <a:p>
            <a:pPr defTabSz="914400" fontAlgn="base">
              <a:spcBef>
                <a:spcPct val="0"/>
              </a:spcBef>
              <a:spcAft>
                <a:spcPct val="0"/>
              </a:spcAft>
            </a:pPr>
            <a:r>
              <a:rPr lang="en-GB" sz="2000" dirty="0">
                <a:solidFill>
                  <a:srgbClr val="C00000"/>
                </a:solidFill>
                <a:latin typeface="Trebuchet MS" panose="020B0603020202020204" pitchFamily="34" charset="0"/>
                <a:cs typeface="Arial" charset="0"/>
              </a:rPr>
              <a:t>Yes</a:t>
            </a:r>
          </a:p>
        </p:txBody>
      </p:sp>
      <p:sp>
        <p:nvSpPr>
          <p:cNvPr id="10" name="TextBox 9"/>
          <p:cNvSpPr txBox="1"/>
          <p:nvPr/>
        </p:nvSpPr>
        <p:spPr>
          <a:xfrm>
            <a:off x="7164288" y="4149080"/>
            <a:ext cx="1080120" cy="400110"/>
          </a:xfrm>
          <a:prstGeom prst="rect">
            <a:avLst/>
          </a:prstGeom>
          <a:noFill/>
        </p:spPr>
        <p:txBody>
          <a:bodyPr wrap="square" rtlCol="0">
            <a:spAutoFit/>
          </a:bodyPr>
          <a:lstStyle/>
          <a:p>
            <a:pPr defTabSz="914400" fontAlgn="base">
              <a:spcBef>
                <a:spcPct val="0"/>
              </a:spcBef>
              <a:spcAft>
                <a:spcPct val="0"/>
              </a:spcAft>
            </a:pPr>
            <a:r>
              <a:rPr lang="en-GB" sz="2000" dirty="0">
                <a:solidFill>
                  <a:srgbClr val="C00000"/>
                </a:solidFill>
                <a:latin typeface="Trebuchet MS" panose="020B0603020202020204" pitchFamily="34" charset="0"/>
                <a:cs typeface="Arial" charset="0"/>
              </a:rPr>
              <a:t>Yes</a:t>
            </a:r>
          </a:p>
        </p:txBody>
      </p:sp>
      <p:sp>
        <p:nvSpPr>
          <p:cNvPr id="11" name="TextBox 10"/>
          <p:cNvSpPr txBox="1"/>
          <p:nvPr/>
        </p:nvSpPr>
        <p:spPr>
          <a:xfrm>
            <a:off x="7236296" y="5301208"/>
            <a:ext cx="936104" cy="400110"/>
          </a:xfrm>
          <a:prstGeom prst="rect">
            <a:avLst/>
          </a:prstGeom>
          <a:noFill/>
        </p:spPr>
        <p:txBody>
          <a:bodyPr wrap="square" rtlCol="0">
            <a:spAutoFit/>
          </a:bodyPr>
          <a:lstStyle/>
          <a:p>
            <a:pPr defTabSz="914400" fontAlgn="base">
              <a:spcBef>
                <a:spcPct val="0"/>
              </a:spcBef>
              <a:spcAft>
                <a:spcPct val="0"/>
              </a:spcAft>
            </a:pPr>
            <a:r>
              <a:rPr lang="en-GB" sz="2000" dirty="0">
                <a:solidFill>
                  <a:srgbClr val="C00000"/>
                </a:solidFill>
                <a:latin typeface="Trebuchet MS" panose="020B0603020202020204" pitchFamily="34" charset="0"/>
                <a:cs typeface="Arial" charset="0"/>
              </a:rPr>
              <a:t>No</a:t>
            </a:r>
          </a:p>
        </p:txBody>
      </p:sp>
      <p:grpSp>
        <p:nvGrpSpPr>
          <p:cNvPr id="12" name="Group 11"/>
          <p:cNvGrpSpPr/>
          <p:nvPr/>
        </p:nvGrpSpPr>
        <p:grpSpPr>
          <a:xfrm>
            <a:off x="5164760" y="23244"/>
            <a:ext cx="3979240" cy="1092324"/>
            <a:chOff x="3568061" y="6305555"/>
            <a:chExt cx="10911887" cy="2846575"/>
          </a:xfrm>
        </p:grpSpPr>
        <p:pic>
          <p:nvPicPr>
            <p:cNvPr id="13"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047" y="6373718"/>
              <a:ext cx="2765429" cy="2778412"/>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9693" y="6305555"/>
              <a:ext cx="2740255" cy="2753119"/>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8061" y="6400800"/>
              <a:ext cx="2645454" cy="2657874"/>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5303" y="6371434"/>
              <a:ext cx="2706246" cy="2718951"/>
            </a:xfrm>
            <a:prstGeom prst="rect">
              <a:avLst/>
            </a:prstGeom>
          </p:spPr>
        </p:pic>
      </p:grpSp>
    </p:spTree>
    <p:extLst>
      <p:ext uri="{BB962C8B-B14F-4D97-AF65-F5344CB8AC3E}">
        <p14:creationId xmlns:p14="http://schemas.microsoft.com/office/powerpoint/2010/main" val="389599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rgbClr val="422874"/>
                </a:solidFill>
                <a:effectLst/>
                <a:latin typeface="Trebuchet MS" panose="020B0603020202020204" pitchFamily="34" charset="0"/>
              </a:rPr>
              <a:t>Is it plagiarism?</a:t>
            </a:r>
          </a:p>
        </p:txBody>
      </p:sp>
      <p:sp>
        <p:nvSpPr>
          <p:cNvPr id="3" name="Rectangle 2"/>
          <p:cNvSpPr/>
          <p:nvPr/>
        </p:nvSpPr>
        <p:spPr>
          <a:xfrm>
            <a:off x="775252" y="1412775"/>
            <a:ext cx="5812972" cy="707886"/>
          </a:xfrm>
          <a:prstGeom prst="rect">
            <a:avLst/>
          </a:prstGeom>
        </p:spPr>
        <p:txBody>
          <a:bodyPr wrap="square">
            <a:spAutoFit/>
          </a:bodyPr>
          <a:lstStyle/>
          <a:p>
            <a:pPr defTabSz="914400" fontAlgn="base">
              <a:spcBef>
                <a:spcPct val="0"/>
              </a:spcBef>
              <a:spcAft>
                <a:spcPct val="0"/>
              </a:spcAft>
            </a:pPr>
            <a:r>
              <a:rPr lang="en-GB" sz="2000" dirty="0">
                <a:solidFill>
                  <a:srgbClr val="422874"/>
                </a:solidFill>
                <a:latin typeface="Trebuchet MS" panose="020B0603020202020204" pitchFamily="34" charset="0"/>
                <a:ea typeface="Times New Roman"/>
                <a:cs typeface="Times New Roman"/>
              </a:rPr>
              <a:t>5. Submit all or part of one essay for two separate assignments?</a:t>
            </a:r>
            <a:endParaRPr lang="en-GB" sz="2000" dirty="0">
              <a:solidFill>
                <a:srgbClr val="422874"/>
              </a:solidFill>
              <a:latin typeface="Trebuchet MS" panose="020B0603020202020204" pitchFamily="34" charset="0"/>
              <a:cs typeface="Arial" charset="0"/>
            </a:endParaRPr>
          </a:p>
        </p:txBody>
      </p:sp>
      <p:sp>
        <p:nvSpPr>
          <p:cNvPr id="4" name="Rectangle 3"/>
          <p:cNvSpPr/>
          <p:nvPr/>
        </p:nvSpPr>
        <p:spPr>
          <a:xfrm>
            <a:off x="775252" y="2420888"/>
            <a:ext cx="6028996" cy="1015663"/>
          </a:xfrm>
          <a:prstGeom prst="rect">
            <a:avLst/>
          </a:prstGeom>
        </p:spPr>
        <p:txBody>
          <a:bodyPr wrap="square">
            <a:spAutoFit/>
          </a:bodyPr>
          <a:lstStyle/>
          <a:p>
            <a:pPr defTabSz="914400" fontAlgn="base">
              <a:spcBef>
                <a:spcPct val="0"/>
              </a:spcBef>
              <a:spcAft>
                <a:spcPct val="0"/>
              </a:spcAft>
            </a:pPr>
            <a:r>
              <a:rPr lang="en-GB" sz="2000" dirty="0">
                <a:solidFill>
                  <a:srgbClr val="422874"/>
                </a:solidFill>
                <a:latin typeface="Trebuchet MS" panose="020B0603020202020204" pitchFamily="34" charset="0"/>
                <a:ea typeface="Times New Roman"/>
                <a:cs typeface="Times New Roman"/>
              </a:rPr>
              <a:t>6. Copy words from a book into your own work, but place quotation marks around them and provide a citation?</a:t>
            </a:r>
            <a:endParaRPr lang="en-GB" sz="2000" dirty="0">
              <a:solidFill>
                <a:srgbClr val="422874"/>
              </a:solidFill>
              <a:latin typeface="Trebuchet MS" panose="020B0603020202020204" pitchFamily="34" charset="0"/>
              <a:cs typeface="Arial" charset="0"/>
            </a:endParaRPr>
          </a:p>
        </p:txBody>
      </p:sp>
      <p:sp>
        <p:nvSpPr>
          <p:cNvPr id="5" name="Rectangle 4"/>
          <p:cNvSpPr/>
          <p:nvPr/>
        </p:nvSpPr>
        <p:spPr>
          <a:xfrm>
            <a:off x="775252" y="3645024"/>
            <a:ext cx="6245020" cy="1015663"/>
          </a:xfrm>
          <a:prstGeom prst="rect">
            <a:avLst/>
          </a:prstGeom>
        </p:spPr>
        <p:txBody>
          <a:bodyPr wrap="square">
            <a:spAutoFit/>
          </a:bodyPr>
          <a:lstStyle/>
          <a:p>
            <a:pPr defTabSz="914400" fontAlgn="base">
              <a:spcBef>
                <a:spcPct val="0"/>
              </a:spcBef>
              <a:spcAft>
                <a:spcPct val="0"/>
              </a:spcAft>
            </a:pPr>
            <a:r>
              <a:rPr lang="en-GB" sz="2000" dirty="0">
                <a:solidFill>
                  <a:srgbClr val="422874"/>
                </a:solidFill>
                <a:latin typeface="Trebuchet MS" panose="020B0603020202020204" pitchFamily="34" charset="0"/>
                <a:ea typeface="Times New Roman"/>
                <a:cs typeface="Times New Roman"/>
              </a:rPr>
              <a:t>7. Include a fact or saying in your assignment which is generally known without referencing the original source?</a:t>
            </a:r>
            <a:endParaRPr lang="en-GB" sz="2000" dirty="0">
              <a:solidFill>
                <a:srgbClr val="422874"/>
              </a:solidFill>
              <a:latin typeface="Trebuchet MS" panose="020B0603020202020204" pitchFamily="34" charset="0"/>
              <a:cs typeface="Arial" charset="0"/>
            </a:endParaRPr>
          </a:p>
        </p:txBody>
      </p:sp>
      <p:sp>
        <p:nvSpPr>
          <p:cNvPr id="6" name="Rectangle 5"/>
          <p:cNvSpPr/>
          <p:nvPr/>
        </p:nvSpPr>
        <p:spPr>
          <a:xfrm>
            <a:off x="775252" y="5013176"/>
            <a:ext cx="5956988" cy="707886"/>
          </a:xfrm>
          <a:prstGeom prst="rect">
            <a:avLst/>
          </a:prstGeom>
        </p:spPr>
        <p:txBody>
          <a:bodyPr wrap="square">
            <a:spAutoFit/>
          </a:bodyPr>
          <a:lstStyle/>
          <a:p>
            <a:pPr defTabSz="914400" fontAlgn="base">
              <a:spcBef>
                <a:spcPct val="0"/>
              </a:spcBef>
              <a:spcAft>
                <a:spcPct val="0"/>
              </a:spcAft>
            </a:pPr>
            <a:r>
              <a:rPr lang="en-GB" sz="2000" dirty="0">
                <a:solidFill>
                  <a:srgbClr val="422874"/>
                </a:solidFill>
                <a:latin typeface="Trebuchet MS" panose="020B0603020202020204" pitchFamily="34" charset="0"/>
                <a:ea typeface="Times New Roman"/>
                <a:cs typeface="Times New Roman"/>
              </a:rPr>
              <a:t>8. Incorporate text from another source, changing one or two words and providing a citation?</a:t>
            </a:r>
            <a:endParaRPr lang="en-GB" sz="2000" dirty="0">
              <a:solidFill>
                <a:srgbClr val="422874"/>
              </a:solidFill>
              <a:latin typeface="Trebuchet MS" panose="020B0603020202020204" pitchFamily="34" charset="0"/>
              <a:cs typeface="Arial" charset="0"/>
            </a:endParaRPr>
          </a:p>
        </p:txBody>
      </p:sp>
      <p:sp>
        <p:nvSpPr>
          <p:cNvPr id="7" name="TextBox 6"/>
          <p:cNvSpPr txBox="1"/>
          <p:nvPr/>
        </p:nvSpPr>
        <p:spPr>
          <a:xfrm>
            <a:off x="7164288" y="1556792"/>
            <a:ext cx="1296144" cy="400110"/>
          </a:xfrm>
          <a:prstGeom prst="rect">
            <a:avLst/>
          </a:prstGeom>
          <a:noFill/>
        </p:spPr>
        <p:txBody>
          <a:bodyPr wrap="square" rtlCol="0">
            <a:spAutoFit/>
          </a:bodyPr>
          <a:lstStyle/>
          <a:p>
            <a:pPr defTabSz="914400" fontAlgn="base">
              <a:spcBef>
                <a:spcPct val="0"/>
              </a:spcBef>
              <a:spcAft>
                <a:spcPct val="0"/>
              </a:spcAft>
            </a:pPr>
            <a:r>
              <a:rPr lang="en-GB" sz="2000" dirty="0">
                <a:solidFill>
                  <a:srgbClr val="C00000"/>
                </a:solidFill>
                <a:latin typeface="Trebuchet MS" panose="020B0603020202020204" pitchFamily="34" charset="0"/>
                <a:cs typeface="Arial" charset="0"/>
              </a:rPr>
              <a:t>Yes</a:t>
            </a:r>
          </a:p>
        </p:txBody>
      </p:sp>
      <p:sp>
        <p:nvSpPr>
          <p:cNvPr id="8" name="TextBox 7"/>
          <p:cNvSpPr txBox="1"/>
          <p:nvPr/>
        </p:nvSpPr>
        <p:spPr>
          <a:xfrm>
            <a:off x="7236296" y="2708920"/>
            <a:ext cx="936104" cy="400110"/>
          </a:xfrm>
          <a:prstGeom prst="rect">
            <a:avLst/>
          </a:prstGeom>
          <a:noFill/>
        </p:spPr>
        <p:txBody>
          <a:bodyPr wrap="square" rtlCol="0">
            <a:spAutoFit/>
          </a:bodyPr>
          <a:lstStyle/>
          <a:p>
            <a:pPr defTabSz="914400" fontAlgn="base">
              <a:spcBef>
                <a:spcPct val="0"/>
              </a:spcBef>
              <a:spcAft>
                <a:spcPct val="0"/>
              </a:spcAft>
            </a:pPr>
            <a:r>
              <a:rPr lang="en-GB" sz="2000" dirty="0">
                <a:solidFill>
                  <a:srgbClr val="C00000"/>
                </a:solidFill>
                <a:latin typeface="Trebuchet MS" panose="020B0603020202020204" pitchFamily="34" charset="0"/>
                <a:cs typeface="Arial" charset="0"/>
              </a:rPr>
              <a:t>No</a:t>
            </a:r>
          </a:p>
        </p:txBody>
      </p:sp>
      <p:sp>
        <p:nvSpPr>
          <p:cNvPr id="9" name="TextBox 8"/>
          <p:cNvSpPr txBox="1"/>
          <p:nvPr/>
        </p:nvSpPr>
        <p:spPr>
          <a:xfrm>
            <a:off x="7236296" y="3717032"/>
            <a:ext cx="936104" cy="400110"/>
          </a:xfrm>
          <a:prstGeom prst="rect">
            <a:avLst/>
          </a:prstGeom>
          <a:noFill/>
        </p:spPr>
        <p:txBody>
          <a:bodyPr wrap="square" rtlCol="0">
            <a:spAutoFit/>
          </a:bodyPr>
          <a:lstStyle/>
          <a:p>
            <a:pPr defTabSz="914400" fontAlgn="base">
              <a:spcBef>
                <a:spcPct val="0"/>
              </a:spcBef>
              <a:spcAft>
                <a:spcPct val="0"/>
              </a:spcAft>
            </a:pPr>
            <a:r>
              <a:rPr lang="en-GB" sz="2000" dirty="0">
                <a:solidFill>
                  <a:srgbClr val="C00000"/>
                </a:solidFill>
                <a:latin typeface="Trebuchet MS" panose="020B0603020202020204" pitchFamily="34" charset="0"/>
                <a:cs typeface="Arial" charset="0"/>
              </a:rPr>
              <a:t>No</a:t>
            </a:r>
          </a:p>
        </p:txBody>
      </p:sp>
      <p:sp>
        <p:nvSpPr>
          <p:cNvPr id="10" name="TextBox 9"/>
          <p:cNvSpPr txBox="1"/>
          <p:nvPr/>
        </p:nvSpPr>
        <p:spPr>
          <a:xfrm>
            <a:off x="7164288" y="5013176"/>
            <a:ext cx="1080120" cy="400110"/>
          </a:xfrm>
          <a:prstGeom prst="rect">
            <a:avLst/>
          </a:prstGeom>
          <a:noFill/>
        </p:spPr>
        <p:txBody>
          <a:bodyPr wrap="square" rtlCol="0">
            <a:spAutoFit/>
          </a:bodyPr>
          <a:lstStyle/>
          <a:p>
            <a:pPr defTabSz="914400" fontAlgn="base">
              <a:spcBef>
                <a:spcPct val="0"/>
              </a:spcBef>
              <a:spcAft>
                <a:spcPct val="0"/>
              </a:spcAft>
            </a:pPr>
            <a:r>
              <a:rPr lang="en-GB" sz="2000" dirty="0">
                <a:solidFill>
                  <a:srgbClr val="C00000"/>
                </a:solidFill>
                <a:latin typeface="Trebuchet MS" panose="020B0603020202020204" pitchFamily="34" charset="0"/>
                <a:cs typeface="Arial" charset="0"/>
              </a:rPr>
              <a:t>Yes</a:t>
            </a:r>
          </a:p>
        </p:txBody>
      </p:sp>
      <p:sp>
        <p:nvSpPr>
          <p:cNvPr id="11" name="TextBox 10"/>
          <p:cNvSpPr txBox="1"/>
          <p:nvPr/>
        </p:nvSpPr>
        <p:spPr>
          <a:xfrm>
            <a:off x="5652120" y="6165304"/>
            <a:ext cx="2880320" cy="369332"/>
          </a:xfrm>
          <a:prstGeom prst="rect">
            <a:avLst/>
          </a:prstGeom>
          <a:noFill/>
        </p:spPr>
        <p:txBody>
          <a:bodyPr wrap="square" rtlCol="0">
            <a:spAutoFit/>
          </a:bodyPr>
          <a:lstStyle/>
          <a:p>
            <a:pPr defTabSz="914400" fontAlgn="base">
              <a:spcBef>
                <a:spcPct val="0"/>
              </a:spcBef>
              <a:spcAft>
                <a:spcPct val="0"/>
              </a:spcAft>
            </a:pPr>
            <a:r>
              <a:rPr lang="en-GB" dirty="0">
                <a:solidFill>
                  <a:srgbClr val="422874"/>
                </a:solidFill>
                <a:latin typeface="Trebuchet MS" panose="020B0603020202020204" pitchFamily="34" charset="0"/>
                <a:cs typeface="Arial" charset="0"/>
              </a:rPr>
              <a:t>Cardiff University (2006)</a:t>
            </a:r>
          </a:p>
        </p:txBody>
      </p:sp>
      <p:grpSp>
        <p:nvGrpSpPr>
          <p:cNvPr id="12" name="Group 11"/>
          <p:cNvGrpSpPr/>
          <p:nvPr/>
        </p:nvGrpSpPr>
        <p:grpSpPr>
          <a:xfrm>
            <a:off x="5164760" y="23244"/>
            <a:ext cx="3979240" cy="1092324"/>
            <a:chOff x="3568061" y="6305555"/>
            <a:chExt cx="10911887" cy="2846575"/>
          </a:xfrm>
        </p:grpSpPr>
        <p:pic>
          <p:nvPicPr>
            <p:cNvPr id="13"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047" y="6373718"/>
              <a:ext cx="2765429" cy="2778412"/>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9693" y="6305555"/>
              <a:ext cx="2740255" cy="2753119"/>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8061" y="6400800"/>
              <a:ext cx="2645454" cy="2657874"/>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5303" y="6371434"/>
              <a:ext cx="2706246" cy="2718951"/>
            </a:xfrm>
            <a:prstGeom prst="rect">
              <a:avLst/>
            </a:prstGeom>
          </p:spPr>
        </p:pic>
      </p:grpSp>
    </p:spTree>
    <p:extLst>
      <p:ext uri="{BB962C8B-B14F-4D97-AF65-F5344CB8AC3E}">
        <p14:creationId xmlns:p14="http://schemas.microsoft.com/office/powerpoint/2010/main" val="347140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629" y="365126"/>
            <a:ext cx="8003721" cy="1325563"/>
          </a:xfrm>
        </p:spPr>
        <p:txBody>
          <a:bodyPr>
            <a:normAutofit/>
          </a:bodyPr>
          <a:lstStyle/>
          <a:p>
            <a:r>
              <a:rPr lang="en-GB" altLang="en-US" sz="4000" b="1" dirty="0">
                <a:solidFill>
                  <a:srgbClr val="422874"/>
                </a:solidFill>
                <a:latin typeface="Trebuchet MS" panose="020B0603020202020204" pitchFamily="34" charset="0"/>
                <a:ea typeface="ＭＳ Ｐゴシック" pitchFamily="34" charset="-128"/>
              </a:rPr>
              <a:t/>
            </a:r>
            <a:br>
              <a:rPr lang="en-GB" altLang="en-US" sz="4000" b="1" dirty="0">
                <a:solidFill>
                  <a:srgbClr val="422874"/>
                </a:solidFill>
                <a:latin typeface="Trebuchet MS" panose="020B0603020202020204" pitchFamily="34" charset="0"/>
                <a:ea typeface="ＭＳ Ｐゴシック" pitchFamily="34" charset="-128"/>
              </a:rPr>
            </a:br>
            <a:r>
              <a:rPr lang="en-GB" altLang="en-US" sz="4000" b="1" dirty="0">
                <a:solidFill>
                  <a:srgbClr val="422874"/>
                </a:solidFill>
                <a:latin typeface="Trebuchet MS" panose="020B0603020202020204" pitchFamily="34" charset="0"/>
                <a:ea typeface="ＭＳ Ｐゴシック" pitchFamily="34" charset="-128"/>
              </a:rPr>
              <a:t>APA referencing</a:t>
            </a:r>
            <a:endParaRPr lang="en-GB" sz="4000" b="1" dirty="0">
              <a:solidFill>
                <a:srgbClr val="422874"/>
              </a:solidFill>
              <a:latin typeface="Trebuchet MS" panose="020B0603020202020204" pitchFamily="34" charset="0"/>
            </a:endParaRPr>
          </a:p>
        </p:txBody>
      </p:sp>
      <p:sp>
        <p:nvSpPr>
          <p:cNvPr id="3" name="Rectangle 2"/>
          <p:cNvSpPr/>
          <p:nvPr/>
        </p:nvSpPr>
        <p:spPr>
          <a:xfrm>
            <a:off x="511628" y="2111829"/>
            <a:ext cx="8175171" cy="3908762"/>
          </a:xfrm>
          <a:prstGeom prst="rect">
            <a:avLst/>
          </a:prstGeom>
        </p:spPr>
        <p:txBody>
          <a:bodyPr wrap="square">
            <a:spAutoFit/>
          </a:bodyPr>
          <a:lstStyle/>
          <a:p>
            <a:r>
              <a:rPr lang="en-GB" altLang="en-US" sz="2800" dirty="0">
                <a:solidFill>
                  <a:srgbClr val="422874"/>
                </a:solidFill>
                <a:latin typeface="Trebuchet MS" panose="020B0603020202020204" pitchFamily="34" charset="0"/>
                <a:ea typeface="ＭＳ Ｐゴシック" pitchFamily="34" charset="-128"/>
              </a:rPr>
              <a:t>In the </a:t>
            </a:r>
            <a:r>
              <a:rPr lang="en-GB" altLang="en-US" sz="2800" b="1" dirty="0">
                <a:solidFill>
                  <a:srgbClr val="422874"/>
                </a:solidFill>
                <a:latin typeface="Trebuchet MS" panose="020B0603020202020204" pitchFamily="34" charset="0"/>
                <a:ea typeface="ＭＳ Ｐゴシック" pitchFamily="34" charset="-128"/>
              </a:rPr>
              <a:t>main part of your essay </a:t>
            </a:r>
            <a:r>
              <a:rPr lang="en-GB" altLang="en-US" sz="2800" dirty="0">
                <a:solidFill>
                  <a:srgbClr val="422874"/>
                </a:solidFill>
                <a:latin typeface="Trebuchet MS" panose="020B0603020202020204" pitchFamily="34" charset="0"/>
                <a:ea typeface="ＭＳ Ｐゴシック" pitchFamily="34" charset="-128"/>
              </a:rPr>
              <a:t>you need to detail clearly the name of the author you are quoting from and the year their work was published (add a page number if appropriate) – </a:t>
            </a:r>
            <a:r>
              <a:rPr lang="en-GB" altLang="en-US" sz="2800" b="1" dirty="0">
                <a:solidFill>
                  <a:srgbClr val="422874"/>
                </a:solidFill>
                <a:latin typeface="Trebuchet MS" panose="020B0603020202020204" pitchFamily="34" charset="0"/>
                <a:ea typeface="ＭＳ Ｐゴシック" pitchFamily="34" charset="-128"/>
              </a:rPr>
              <a:t>citation</a:t>
            </a:r>
          </a:p>
          <a:p>
            <a:r>
              <a:rPr lang="en-GB" altLang="en-US" sz="2800" b="1" dirty="0">
                <a:solidFill>
                  <a:srgbClr val="422874"/>
                </a:solidFill>
                <a:latin typeface="Trebuchet MS" panose="020B0603020202020204" pitchFamily="34" charset="0"/>
                <a:ea typeface="ＭＳ Ｐゴシック" pitchFamily="34" charset="-128"/>
              </a:rPr>
              <a:t> </a:t>
            </a:r>
          </a:p>
          <a:p>
            <a:r>
              <a:rPr lang="en-GB" altLang="en-US" sz="2800" dirty="0">
                <a:solidFill>
                  <a:srgbClr val="422874"/>
                </a:solidFill>
                <a:latin typeface="Trebuchet MS" panose="020B0603020202020204" pitchFamily="34" charset="0"/>
                <a:ea typeface="ＭＳ Ｐゴシック" pitchFamily="34" charset="-128"/>
              </a:rPr>
              <a:t>The reader should then be able to cross-reference this to a more detailed list at the end - </a:t>
            </a:r>
            <a:r>
              <a:rPr lang="en-GB" altLang="en-US" sz="2800" b="1" dirty="0">
                <a:solidFill>
                  <a:srgbClr val="422874"/>
                </a:solidFill>
                <a:latin typeface="Trebuchet MS" panose="020B0603020202020204" pitchFamily="34" charset="0"/>
                <a:ea typeface="ＭＳ Ｐゴシック" pitchFamily="34" charset="-128"/>
              </a:rPr>
              <a:t>reference list</a:t>
            </a:r>
          </a:p>
          <a:p>
            <a:endParaRPr lang="en-GB" altLang="en-US" sz="2400" b="1" dirty="0">
              <a:solidFill>
                <a:srgbClr val="FFFF00"/>
              </a:solidFill>
              <a:latin typeface="Trebuchet MS" panose="020B0603020202020204" pitchFamily="34" charset="0"/>
              <a:ea typeface="ＭＳ Ｐゴシック" pitchFamily="34" charset="-128"/>
            </a:endParaRPr>
          </a:p>
        </p:txBody>
      </p:sp>
      <p:grpSp>
        <p:nvGrpSpPr>
          <p:cNvPr id="4" name="Group 3"/>
          <p:cNvGrpSpPr/>
          <p:nvPr/>
        </p:nvGrpSpPr>
        <p:grpSpPr>
          <a:xfrm>
            <a:off x="5164760" y="23244"/>
            <a:ext cx="3979240" cy="1092324"/>
            <a:chOff x="3568061" y="6305555"/>
            <a:chExt cx="10911887" cy="2846575"/>
          </a:xfrm>
        </p:grpSpPr>
        <p:pic>
          <p:nvPicPr>
            <p:cNvPr id="5"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047" y="6373718"/>
              <a:ext cx="2765429" cy="277841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9693" y="6305555"/>
              <a:ext cx="2740255" cy="275311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8061" y="6400800"/>
              <a:ext cx="2645454" cy="265787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5303" y="6371434"/>
              <a:ext cx="2706246" cy="2718951"/>
            </a:xfrm>
            <a:prstGeom prst="rect">
              <a:avLst/>
            </a:prstGeom>
          </p:spPr>
        </p:pic>
      </p:grpSp>
    </p:spTree>
    <p:extLst>
      <p:ext uri="{BB962C8B-B14F-4D97-AF65-F5344CB8AC3E}">
        <p14:creationId xmlns:p14="http://schemas.microsoft.com/office/powerpoint/2010/main" val="3822194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422874"/>
                </a:solidFill>
                <a:latin typeface="Trebuchet MS" panose="020B0603020202020204" pitchFamily="34" charset="0"/>
              </a:rPr>
              <a:t/>
            </a:r>
            <a:br>
              <a:rPr lang="en-GB" dirty="0">
                <a:solidFill>
                  <a:srgbClr val="422874"/>
                </a:solidFill>
                <a:latin typeface="Trebuchet MS" panose="020B0603020202020204" pitchFamily="34" charset="0"/>
              </a:rPr>
            </a:br>
            <a:r>
              <a:rPr lang="en-GB" sz="4000" b="1" dirty="0">
                <a:solidFill>
                  <a:srgbClr val="422874"/>
                </a:solidFill>
                <a:latin typeface="Trebuchet MS" panose="020B0603020202020204" pitchFamily="34" charset="0"/>
              </a:rPr>
              <a:t>Direct quotes</a:t>
            </a:r>
          </a:p>
        </p:txBody>
      </p:sp>
      <p:sp>
        <p:nvSpPr>
          <p:cNvPr id="3" name="Rectangle 2"/>
          <p:cNvSpPr/>
          <p:nvPr/>
        </p:nvSpPr>
        <p:spPr>
          <a:xfrm>
            <a:off x="351148" y="1421790"/>
            <a:ext cx="8441703" cy="4893647"/>
          </a:xfrm>
          <a:prstGeom prst="rect">
            <a:avLst/>
          </a:prstGeom>
        </p:spPr>
        <p:txBody>
          <a:bodyPr wrap="square">
            <a:spAutoFit/>
          </a:bodyPr>
          <a:lstStyle/>
          <a:p>
            <a:pPr marL="457200" indent="-457200">
              <a:buFont typeface="Arial" panose="020B0604020202020204" pitchFamily="34" charset="0"/>
              <a:buChar char="•"/>
            </a:pPr>
            <a:endParaRPr lang="en-GB" sz="2800" dirty="0">
              <a:solidFill>
                <a:srgbClr val="422874"/>
              </a:solidFill>
              <a:latin typeface="Trebuchet MS" panose="020B0603020202020204" pitchFamily="34" charset="0"/>
            </a:endParaRPr>
          </a:p>
          <a:p>
            <a:pPr marL="457200" indent="-457200">
              <a:buFont typeface="Arial" panose="020B0604020202020204" pitchFamily="34" charset="0"/>
              <a:buChar char="•"/>
            </a:pPr>
            <a:r>
              <a:rPr lang="en-GB" sz="2800" dirty="0">
                <a:solidFill>
                  <a:srgbClr val="422874"/>
                </a:solidFill>
                <a:latin typeface="Trebuchet MS" panose="020B0603020202020204" pitchFamily="34" charset="0"/>
              </a:rPr>
              <a:t>Use the exact words from the book or web page</a:t>
            </a:r>
          </a:p>
          <a:p>
            <a:pPr marL="457200" indent="-457200">
              <a:buFont typeface="Arial" panose="020B0604020202020204" pitchFamily="34" charset="0"/>
              <a:buChar char="•"/>
            </a:pPr>
            <a:endParaRPr lang="en-GB" sz="2800" dirty="0">
              <a:solidFill>
                <a:srgbClr val="422874"/>
              </a:solidFill>
              <a:latin typeface="Trebuchet MS" panose="020B0603020202020204" pitchFamily="34" charset="0"/>
            </a:endParaRPr>
          </a:p>
          <a:p>
            <a:pPr marL="457200" indent="-457200">
              <a:buFont typeface="Arial" panose="020B0604020202020204" pitchFamily="34" charset="0"/>
              <a:buChar char="•"/>
            </a:pPr>
            <a:r>
              <a:rPr lang="en-GB" sz="2800" dirty="0">
                <a:solidFill>
                  <a:srgbClr val="422874"/>
                </a:solidFill>
                <a:latin typeface="Trebuchet MS" panose="020B0603020202020204" pitchFamily="34" charset="0"/>
              </a:rPr>
              <a:t>Keep them brief, just a few words or a couple of sentences</a:t>
            </a:r>
          </a:p>
          <a:p>
            <a:pPr marL="457200" indent="-457200">
              <a:buFont typeface="Arial" panose="020B0604020202020204" pitchFamily="34" charset="0"/>
              <a:buChar char="•"/>
            </a:pPr>
            <a:endParaRPr lang="en-GB" sz="2800" dirty="0">
              <a:solidFill>
                <a:srgbClr val="422874"/>
              </a:solidFill>
              <a:latin typeface="Trebuchet MS" panose="020B0603020202020204" pitchFamily="34" charset="0"/>
            </a:endParaRPr>
          </a:p>
          <a:p>
            <a:pPr marL="457200" indent="-457200">
              <a:buFont typeface="Arial" panose="020B0604020202020204" pitchFamily="34" charset="0"/>
              <a:buChar char="•"/>
            </a:pPr>
            <a:r>
              <a:rPr lang="en-GB" sz="2800" dirty="0">
                <a:solidFill>
                  <a:srgbClr val="422874"/>
                </a:solidFill>
                <a:latin typeface="Trebuchet MS" panose="020B0603020202020204" pitchFamily="34" charset="0"/>
              </a:rPr>
              <a:t>Put quotation marks around the quote</a:t>
            </a:r>
          </a:p>
          <a:p>
            <a:pPr marL="457200" indent="-457200">
              <a:buFont typeface="Arial" panose="020B0604020202020204" pitchFamily="34" charset="0"/>
              <a:buChar char="•"/>
            </a:pPr>
            <a:endParaRPr lang="en-GB" sz="2800" dirty="0">
              <a:solidFill>
                <a:srgbClr val="422874"/>
              </a:solidFill>
              <a:latin typeface="Trebuchet MS" panose="020B0603020202020204" pitchFamily="34" charset="0"/>
            </a:endParaRPr>
          </a:p>
          <a:p>
            <a:pPr marL="457200" indent="-457200">
              <a:buFont typeface="Arial" panose="020B0604020202020204" pitchFamily="34" charset="0"/>
              <a:buChar char="•"/>
            </a:pPr>
            <a:r>
              <a:rPr lang="en-GB" sz="2800" dirty="0">
                <a:solidFill>
                  <a:srgbClr val="422874"/>
                </a:solidFill>
                <a:latin typeface="Trebuchet MS" panose="020B0603020202020204" pitchFamily="34" charset="0"/>
              </a:rPr>
              <a:t>Add a citation and reference to show where you found the information</a:t>
            </a:r>
          </a:p>
          <a:p>
            <a:endParaRPr lang="en-GB" sz="3200" dirty="0">
              <a:latin typeface="Trebuchet MS" panose="020B0603020202020204" pitchFamily="34" charset="0"/>
            </a:endParaRPr>
          </a:p>
        </p:txBody>
      </p:sp>
      <p:grpSp>
        <p:nvGrpSpPr>
          <p:cNvPr id="4" name="Group 3"/>
          <p:cNvGrpSpPr/>
          <p:nvPr/>
        </p:nvGrpSpPr>
        <p:grpSpPr>
          <a:xfrm>
            <a:off x="5164760" y="23244"/>
            <a:ext cx="3979240" cy="1092324"/>
            <a:chOff x="3568061" y="6305555"/>
            <a:chExt cx="10911887" cy="2846575"/>
          </a:xfrm>
        </p:grpSpPr>
        <p:pic>
          <p:nvPicPr>
            <p:cNvPr id="5"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047" y="6373718"/>
              <a:ext cx="2765429" cy="277841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9693" y="6305555"/>
              <a:ext cx="2740255" cy="275311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8061" y="6400800"/>
              <a:ext cx="2645454" cy="265787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5303" y="6371434"/>
              <a:ext cx="2706246" cy="2718951"/>
            </a:xfrm>
            <a:prstGeom prst="rect">
              <a:avLst/>
            </a:prstGeom>
          </p:spPr>
        </p:pic>
      </p:grpSp>
    </p:spTree>
    <p:extLst>
      <p:ext uri="{BB962C8B-B14F-4D97-AF65-F5344CB8AC3E}">
        <p14:creationId xmlns:p14="http://schemas.microsoft.com/office/powerpoint/2010/main" val="3847099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D60F556779D44584B15ED771342667" ma:contentTypeVersion="11" ma:contentTypeDescription="Create a new document." ma:contentTypeScope="" ma:versionID="e4f575ba2a21831c53ee8440f5149de3">
  <xsd:schema xmlns:xsd="http://www.w3.org/2001/XMLSchema" xmlns:xs="http://www.w3.org/2001/XMLSchema" xmlns:p="http://schemas.microsoft.com/office/2006/metadata/properties" xmlns:ns2="7385d776-639e-4ef9-85df-5c17e770c985" xmlns:ns3="e6943245-04cf-42a4-b2f3-ee5bacb5193a" targetNamespace="http://schemas.microsoft.com/office/2006/metadata/properties" ma:root="true" ma:fieldsID="fb6ce289a467ae7a079503843c1c3ee7" ns2:_="" ns3:_="">
    <xsd:import namespace="7385d776-639e-4ef9-85df-5c17e770c985"/>
    <xsd:import namespace="e6943245-04cf-42a4-b2f3-ee5bacb5193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85d776-639e-4ef9-85df-5c17e770c9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943245-04cf-42a4-b2f3-ee5bacb5193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98BA72-5F8B-43C7-8AE2-FDD07D0EF4B5}"/>
</file>

<file path=customXml/itemProps2.xml><?xml version="1.0" encoding="utf-8"?>
<ds:datastoreItem xmlns:ds="http://schemas.openxmlformats.org/officeDocument/2006/customXml" ds:itemID="{37FA1712-22A9-492E-8C86-B27FB1A302C6}">
  <ds:schemaRefs>
    <ds:schemaRef ds:uri="http://purl.org/dc/terms/"/>
    <ds:schemaRef ds:uri="http://schemas.microsoft.com/office/2006/documentManagement/types"/>
    <ds:schemaRef ds:uri="12c30bf8-3bb6-47e0-8613-99006bfbd09a"/>
    <ds:schemaRef ds:uri="http://purl.org/dc/elements/1.1/"/>
    <ds:schemaRef ds:uri="http://schemas.microsoft.com/office/infopath/2007/PartnerControls"/>
    <ds:schemaRef ds:uri="http://schemas.openxmlformats.org/package/2006/metadata/core-properties"/>
    <ds:schemaRef ds:uri="d18c3208-a127-4ca8-b139-9ec94ae652ed"/>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8366BE5C-64C8-4DE4-831E-9405634B94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4394</TotalTime>
  <Words>2965</Words>
  <Application>Microsoft Office PowerPoint</Application>
  <PresentationFormat>On-screen Show (4:3)</PresentationFormat>
  <Paragraphs>375</Paragraphs>
  <Slides>39</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ＭＳ Ｐゴシック</vt:lpstr>
      <vt:lpstr>Arial</vt:lpstr>
      <vt:lpstr>Calibri</vt:lpstr>
      <vt:lpstr>Calibri Light</vt:lpstr>
      <vt:lpstr>Times New Roman</vt:lpstr>
      <vt:lpstr>Trebuchet MS</vt:lpstr>
      <vt:lpstr>Wingdings 2</vt:lpstr>
      <vt:lpstr>Office Theme</vt:lpstr>
      <vt:lpstr>PowerPoint Presentation</vt:lpstr>
      <vt:lpstr>PowerPoint Presentation</vt:lpstr>
      <vt:lpstr> What is referencing?</vt:lpstr>
      <vt:lpstr> Why do we need to reference?</vt:lpstr>
      <vt:lpstr> What is plagiarism and collusion? </vt:lpstr>
      <vt:lpstr>Is it plagiarism?</vt:lpstr>
      <vt:lpstr>Is it plagiarism?</vt:lpstr>
      <vt:lpstr> APA referencing</vt:lpstr>
      <vt:lpstr> Direct quotes</vt:lpstr>
      <vt:lpstr> Indirect quotes</vt:lpstr>
      <vt:lpstr> Summarising</vt:lpstr>
      <vt:lpstr> Paraphrasing</vt:lpstr>
      <vt:lpstr> How to avoid plagiarising and last minute panics</vt:lpstr>
      <vt:lpstr> How do we reference?</vt:lpstr>
      <vt:lpstr> What is a citation?</vt:lpstr>
      <vt:lpstr> Example citations - Books</vt:lpstr>
      <vt:lpstr> Example citations - Websites</vt:lpstr>
      <vt:lpstr> Book citations</vt:lpstr>
      <vt:lpstr> References</vt:lpstr>
      <vt:lpstr>APA referencing - books</vt:lpstr>
      <vt:lpstr>PowerPoint Presentation</vt:lpstr>
      <vt:lpstr> Reference</vt:lpstr>
      <vt:lpstr>  Exercise 1 </vt:lpstr>
      <vt:lpstr> Exercise 1 - Answer</vt:lpstr>
      <vt:lpstr>  Exercise 2 </vt:lpstr>
      <vt:lpstr> Exercise 2 – Answer </vt:lpstr>
      <vt:lpstr> Secondary Referencing</vt:lpstr>
      <vt:lpstr>  Secondary referencing </vt:lpstr>
      <vt:lpstr>Secondary Referencing  Example</vt:lpstr>
      <vt:lpstr> Secondary citation and reference – Example </vt:lpstr>
      <vt:lpstr> Articles – printed sources</vt:lpstr>
      <vt:lpstr>  Exercise 3 </vt:lpstr>
      <vt:lpstr> Exercise 3 – Answer </vt:lpstr>
      <vt:lpstr> APA references - webpages</vt:lpstr>
      <vt:lpstr> Webpage information</vt:lpstr>
      <vt:lpstr>PowerPoint Presentation</vt:lpstr>
      <vt:lpstr>PowerPoint Presentation</vt:lpstr>
      <vt:lpstr>PowerPoint Presentation</vt:lpstr>
      <vt:lpstr>Example Reference 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Jayne Roberts</dc:creator>
  <cp:lastModifiedBy>Frances Fryer</cp:lastModifiedBy>
  <cp:revision>479</cp:revision>
  <cp:lastPrinted>2019-11-18T10:14:09Z</cp:lastPrinted>
  <dcterms:created xsi:type="dcterms:W3CDTF">2014-09-04T19:46:32Z</dcterms:created>
  <dcterms:modified xsi:type="dcterms:W3CDTF">2020-06-02T15:30:29Z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0x01010043D60F556779D44584B15ED771342667</vt:lpwstr>
  </property>
</Properties>
</file>