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notesMasterIdLst>
    <p:notesMasterId r:id="rId41"/>
  </p:notesMasterIdLst>
  <p:handoutMasterIdLst>
    <p:handoutMasterId r:id="rId42"/>
  </p:handoutMasterIdLst>
  <p:sldIdLst>
    <p:sldId id="384" r:id="rId2"/>
    <p:sldId id="385" r:id="rId3"/>
    <p:sldId id="344" r:id="rId4"/>
    <p:sldId id="282" r:id="rId5"/>
    <p:sldId id="386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47" r:id="rId15"/>
    <p:sldId id="348" r:id="rId16"/>
    <p:sldId id="269" r:id="rId17"/>
    <p:sldId id="288" r:id="rId18"/>
    <p:sldId id="352" r:id="rId19"/>
    <p:sldId id="371" r:id="rId20"/>
    <p:sldId id="354" r:id="rId21"/>
    <p:sldId id="388" r:id="rId22"/>
    <p:sldId id="389" r:id="rId23"/>
    <p:sldId id="328" r:id="rId24"/>
    <p:sldId id="329" r:id="rId25"/>
    <p:sldId id="332" r:id="rId26"/>
    <p:sldId id="383" r:id="rId27"/>
    <p:sldId id="375" r:id="rId28"/>
    <p:sldId id="300" r:id="rId29"/>
    <p:sldId id="301" r:id="rId30"/>
    <p:sldId id="302" r:id="rId31"/>
    <p:sldId id="356" r:id="rId32"/>
    <p:sldId id="336" r:id="rId33"/>
    <p:sldId id="379" r:id="rId34"/>
    <p:sldId id="357" r:id="rId35"/>
    <p:sldId id="376" r:id="rId36"/>
    <p:sldId id="391" r:id="rId37"/>
    <p:sldId id="341" r:id="rId38"/>
    <p:sldId id="380" r:id="rId39"/>
    <p:sldId id="393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87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7" autoAdjust="0"/>
  </p:normalViewPr>
  <p:slideViewPr>
    <p:cSldViewPr snapToGrid="0" snapToObjects="1">
      <p:cViewPr varScale="1">
        <p:scale>
          <a:sx n="63" d="100"/>
          <a:sy n="63" d="100"/>
        </p:scale>
        <p:origin x="9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CE29E-88F6-4463-9C36-F00CD8CAAC38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E6546-111E-4739-8A8A-F5871EA3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60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B06BB-D68A-5149-AE97-0ED4D718683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3D75D-431B-8242-83B2-B1F883384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2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Tx/>
              <a:buFont typeface="Wingdings 2" pitchFamily="18" charset="2"/>
              <a:buNone/>
            </a:pPr>
            <a:r>
              <a:rPr lang="en-GB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In this session you will learn</a:t>
            </a:r>
          </a:p>
          <a:p>
            <a:pPr eaLnBrk="1" hangingPunct="1">
              <a:buClrTx/>
              <a:buFont typeface="Wingdings 2" pitchFamily="18" charset="2"/>
              <a:buNone/>
            </a:pPr>
            <a:endParaRPr lang="en-GB" sz="900" dirty="0" smtClean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 marL="136525" indent="0" eaLnBrk="1" hangingPunct="1">
              <a:buClrTx/>
              <a:buNone/>
            </a:pPr>
            <a:r>
              <a:rPr lang="en-GB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Why you need to reference</a:t>
            </a:r>
          </a:p>
          <a:p>
            <a:pPr marL="136525" indent="0" eaLnBrk="1" hangingPunct="1">
              <a:buClrTx/>
              <a:buNone/>
            </a:pPr>
            <a:r>
              <a:rPr lang="en-GB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What is plagiarism?</a:t>
            </a:r>
          </a:p>
          <a:p>
            <a:pPr marL="136525" indent="0" eaLnBrk="1" hangingPunct="1">
              <a:buClrTx/>
              <a:buNone/>
            </a:pPr>
            <a:r>
              <a:rPr lang="en-GB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How to cite from a book, webpage &amp; journal article</a:t>
            </a:r>
          </a:p>
          <a:p>
            <a:pPr marL="136525" indent="0" eaLnBrk="1" hangingPunct="1">
              <a:buClrTx/>
              <a:buNone/>
            </a:pPr>
            <a:r>
              <a:rPr lang="en-GB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How to write a reference list</a:t>
            </a:r>
          </a:p>
          <a:p>
            <a:pPr marL="136525" indent="0" eaLnBrk="1" hangingPunct="1">
              <a:buClrTx/>
              <a:buNone/>
            </a:pPr>
            <a:r>
              <a:rPr lang="en-GB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Secondary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D75D-431B-8242-83B2-B1F883384C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(Name,</a:t>
            </a:r>
            <a:r>
              <a:rPr lang="en-GB" baseline="0" dirty="0" smtClean="0"/>
              <a:t> Year) or Name, Year: Page number)</a:t>
            </a:r>
          </a:p>
          <a:p>
            <a:r>
              <a:rPr lang="en-GB" baseline="0" dirty="0" smtClean="0"/>
              <a:t>Indirect: even if you don’t use a quote, but mentioning something which is an idea or information from something else, or putting it into your own words, still cite it.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Webpage citations are basically the same as books – (author,</a:t>
            </a:r>
            <a:r>
              <a:rPr lang="en-GB" baseline="0" dirty="0" smtClean="0"/>
              <a:t> year)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If no author use the title of the document in quotation marks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D75D-431B-8242-83B2-B1F883384C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17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Author - Surname, initial(s) or first name(s),</a:t>
            </a:r>
            <a:r>
              <a:rPr lang="en-GB" baseline="0" dirty="0" smtClean="0"/>
              <a:t> year of publication (in brackets), title (in italics or underlined), edition, Place of Publication, Publisher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Place is town or city</a:t>
            </a:r>
            <a:r>
              <a:rPr lang="en-GB" baseline="0" dirty="0"/>
              <a:t> not county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31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4327E8-5964-4B2A-BC26-D2CA285147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8649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your citation you use the same details as when citing from a book – author surname,</a:t>
            </a:r>
            <a:r>
              <a:rPr lang="en-GB" baseline="0" dirty="0" smtClean="0"/>
              <a:t> year of publication and a page number.</a:t>
            </a:r>
          </a:p>
          <a:p>
            <a:r>
              <a:rPr lang="en-GB" baseline="0" dirty="0" smtClean="0"/>
              <a:t>In your reference the name of the magazine or journal is in italics.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You also give the page numbers of the entire article.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For journals after the title put the volume no if there is one in italics and issue number in brackets.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In the reference the name of the magazine or journal is in italics.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Your also give the page number of the entire article in the reference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Journals – after the title put the volume no if there is one in italics and issue number in brackets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D75D-431B-8242-83B2-B1F883384C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9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D75D-431B-8242-83B2-B1F883384C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Title of webpage</a:t>
            </a:r>
            <a:r>
              <a:rPr lang="en-GB" baseline="0" dirty="0" smtClean="0"/>
              <a:t> is in italics</a:t>
            </a:r>
          </a:p>
          <a:p>
            <a:r>
              <a:rPr lang="en-GB" baseline="0" dirty="0" smtClean="0"/>
              <a:t>Sometimes not all the information will be available.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Sometimes</a:t>
            </a:r>
            <a:r>
              <a:rPr lang="en-GB" baseline="0" dirty="0" smtClean="0"/>
              <a:t> not all the information is available.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no author or organisation begin with the title of the document.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42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D75D-431B-8242-83B2-B1F883384C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4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C8E2D-1249-461F-97F2-5FE391477A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One alphabetical sequence showing books, DVD and website and journal articles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For DVDs use the name of the primary contributor </a:t>
            </a:r>
            <a:r>
              <a:rPr lang="en-GB" dirty="0" err="1"/>
              <a:t>eg</a:t>
            </a:r>
            <a:r>
              <a:rPr lang="en-GB" dirty="0"/>
              <a:t> the director or</a:t>
            </a:r>
            <a:r>
              <a:rPr lang="en-GB" baseline="0" dirty="0"/>
              <a:t> presenter.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/>
              <a:t>After [DVD] in square brackets put place of origin where DVD was primarily made and released.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/>
              <a:t>If DVD was downloaded from webpage after DVD you put retrieved from and the web address..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44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show evidence of your research</a:t>
            </a:r>
          </a:p>
          <a:p>
            <a:r>
              <a:rPr lang="en-GB" dirty="0" smtClean="0"/>
              <a:t>To show you can critically evaluate other</a:t>
            </a:r>
            <a:r>
              <a:rPr lang="en-GB" baseline="0" dirty="0" smtClean="0"/>
              <a:t> people’s ideas and use them to </a:t>
            </a:r>
            <a:r>
              <a:rPr lang="en-GB" dirty="0" smtClean="0"/>
              <a:t>support your arguments</a:t>
            </a:r>
          </a:p>
          <a:p>
            <a:r>
              <a:rPr lang="en-GB" dirty="0" smtClean="0"/>
              <a:t>Stress</a:t>
            </a:r>
            <a:r>
              <a:rPr lang="en-GB" baseline="0" dirty="0" smtClean="0"/>
              <a:t> importance of good record keeping/note taking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8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5EFB-0351-4DC1-9CF9-429D3D26F14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9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So, how do we actually go about referencing. </a:t>
            </a:r>
          </a:p>
          <a:p>
            <a:pPr eaLnBrk="1" hangingPunct="1"/>
            <a:endParaRPr lang="en-GB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When you are writing your report/essay, if you want to quote from someone's work, you should place the surname of the Author and the year that the work was published  along with a page number in the main text of your work. This is known as a CITATION.</a:t>
            </a:r>
          </a:p>
          <a:p>
            <a:pPr eaLnBrk="1" hangingPunct="1"/>
            <a:endParaRPr lang="en-GB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At the end of your essay, you will have a detailed list of all the sources. This is called the REFERENCE LIST. </a:t>
            </a:r>
          </a:p>
          <a:p>
            <a:pPr eaLnBrk="1" hangingPunct="1"/>
            <a:endParaRPr lang="en-GB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It is really important that both the citations and the reference list are consistent, uniform and really easy to understand! </a:t>
            </a:r>
          </a:p>
          <a:p>
            <a:pPr eaLnBrk="1" hangingPunct="1"/>
            <a:endParaRPr lang="en-GB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This is the suggested system for use in Chichester College. There are others! Check with your teacher that this is what they require.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D75D-431B-8242-83B2-B1F883384C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6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English studies you might use a longer direct quote</a:t>
            </a:r>
            <a:r>
              <a:rPr lang="en-GB" baseline="0" dirty="0" smtClean="0"/>
              <a:t> of a piece of poetry or prose if you are then going to follow the quote with an extended analysis of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D75D-431B-8242-83B2-B1F883384C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D75D-431B-8242-83B2-B1F883384C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B6E0E-107D-482A-8DEA-CB02EEDCE4E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7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5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1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2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0F89-3055-E544-9EAF-921BB13BBBB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CA1CC-CDEB-984C-B745-89B9EC1E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3163" y="383356"/>
            <a:ext cx="2891605" cy="9193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687" b="1" dirty="0">
                <a:solidFill>
                  <a:srgbClr val="422874"/>
                </a:solidFill>
                <a:latin typeface="Trebuchet MS" panose="020B0603020202020204" pitchFamily="34" charset="0"/>
              </a:rPr>
              <a:t>Graduate</a:t>
            </a:r>
          </a:p>
          <a:p>
            <a:r>
              <a:rPr lang="en-GB" sz="2687" b="1" dirty="0">
                <a:solidFill>
                  <a:srgbClr val="422874"/>
                </a:solidFill>
                <a:latin typeface="Trebuchet MS" panose="020B0603020202020204" pitchFamily="34" charset="0"/>
              </a:rPr>
              <a:t>Attributes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-9839" y="0"/>
            <a:ext cx="9153840" cy="36474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45"/>
          </a:p>
        </p:txBody>
      </p:sp>
      <p:sp>
        <p:nvSpPr>
          <p:cNvPr id="9" name="Rectangle 8"/>
          <p:cNvSpPr/>
          <p:nvPr/>
        </p:nvSpPr>
        <p:spPr>
          <a:xfrm>
            <a:off x="8843525" y="0"/>
            <a:ext cx="300475" cy="6529116"/>
          </a:xfrm>
          <a:prstGeom prst="rect">
            <a:avLst/>
          </a:prstGeom>
          <a:solidFill>
            <a:srgbClr val="C000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45"/>
          </a:p>
        </p:txBody>
      </p:sp>
      <p:sp>
        <p:nvSpPr>
          <p:cNvPr id="10" name="Rectangle 9"/>
          <p:cNvSpPr/>
          <p:nvPr/>
        </p:nvSpPr>
        <p:spPr>
          <a:xfrm>
            <a:off x="300476" y="6529117"/>
            <a:ext cx="8843525" cy="3123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45"/>
          </a:p>
        </p:txBody>
      </p:sp>
      <p:sp>
        <p:nvSpPr>
          <p:cNvPr id="11" name="Rectangle 10"/>
          <p:cNvSpPr/>
          <p:nvPr/>
        </p:nvSpPr>
        <p:spPr>
          <a:xfrm>
            <a:off x="0" y="364746"/>
            <a:ext cx="310315" cy="6493254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45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631DF3F2-82D9-433D-BBB5-2C0C2D9A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73" y="801517"/>
            <a:ext cx="5411141" cy="5421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29" y="494011"/>
            <a:ext cx="2590995" cy="576212"/>
          </a:xfrm>
          <a:prstGeom prst="rect">
            <a:avLst/>
          </a:prstGeom>
          <a:solidFill>
            <a:srgbClr val="422874"/>
          </a:solidFill>
        </p:spPr>
      </p:pic>
    </p:spTree>
    <p:extLst>
      <p:ext uri="{BB962C8B-B14F-4D97-AF65-F5344CB8AC3E}">
        <p14:creationId xmlns:p14="http://schemas.microsoft.com/office/powerpoint/2010/main" val="22565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Indirect </a:t>
            </a:r>
            <a:r>
              <a:rPr lang="en-GB" sz="4000" b="1" dirty="0">
                <a:solidFill>
                  <a:srgbClr val="422874"/>
                </a:solidFill>
                <a:latin typeface="Trebuchet MS" panose="020B0603020202020204" pitchFamily="34" charset="0"/>
              </a:rPr>
              <a:t>quotes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1" y="1926770"/>
            <a:ext cx="8147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It is better to rewrite the information you find in your own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You can summarise or paraphrase the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You still need to provide a citation and reference as you didn’t create the original information yourself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6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Summarising</a:t>
            </a:r>
            <a:endParaRPr lang="en-GB" sz="40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169" y="1665718"/>
            <a:ext cx="82484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To 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summarise you need to give a brief overview of the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Include the main idea and key points in your own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It should be much shorter than the original writing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6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64" y="538588"/>
            <a:ext cx="7503736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sz="4000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Paraphrasing</a:t>
            </a:r>
            <a:endParaRPr lang="en-GB" sz="40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864" y="1602745"/>
            <a:ext cx="78713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To </a:t>
            </a: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paraphrase you need to </a:t>
            </a:r>
            <a:r>
              <a:rPr lang="en-US" sz="2800" b="1" dirty="0">
                <a:solidFill>
                  <a:srgbClr val="422874"/>
                </a:solidFill>
                <a:latin typeface="Trebuchet MS" panose="020B0603020202020204" pitchFamily="34" charset="0"/>
              </a:rPr>
              <a:t>completely</a:t>
            </a: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 rewrite</a:t>
            </a:r>
            <a:r>
              <a:rPr lang="en-US" sz="2800" b="1" dirty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the information in your own 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It shows what you know and understand about the 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subject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It should be about the same length as the original information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2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1" y="463814"/>
            <a:ext cx="7987449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4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How </a:t>
            </a:r>
            <a:r>
              <a:rPr lang="en-GB" sz="4400" b="1" dirty="0">
                <a:solidFill>
                  <a:srgbClr val="422874"/>
                </a:solidFill>
                <a:latin typeface="Trebuchet MS" panose="020B0603020202020204" pitchFamily="34" charset="0"/>
              </a:rPr>
              <a:t>to avoid </a:t>
            </a:r>
            <a:r>
              <a:rPr lang="en-GB" sz="44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plagiarising</a:t>
            </a:r>
            <a:br>
              <a:rPr lang="en-GB" sz="44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4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and </a:t>
            </a:r>
            <a:r>
              <a:rPr lang="en-GB" sz="4400" b="1" dirty="0">
                <a:solidFill>
                  <a:srgbClr val="422874"/>
                </a:solidFill>
                <a:latin typeface="Trebuchet MS" panose="020B0603020202020204" pitchFamily="34" charset="0"/>
              </a:rPr>
              <a:t>last minute panics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7901" y="1981200"/>
            <a:ext cx="827673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en-GB" sz="2200" b="1" dirty="0">
                <a:solidFill>
                  <a:srgbClr val="422874"/>
                </a:solidFill>
                <a:latin typeface="Trebuchet MS" panose="020B0603020202020204" pitchFamily="34" charset="0"/>
              </a:rPr>
              <a:t>Good record keeping and note taking are essential to this process</a:t>
            </a:r>
          </a:p>
          <a:p>
            <a:endParaRPr lang="en-GB" sz="22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sz="22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Do </a:t>
            </a:r>
            <a:r>
              <a:rPr lang="en-GB" sz="2200" dirty="0">
                <a:solidFill>
                  <a:srgbClr val="422874"/>
                </a:solidFill>
                <a:latin typeface="Trebuchet MS" panose="020B0603020202020204" pitchFamily="34" charset="0"/>
              </a:rPr>
              <a:t>not copy and paste from the internet into your </a:t>
            </a:r>
            <a:r>
              <a:rPr lang="en-GB" sz="22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Read </a:t>
            </a:r>
            <a:r>
              <a:rPr lang="en-GB" sz="2200" dirty="0">
                <a:solidFill>
                  <a:srgbClr val="422874"/>
                </a:solidFill>
                <a:latin typeface="Trebuchet MS" panose="020B0603020202020204" pitchFamily="34" charset="0"/>
              </a:rPr>
              <a:t>the article, make your own notes and use these for your </a:t>
            </a:r>
            <a:r>
              <a:rPr lang="en-GB" sz="22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assignment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Make </a:t>
            </a:r>
            <a:r>
              <a:rPr lang="en-GB" sz="2200" dirty="0">
                <a:solidFill>
                  <a:srgbClr val="422874"/>
                </a:solidFill>
                <a:latin typeface="Trebuchet MS" panose="020B0603020202020204" pitchFamily="34" charset="0"/>
              </a:rPr>
              <a:t>sure you collect the information you need to reference the webpage</a:t>
            </a:r>
          </a:p>
          <a:p>
            <a:endParaRPr lang="en-GB" sz="22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sz="22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Have </a:t>
            </a:r>
            <a:r>
              <a:rPr lang="en-GB" sz="2200" dirty="0">
                <a:solidFill>
                  <a:srgbClr val="422874"/>
                </a:solidFill>
                <a:latin typeface="Trebuchet MS" panose="020B0603020202020204" pitchFamily="34" charset="0"/>
              </a:rPr>
              <a:t>a system to keep track of your sources of </a:t>
            </a:r>
            <a:r>
              <a:rPr lang="en-GB" sz="22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Write </a:t>
            </a:r>
            <a:r>
              <a:rPr lang="en-GB" sz="2200" dirty="0">
                <a:solidFill>
                  <a:srgbClr val="422874"/>
                </a:solidFill>
                <a:latin typeface="Trebuchet MS" panose="020B0603020202020204" pitchFamily="34" charset="0"/>
              </a:rPr>
              <a:t>a reference for every source you think you might </a:t>
            </a:r>
            <a:r>
              <a:rPr lang="en-GB" sz="22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You </a:t>
            </a:r>
            <a:r>
              <a:rPr lang="en-GB" sz="2200" dirty="0">
                <a:solidFill>
                  <a:srgbClr val="422874"/>
                </a:solidFill>
                <a:latin typeface="Trebuchet MS" panose="020B0603020202020204" pitchFamily="34" charset="0"/>
              </a:rPr>
              <a:t>can collect these by using a spreadsheet, document, sheets of paper or cards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9095" y="-64417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8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65126"/>
            <a:ext cx="8047037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How do we reference?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468313" y="1984833"/>
            <a:ext cx="8280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800" dirty="0">
                <a:solidFill>
                  <a:srgbClr val="422874"/>
                </a:solidFill>
                <a:latin typeface="Trebuchet MS" pitchFamily="34" charset="0"/>
              </a:rPr>
              <a:t>To reference your assignment </a:t>
            </a:r>
            <a:r>
              <a:rPr lang="en-GB" sz="2800" dirty="0" smtClean="0">
                <a:solidFill>
                  <a:srgbClr val="422874"/>
                </a:solidFill>
                <a:latin typeface="Trebuchet MS" pitchFamily="34" charset="0"/>
              </a:rPr>
              <a:t>correctly you </a:t>
            </a:r>
            <a:r>
              <a:rPr lang="en-GB" sz="2800" dirty="0">
                <a:solidFill>
                  <a:srgbClr val="422874"/>
                </a:solidFill>
                <a:latin typeface="Trebuchet MS" pitchFamily="34" charset="0"/>
              </a:rPr>
              <a:t>will need to do two things</a:t>
            </a:r>
          </a:p>
          <a:p>
            <a:pPr marL="514350" indent="-514350" algn="ctr">
              <a:buFont typeface="+mj-lt"/>
              <a:buAutoNum type="arabicPeriod"/>
            </a:pPr>
            <a:endParaRPr lang="en-GB" sz="2800" dirty="0">
              <a:solidFill>
                <a:srgbClr val="422874"/>
              </a:solidFill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422874"/>
                </a:solidFill>
                <a:latin typeface="Trebuchet MS" pitchFamily="34" charset="0"/>
              </a:rPr>
              <a:t>Give a citation in your assignment</a:t>
            </a:r>
          </a:p>
          <a:p>
            <a:pPr marL="514350" indent="-514350" algn="ctr">
              <a:buFont typeface="+mj-lt"/>
              <a:buAutoNum type="arabicPeriod"/>
            </a:pPr>
            <a:endParaRPr lang="en-GB" sz="2800" dirty="0">
              <a:solidFill>
                <a:srgbClr val="422874"/>
              </a:solidFill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422874"/>
                </a:solidFill>
                <a:latin typeface="Trebuchet MS" pitchFamily="34" charset="0"/>
              </a:rPr>
              <a:t>Create a reference list at the end of the assignment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8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US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US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What is a citation?</a:t>
            </a:r>
            <a:endParaRPr lang="en-US" sz="40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 citation is a piece of writing in your assignment that shows who wrote or is responsible for the idea, words or image you are using</a:t>
            </a:r>
          </a:p>
          <a:p>
            <a:pPr marL="0" indent="0">
              <a:buNone/>
            </a:pPr>
            <a:endParaRPr lang="en-US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Each citation ‘cites’, or points to, a reference in your reference list </a:t>
            </a: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76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Example citations - </a:t>
            </a: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Books</a:t>
            </a:r>
            <a:endParaRPr lang="en-GB" sz="4000" b="1" dirty="0" smtClean="0">
              <a:solidFill>
                <a:srgbClr val="422874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825625"/>
            <a:ext cx="8276811" cy="46348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31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Direct quotation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31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Peck and Coyle </a:t>
            </a: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(2012: p.52) </a:t>
            </a: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state that “writing is not the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same as thinking out </a:t>
            </a: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loud”.</a:t>
            </a:r>
            <a:endParaRPr lang="en-GB" sz="31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31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“Writing is not the same as thinking out loud” (Peck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&amp; Coyle, </a:t>
            </a: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2012: p.52</a:t>
            </a: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3100" b="1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1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Indirect quotation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3100" b="1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Peck </a:t>
            </a:r>
            <a:r>
              <a:rPr lang="en-GB" sz="3100" dirty="0">
                <a:solidFill>
                  <a:srgbClr val="422874"/>
                </a:solidFill>
                <a:latin typeface="Trebuchet MS" panose="020B0603020202020204" pitchFamily="34" charset="0"/>
              </a:rPr>
              <a:t>and Coyle </a:t>
            </a: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(2012: p.52</a:t>
            </a:r>
            <a:r>
              <a:rPr lang="en-GB" sz="3100" dirty="0">
                <a:solidFill>
                  <a:srgbClr val="422874"/>
                </a:solidFill>
                <a:latin typeface="Trebuchet MS" panose="020B0603020202020204" pitchFamily="34" charset="0"/>
              </a:rPr>
              <a:t>) emphasize that </a:t>
            </a: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written </a:t>
            </a:r>
            <a:r>
              <a:rPr lang="en-GB" sz="3100" dirty="0">
                <a:solidFill>
                  <a:srgbClr val="422874"/>
                </a:solidFill>
                <a:latin typeface="Trebuchet MS" panose="020B0603020202020204" pitchFamily="34" charset="0"/>
              </a:rPr>
              <a:t>work you have the opportunity to </a:t>
            </a: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improve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your </a:t>
            </a:r>
            <a:r>
              <a:rPr lang="en-GB" sz="3100" dirty="0">
                <a:solidFill>
                  <a:srgbClr val="422874"/>
                </a:solidFill>
                <a:latin typeface="Trebuchet MS" panose="020B0603020202020204" pitchFamily="34" charset="0"/>
              </a:rPr>
              <a:t>presentation by re-evaluating and </a:t>
            </a: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rewriting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your </a:t>
            </a:r>
            <a:r>
              <a:rPr lang="en-GB" sz="3100" dirty="0">
                <a:solidFill>
                  <a:srgbClr val="422874"/>
                </a:solidFill>
                <a:latin typeface="Trebuchet MS" panose="020B0603020202020204" pitchFamily="34" charset="0"/>
              </a:rPr>
              <a:t>first </a:t>
            </a:r>
            <a:r>
              <a:rPr lang="en-GB" sz="3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thoughts.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41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sz="36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36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Example citations -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422874"/>
                </a:solidFill>
                <a:latin typeface="Trebuchet MS"/>
              </a:rPr>
              <a:t>Direct quotation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422874"/>
                </a:solidFill>
                <a:latin typeface="Trebuchet MS"/>
              </a:rPr>
              <a:t> 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422874"/>
                </a:solidFill>
                <a:latin typeface="Trebuchet MS"/>
              </a:rPr>
              <a:t>“… being aware of fake news does not mean we can always spot it”  (Burns, 2017).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422874"/>
              </a:solidFill>
              <a:latin typeface="Trebuchet MS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422874"/>
                </a:solidFill>
                <a:latin typeface="Trebuchet MS"/>
              </a:rPr>
              <a:t>Direct quotation with no date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422874"/>
              </a:solidFill>
              <a:latin typeface="Trebuchet MS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2000" dirty="0">
                <a:solidFill>
                  <a:srgbClr val="422874"/>
                </a:solidFill>
                <a:latin typeface="Trebuchet MS"/>
                <a:ea typeface="Times New Roman" pitchFamily="18" charset="0"/>
                <a:cs typeface="Times New Roman" pitchFamily="18" charset="0"/>
              </a:rPr>
              <a:t>“Time management is about making things happen, rather than having them happen to you. You need to get control!” (Greenhow, </a:t>
            </a:r>
            <a:r>
              <a:rPr lang="en-GB" altLang="en-US" sz="2000" dirty="0" err="1">
                <a:solidFill>
                  <a:srgbClr val="422874"/>
                </a:solidFill>
                <a:latin typeface="Trebuchet MS"/>
                <a:ea typeface="Times New Roman" pitchFamily="18" charset="0"/>
                <a:cs typeface="Times New Roman" pitchFamily="18" charset="0"/>
              </a:rPr>
              <a:t>n.d.</a:t>
            </a:r>
            <a:r>
              <a:rPr lang="en-GB" altLang="en-US" sz="2000" dirty="0">
                <a:solidFill>
                  <a:srgbClr val="422874"/>
                </a:solidFill>
                <a:latin typeface="Trebuchet MS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altLang="en-US" sz="2000" dirty="0">
              <a:solidFill>
                <a:srgbClr val="422874"/>
              </a:solidFill>
              <a:latin typeface="Trebuchet MS"/>
              <a:cs typeface="Arial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2000" b="1" dirty="0">
                <a:solidFill>
                  <a:srgbClr val="422874"/>
                </a:solidFill>
                <a:latin typeface="Trebuchet MS"/>
                <a:cs typeface="Arial" pitchFamily="34" charset="0"/>
              </a:rPr>
              <a:t>Indirect quotation with no author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altLang="en-US" sz="2000" dirty="0">
              <a:solidFill>
                <a:srgbClr val="422874"/>
              </a:solidFill>
              <a:latin typeface="Trebuchet MS"/>
              <a:cs typeface="Arial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rgbClr val="422874"/>
                </a:solidFill>
                <a:latin typeface="Trebuchet MS"/>
                <a:ea typeface="Times New Roman" pitchFamily="18" charset="0"/>
                <a:cs typeface="Times New Roman" pitchFamily="18" charset="0"/>
              </a:rPr>
              <a:t>A study for Alcohol Concern </a:t>
            </a:r>
            <a:r>
              <a:rPr lang="en-US" altLang="en-US" sz="2000" dirty="0" smtClean="0">
                <a:solidFill>
                  <a:srgbClr val="422874"/>
                </a:solidFill>
                <a:latin typeface="Trebuchet MS"/>
                <a:ea typeface="Times New Roman" pitchFamily="18" charset="0"/>
                <a:cs typeface="Times New Roman" pitchFamily="18" charset="0"/>
              </a:rPr>
              <a:t>(Call </a:t>
            </a:r>
            <a:r>
              <a:rPr lang="en-US" altLang="en-US" sz="2000" dirty="0">
                <a:solidFill>
                  <a:srgbClr val="422874"/>
                </a:solidFill>
                <a:latin typeface="Trebuchet MS"/>
                <a:ea typeface="Times New Roman" pitchFamily="18" charset="0"/>
                <a:cs typeface="Times New Roman" pitchFamily="18" charset="0"/>
              </a:rPr>
              <a:t>to </a:t>
            </a:r>
            <a:r>
              <a:rPr lang="en-US" altLang="en-US" sz="2000" dirty="0" smtClean="0">
                <a:solidFill>
                  <a:srgbClr val="422874"/>
                </a:solidFill>
                <a:latin typeface="Trebuchet MS"/>
                <a:ea typeface="Times New Roman" pitchFamily="18" charset="0"/>
                <a:cs typeface="Times New Roman" pitchFamily="18" charset="0"/>
              </a:rPr>
              <a:t>stop, 2015) </a:t>
            </a:r>
            <a:r>
              <a:rPr lang="en-US" altLang="en-US" sz="2000" dirty="0">
                <a:solidFill>
                  <a:srgbClr val="422874"/>
                </a:solidFill>
                <a:latin typeface="Trebuchet MS"/>
                <a:ea typeface="Times New Roman" pitchFamily="18" charset="0"/>
                <a:cs typeface="Times New Roman" pitchFamily="18" charset="0"/>
              </a:rPr>
              <a:t>proposes various policies to reduce children's drinking </a:t>
            </a:r>
            <a:r>
              <a:rPr lang="en-GB" altLang="en-US" sz="2000" dirty="0">
                <a:solidFill>
                  <a:srgbClr val="422874"/>
                </a:solidFill>
                <a:latin typeface="Trebuchet MS"/>
                <a:ea typeface="Times New Roman" pitchFamily="18" charset="0"/>
                <a:cs typeface="Times New Roman" pitchFamily="18" charset="0"/>
              </a:rPr>
              <a:t>…</a:t>
            </a:r>
            <a:endParaRPr lang="en-GB" altLang="en-US" sz="2000" dirty="0">
              <a:solidFill>
                <a:srgbClr val="422874"/>
              </a:solidFill>
              <a:latin typeface="Trebuchet MS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10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5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Book citations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690689"/>
            <a:ext cx="8526463" cy="4430711"/>
          </a:xfrm>
        </p:spPr>
        <p:txBody>
          <a:bodyPr>
            <a:normAutofit fontScale="92500" lnSpcReduction="20000"/>
          </a:bodyPr>
          <a:lstStyle/>
          <a:p>
            <a:pPr marL="547688" indent="0">
              <a:buClr>
                <a:srgbClr val="422874"/>
              </a:buClr>
              <a:buSzPct val="105000"/>
              <a:buNone/>
              <a:defRPr/>
            </a:pPr>
            <a:r>
              <a:rPr lang="en-GB" sz="2600" b="1" dirty="0">
                <a:solidFill>
                  <a:srgbClr val="422874"/>
                </a:solidFill>
                <a:latin typeface="Trebuchet MS" panose="020B0603020202020204" pitchFamily="34" charset="0"/>
              </a:rPr>
              <a:t>W</a:t>
            </a:r>
            <a:r>
              <a:rPr lang="en-GB" sz="26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hich </a:t>
            </a:r>
            <a:r>
              <a:rPr lang="en-GB" sz="2600" b="1" dirty="0">
                <a:solidFill>
                  <a:srgbClr val="422874"/>
                </a:solidFill>
                <a:latin typeface="Trebuchet MS" panose="020B0603020202020204" pitchFamily="34" charset="0"/>
              </a:rPr>
              <a:t>of these direct quotations from Bram Stoker’s book </a:t>
            </a:r>
            <a:r>
              <a:rPr lang="en-GB" sz="2600" b="1" i="1" dirty="0">
                <a:solidFill>
                  <a:srgbClr val="422874"/>
                </a:solidFill>
                <a:latin typeface="Trebuchet MS" panose="020B0603020202020204" pitchFamily="34" charset="0"/>
              </a:rPr>
              <a:t>Dracula</a:t>
            </a:r>
            <a:r>
              <a:rPr lang="en-GB" sz="2600" b="1" dirty="0">
                <a:solidFill>
                  <a:srgbClr val="422874"/>
                </a:solidFill>
                <a:latin typeface="Trebuchet MS" panose="020B0603020202020204" pitchFamily="34" charset="0"/>
              </a:rPr>
              <a:t> is correctly cited</a:t>
            </a:r>
          </a:p>
          <a:p>
            <a:pPr marL="547688" indent="0">
              <a:buClr>
                <a:srgbClr val="422874"/>
              </a:buClr>
              <a:buSzPct val="105000"/>
              <a:buNone/>
              <a:defRPr/>
            </a:pPr>
            <a:endParaRPr lang="en-GB" sz="20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1004888" indent="-457200">
              <a:buClr>
                <a:srgbClr val="422874"/>
              </a:buClr>
              <a:buSzPct val="105000"/>
              <a:buFont typeface="+mj-lt"/>
              <a:buAutoNum type="arabicPeriod"/>
              <a:defRPr/>
            </a:pPr>
            <a:r>
              <a:rPr lang="en-GB" sz="2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“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As the Count leaned over me and his hands touched me, I could not repress a shudder” Dracula. </a:t>
            </a:r>
          </a:p>
          <a:p>
            <a:pPr marL="609600" indent="-609600" eaLnBrk="1" hangingPunct="1">
              <a:buClr>
                <a:srgbClr val="422874"/>
              </a:buClr>
              <a:buSzPct val="105000"/>
              <a:buFont typeface="+mj-lt"/>
              <a:buAutoNum type="arabicPeriod"/>
              <a:defRPr/>
            </a:pPr>
            <a:endParaRPr lang="en-GB" sz="20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1004888" indent="-457200">
              <a:buClr>
                <a:srgbClr val="422874"/>
              </a:buClr>
              <a:buSzPct val="105000"/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“If ever a face meant death – if looks could kill – we saw it at that moment” (Stoker,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2014: p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254).</a:t>
            </a:r>
          </a:p>
          <a:p>
            <a:pPr marL="609600" indent="-609600" eaLnBrk="1" hangingPunct="1">
              <a:buClr>
                <a:srgbClr val="422874"/>
              </a:buClr>
              <a:buSzPct val="105000"/>
              <a:buFont typeface="+mj-lt"/>
              <a:buAutoNum type="arabicPeriod"/>
              <a:defRPr/>
            </a:pPr>
            <a:endParaRPr lang="en-GB" sz="20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1004888" indent="-457200">
              <a:buClr>
                <a:srgbClr val="422874"/>
              </a:buClr>
              <a:buSzPct val="105000"/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“There in one of the great boxes, of which there were fifty in all, on a pile of newly dug earth, lay the Count!”  Stoker, </a:t>
            </a:r>
            <a:r>
              <a:rPr lang="en-GB" sz="20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Dracula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(2014: p.63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).</a:t>
            </a:r>
          </a:p>
          <a:p>
            <a:pPr marL="609600" indent="-609600" eaLnBrk="1" hangingPunct="1">
              <a:buClr>
                <a:srgbClr val="422874"/>
              </a:buClr>
              <a:buSzPct val="105000"/>
              <a:buFont typeface="+mj-lt"/>
              <a:buAutoNum type="arabicPeriod"/>
              <a:defRPr/>
            </a:pPr>
            <a:endParaRPr lang="en-GB" sz="20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1004888" indent="-457200">
              <a:buClr>
                <a:srgbClr val="422874"/>
              </a:buClr>
              <a:buSzPct val="105000"/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When she was in bed he came and himself fixed the wreath of garlic round her neck (Stoker,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2014: p.160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).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36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2A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US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US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References</a:t>
            </a:r>
            <a:endParaRPr lang="en-GB" sz="40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The reference you write in your reference list will give all the details of the source where you read the original quotation</a:t>
            </a:r>
          </a:p>
          <a:p>
            <a:pPr marL="0" indent="0">
              <a:buNone/>
            </a:pP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The reference list should be one alphabetical list and include references to all types of resource used</a:t>
            </a:r>
          </a:p>
          <a:p>
            <a:pPr marL="0" indent="0">
              <a:buNone/>
            </a:pP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Begin each reference with the surname of the author/editor or the organisation name which you used to begin the citation</a:t>
            </a:r>
          </a:p>
          <a:p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4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3163" y="374051"/>
            <a:ext cx="2891605" cy="9193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687" b="1" dirty="0">
                <a:solidFill>
                  <a:srgbClr val="422874"/>
                </a:solidFill>
                <a:latin typeface="Trebuchet MS" panose="020B0603020202020204" pitchFamily="34" charset="0"/>
              </a:rPr>
              <a:t>Graduate</a:t>
            </a:r>
          </a:p>
          <a:p>
            <a:r>
              <a:rPr lang="en-GB" sz="2687" b="1" dirty="0">
                <a:solidFill>
                  <a:srgbClr val="422874"/>
                </a:solidFill>
                <a:latin typeface="Trebuchet MS" panose="020B0603020202020204" pitchFamily="34" charset="0"/>
              </a:rPr>
              <a:t>Attributes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75" y="2242575"/>
            <a:ext cx="8076993" cy="3321989"/>
          </a:xfrm>
        </p:spPr>
        <p:txBody>
          <a:bodyPr>
            <a:normAutofit/>
          </a:bodyPr>
          <a:lstStyle/>
          <a:p>
            <a:r>
              <a:rPr lang="en-GB" sz="5276" b="1" dirty="0">
                <a:solidFill>
                  <a:srgbClr val="422874"/>
                </a:solidFill>
                <a:latin typeface="Trebuchet MS" panose="020B0603020202020204" pitchFamily="34" charset="0"/>
              </a:rPr>
              <a:t>Referencing</a:t>
            </a:r>
            <a:endParaRPr lang="en-GB" sz="3957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sz="3908" dirty="0">
                <a:solidFill>
                  <a:srgbClr val="422874"/>
                </a:solidFill>
                <a:latin typeface="Trebuchet MS" panose="020B0603020202020204" pitchFamily="34" charset="0"/>
              </a:rPr>
              <a:t>Developing effective referencing and citation skills</a:t>
            </a:r>
            <a:r>
              <a:rPr lang="en-GB" sz="3908" b="1" dirty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</a:p>
          <a:p>
            <a:endParaRPr lang="en-GB" sz="3908" b="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sz="3908" b="1" dirty="0">
                <a:solidFill>
                  <a:srgbClr val="422874"/>
                </a:solidFill>
                <a:latin typeface="Trebuchet MS" panose="020B0603020202020204" pitchFamily="34" charset="0"/>
              </a:rPr>
              <a:t>Harvard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839" y="0"/>
            <a:ext cx="9153840" cy="36474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45"/>
          </a:p>
        </p:txBody>
      </p:sp>
      <p:sp>
        <p:nvSpPr>
          <p:cNvPr id="13" name="Rectangle 12"/>
          <p:cNvSpPr/>
          <p:nvPr/>
        </p:nvSpPr>
        <p:spPr>
          <a:xfrm>
            <a:off x="8830722" y="0"/>
            <a:ext cx="313278" cy="6529116"/>
          </a:xfrm>
          <a:prstGeom prst="rect">
            <a:avLst/>
          </a:prstGeom>
          <a:solidFill>
            <a:srgbClr val="C000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45"/>
          </a:p>
        </p:txBody>
      </p:sp>
      <p:sp>
        <p:nvSpPr>
          <p:cNvPr id="14" name="Rectangle 13"/>
          <p:cNvSpPr/>
          <p:nvPr/>
        </p:nvSpPr>
        <p:spPr>
          <a:xfrm>
            <a:off x="300476" y="6529117"/>
            <a:ext cx="8843525" cy="3123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45"/>
          </a:p>
        </p:txBody>
      </p:sp>
      <p:sp>
        <p:nvSpPr>
          <p:cNvPr id="15" name="Rectangle 14"/>
          <p:cNvSpPr/>
          <p:nvPr/>
        </p:nvSpPr>
        <p:spPr>
          <a:xfrm>
            <a:off x="-9840" y="355441"/>
            <a:ext cx="310315" cy="6493254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45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29" y="494011"/>
            <a:ext cx="2590995" cy="576212"/>
          </a:xfrm>
          <a:prstGeom prst="rect">
            <a:avLst/>
          </a:prstGeom>
          <a:solidFill>
            <a:srgbClr val="422874"/>
          </a:solidFill>
        </p:spPr>
      </p:pic>
    </p:spTree>
    <p:extLst>
      <p:ext uri="{BB962C8B-B14F-4D97-AF65-F5344CB8AC3E}">
        <p14:creationId xmlns:p14="http://schemas.microsoft.com/office/powerpoint/2010/main" val="20588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93726"/>
            <a:ext cx="7886700" cy="1325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Harvard </a:t>
            </a:r>
            <a:b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referencing -</a:t>
            </a: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books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eaLnBrk="1" hangingPunct="1">
              <a:buClr>
                <a:schemeClr val="bg1"/>
              </a:buClr>
              <a:buFont typeface="Wingdings 2" pitchFamily="18" charset="2"/>
              <a:buNone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indent="0" eaLnBrk="1" hangingPunct="1">
              <a:buClr>
                <a:schemeClr val="bg1"/>
              </a:buClr>
              <a:buFont typeface="Wingdings 2" pitchFamily="18" charset="2"/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Write the reference using this format</a:t>
            </a:r>
          </a:p>
          <a:p>
            <a:pPr indent="0" eaLnBrk="1" hangingPunct="1">
              <a:buClr>
                <a:schemeClr val="bg1"/>
              </a:buClr>
              <a:buFont typeface="Wingdings 2" pitchFamily="18" charset="2"/>
              <a:buNone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indent="0" eaLnBrk="1" hangingPunct="1">
              <a:buClr>
                <a:schemeClr val="bg1"/>
              </a:buClr>
              <a:buFontTx/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Author, Initials. (year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 </a:t>
            </a:r>
            <a:r>
              <a:rPr lang="en-GB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Title of </a:t>
            </a:r>
            <a:r>
              <a:rPr lang="en-GB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book.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 Edition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, if later than first e.g. 3rd ed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.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Place of publication: Publisher.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8" descr="cropped imprint2 peck and coy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92600"/>
            <a:ext cx="3348037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258466" y="485715"/>
            <a:ext cx="4601532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rebuchet MS" pitchFamily="34" charset="0"/>
              </a:rPr>
              <a:t>Title </a:t>
            </a:r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2nd ed.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0000"/>
                </a:solidFill>
                <a:latin typeface="Trebuchet MS"/>
              </a:rPr>
              <a:t>Title</a:t>
            </a:r>
            <a:r>
              <a:rPr lang="en-GB" b="1" dirty="0">
                <a:latin typeface="Trebuchet MS"/>
              </a:rPr>
              <a:t> </a:t>
            </a:r>
            <a:r>
              <a:rPr lang="en-GB" dirty="0">
                <a:latin typeface="Trebuchet MS"/>
              </a:rPr>
              <a:t> </a:t>
            </a:r>
            <a:endParaRPr lang="en-GB" dirty="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en-GB" b="1" dirty="0" smtClean="0">
                <a:latin typeface="Trebuchet MS"/>
                <a:ea typeface="+mn-lt"/>
                <a:cs typeface="+mn-lt"/>
              </a:rPr>
              <a:t>	</a:t>
            </a:r>
            <a:r>
              <a:rPr lang="en-GB" dirty="0" smtClean="0">
                <a:latin typeface="Trebuchet MS"/>
                <a:ea typeface="+mn-lt"/>
                <a:cs typeface="+mn-lt"/>
              </a:rPr>
              <a:t>Marketing</a:t>
            </a:r>
            <a:r>
              <a:rPr lang="en-GB" dirty="0">
                <a:latin typeface="Trebuchet MS"/>
                <a:ea typeface="+mn-lt"/>
                <a:cs typeface="+mn-lt"/>
              </a:rPr>
              <a:t> communications: brands, </a:t>
            </a:r>
            <a:r>
              <a:rPr lang="en-GB" dirty="0" smtClean="0">
                <a:latin typeface="Trebuchet MS"/>
                <a:ea typeface="+mn-lt"/>
                <a:cs typeface="+mn-lt"/>
              </a:rPr>
              <a:t>	experiences </a:t>
            </a:r>
            <a:r>
              <a:rPr lang="en-GB" dirty="0">
                <a:latin typeface="Trebuchet MS"/>
                <a:ea typeface="+mn-lt"/>
                <a:cs typeface="+mn-lt"/>
              </a:rPr>
              <a:t>and </a:t>
            </a:r>
            <a:r>
              <a:rPr lang="en-GB" dirty="0" smtClean="0">
                <a:latin typeface="Trebuchet MS"/>
                <a:ea typeface="+mn-lt"/>
                <a:cs typeface="+mn-lt"/>
              </a:rPr>
              <a:t>participation</a:t>
            </a:r>
            <a:endParaRPr lang="en-GB" dirty="0" smtClean="0">
              <a:latin typeface="Trebuchet MS"/>
            </a:endParaRPr>
          </a:p>
          <a:p>
            <a:pPr>
              <a:spcBef>
                <a:spcPct val="50000"/>
              </a:spcBef>
            </a:pPr>
            <a:r>
              <a:rPr lang="en-GB" b="1" dirty="0" smtClean="0">
                <a:latin typeface="Trebuchet MS"/>
              </a:rPr>
              <a:t>Author </a:t>
            </a:r>
            <a:r>
              <a:rPr lang="en-GB" b="1" dirty="0" smtClean="0">
                <a:latin typeface="Trebuchet MS"/>
              </a:rPr>
              <a:t>		 </a:t>
            </a:r>
            <a:endParaRPr lang="en-GB" b="1" dirty="0" smtClean="0">
              <a:latin typeface="Trebuchet MS"/>
            </a:endParaRPr>
          </a:p>
          <a:p>
            <a:pPr>
              <a:spcBef>
                <a:spcPct val="50000"/>
              </a:spcBef>
            </a:pPr>
            <a:r>
              <a:rPr lang="en-GB" b="1" dirty="0">
                <a:latin typeface="Trebuchet MS"/>
              </a:rPr>
              <a:t>	</a:t>
            </a:r>
            <a:r>
              <a:rPr lang="en-GB" dirty="0" smtClean="0">
                <a:latin typeface="Trebuchet MS"/>
              </a:rPr>
              <a:t>Fill</a:t>
            </a:r>
            <a:r>
              <a:rPr lang="en-GB" dirty="0">
                <a:latin typeface="Trebuchet MS"/>
              </a:rPr>
              <a:t>, C.</a:t>
            </a:r>
          </a:p>
          <a:p>
            <a:pPr>
              <a:spcBef>
                <a:spcPct val="50000"/>
              </a:spcBef>
            </a:pPr>
            <a:r>
              <a:rPr lang="en-GB" b="1" dirty="0" smtClean="0">
                <a:latin typeface="Trebuchet MS"/>
              </a:rPr>
              <a:t>Edition</a:t>
            </a:r>
            <a:r>
              <a:rPr lang="en-GB" b="1" dirty="0">
                <a:latin typeface="Trebuchet MS"/>
              </a:rPr>
              <a:t> </a:t>
            </a:r>
            <a:r>
              <a:rPr lang="en-GB" b="1" dirty="0" smtClean="0">
                <a:latin typeface="Trebuchet MS"/>
              </a:rPr>
              <a:t>	 	</a:t>
            </a:r>
            <a:endParaRPr lang="en-GB" b="1" dirty="0" smtClean="0">
              <a:latin typeface="Trebuchet MS"/>
            </a:endParaRPr>
          </a:p>
          <a:p>
            <a:pPr>
              <a:spcBef>
                <a:spcPct val="50000"/>
              </a:spcBef>
            </a:pPr>
            <a:r>
              <a:rPr lang="en-GB" b="1" dirty="0">
                <a:latin typeface="Trebuchet MS"/>
              </a:rPr>
              <a:t>	</a:t>
            </a:r>
            <a:r>
              <a:rPr lang="en-GB" dirty="0" smtClean="0">
                <a:latin typeface="Trebuchet MS" panose="020B0603020202020204" pitchFamily="34" charset="0"/>
              </a:rPr>
              <a:t>6th </a:t>
            </a:r>
            <a:r>
              <a:rPr lang="en-GB" dirty="0">
                <a:latin typeface="Trebuchet MS" panose="020B0603020202020204" pitchFamily="34" charset="0"/>
              </a:rPr>
              <a:t>ed</a:t>
            </a:r>
            <a:r>
              <a:rPr lang="en-GB" dirty="0" smtClean="0">
                <a:latin typeface="Trebuchet MS" panose="020B0603020202020204" pitchFamily="34" charset="0"/>
              </a:rPr>
              <a:t>.</a:t>
            </a:r>
          </a:p>
          <a:p>
            <a:pPr lvl="0">
              <a:spcBef>
                <a:spcPct val="50000"/>
              </a:spcBef>
            </a:pPr>
            <a:r>
              <a:rPr lang="en-GB" b="1" dirty="0" smtClean="0">
                <a:solidFill>
                  <a:prstClr val="black"/>
                </a:solidFill>
                <a:latin typeface="Trebuchet MS" pitchFamily="34" charset="0"/>
              </a:rPr>
              <a:t>Publisher</a:t>
            </a:r>
            <a:r>
              <a:rPr lang="en-GB" dirty="0" smtClean="0">
                <a:solidFill>
                  <a:prstClr val="black"/>
                </a:solidFill>
                <a:latin typeface="Trebuchet MS" pitchFamily="34" charset="0"/>
              </a:rPr>
              <a:t>  </a:t>
            </a:r>
            <a:endParaRPr lang="en-GB" dirty="0">
              <a:solidFill>
                <a:prstClr val="black"/>
              </a:solidFill>
              <a:latin typeface="Trebuchet MS" pitchFamily="34" charset="0"/>
            </a:endParaRPr>
          </a:p>
          <a:p>
            <a:pPr lvl="0">
              <a:spcBef>
                <a:spcPct val="50000"/>
              </a:spcBef>
            </a:pPr>
            <a:r>
              <a:rPr lang="en-GB" dirty="0" smtClean="0">
                <a:solidFill>
                  <a:prstClr val="black"/>
                </a:solidFill>
                <a:latin typeface="Trebuchet MS" pitchFamily="34" charset="0"/>
              </a:rPr>
              <a:t>	</a:t>
            </a:r>
            <a:r>
              <a:rPr lang="en-GB" dirty="0" smtClean="0">
                <a:solidFill>
                  <a:prstClr val="black"/>
                </a:solidFill>
                <a:latin typeface="Trebuchet MS" pitchFamily="34" charset="0"/>
              </a:rPr>
              <a:t>Pearson </a:t>
            </a:r>
            <a:r>
              <a:rPr lang="en-GB" dirty="0" smtClean="0">
                <a:solidFill>
                  <a:prstClr val="black"/>
                </a:solidFill>
                <a:latin typeface="Trebuchet MS" pitchFamily="34" charset="0"/>
              </a:rPr>
              <a:t>Education Limited</a:t>
            </a:r>
            <a:endParaRPr lang="en-GB" dirty="0">
              <a:solidFill>
                <a:prstClr val="black"/>
              </a:solidFill>
              <a:latin typeface="Trebuchet MS" pitchFamily="34" charset="0"/>
            </a:endParaRPr>
          </a:p>
          <a:p>
            <a:pPr lvl="0">
              <a:spcBef>
                <a:spcPct val="50000"/>
              </a:spcBef>
            </a:pPr>
            <a:r>
              <a:rPr lang="en-GB" b="1" dirty="0" smtClean="0">
                <a:solidFill>
                  <a:prstClr val="black"/>
                </a:solidFill>
                <a:latin typeface="Trebuchet MS" pitchFamily="34" charset="0"/>
              </a:rPr>
              <a:t>Place  </a:t>
            </a:r>
            <a:r>
              <a:rPr lang="en-GB" b="1" dirty="0">
                <a:solidFill>
                  <a:prstClr val="black"/>
                </a:solidFill>
                <a:latin typeface="Trebuchet MS" pitchFamily="34" charset="0"/>
              </a:rPr>
              <a:t>	</a:t>
            </a:r>
            <a:r>
              <a:rPr lang="en-GB" b="1" dirty="0" smtClean="0">
                <a:solidFill>
                  <a:prstClr val="black"/>
                </a:solidFill>
                <a:latin typeface="Trebuchet MS" pitchFamily="34" charset="0"/>
              </a:rPr>
              <a:t>	</a:t>
            </a:r>
            <a:endParaRPr lang="en-GB" b="1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lvl="0">
              <a:spcBef>
                <a:spcPct val="50000"/>
              </a:spcBef>
            </a:pPr>
            <a:r>
              <a:rPr lang="en-GB" b="1" dirty="0">
                <a:solidFill>
                  <a:prstClr val="black"/>
                </a:solidFill>
                <a:latin typeface="Trebuchet MS" pitchFamily="34" charset="0"/>
              </a:rPr>
              <a:t>	</a:t>
            </a:r>
            <a:r>
              <a:rPr lang="en-GB" dirty="0" smtClean="0">
                <a:solidFill>
                  <a:prstClr val="black"/>
                </a:solidFill>
                <a:latin typeface="Trebuchet MS" pitchFamily="34" charset="0"/>
              </a:rPr>
              <a:t>Harlow</a:t>
            </a:r>
            <a:endParaRPr lang="en-GB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lvl="0">
              <a:spcBef>
                <a:spcPct val="50000"/>
              </a:spcBef>
            </a:pPr>
            <a:r>
              <a:rPr lang="en-GB" b="1" dirty="0" smtClean="0">
                <a:solidFill>
                  <a:prstClr val="black"/>
                </a:solidFill>
                <a:latin typeface="Trebuchet MS" pitchFamily="34" charset="0"/>
              </a:rPr>
              <a:t>Year</a:t>
            </a:r>
            <a:r>
              <a:rPr lang="en-GB" b="1" dirty="0" smtClean="0">
                <a:solidFill>
                  <a:prstClr val="black"/>
                </a:solidFill>
                <a:latin typeface="Trebuchet MS" pitchFamily="34" charset="0"/>
              </a:rPr>
              <a:t>		</a:t>
            </a:r>
            <a:endParaRPr lang="en-GB" b="1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lvl="0">
              <a:spcBef>
                <a:spcPct val="50000"/>
              </a:spcBef>
            </a:pPr>
            <a:r>
              <a:rPr lang="en-GB" b="1" dirty="0">
                <a:solidFill>
                  <a:prstClr val="black"/>
                </a:solidFill>
                <a:latin typeface="Trebuchet MS" pitchFamily="34" charset="0"/>
              </a:rPr>
              <a:t>	</a:t>
            </a:r>
            <a:r>
              <a:rPr lang="en-GB" dirty="0" smtClean="0">
                <a:solidFill>
                  <a:prstClr val="black"/>
                </a:solidFill>
                <a:latin typeface="Trebuchet MS" pitchFamily="34" charset="0"/>
              </a:rPr>
              <a:t>2013</a:t>
            </a:r>
            <a:endParaRPr lang="en-GB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rebuchet MS" pitchFamily="34" charset="0"/>
              </a:rPr>
              <a:t>P</a:t>
            </a:r>
            <a:endParaRPr lang="en-GB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99A2F63-C1AC-4F7B-91A8-A3DA3C342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86" y="294026"/>
            <a:ext cx="2702135" cy="3689919"/>
          </a:xfrm>
          <a:prstGeom prst="rect">
            <a:avLst/>
          </a:prstGeom>
        </p:spPr>
      </p:pic>
      <p:pic>
        <p:nvPicPr>
          <p:cNvPr id="3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ED841A9E-0081-4B20-A4A0-70D5CB486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23" y="4309126"/>
            <a:ext cx="3090719" cy="17775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529840" y="1082138"/>
            <a:ext cx="1728626" cy="303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938700" y="2091070"/>
            <a:ext cx="2269010" cy="8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721" y="0"/>
            <a:ext cx="3981033" cy="112785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272184" y="3063240"/>
            <a:ext cx="2997360" cy="2504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50681" y="3901258"/>
            <a:ext cx="2360055" cy="518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181184" y="4648200"/>
            <a:ext cx="3037604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313215" y="5421950"/>
            <a:ext cx="1992664" cy="13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78438" y="6210359"/>
            <a:ext cx="36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C00000"/>
                </a:solidFill>
                <a:latin typeface="Trebuchet MS" pitchFamily="34" charset="0"/>
              </a:rPr>
              <a:t>Reference in your reference list</a:t>
            </a:r>
            <a:endParaRPr lang="en-GB" b="1" dirty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0" dirty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b="0" dirty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000" b="1" dirty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Reference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1690689"/>
            <a:ext cx="8164830" cy="43084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Fill, C. (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2013) </a:t>
            </a:r>
            <a:r>
              <a:rPr lang="en-GB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Marketing </a:t>
            </a:r>
            <a:r>
              <a:rPr lang="en-GB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communications: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GB" sz="2800" i="1" dirty="0">
                <a:solidFill>
                  <a:srgbClr val="422874"/>
                </a:solidFill>
                <a:latin typeface="Trebuchet MS" panose="020B0603020202020204" pitchFamily="34" charset="0"/>
              </a:rPr>
              <a:t>b</a:t>
            </a:r>
            <a:r>
              <a:rPr lang="en-GB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rands, experiences and </a:t>
            </a:r>
            <a:r>
              <a:rPr lang="en-GB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participation.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6th ed. </a:t>
            </a: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Harlow: Pearson Education Limited.</a:t>
            </a: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892" y="3931920"/>
            <a:ext cx="1141392" cy="180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752" y="3931920"/>
            <a:ext cx="1428495" cy="19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4926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000" b="1" dirty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sz="4000" b="1" dirty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Exercise </a:t>
            </a:r>
            <a:r>
              <a:rPr lang="en-GB" sz="4000" b="1" dirty="0">
                <a:solidFill>
                  <a:srgbClr val="422874"/>
                </a:solidFill>
                <a:latin typeface="Trebuchet MS" panose="020B0603020202020204" pitchFamily="34" charset="0"/>
              </a:rPr>
              <a:t>1</a:t>
            </a:r>
            <a:r>
              <a:rPr lang="en-GB" sz="4000" dirty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sz="4000" dirty="0">
                <a:solidFill>
                  <a:srgbClr val="422874"/>
                </a:solidFill>
                <a:latin typeface="Trebuchet MS" panose="020B0603020202020204" pitchFamily="34" charset="0"/>
              </a:rPr>
            </a:br>
            <a:endParaRPr lang="en-GB" sz="4000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3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Using </a:t>
            </a:r>
            <a:r>
              <a:rPr lang="en-GB" sz="3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the formats for creating </a:t>
            </a:r>
            <a:r>
              <a:rPr lang="en-GB" sz="3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a Harvard </a:t>
            </a:r>
            <a:r>
              <a:rPr lang="en-GB" sz="3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reference and the photocopy provided </a:t>
            </a:r>
            <a:r>
              <a:rPr lang="en-GB" sz="3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write </a:t>
            </a:r>
            <a:endParaRPr lang="en-GB" sz="3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sz="3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A citation from </a:t>
            </a:r>
            <a:r>
              <a:rPr lang="en-GB" sz="3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the photocopied pages of the book</a:t>
            </a:r>
            <a:endParaRPr lang="en-GB" sz="3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GB" sz="3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sz="3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Write a full reference for this </a:t>
            </a:r>
            <a:r>
              <a:rPr lang="en-GB" sz="3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book </a:t>
            </a:r>
            <a:r>
              <a:rPr lang="en-GB" sz="3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to go in your reference </a:t>
            </a:r>
            <a:r>
              <a:rPr lang="en-GB" sz="3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list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  <a:p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1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414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Exercise 1 - Answer</a:t>
            </a:r>
            <a:endParaRPr lang="en-GB" sz="40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Content Placeholder 7" descr="File:Afkrydsningsboks ( check box ) 2.sv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1825625"/>
            <a:ext cx="4351338" cy="4351338"/>
          </a:xfrm>
        </p:spPr>
      </p:pic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9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4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Exercise 2</a:t>
            </a: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</a:br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422874"/>
                </a:solidFill>
                <a:latin typeface="Trebuchet MS" panose="020B0603020202020204" pitchFamily="34" charset="0"/>
              </a:rPr>
              <a:t>Use this format for a </a:t>
            </a:r>
            <a:r>
              <a:rPr lang="en-GB" sz="24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book </a:t>
            </a:r>
            <a:r>
              <a:rPr lang="en-GB" sz="2400" dirty="0">
                <a:solidFill>
                  <a:srgbClr val="422874"/>
                </a:solidFill>
                <a:latin typeface="Trebuchet MS" panose="020B0603020202020204" pitchFamily="34" charset="0"/>
              </a:rPr>
              <a:t>from a print </a:t>
            </a:r>
            <a:r>
              <a:rPr lang="en-GB" sz="24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source with two authors</a:t>
            </a:r>
            <a:r>
              <a:rPr lang="en-GB" sz="2400" dirty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provided write </a:t>
            </a:r>
          </a:p>
          <a:p>
            <a:endParaRPr lang="en-GB" sz="24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Citation</a:t>
            </a:r>
          </a:p>
          <a:p>
            <a:pPr marL="0" indent="0">
              <a:buNone/>
            </a:pPr>
            <a:r>
              <a:rPr lang="en-GB" sz="2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(Author1 surname</a:t>
            </a:r>
            <a:r>
              <a:rPr lang="en-GB" sz="2100" dirty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GB" sz="2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&amp; </a:t>
            </a:r>
            <a:r>
              <a:rPr lang="en-GB" sz="2100" dirty="0">
                <a:solidFill>
                  <a:srgbClr val="422874"/>
                </a:solidFill>
                <a:latin typeface="Trebuchet MS" panose="020B0603020202020204" pitchFamily="34" charset="0"/>
              </a:rPr>
              <a:t>Author2 surname, year of </a:t>
            </a:r>
            <a:r>
              <a:rPr lang="en-GB" sz="2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publication: </a:t>
            </a:r>
            <a:r>
              <a:rPr lang="en-GB" sz="2100" dirty="0" err="1" smtClean="0">
                <a:solidFill>
                  <a:srgbClr val="422874"/>
                </a:solidFill>
                <a:latin typeface="Trebuchet MS" panose="020B0603020202020204" pitchFamily="34" charset="0"/>
              </a:rPr>
              <a:t>p.number</a:t>
            </a:r>
            <a:r>
              <a:rPr lang="en-GB" sz="2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</a:t>
            </a:r>
            <a:endParaRPr lang="en-GB" sz="21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4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Reference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Author1 </a:t>
            </a:r>
            <a:r>
              <a:rPr lang="en-US" sz="2100" dirty="0">
                <a:solidFill>
                  <a:srgbClr val="422874"/>
                </a:solidFill>
                <a:latin typeface="Trebuchet MS" panose="020B0603020202020204" pitchFamily="34" charset="0"/>
              </a:rPr>
              <a:t>surname, Initials</a:t>
            </a:r>
            <a:r>
              <a:rPr lang="en-US" sz="2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., </a:t>
            </a:r>
            <a:r>
              <a:rPr lang="en-US" sz="2100" dirty="0">
                <a:solidFill>
                  <a:srgbClr val="422874"/>
                </a:solidFill>
                <a:latin typeface="Trebuchet MS" panose="020B0603020202020204" pitchFamily="34" charset="0"/>
              </a:rPr>
              <a:t>&amp; Author2 surname, Initials</a:t>
            </a:r>
            <a:r>
              <a:rPr lang="en-US" sz="2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. (</a:t>
            </a:r>
            <a:r>
              <a:rPr lang="en-US" sz="2100" dirty="0">
                <a:solidFill>
                  <a:srgbClr val="422874"/>
                </a:solidFill>
                <a:latin typeface="Trebuchet MS" panose="020B0603020202020204" pitchFamily="34" charset="0"/>
              </a:rPr>
              <a:t>year</a:t>
            </a:r>
            <a:r>
              <a:rPr lang="en-US" sz="2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 </a:t>
            </a:r>
            <a:r>
              <a:rPr lang="en-US" sz="2100" i="1" dirty="0">
                <a:solidFill>
                  <a:srgbClr val="422874"/>
                </a:solidFill>
                <a:latin typeface="Trebuchet MS" panose="020B0603020202020204" pitchFamily="34" charset="0"/>
              </a:rPr>
              <a:t>Title of </a:t>
            </a:r>
            <a:r>
              <a:rPr lang="en-US" sz="21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book.</a:t>
            </a:r>
            <a:r>
              <a:rPr lang="en-US" sz="2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 Edition </a:t>
            </a:r>
            <a:r>
              <a:rPr lang="en-US" sz="2100" dirty="0">
                <a:solidFill>
                  <a:srgbClr val="422874"/>
                </a:solidFill>
                <a:latin typeface="Trebuchet MS" panose="020B0603020202020204" pitchFamily="34" charset="0"/>
              </a:rPr>
              <a:t>if later than first e.g. 3rd </a:t>
            </a:r>
            <a:r>
              <a:rPr lang="en-US" sz="21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ed. </a:t>
            </a:r>
            <a:r>
              <a:rPr lang="en-US" sz="2100" dirty="0">
                <a:solidFill>
                  <a:srgbClr val="422874"/>
                </a:solidFill>
                <a:latin typeface="Trebuchet MS" panose="020B0603020202020204" pitchFamily="34" charset="0"/>
              </a:rPr>
              <a:t>Place of publication: Publisher. </a:t>
            </a:r>
            <a:endParaRPr lang="en-GB" sz="21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4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Exercise 2 – Answer </a:t>
            </a:r>
            <a:endParaRPr lang="en-GB" sz="40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1. Citation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(Price &amp; Maier, 2007: p.156)</a:t>
            </a: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endParaRPr lang="en-US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2. Reference</a:t>
            </a:r>
            <a:endParaRPr lang="en-US" sz="28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Price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, G., &amp; Maier, P. (2007) </a:t>
            </a:r>
            <a:r>
              <a:rPr lang="en-GB" sz="2800" i="1" dirty="0">
                <a:solidFill>
                  <a:srgbClr val="422874"/>
                </a:solidFill>
                <a:latin typeface="Trebuchet MS" panose="020B0603020202020204" pitchFamily="34" charset="0"/>
              </a:rPr>
              <a:t>Effective study skills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. Harlow: Pearson Education Limited. </a:t>
            </a:r>
          </a:p>
          <a:p>
            <a:pPr marL="0" indent="0">
              <a:buNone/>
            </a:pPr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0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Secondary Referencing</a:t>
            </a:r>
            <a:endParaRPr lang="en-GB" sz="4000" b="1" dirty="0">
              <a:solidFill>
                <a:srgbClr val="422874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6525" indent="0"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Much of your research at college will be done using textbooks and journal articles</a:t>
            </a:r>
          </a:p>
          <a:p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136525" indent="0"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The authors will often quote or discuss ideas from the key writers on the topic they are presenting</a:t>
            </a:r>
          </a:p>
          <a:p>
            <a:pPr marL="136525" indent="0">
              <a:buNone/>
            </a:pP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136525" indent="0"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You may wish to use one of these quotes/ideas in your work</a:t>
            </a: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16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sz="4000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400" b="1" dirty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sz="4400" b="1" dirty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4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Secondary referencing</a:t>
            </a:r>
            <a:br>
              <a:rPr lang="en-GB" sz="44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endParaRPr lang="en-GB" sz="4400" b="1" dirty="0" smtClean="0">
              <a:solidFill>
                <a:srgbClr val="422874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4"/>
            <a:ext cx="8210550" cy="4755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What </a:t>
            </a:r>
            <a:r>
              <a:rPr lang="en-GB" sz="2800" b="1" dirty="0">
                <a:solidFill>
                  <a:srgbClr val="422874"/>
                </a:solidFill>
                <a:latin typeface="Trebuchet MS" panose="020B0603020202020204" pitchFamily="34" charset="0"/>
              </a:rPr>
              <a:t>if I haven’t read the original source</a:t>
            </a:r>
            <a:r>
              <a:rPr lang="en-GB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If you haven’t read the original source you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don’t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need to give the details of the original 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Your reference list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You should reference the source you actually read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You need to cite both sources, the original author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and date and the source where you found it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1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Secondary Referencing </a:t>
            </a:r>
            <a:br>
              <a:rPr lang="en-GB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Example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91512" cy="4924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	“Mental illness is [a]  . . . topic that is presented quite problematically, particularly on television.  Images of the mentally ill are stigmatized and sinister”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	This is a quote from Nancy Signorielli found on page 105 of a media textbook by Stephen Harper published in 2009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indent="0" eaLnBrk="1" hangingPunct="1">
              <a:buFontTx/>
              <a:buNone/>
              <a:defRPr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It is cited by the authors of the book as coming from an original source published in 1993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71" y="2559223"/>
            <a:ext cx="2307543" cy="2307543"/>
          </a:xfrm>
          <a:noFill/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628650" y="2015165"/>
            <a:ext cx="430212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Referencing is a system used at colleges and universities to let anyone reading your assignments know exactly where you found your information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sz="4000" b="0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What is referencing?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9" name="Content Placeholder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4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Secondary citation</a:t>
            </a:r>
            <a:br>
              <a:rPr lang="en-GB" sz="44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4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and reference – Example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032571"/>
            <a:ext cx="7886700" cy="414439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GB" sz="25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	Citation </a:t>
            </a:r>
            <a:r>
              <a:rPr lang="en-GB" sz="25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for both sources</a:t>
            </a:r>
          </a:p>
          <a:p>
            <a:pPr indent="0" eaLnBrk="1" hangingPunct="1">
              <a:buNone/>
              <a:defRPr/>
            </a:pPr>
            <a:r>
              <a:rPr lang="en-GB" sz="25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“Mental illness is [a]  . . . topic that is presented quite problematically, particularly on television.  Images of the mentally ill are stigmatized and sinister” (</a:t>
            </a:r>
            <a:r>
              <a:rPr lang="en-GB" sz="2500" dirty="0" err="1" smtClean="0">
                <a:solidFill>
                  <a:srgbClr val="422874"/>
                </a:solidFill>
                <a:latin typeface="Trebuchet MS" panose="020B0603020202020204" pitchFamily="34" charset="0"/>
              </a:rPr>
              <a:t>Signorielli</a:t>
            </a:r>
            <a:r>
              <a:rPr lang="en-GB" sz="25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, 1993, cited by Harper, 2009: p. 105).</a:t>
            </a:r>
          </a:p>
          <a:p>
            <a:pPr eaLnBrk="1" hangingPunct="1">
              <a:buFontTx/>
              <a:buNone/>
              <a:defRPr/>
            </a:pPr>
            <a:endParaRPr lang="en-GB" sz="25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25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	</a:t>
            </a:r>
            <a:r>
              <a:rPr lang="en-GB" sz="25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Reference</a:t>
            </a:r>
            <a:r>
              <a:rPr lang="en-GB" sz="25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 for the book you actually read</a:t>
            </a:r>
          </a:p>
          <a:p>
            <a:pPr eaLnBrk="1" hangingPunct="1">
              <a:buFontTx/>
              <a:buNone/>
              <a:defRPr/>
            </a:pPr>
            <a:r>
              <a:rPr lang="en-GB" sz="25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	Harper, S. (2009) </a:t>
            </a:r>
            <a:r>
              <a:rPr lang="en-GB" sz="25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Madness, power and the media: class, gender and race in popular representations of mental distress</a:t>
            </a:r>
            <a:r>
              <a:rPr lang="en-GB" sz="25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. Basingstoke: Palgrave Macmillan</a:t>
            </a:r>
          </a:p>
          <a:p>
            <a:pPr eaLnBrk="1" hangingPunct="1">
              <a:buFontTx/>
              <a:buNone/>
              <a:defRPr/>
            </a:pPr>
            <a:endParaRPr lang="en-GB" sz="24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5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b="0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sz="4000" b="0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4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Articles – printed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422874"/>
                </a:solidFill>
                <a:latin typeface="Trebuchet MS" panose="020B0603020202020204" pitchFamily="34" charset="0"/>
              </a:rPr>
              <a:t>Weekly magazine </a:t>
            </a:r>
            <a:r>
              <a:rPr lang="en-GB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article</a:t>
            </a:r>
            <a:br>
              <a:rPr lang="en-GB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Barrett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, L. (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2016) 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‘Daewoo’s drive to survive in the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UK’, </a:t>
            </a:r>
            <a:r>
              <a:rPr lang="en-GB" sz="2800" i="1" dirty="0" smtClean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Marketing </a:t>
            </a:r>
            <a:r>
              <a:rPr lang="en-GB" sz="2800" i="1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Week, 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pp</a:t>
            </a:r>
            <a:r>
              <a:rPr lang="en-GB" sz="2800" i="1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.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22-23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.</a:t>
            </a:r>
          </a:p>
          <a:p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GB" sz="2800" b="1" dirty="0">
                <a:solidFill>
                  <a:srgbClr val="422874"/>
                </a:solidFill>
                <a:latin typeface="Trebuchet MS" panose="020B0603020202020204" pitchFamily="34" charset="0"/>
              </a:rPr>
              <a:t>Journal </a:t>
            </a:r>
            <a:r>
              <a:rPr lang="en-GB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article</a:t>
            </a:r>
            <a:br>
              <a:rPr lang="en-GB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McQueen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, H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.,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&amp; 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Webber, J. (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2019) 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‘What is very important to learning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?’, </a:t>
            </a:r>
            <a:r>
              <a:rPr lang="en-GB" sz="2800" i="1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Journal of Further and Higher Education, 33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  <a:cs typeface="Times New Roman" pitchFamily="18" charset="0"/>
              </a:rPr>
              <a:t>(3), pp.241-253.</a:t>
            </a: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endParaRPr lang="en-GB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9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70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US" sz="4000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US" sz="4000" dirty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US" sz="4000" dirty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US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Exercise 3</a:t>
            </a:r>
            <a:r>
              <a:rPr lang="en-US" sz="4000" dirty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US" sz="4000" dirty="0">
                <a:solidFill>
                  <a:srgbClr val="422874"/>
                </a:solidFill>
                <a:latin typeface="Trebuchet MS" panose="020B0603020202020204" pitchFamily="34" charset="0"/>
              </a:rPr>
            </a:br>
            <a:endParaRPr lang="en-GB" sz="4000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8918"/>
            <a:ext cx="7886700" cy="5216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1. A </a:t>
            </a:r>
            <a:r>
              <a:rPr lang="en-US" sz="2800" b="1" dirty="0">
                <a:solidFill>
                  <a:srgbClr val="422874"/>
                </a:solidFill>
                <a:latin typeface="Trebuchet MS" panose="020B0603020202020204" pitchFamily="34" charset="0"/>
              </a:rPr>
              <a:t>citation from the photocopied pages of the </a:t>
            </a:r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journal </a:t>
            </a:r>
            <a:r>
              <a:rPr lang="en-US" sz="2800" b="1" dirty="0">
                <a:solidFill>
                  <a:srgbClr val="422874"/>
                </a:solidFill>
                <a:latin typeface="Trebuchet MS" panose="020B0603020202020204" pitchFamily="34" charset="0"/>
              </a:rPr>
              <a:t>article </a:t>
            </a:r>
            <a:endParaRPr lang="en-US" sz="2800" b="1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(</a:t>
            </a: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Author surname 1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, Author </a:t>
            </a: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surname 2, &amp; Author surname 3, 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year 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of </a:t>
            </a: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publication: </a:t>
            </a:r>
            <a:r>
              <a:rPr lang="en-US" sz="2800" dirty="0" err="1" smtClean="0">
                <a:solidFill>
                  <a:srgbClr val="422874"/>
                </a:solidFill>
                <a:latin typeface="Trebuchet MS" panose="020B0603020202020204" pitchFamily="34" charset="0"/>
              </a:rPr>
              <a:t>p.number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</a:t>
            </a: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2. Write </a:t>
            </a:r>
            <a:r>
              <a:rPr lang="en-US" sz="2800" b="1" dirty="0">
                <a:solidFill>
                  <a:srgbClr val="422874"/>
                </a:solidFill>
                <a:latin typeface="Trebuchet MS" panose="020B0603020202020204" pitchFamily="34" charset="0"/>
              </a:rPr>
              <a:t>a full reference for this </a:t>
            </a:r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journal article </a:t>
            </a:r>
            <a:r>
              <a:rPr lang="en-US" sz="2800" b="1" dirty="0">
                <a:solidFill>
                  <a:srgbClr val="422874"/>
                </a:solidFill>
                <a:latin typeface="Trebuchet MS" panose="020B0603020202020204" pitchFamily="34" charset="0"/>
              </a:rPr>
              <a:t>to go in your reference </a:t>
            </a:r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list</a:t>
            </a:r>
            <a:endParaRPr lang="en-US" sz="28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Author 1, Initials., Author 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2, 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Initials., &amp; Author 3, Initials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. (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year) ‘Title of article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’, </a:t>
            </a:r>
            <a:r>
              <a:rPr lang="en-US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Title of Journal, Volume number if any 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(part/issue number), </a:t>
            </a:r>
            <a:r>
              <a:rPr lang="en-US" sz="2800" dirty="0" err="1" smtClean="0">
                <a:solidFill>
                  <a:srgbClr val="422874"/>
                </a:solidFill>
                <a:latin typeface="Trebuchet MS" panose="020B0603020202020204" pitchFamily="34" charset="0"/>
              </a:rPr>
              <a:t>pp.start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page number-end page number of article.</a:t>
            </a: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5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44" y="27463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US" sz="36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US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Exercise 3 – Answer </a:t>
            </a:r>
            <a:endParaRPr lang="en-GB" sz="4000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22874"/>
                </a:solidFill>
                <a:latin typeface="Trebuchet MS" panose="020B0603020202020204" pitchFamily="34" charset="0"/>
              </a:rPr>
              <a:t>Citation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“People want to know where they stand, and performance evaluations offer transparency” (Goler, Gale, &amp; Grant, 2016: 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p.93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).</a:t>
            </a:r>
            <a:r>
              <a:rPr lang="en-US" sz="2000" dirty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US" sz="2000" dirty="0">
                <a:solidFill>
                  <a:srgbClr val="422874"/>
                </a:solidFill>
                <a:latin typeface="Trebuchet MS" panose="020B0603020202020204" pitchFamily="34" charset="0"/>
              </a:rPr>
            </a:br>
            <a:endParaRPr lang="en-US" sz="20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Goler, Gale and Grant, (2016: 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p.93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 explain that . . . </a:t>
            </a:r>
            <a:b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endParaRPr lang="en-US" sz="20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With three to five authors, name all authors the first time, then use et al. (and others). For example: the first time it would be 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(Goler, Gale, </a:t>
            </a:r>
            <a:r>
              <a:rPr lang="en-US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&amp; 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Grant, 2016, </a:t>
            </a:r>
            <a:r>
              <a:rPr lang="en-US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p. 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93) </a:t>
            </a:r>
            <a:r>
              <a:rPr lang="en-US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and subsequent citing of the same publication would use 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(Goler </a:t>
            </a:r>
            <a:r>
              <a:rPr lang="en-US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et al., 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2016, 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p.93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422874"/>
                </a:solidFill>
                <a:latin typeface="Trebuchet MS" panose="020B0603020202020204" pitchFamily="34" charset="0"/>
              </a:rPr>
              <a:t>Reference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422874"/>
                </a:solidFill>
                <a:latin typeface="Trebuchet MS" panose="020B0603020202020204" pitchFamily="34" charset="0"/>
              </a:rPr>
              <a:t>Goler</a:t>
            </a:r>
            <a:r>
              <a:rPr lang="en-US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, L., Gale, J., &amp; Grant, A. (2016) ‘Let’s not kill performance evaluations yet</a:t>
            </a:r>
            <a:r>
              <a:rPr lang="en-US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’, </a:t>
            </a:r>
            <a:r>
              <a:rPr lang="en-US" sz="2000" i="1" dirty="0">
                <a:solidFill>
                  <a:srgbClr val="422874"/>
                </a:solidFill>
                <a:latin typeface="Trebuchet MS" panose="020B0603020202020204" pitchFamily="34" charset="0"/>
              </a:rPr>
              <a:t>Harvard Business Review, 94</a:t>
            </a:r>
            <a:r>
              <a:rPr lang="en-US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(11), pp.90-94.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8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0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b="0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Harvard references - webpages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2032"/>
            <a:ext cx="8229600" cy="438943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5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	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Author’s surname, Initials. (year, when site was produced or document published) </a:t>
            </a:r>
            <a:r>
              <a:rPr lang="en-GB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Title of web </a:t>
            </a:r>
            <a:r>
              <a:rPr lang="en-GB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page.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Available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at: URL Web page address (Accessed: date)</a:t>
            </a:r>
          </a:p>
          <a:p>
            <a:pPr eaLnBrk="1" hangingPunct="1">
              <a:buFontTx/>
              <a:buNone/>
            </a:pP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	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Burns, J. (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2017) </a:t>
            </a:r>
            <a:r>
              <a:rPr lang="en-GB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Fake </a:t>
            </a:r>
            <a:r>
              <a:rPr lang="en-GB" sz="2800" i="1" dirty="0">
                <a:solidFill>
                  <a:srgbClr val="422874"/>
                </a:solidFill>
                <a:latin typeface="Trebuchet MS" panose="020B0603020202020204" pitchFamily="34" charset="0"/>
              </a:rPr>
              <a:t>news: universities offer tips on how to spot it. 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Available at: https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://</a:t>
            </a: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www.bbc.co.uk/news/education-41902914 (Accessed: 17 October 2018).</a:t>
            </a:r>
            <a:endParaRPr lang="en-GB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7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Webpage information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5031509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 2" pitchFamily="18" charset="2"/>
              <a:buNone/>
              <a:defRPr/>
            </a:pPr>
            <a:r>
              <a:rPr lang="en-GB" sz="36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	</a:t>
            </a:r>
          </a:p>
          <a:p>
            <a:pPr marL="480060" indent="-342900">
              <a:lnSpc>
                <a:spcPct val="80000"/>
              </a:lnSpc>
              <a:defRPr/>
            </a:pPr>
            <a:r>
              <a:rPr lang="en-GB" sz="36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If no year is given write </a:t>
            </a:r>
            <a:r>
              <a:rPr lang="en-GB" sz="3600" dirty="0" err="1" smtClean="0">
                <a:solidFill>
                  <a:srgbClr val="422874"/>
                </a:solidFill>
                <a:latin typeface="Trebuchet MS" panose="020B0603020202020204" pitchFamily="34" charset="0"/>
              </a:rPr>
              <a:t>n.d.</a:t>
            </a:r>
            <a:endParaRPr lang="en-GB" sz="36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80060" indent="-342900">
              <a:lnSpc>
                <a:spcPct val="120000"/>
              </a:lnSpc>
              <a:defRPr/>
            </a:pPr>
            <a:r>
              <a:rPr lang="en-GB" sz="36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You can use an organisation as an author if you cannot see the name of a person</a:t>
            </a:r>
          </a:p>
          <a:p>
            <a:pPr marL="480060" indent="-342900">
              <a:lnSpc>
                <a:spcPct val="120000"/>
              </a:lnSpc>
              <a:defRPr/>
            </a:pPr>
            <a:r>
              <a:rPr lang="en-GB" sz="36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If no author is given begin with the title of the document</a:t>
            </a:r>
          </a:p>
          <a:p>
            <a:pPr marL="480060" indent="-342900">
              <a:lnSpc>
                <a:spcPct val="120000"/>
              </a:lnSpc>
              <a:defRPr/>
            </a:pPr>
            <a:r>
              <a:rPr lang="en-GB" sz="36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You must include the words </a:t>
            </a:r>
            <a:r>
              <a:rPr lang="en-GB" sz="36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Available at </a:t>
            </a:r>
            <a:r>
              <a:rPr lang="en-GB" sz="36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followed by a colon :</a:t>
            </a:r>
            <a:r>
              <a:rPr lang="en-GB" sz="36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GB" sz="36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before the web address</a:t>
            </a:r>
          </a:p>
          <a:p>
            <a:pPr marL="480060" indent="-342900">
              <a:lnSpc>
                <a:spcPct val="120000"/>
              </a:lnSpc>
              <a:defRPr/>
            </a:pPr>
            <a:r>
              <a:rPr lang="en-GB" sz="3600" dirty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GB" sz="36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Add date accessed (Accessed: day month year) </a:t>
            </a:r>
            <a:r>
              <a:rPr lang="en-GB" sz="3600" dirty="0" err="1" smtClean="0">
                <a:solidFill>
                  <a:srgbClr val="422874"/>
                </a:solidFill>
                <a:latin typeface="Trebuchet MS" panose="020B0603020202020204" pitchFamily="34" charset="0"/>
              </a:rPr>
              <a:t>eg</a:t>
            </a:r>
            <a:r>
              <a:rPr lang="en-GB" sz="36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.(Accessed: 21 November 2019)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 2" pitchFamily="18" charset="2"/>
              <a:buNone/>
              <a:defRPr/>
            </a:pPr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83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171" y="52882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Burns, J. (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2017) </a:t>
            </a:r>
            <a:r>
              <a:rPr lang="en-GB" sz="20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Fake </a:t>
            </a:r>
            <a:r>
              <a:rPr lang="en-GB" sz="2000" i="1" dirty="0">
                <a:solidFill>
                  <a:srgbClr val="422874"/>
                </a:solidFill>
                <a:latin typeface="Trebuchet MS" panose="020B0603020202020204" pitchFamily="34" charset="0"/>
              </a:rPr>
              <a:t>news: universities offer tips on how to spot it</a:t>
            </a: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.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Available at: https</a:t>
            </a: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://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www.bbc.co.uk/news/education-41902914 (Accessed: 17 November 2018).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1316" y="980051"/>
            <a:ext cx="24202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422874"/>
                </a:solidFill>
                <a:latin typeface="Trebuchet MS" panose="020B0603020202020204" pitchFamily="34" charset="0"/>
              </a:rPr>
              <a:t>Author</a:t>
            </a:r>
          </a:p>
          <a:p>
            <a:pPr>
              <a:defRPr/>
            </a:pP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Burns, J.</a:t>
            </a:r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Retrieved </a:t>
            </a:r>
            <a:r>
              <a:rPr lang="en-GB" b="1" dirty="0">
                <a:solidFill>
                  <a:srgbClr val="422874"/>
                </a:solidFill>
                <a:latin typeface="Trebuchet MS" panose="020B0603020202020204" pitchFamily="34" charset="0"/>
              </a:rPr>
              <a:t>from</a:t>
            </a:r>
          </a:p>
          <a:p>
            <a:pPr>
              <a:buNone/>
            </a:pP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https://www.bbc.co.uk/news/education-41902914</a:t>
            </a:r>
          </a:p>
          <a:p>
            <a:pPr>
              <a:defRPr/>
            </a:pPr>
            <a:endParaRPr lang="en-GB" b="1" u="sng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422874"/>
                </a:solidFill>
                <a:latin typeface="Trebuchet MS" panose="020B0603020202020204" pitchFamily="34" charset="0"/>
              </a:rPr>
              <a:t>Title</a:t>
            </a: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  </a:t>
            </a:r>
          </a:p>
          <a:p>
            <a:pPr>
              <a:defRPr/>
            </a:pP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Fake news: universities </a:t>
            </a: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offer tips on how to spot it. </a:t>
            </a:r>
          </a:p>
          <a:p>
            <a:pPr>
              <a:defRPr/>
            </a:pPr>
            <a:endParaRPr lang="en-GB" b="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Year</a:t>
            </a: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2017</a:t>
            </a:r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98" y="945595"/>
            <a:ext cx="5730737" cy="372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67" y="-145684"/>
            <a:ext cx="3981033" cy="109127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148840" y="1173480"/>
            <a:ext cx="4422476" cy="15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148840" y="1173480"/>
            <a:ext cx="4422476" cy="76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916680" y="2346960"/>
            <a:ext cx="2654636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981200" y="3017520"/>
            <a:ext cx="4590116" cy="1651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2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480" y="376300"/>
            <a:ext cx="7036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b="1" dirty="0" smtClean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Exercise </a:t>
            </a:r>
            <a:r>
              <a:rPr lang="en-GB" sz="4000" b="1" dirty="0">
                <a:solidFill>
                  <a:srgbClr val="422874"/>
                </a:solidFill>
                <a:latin typeface="Trebuchet MS" panose="020B0603020202020204" pitchFamily="34" charset="0"/>
              </a:rPr>
              <a:t>4</a:t>
            </a:r>
          </a:p>
          <a:p>
            <a:endParaRPr lang="en-GB" sz="4000" b="1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39" y="1772238"/>
            <a:ext cx="83736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Use this format for a 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webpage from an electronic source</a:t>
            </a: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Citation</a:t>
            </a:r>
          </a:p>
          <a:p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(Author surname, year of publication)</a:t>
            </a:r>
          </a:p>
          <a:p>
            <a:endParaRPr lang="en-US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Reference</a:t>
            </a:r>
            <a:endParaRPr lang="en-US" sz="28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Author surname, Initials. (year) </a:t>
            </a:r>
            <a:r>
              <a:rPr lang="en-US" sz="2800" i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Title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. Available at: URL of webpage (Accessed: date)</a:t>
            </a: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54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833" y="649046"/>
            <a:ext cx="7282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422874"/>
                </a:solidFill>
                <a:latin typeface="Trebuchet MS" panose="020B0603020202020204" pitchFamily="34" charset="0"/>
              </a:rPr>
              <a:t>Exercise 4</a:t>
            </a: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GB" sz="4000" b="1" dirty="0">
                <a:solidFill>
                  <a:srgbClr val="422874"/>
                </a:solidFill>
                <a:latin typeface="Trebuchet MS" panose="020B0603020202020204" pitchFamily="34" charset="0"/>
              </a:rPr>
              <a:t>- Answer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832" y="1536192"/>
            <a:ext cx="859628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Citation </a:t>
            </a:r>
            <a:r>
              <a:rPr lang="en-US" sz="2800" b="1" dirty="0">
                <a:solidFill>
                  <a:srgbClr val="422874"/>
                </a:solidFill>
                <a:latin typeface="Trebuchet MS" panose="020B0603020202020204" pitchFamily="34" charset="0"/>
              </a:rPr>
              <a:t>in </a:t>
            </a:r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Text</a:t>
            </a: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“We work with our suppliers to ensure safe and fair working conditions throughout our supply chain”</a:t>
            </a:r>
          </a:p>
          <a:p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(Aldi, </a:t>
            </a:r>
            <a:r>
              <a:rPr lang="en-US" sz="2800" dirty="0" err="1">
                <a:solidFill>
                  <a:srgbClr val="422874"/>
                </a:solidFill>
                <a:latin typeface="Trebuchet MS" panose="020B0603020202020204" pitchFamily="34" charset="0"/>
              </a:rPr>
              <a:t>n.d.</a:t>
            </a: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).</a:t>
            </a:r>
          </a:p>
          <a:p>
            <a:endParaRPr lang="en-US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US" sz="28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Reference</a:t>
            </a:r>
            <a:endParaRPr lang="en-US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Aldi</a:t>
            </a: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. (</a:t>
            </a:r>
            <a:r>
              <a:rPr lang="en-US" sz="2800" dirty="0" err="1">
                <a:solidFill>
                  <a:srgbClr val="422874"/>
                </a:solidFill>
                <a:latin typeface="Trebuchet MS" panose="020B0603020202020204" pitchFamily="34" charset="0"/>
              </a:rPr>
              <a:t>n.d</a:t>
            </a:r>
            <a:r>
              <a:rPr lang="en-US" sz="2800" dirty="0" err="1" smtClean="0">
                <a:solidFill>
                  <a:srgbClr val="422874"/>
                </a:solidFill>
                <a:latin typeface="Trebuchet MS" panose="020B0603020202020204" pitchFamily="34" charset="0"/>
              </a:rPr>
              <a:t>.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) </a:t>
            </a:r>
            <a:r>
              <a:rPr lang="en-US" sz="2800" i="1" dirty="0">
                <a:solidFill>
                  <a:srgbClr val="422874"/>
                </a:solidFill>
                <a:latin typeface="Trebuchet MS" panose="020B0603020202020204" pitchFamily="34" charset="0"/>
              </a:rPr>
              <a:t>Ethical working conditions</a:t>
            </a: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. 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Available at: https</a:t>
            </a:r>
            <a:r>
              <a:rPr lang="en-US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://</a:t>
            </a:r>
            <a:r>
              <a:rPr lang="en-US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www.aldi.co.uk/about-aldi/corporate-responsibility/supply-chain-information (Accessed: 5 March 2018)</a:t>
            </a:r>
            <a:endParaRPr lang="en-US" sz="2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1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0935"/>
            <a:ext cx="8047037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Example Reference List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8313" y="733716"/>
            <a:ext cx="8351837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42287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Cardwell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, M., Clark, L., &amp; Meldrum, C. (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2004)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Psychology</a:t>
            </a:r>
            <a:r>
              <a:rPr lang="en-GB" sz="2000" i="1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.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3rd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.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London: Harper Collins.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2287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Greenhow, M.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n.d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.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)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Study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skills online.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Available at: </a:t>
            </a:r>
            <a:r>
              <a:rPr kumimoji="0" lang="en-GB" sz="2000" b="0" i="0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http</a:t>
            </a:r>
            <a:r>
              <a:rPr kumimoji="0" lang="en-GB" sz="2000" b="0" i="0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://people.brunel.ac.uk/~</a:t>
            </a:r>
            <a:r>
              <a:rPr kumimoji="0" lang="en-GB" sz="2000" b="0" i="0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mastmmg/ssguide/sshome.htm</a:t>
            </a:r>
            <a:r>
              <a:rPr kumimoji="0" lang="en-GB" sz="2000" b="0" i="0" strike="noStrike" kern="1200" cap="none" spc="0" normalizeH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 (Accessed 19 November 2019).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42287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42287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  <a:p>
            <a:pPr lvl="0" defTabSz="914400">
              <a:defRPr/>
            </a:pP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Ki-Moon, B. (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2016)’For </a:t>
            </a: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permanent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peace’, </a:t>
            </a:r>
            <a:r>
              <a:rPr lang="en-GB" sz="2000" i="1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Harvard </a:t>
            </a:r>
            <a:r>
              <a:rPr lang="en-GB" sz="2000" i="1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International Review, 28</a:t>
            </a: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(2),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pp.24-25</a:t>
            </a: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.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Available at: http</a:t>
            </a: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://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search.ebscohost.com/login.aspx?direct=true&amp;db=bth&amp;AN=21684953&amp;site=eds-live (Accessed 21 November 2019).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42287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McQueen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, H., &amp; Webber, J. (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2019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)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 ‘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What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is very important to learning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?’,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Journal of Further and Higher Education, 33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(3),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pp.241-253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287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2287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  <a:p>
            <a:pPr lvl="0" defTabSz="914400">
              <a:defRPr/>
            </a:pP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National Health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Service. </a:t>
            </a: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(2018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). </a:t>
            </a:r>
            <a:r>
              <a:rPr lang="en-GB" sz="2000" i="1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Check your </a:t>
            </a:r>
            <a:r>
              <a:rPr lang="en-GB" sz="2000" i="1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symptoms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. Available at: http</a:t>
            </a: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://www.nhsdirect.nhs.uk/check your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symptoms (Accessed 24 November 2019).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2287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4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171" y="348344"/>
            <a:ext cx="7960179" cy="1342346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Why do we need to reference?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-272143" y="1825625"/>
            <a:ext cx="8787493" cy="4351338"/>
          </a:xfrm>
        </p:spPr>
        <p:txBody>
          <a:bodyPr/>
          <a:lstStyle/>
          <a:p>
            <a:pPr marL="1362075" lvl="2" indent="-457200">
              <a:lnSpc>
                <a:spcPct val="110000"/>
              </a:lnSpc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To show where we have found our information</a:t>
            </a:r>
          </a:p>
          <a:p>
            <a:pPr marL="1362075" lvl="2" indent="-457200">
              <a:lnSpc>
                <a:spcPct val="110000"/>
              </a:lnSpc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To acknowledge or credit other people’s writing or ideas</a:t>
            </a:r>
          </a:p>
          <a:p>
            <a:pPr marL="1362075" lvl="2" indent="-457200">
              <a:lnSpc>
                <a:spcPct val="110000"/>
              </a:lnSpc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To allow anyone reading our work to find and check the information </a:t>
            </a:r>
          </a:p>
          <a:p>
            <a:pPr marL="1362075" lvl="2" indent="-457200">
              <a:lnSpc>
                <a:spcPct val="110000"/>
              </a:lnSpc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To avoid being accused of plagiarism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0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771" y="365126"/>
            <a:ext cx="8113770" cy="1463674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sz="4000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What is </a:t>
            </a:r>
            <a:r>
              <a:rPr lang="en-GB" sz="4000" b="1" dirty="0">
                <a:solidFill>
                  <a:srgbClr val="422874"/>
                </a:solidFill>
                <a:latin typeface="Trebuchet MS" panose="020B0603020202020204" pitchFamily="34" charset="0"/>
              </a:rPr>
              <a:t>p</a:t>
            </a: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lagiarism and collusion? </a:t>
            </a:r>
            <a:endParaRPr lang="en-GB" sz="40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2771" y="1681163"/>
            <a:ext cx="4095411" cy="823912"/>
          </a:xfrm>
        </p:spPr>
        <p:txBody>
          <a:bodyPr>
            <a:noAutofit/>
          </a:bodyPr>
          <a:lstStyle/>
          <a:p>
            <a:r>
              <a:rPr lang="en-GB" sz="3500" b="0" dirty="0">
                <a:solidFill>
                  <a:srgbClr val="422874"/>
                </a:solidFill>
                <a:latin typeface="Trebuchet MS" panose="020B0603020202020204" pitchFamily="34" charset="0"/>
              </a:rPr>
              <a:t>P</a:t>
            </a:r>
            <a:r>
              <a:rPr lang="en-GB" sz="3500" b="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lagiarism</a:t>
            </a:r>
            <a:endParaRPr lang="en-GB" sz="35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2771" y="2505075"/>
            <a:ext cx="4095411" cy="368458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Copying </a:t>
            </a: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or paraphrasing other people’s work or ideas without full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acknowledgement.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5252" y="1681163"/>
            <a:ext cx="3791289" cy="823912"/>
          </a:xfrm>
        </p:spPr>
        <p:txBody>
          <a:bodyPr>
            <a:normAutofit/>
          </a:bodyPr>
          <a:lstStyle/>
          <a:p>
            <a:r>
              <a:rPr lang="en-GB" sz="3500" b="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Collusion</a:t>
            </a:r>
            <a:endParaRPr lang="en-GB" sz="35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Where a student works in a fraudulent manner with another (or others) being assessed independently (either wholly or in part) in the same </a:t>
            </a: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module.</a:t>
            </a:r>
          </a:p>
          <a:p>
            <a:pPr marL="0" indent="0">
              <a:buNone/>
            </a:pP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You </a:t>
            </a: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</a:rPr>
              <a:t>will be guilty of collusion if you knowingly allow any of your academic work to be acquired by another person for presentation as if it were that person’s own work.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10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4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Is it plagiarism?</a:t>
            </a:r>
            <a:endParaRPr lang="en-GB" sz="4000" b="1" dirty="0">
              <a:solidFill>
                <a:srgbClr val="422874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556792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</a:pP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1. Copy and paste a paragraph of text from a web site without enclosing it in quotation marks and referencing the source?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2780928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422874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2. Use the ideas of another author without providing a reference even if you write them in your own words?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4005064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3. Claim work produced by another student as your own?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5013176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4. Copy a diagram or data table from a web site, providing a reference for the source underneath?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177281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charset="0"/>
              </a:rPr>
              <a:t>Yes</a:t>
            </a:r>
            <a:endParaRPr lang="en-GB" sz="2000" dirty="0">
              <a:solidFill>
                <a:srgbClr val="C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29249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charset="0"/>
              </a:rPr>
              <a:t>Yes</a:t>
            </a:r>
            <a:endParaRPr lang="en-GB" sz="2000" dirty="0">
              <a:solidFill>
                <a:srgbClr val="C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41490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charset="0"/>
              </a:rPr>
              <a:t>Yes</a:t>
            </a:r>
            <a:endParaRPr lang="en-GB" sz="2000" dirty="0">
              <a:solidFill>
                <a:srgbClr val="C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530120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charset="0"/>
              </a:rPr>
              <a:t>No</a:t>
            </a:r>
            <a:endParaRPr lang="en-GB" sz="2000" dirty="0">
              <a:solidFill>
                <a:srgbClr val="C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13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9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422874"/>
                </a:solidFill>
                <a:effectLst/>
                <a:latin typeface="Trebuchet MS" panose="020B0603020202020204" pitchFamily="34" charset="0"/>
              </a:rPr>
              <a:t>Is it plagiarism?</a:t>
            </a:r>
            <a:endParaRPr lang="en-GB" sz="4000" b="1" dirty="0">
              <a:solidFill>
                <a:srgbClr val="422874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252" y="1412775"/>
            <a:ext cx="5812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5. Submit all or part of one essay for two separate assignments?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252" y="2420888"/>
            <a:ext cx="6028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6. Copy words from a book into your own work, but place quotation marks around them and provide a citation?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252" y="3645024"/>
            <a:ext cx="6245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7. Include a fact or saying in your assignment which is generally known without referencing the original source?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252" y="5013176"/>
            <a:ext cx="5956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422874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8. Incorporate text from another source, changing one or two words and providing a citation?</a:t>
            </a:r>
            <a:endParaRPr lang="en-GB" sz="2000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155679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charset="0"/>
              </a:rPr>
              <a:t>Yes</a:t>
            </a:r>
            <a:endParaRPr lang="en-GB" sz="2000" dirty="0">
              <a:solidFill>
                <a:srgbClr val="C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270892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charset="0"/>
              </a:rPr>
              <a:t>No</a:t>
            </a:r>
            <a:endParaRPr lang="en-GB" sz="2000" dirty="0">
              <a:solidFill>
                <a:srgbClr val="C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37170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charset="0"/>
              </a:rPr>
              <a:t>No</a:t>
            </a:r>
            <a:endParaRPr lang="en-GB" sz="2000" dirty="0">
              <a:solidFill>
                <a:srgbClr val="C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501317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charset="0"/>
              </a:rPr>
              <a:t>Yes</a:t>
            </a:r>
            <a:endParaRPr lang="en-GB" sz="2000" dirty="0">
              <a:solidFill>
                <a:srgbClr val="C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  <a:cs typeface="Arial" charset="0"/>
              </a:rPr>
              <a:t>Cardiff University (2006)</a:t>
            </a:r>
            <a:endParaRPr lang="en-GB" dirty="0">
              <a:solidFill>
                <a:srgbClr val="422874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13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4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365126"/>
            <a:ext cx="8003721" cy="1325563"/>
          </a:xfrm>
        </p:spPr>
        <p:txBody>
          <a:bodyPr>
            <a:normAutofit/>
          </a:bodyPr>
          <a:lstStyle/>
          <a:p>
            <a:r>
              <a:rPr lang="en-GB" altLang="en-US" sz="4000" b="1" dirty="0" smtClean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/>
            </a:r>
            <a:br>
              <a:rPr lang="en-GB" altLang="en-US" sz="4000" b="1" dirty="0" smtClean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</a:br>
            <a:r>
              <a:rPr lang="en-GB" altLang="en-US" sz="4000" b="1" dirty="0" smtClean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>Harvard referencing</a:t>
            </a:r>
            <a:endParaRPr lang="en-GB" sz="4000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628" y="2111829"/>
            <a:ext cx="817517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>In the </a:t>
            </a:r>
            <a:r>
              <a:rPr lang="en-GB" altLang="en-US" sz="2800" b="1" dirty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>main part of your essay </a:t>
            </a:r>
            <a:r>
              <a:rPr lang="en-GB" altLang="en-US" sz="2800" dirty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>you need to detail clearly the name of the author you are quoting from and the year their work was published </a:t>
            </a:r>
            <a:r>
              <a:rPr lang="en-GB" altLang="en-US" sz="2800" dirty="0" smtClean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>(</a:t>
            </a:r>
            <a:r>
              <a:rPr lang="en-GB" altLang="en-US" sz="2800" dirty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>add a page number if appropriate) – </a:t>
            </a:r>
            <a:r>
              <a:rPr lang="en-GB" altLang="en-US" sz="2800" b="1" dirty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>citation</a:t>
            </a:r>
          </a:p>
          <a:p>
            <a:r>
              <a:rPr lang="en-GB" altLang="en-US" sz="2800" b="1" dirty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> </a:t>
            </a:r>
          </a:p>
          <a:p>
            <a:r>
              <a:rPr lang="en-GB" altLang="en-US" sz="2800" dirty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>The reader should then be able to cross-reference this to a more detailed list at the end - </a:t>
            </a:r>
            <a:r>
              <a:rPr lang="en-GB" altLang="en-US" sz="2800" b="1" dirty="0">
                <a:solidFill>
                  <a:srgbClr val="422874"/>
                </a:solidFill>
                <a:latin typeface="Trebuchet MS" panose="020B0603020202020204" pitchFamily="34" charset="0"/>
                <a:ea typeface="ＭＳ Ｐゴシック" pitchFamily="34" charset="-128"/>
              </a:rPr>
              <a:t>reference list</a:t>
            </a:r>
          </a:p>
          <a:p>
            <a:endParaRPr lang="en-GB" altLang="en-US" sz="2400" b="1" dirty="0">
              <a:solidFill>
                <a:srgbClr val="FFFF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1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4000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Direct </a:t>
            </a:r>
            <a:r>
              <a:rPr lang="en-GB" sz="4000" b="1" dirty="0">
                <a:solidFill>
                  <a:srgbClr val="422874"/>
                </a:solidFill>
                <a:latin typeface="Trebuchet MS" panose="020B0603020202020204" pitchFamily="34" charset="0"/>
              </a:rPr>
              <a:t>quotes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148" y="1421790"/>
            <a:ext cx="84417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Use 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the exact words from the book or web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Keep 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them brief, just a few words or a couple of sentences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Put 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quotation marks around the quote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Add </a:t>
            </a:r>
            <a:r>
              <a:rPr lang="en-GB" sz="2800" dirty="0">
                <a:solidFill>
                  <a:srgbClr val="422874"/>
                </a:solidFill>
                <a:latin typeface="Trebuchet MS" panose="020B0603020202020204" pitchFamily="34" charset="0"/>
              </a:rPr>
              <a:t>a citation and reference to show where you found the information</a:t>
            </a:r>
          </a:p>
          <a:p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760" y="23244"/>
            <a:ext cx="3979240" cy="1092324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0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</TotalTime>
  <Words>2991</Words>
  <Application>Microsoft Office PowerPoint</Application>
  <PresentationFormat>On-screen Show (4:3)</PresentationFormat>
  <Paragraphs>374</Paragraphs>
  <Slides>39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Times New Roman</vt:lpstr>
      <vt:lpstr>Trebuchet MS</vt:lpstr>
      <vt:lpstr>Wingdings 2</vt:lpstr>
      <vt:lpstr>Office Theme</vt:lpstr>
      <vt:lpstr>PowerPoint Presentation</vt:lpstr>
      <vt:lpstr>PowerPoint Presentation</vt:lpstr>
      <vt:lpstr> What is referencing?</vt:lpstr>
      <vt:lpstr> Why do we need to reference?</vt:lpstr>
      <vt:lpstr> What is plagiarism and collusion? </vt:lpstr>
      <vt:lpstr>Is it plagiarism?</vt:lpstr>
      <vt:lpstr>Is it plagiarism?</vt:lpstr>
      <vt:lpstr> Harvard referencing</vt:lpstr>
      <vt:lpstr> Direct quotes</vt:lpstr>
      <vt:lpstr> Indirect quotes</vt:lpstr>
      <vt:lpstr> Summarising</vt:lpstr>
      <vt:lpstr> Paraphrasing</vt:lpstr>
      <vt:lpstr> How to avoid plagiarising and last minute panics</vt:lpstr>
      <vt:lpstr> How do we reference?</vt:lpstr>
      <vt:lpstr> What is a citation?</vt:lpstr>
      <vt:lpstr> Example citations - Books</vt:lpstr>
      <vt:lpstr> Example citations - Websites</vt:lpstr>
      <vt:lpstr> Book citations</vt:lpstr>
      <vt:lpstr> References</vt:lpstr>
      <vt:lpstr>Harvard  referencing - books</vt:lpstr>
      <vt:lpstr>PowerPoint Presentation</vt:lpstr>
      <vt:lpstr> Reference</vt:lpstr>
      <vt:lpstr>  Exercise 1 </vt:lpstr>
      <vt:lpstr> Exercise 1 - Answer</vt:lpstr>
      <vt:lpstr>  Exercise 2 </vt:lpstr>
      <vt:lpstr> Exercise 2 – Answer </vt:lpstr>
      <vt:lpstr> Secondary Referencing</vt:lpstr>
      <vt:lpstr>  Secondary referencing </vt:lpstr>
      <vt:lpstr>Secondary Referencing  Example</vt:lpstr>
      <vt:lpstr> Secondary citation and reference – Example </vt:lpstr>
      <vt:lpstr> Articles – printed sources</vt:lpstr>
      <vt:lpstr>  Exercise 3 </vt:lpstr>
      <vt:lpstr> Exercise 3 – Answer </vt:lpstr>
      <vt:lpstr> Harvard references - webpages</vt:lpstr>
      <vt:lpstr> Webpage information</vt:lpstr>
      <vt:lpstr>PowerPoint Presentation</vt:lpstr>
      <vt:lpstr>PowerPoint Presentation</vt:lpstr>
      <vt:lpstr>PowerPoint Presentation</vt:lpstr>
      <vt:lpstr>Example Reference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Roberts</dc:creator>
  <cp:lastModifiedBy>Frances Fryer</cp:lastModifiedBy>
  <cp:revision>376</cp:revision>
  <cp:lastPrinted>2019-11-18T10:14:09Z</cp:lastPrinted>
  <dcterms:created xsi:type="dcterms:W3CDTF">2014-09-04T19:46:32Z</dcterms:created>
  <dcterms:modified xsi:type="dcterms:W3CDTF">2020-06-02T15:38:15Z</dcterms:modified>
</cp:coreProperties>
</file>