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57" r:id="rId6"/>
    <p:sldId id="267" r:id="rId7"/>
    <p:sldId id="269" r:id="rId8"/>
    <p:sldId id="270" r:id="rId9"/>
    <p:sldId id="259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CA1497-3F33-AD57-90B9-B223CF72F3E4}" v="29" dt="2020-01-22T12:48:47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wight, Michelle" userId="S::m.dwight@worthing.ac.uk::15b81347-3f96-4c73-abc2-26d0424e96e3" providerId="AD" clId="Web-{DACA1497-3F33-AD57-90B9-B223CF72F3E4}"/>
    <pc:docChg chg="modSld">
      <pc:chgData name="Dwight, Michelle" userId="S::m.dwight@worthing.ac.uk::15b81347-3f96-4c73-abc2-26d0424e96e3" providerId="AD" clId="Web-{DACA1497-3F33-AD57-90B9-B223CF72F3E4}" dt="2020-01-22T12:48:47.083" v="27" actId="20577"/>
      <pc:docMkLst>
        <pc:docMk/>
      </pc:docMkLst>
      <pc:sldChg chg="modSp">
        <pc:chgData name="Dwight, Michelle" userId="S::m.dwight@worthing.ac.uk::15b81347-3f96-4c73-abc2-26d0424e96e3" providerId="AD" clId="Web-{DACA1497-3F33-AD57-90B9-B223CF72F3E4}" dt="2020-01-22T12:48:47.083" v="26" actId="20577"/>
        <pc:sldMkLst>
          <pc:docMk/>
          <pc:sldMk cId="3739442477" sldId="259"/>
        </pc:sldMkLst>
        <pc:spChg chg="mod">
          <ac:chgData name="Dwight, Michelle" userId="S::m.dwight@worthing.ac.uk::15b81347-3f96-4c73-abc2-26d0424e96e3" providerId="AD" clId="Web-{DACA1497-3F33-AD57-90B9-B223CF72F3E4}" dt="2020-01-22T12:48:47.083" v="26" actId="20577"/>
          <ac:spMkLst>
            <pc:docMk/>
            <pc:sldMk cId="3739442477" sldId="259"/>
            <ac:spMk id="3" creationId="{A8F85C2A-E35C-489D-8621-E7B0B164E2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videos/search?q=fashion+designer+job+profile+uk&amp;&amp;view=detail&amp;mid=533600D284632A00A0C7533600D284632A00A0C7&amp;&amp;FORM=VRDGAR&amp;ru=%2Fvideos%2Fsearch%3Fq%3Dfashion%2520designer%2520job%2520profile%2520uk%26qs%3Dn%26form%3DQBVR%26sp%3D-1%26pq%3Dfashion%2520designer%2520job%2520profile%2520uk%26sc%3D0-31%26sk%3D%26cvid%3D424F29D41E8D4170833A74817EC97D0E" TargetMode="External"/><Relationship Id="rId13" Type="http://schemas.openxmlformats.org/officeDocument/2006/relationships/hyperlink" Target="https://icould.com/explore/categories/subject/art-and-design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bbc.co.uk/bitesize/articles/zvwx92p" TargetMode="External"/><Relationship Id="rId12" Type="http://schemas.openxmlformats.org/officeDocument/2006/relationships/hyperlink" Target="https://www.prospects.ac.uk/job-profiles/concept-artist" TargetMode="External"/><Relationship Id="rId2" Type="http://schemas.openxmlformats.org/officeDocument/2006/relationships/hyperlink" Target="https://nationalcareers.service.gov.uk/job-profiles/graphic-design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articles/zmjqvk7" TargetMode="External"/><Relationship Id="rId11" Type="http://schemas.openxmlformats.org/officeDocument/2006/relationships/hyperlink" Target="https://nationalcareers.service.gov.uk/job-profiles/photographer" TargetMode="External"/><Relationship Id="rId5" Type="http://schemas.openxmlformats.org/officeDocument/2006/relationships/hyperlink" Target="https://www.bbc.co.uk/bitesize/articles/z769hbk" TargetMode="External"/><Relationship Id="rId10" Type="http://schemas.openxmlformats.org/officeDocument/2006/relationships/hyperlink" Target="https://nationalcareers.service.gov.uk/job-profiles/illustrator" TargetMode="External"/><Relationship Id="rId4" Type="http://schemas.openxmlformats.org/officeDocument/2006/relationships/hyperlink" Target="https://www.bbc.co.uk/bitesize/articles/zbccvk7" TargetMode="External"/><Relationship Id="rId9" Type="http://schemas.openxmlformats.org/officeDocument/2006/relationships/hyperlink" Target="https://nationalcareers.service.gov.uk/job-profiles/textile-designer" TargetMode="Externa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s://www.bing.com/videos/search?q=graphic+apprenticeship+uk&amp;&amp;view=detail&amp;mid=E9AC9AB6864E7FCAB471E9AC9AB6864E7FCAB471&amp;&amp;FORM=VRDGAR&amp;ru=%2Fvideos%2Fsearch%3Fq%3Dgraphic%2520apprenticeship%2520uk%26qs%3Dn%26form%3DQBVDMH%26sp%3D-1%26pq%3Dgraphic%2520apprenticeship%2520uk%26sc%3D0-25%26sk%3D%26cvid%3DD6428CD524794B5980D321605910E18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43" name="Rectangle 42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/>
          </a:bodyPr>
          <a:lstStyle/>
          <a:p>
            <a:r>
              <a:rPr lang="en-GB" sz="4200"/>
              <a:t>Careers in Visual Arts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r="1" b="1"/>
          <a:stretch/>
        </p:blipFill>
        <p:spPr>
          <a:xfrm>
            <a:off x="20" y="10"/>
            <a:ext cx="672463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532623"/>
              </p:ext>
            </p:extLst>
          </p:nvPr>
        </p:nvGraphicFramePr>
        <p:xfrm>
          <a:off x="172286" y="2636507"/>
          <a:ext cx="8569854" cy="3383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991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1450272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3791591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638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+mj-lt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+mj-lt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+mj-lt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Graphic designer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Textile designer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Illustrator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Photographer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Concept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artist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3239791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95" y="3248234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95" y="4369110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95" y="4946668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95" y="5483176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95" y="3808672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3810534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4381277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4946668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387" y="5510531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713FD1DA-303A-4B4C-805D-6DA3DADDEF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4537" y="597760"/>
            <a:ext cx="1627957" cy="13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Considered the apprenticeship route?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191264" y="2966484"/>
            <a:ext cx="2686226" cy="306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Amy Keegan is a creative and design apprentice </a:t>
            </a:r>
          </a:p>
        </p:txBody>
      </p:sp>
      <p:pic>
        <p:nvPicPr>
          <p:cNvPr id="4" name="Content Placeholder 3" descr="Screen Clippi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0" y="2501461"/>
            <a:ext cx="6349649" cy="3360629"/>
          </a:xfrm>
        </p:spPr>
      </p:pic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037286"/>
              </p:ext>
            </p:extLst>
          </p:nvPr>
        </p:nvGraphicFramePr>
        <p:xfrm>
          <a:off x="766875" y="3429000"/>
          <a:ext cx="6661298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Graphic designer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Textile designer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Photographer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Games designer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89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77953"/>
              </p:ext>
            </p:extLst>
          </p:nvPr>
        </p:nvGraphicFramePr>
        <p:xfrm>
          <a:off x="766875" y="3429000"/>
          <a:ext cx="6661298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Graphic designer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Textile designer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Photographer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Games designer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18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52" y="0"/>
            <a:ext cx="5431466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487481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486918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85C2A-E35C-489D-8621-E7B0B164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5" y="2473903"/>
            <a:ext cx="3781221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Games design – environmental artist</a:t>
            </a:r>
          </a:p>
          <a:p>
            <a:r>
              <a:rPr lang="en-GB" dirty="0"/>
              <a:t>UX designer (User Experience designer)</a:t>
            </a:r>
          </a:p>
          <a:p>
            <a:r>
              <a:rPr lang="en-GB" dirty="0"/>
              <a:t>Art therapy</a:t>
            </a:r>
          </a:p>
          <a:p>
            <a:r>
              <a:rPr lang="en-GB" dirty="0"/>
              <a:t>Community arts worker</a:t>
            </a:r>
          </a:p>
          <a:p>
            <a:r>
              <a:rPr lang="en-GB" dirty="0"/>
              <a:t>Jewellery designer</a:t>
            </a:r>
          </a:p>
          <a:p>
            <a:r>
              <a:rPr lang="en-GB" dirty="0"/>
              <a:t>Clinical photographer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D2F51-5AC0-488C-95AF-6FC0C4AC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753228"/>
            <a:ext cx="3781222" cy="1080938"/>
          </a:xfrm>
        </p:spPr>
        <p:txBody>
          <a:bodyPr>
            <a:normAutofit/>
          </a:bodyPr>
          <a:lstStyle/>
          <a:p>
            <a:r>
              <a:rPr lang="en-GB" sz="2800"/>
              <a:t>Some jobs you might not have thought of</a:t>
            </a:r>
          </a:p>
        </p:txBody>
      </p:sp>
    </p:spTree>
    <p:extLst>
      <p:ext uri="{BB962C8B-B14F-4D97-AF65-F5344CB8AC3E}">
        <p14:creationId xmlns:p14="http://schemas.microsoft.com/office/powerpoint/2010/main" val="373944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8" y="2647922"/>
            <a:ext cx="8293579" cy="3599316"/>
          </a:xfrm>
        </p:spPr>
        <p:txBody>
          <a:bodyPr>
            <a:normAutofit/>
          </a:bodyPr>
          <a:lstStyle/>
          <a:p>
            <a:r>
              <a:rPr lang="en-GB" sz="2800"/>
              <a:t>In the LRC on the 1</a:t>
            </a:r>
            <a:r>
              <a:rPr lang="en-GB" sz="2800" baseline="30000"/>
              <a:t>st</a:t>
            </a:r>
            <a:r>
              <a:rPr lang="en-GB" sz="2800"/>
              <a:t> Floor</a:t>
            </a:r>
          </a:p>
          <a:p>
            <a:r>
              <a:rPr lang="en-GB" sz="2800"/>
              <a:t>Support </a:t>
            </a:r>
            <a:r>
              <a:rPr lang="en-GB" sz="2800" dirty="0"/>
              <a:t>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C07C42-0778-4DA2-9F8D-F80E60CA07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17C84E-5120-4731-9736-681E9E7DB9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B4C1CE-A587-474F-B34A-144BEC248190}">
  <ds:schemaRefs>
    <ds:schemaRef ds:uri="http://schemas.microsoft.com/office/infopath/2007/PartnerControls"/>
    <ds:schemaRef ds:uri="681f5631-4e74-475a-a3c1-163994debccf"/>
    <ds:schemaRef ds:uri="http://purl.org/dc/elements/1.1/"/>
    <ds:schemaRef ds:uri="http://schemas.microsoft.com/office/2006/metadata/properties"/>
    <ds:schemaRef ds:uri="49e486a4-7b14-4f54-8105-94547a8c8db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221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Trebuchet MS</vt:lpstr>
      <vt:lpstr>Berlin</vt:lpstr>
      <vt:lpstr>Careers in Visual Arts</vt:lpstr>
      <vt:lpstr>Popular pathways</vt:lpstr>
      <vt:lpstr>Considered the apprenticeship route? </vt:lpstr>
      <vt:lpstr>Labour Market Information</vt:lpstr>
      <vt:lpstr>Labour Market Information</vt:lpstr>
      <vt:lpstr>Some jobs you might not have thought of</vt:lpstr>
      <vt:lpstr>Have you organised your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Visual Arts</dc:title>
  <dc:creator>Ross Fuhrmann</dc:creator>
  <cp:lastModifiedBy>Kate Horscraft</cp:lastModifiedBy>
  <cp:revision>14</cp:revision>
  <dcterms:created xsi:type="dcterms:W3CDTF">2020-01-19T22:49:42Z</dcterms:created>
  <dcterms:modified xsi:type="dcterms:W3CDTF">2021-06-15T09:51:43Z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