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343" r:id="rId6"/>
    <p:sldId id="359" r:id="rId7"/>
    <p:sldId id="274" r:id="rId8"/>
    <p:sldId id="344" r:id="rId9"/>
    <p:sldId id="345" r:id="rId10"/>
    <p:sldId id="349" r:id="rId11"/>
    <p:sldId id="352" r:id="rId12"/>
    <p:sldId id="351" r:id="rId13"/>
    <p:sldId id="350" r:id="rId14"/>
    <p:sldId id="358" r:id="rId15"/>
    <p:sldId id="353" r:id="rId16"/>
    <p:sldId id="357" r:id="rId17"/>
    <p:sldId id="34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425"/>
    <a:srgbClr val="000000"/>
    <a:srgbClr val="431369"/>
    <a:srgbClr val="0E78AF"/>
    <a:srgbClr val="C29EDD"/>
    <a:srgbClr val="274476"/>
    <a:srgbClr val="A13582"/>
    <a:srgbClr val="373737"/>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93490-FA58-407C-AB9E-9A1B7A16513C}" v="37" dt="2022-02-14T16:45:13.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1788" autoAdjust="0"/>
  </p:normalViewPr>
  <p:slideViewPr>
    <p:cSldViewPr snapToGrid="0">
      <p:cViewPr varScale="1">
        <p:scale>
          <a:sx n="98" d="100"/>
          <a:sy n="98" d="100"/>
        </p:scale>
        <p:origin x="294" y="78"/>
      </p:cViewPr>
      <p:guideLst/>
    </p:cSldViewPr>
  </p:slideViewPr>
  <p:notesTextViewPr>
    <p:cViewPr>
      <p:scale>
        <a:sx n="1" d="1"/>
        <a:sy n="1" d="1"/>
      </p:scale>
      <p:origin x="0" y="0"/>
    </p:cViewPr>
  </p:notesTextViewPr>
  <p:notesViewPr>
    <p:cSldViewPr snapToGrid="0">
      <p:cViewPr varScale="1">
        <p:scale>
          <a:sx n="88" d="100"/>
          <a:sy n="88"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 Laurie" userId="S::yola.laurie@chichester.ac.uk::8dea12c2-4150-4b1c-9057-0d09248690ee" providerId="AD" clId="Web-{B2193490-FA58-407C-AB9E-9A1B7A16513C}"/>
    <pc:docChg chg="modSld">
      <pc:chgData name="Yola Laurie" userId="S::yola.laurie@chichester.ac.uk::8dea12c2-4150-4b1c-9057-0d09248690ee" providerId="AD" clId="Web-{B2193490-FA58-407C-AB9E-9A1B7A16513C}" dt="2022-02-14T16:45:13.608" v="35" actId="1076"/>
      <pc:docMkLst>
        <pc:docMk/>
      </pc:docMkLst>
      <pc:sldChg chg="addSp delSp modSp">
        <pc:chgData name="Yola Laurie" userId="S::yola.laurie@chichester.ac.uk::8dea12c2-4150-4b1c-9057-0d09248690ee" providerId="AD" clId="Web-{B2193490-FA58-407C-AB9E-9A1B7A16513C}" dt="2022-02-14T16:45:13.608" v="35" actId="1076"/>
        <pc:sldMkLst>
          <pc:docMk/>
          <pc:sldMk cId="1235315117" sldId="348"/>
        </pc:sldMkLst>
        <pc:spChg chg="del">
          <ac:chgData name="Yola Laurie" userId="S::yola.laurie@chichester.ac.uk::8dea12c2-4150-4b1c-9057-0d09248690ee" providerId="AD" clId="Web-{B2193490-FA58-407C-AB9E-9A1B7A16513C}" dt="2022-02-14T16:38:22.784" v="0"/>
          <ac:spMkLst>
            <pc:docMk/>
            <pc:sldMk cId="1235315117" sldId="348"/>
            <ac:spMk id="2" creationId="{0467954F-9578-42BB-A3D5-15AE71791ED6}"/>
          </ac:spMkLst>
        </pc:spChg>
        <pc:spChg chg="del topLvl">
          <ac:chgData name="Yola Laurie" userId="S::yola.laurie@chichester.ac.uk::8dea12c2-4150-4b1c-9057-0d09248690ee" providerId="AD" clId="Web-{B2193490-FA58-407C-AB9E-9A1B7A16513C}" dt="2022-02-14T16:38:26.410" v="1"/>
          <ac:spMkLst>
            <pc:docMk/>
            <pc:sldMk cId="1235315117" sldId="348"/>
            <ac:spMk id="51" creationId="{00000000-0000-0000-0000-000000000000}"/>
          </ac:spMkLst>
        </pc:spChg>
        <pc:spChg chg="mod">
          <ac:chgData name="Yola Laurie" userId="S::yola.laurie@chichester.ac.uk::8dea12c2-4150-4b1c-9057-0d09248690ee" providerId="AD" clId="Web-{B2193490-FA58-407C-AB9E-9A1B7A16513C}" dt="2022-02-14T16:38:32.925" v="4" actId="20577"/>
          <ac:spMkLst>
            <pc:docMk/>
            <pc:sldMk cId="1235315117" sldId="348"/>
            <ac:spMk id="53" creationId="{00000000-0000-0000-0000-000000000000}"/>
          </ac:spMkLst>
        </pc:spChg>
        <pc:spChg chg="del">
          <ac:chgData name="Yola Laurie" userId="S::yola.laurie@chichester.ac.uk::8dea12c2-4150-4b1c-9057-0d09248690ee" providerId="AD" clId="Web-{B2193490-FA58-407C-AB9E-9A1B7A16513C}" dt="2022-02-14T16:38:30.378" v="3"/>
          <ac:spMkLst>
            <pc:docMk/>
            <pc:sldMk cId="1235315117" sldId="348"/>
            <ac:spMk id="54" creationId="{00000000-0000-0000-0000-000000000000}"/>
          </ac:spMkLst>
        </pc:spChg>
        <pc:grpChg chg="add mod">
          <ac:chgData name="Yola Laurie" userId="S::yola.laurie@chichester.ac.uk::8dea12c2-4150-4b1c-9057-0d09248690ee" providerId="AD" clId="Web-{B2193490-FA58-407C-AB9E-9A1B7A16513C}" dt="2022-02-14T16:45:13.608" v="35" actId="1076"/>
          <ac:grpSpMkLst>
            <pc:docMk/>
            <pc:sldMk cId="1235315117" sldId="348"/>
            <ac:grpSpMk id="4" creationId="{9B998784-15CF-4F2F-8794-9A8A8BF3C265}"/>
          </ac:grpSpMkLst>
        </pc:grpChg>
        <pc:grpChg chg="del">
          <ac:chgData name="Yola Laurie" userId="S::yola.laurie@chichester.ac.uk::8dea12c2-4150-4b1c-9057-0d09248690ee" providerId="AD" clId="Web-{B2193490-FA58-407C-AB9E-9A1B7A16513C}" dt="2022-02-14T16:38:26.410" v="1"/>
          <ac:grpSpMkLst>
            <pc:docMk/>
            <pc:sldMk cId="1235315117" sldId="348"/>
            <ac:grpSpMk id="49" creationId="{00000000-0000-0000-0000-000000000000}"/>
          </ac:grpSpMkLst>
        </pc:grpChg>
        <pc:grpChg chg="del topLvl">
          <ac:chgData name="Yola Laurie" userId="S::yola.laurie@chichester.ac.uk::8dea12c2-4150-4b1c-9057-0d09248690ee" providerId="AD" clId="Web-{B2193490-FA58-407C-AB9E-9A1B7A16513C}" dt="2022-02-14T16:38:33.800" v="5"/>
          <ac:grpSpMkLst>
            <pc:docMk/>
            <pc:sldMk cId="1235315117" sldId="348"/>
            <ac:grpSpMk id="50" creationId="{00000000-0000-0000-0000-000000000000}"/>
          </ac:grpSpMkLst>
        </pc:grpChg>
        <pc:grpChg chg="del">
          <ac:chgData name="Yola Laurie" userId="S::yola.laurie@chichester.ac.uk::8dea12c2-4150-4b1c-9057-0d09248690ee" providerId="AD" clId="Web-{B2193490-FA58-407C-AB9E-9A1B7A16513C}" dt="2022-02-14T16:38:30.378" v="3"/>
          <ac:grpSpMkLst>
            <pc:docMk/>
            <pc:sldMk cId="1235315117" sldId="348"/>
            <ac:grpSpMk id="52" creationId="{00000000-0000-0000-0000-000000000000}"/>
          </ac:grpSpMkLst>
        </pc:grpChg>
        <pc:grpChg chg="del">
          <ac:chgData name="Yola Laurie" userId="S::yola.laurie@chichester.ac.uk::8dea12c2-4150-4b1c-9057-0d09248690ee" providerId="AD" clId="Web-{B2193490-FA58-407C-AB9E-9A1B7A16513C}" dt="2022-02-14T16:38:28.238" v="2"/>
          <ac:grpSpMkLst>
            <pc:docMk/>
            <pc:sldMk cId="1235315117" sldId="348"/>
            <ac:grpSpMk id="55" creationId="{00000000-0000-0000-0000-000000000000}"/>
          </ac:grpSpMkLst>
        </pc:grpChg>
        <pc:picChg chg="add mod modCrop">
          <ac:chgData name="Yola Laurie" userId="S::yola.laurie@chichester.ac.uk::8dea12c2-4150-4b1c-9057-0d09248690ee" providerId="AD" clId="Web-{B2193490-FA58-407C-AB9E-9A1B7A16513C}" dt="2022-02-14T16:45:03.592" v="33" actId="1076"/>
          <ac:picMkLst>
            <pc:docMk/>
            <pc:sldMk cId="1235315117" sldId="348"/>
            <ac:picMk id="3" creationId="{A3BB37B4-5940-4D0C-A10B-D2039D7AC156}"/>
          </ac:picMkLst>
        </pc:picChg>
        <pc:picChg chg="add mod modCrop">
          <ac:chgData name="Yola Laurie" userId="S::yola.laurie@chichester.ac.uk::8dea12c2-4150-4b1c-9057-0d09248690ee" providerId="AD" clId="Web-{B2193490-FA58-407C-AB9E-9A1B7A16513C}" dt="2022-02-14T16:44:58.467" v="32" actId="1076"/>
          <ac:picMkLst>
            <pc:docMk/>
            <pc:sldMk cId="1235315117" sldId="348"/>
            <ac:picMk id="24" creationId="{359E05DB-8064-42B0-975B-A7DB88DC26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C9D06-3BAD-42A1-A4B3-55FDB1B3BC79}" type="datetimeFigureOut">
              <a:rPr lang="en-GB" smtClean="0"/>
              <a:t>14/02/2022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6252-C60A-4F11-A948-65B61C841B20}" type="slidenum">
              <a:rPr lang="en-GB" smtClean="0"/>
              <a:t>‹#›</a:t>
            </a:fld>
            <a:endParaRPr lang="en-GB" dirty="0"/>
          </a:p>
        </p:txBody>
      </p:sp>
    </p:spTree>
    <p:extLst>
      <p:ext uri="{BB962C8B-B14F-4D97-AF65-F5344CB8AC3E}">
        <p14:creationId xmlns:p14="http://schemas.microsoft.com/office/powerpoint/2010/main" val="266567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latin typeface="Arial" panose="020B0604020202020204" pitchFamily="34" charset="0"/>
                <a:cs typeface="Arial" panose="020B0604020202020204" pitchFamily="34" charset="0"/>
              </a:rPr>
              <a:t>Introduce the workshop and explain it would be helpful to have the STAR technique handout as part of the session.</a:t>
            </a:r>
          </a:p>
        </p:txBody>
      </p:sp>
      <p:sp>
        <p:nvSpPr>
          <p:cNvPr id="4" name="Slide Number Placeholder 3"/>
          <p:cNvSpPr>
            <a:spLocks noGrp="1"/>
          </p:cNvSpPr>
          <p:nvPr>
            <p:ph type="sldNum" sz="quarter" idx="10"/>
          </p:nvPr>
        </p:nvSpPr>
        <p:spPr/>
        <p:txBody>
          <a:bodyPr/>
          <a:lstStyle/>
          <a:p>
            <a:fld id="{51446252-C60A-4F11-A948-65B61C841B20}" type="slidenum">
              <a:rPr lang="en-GB" smtClean="0"/>
              <a:t>1</a:t>
            </a:fld>
            <a:endParaRPr lang="en-GB" dirty="0"/>
          </a:p>
        </p:txBody>
      </p:sp>
    </p:spTree>
    <p:extLst>
      <p:ext uri="{BB962C8B-B14F-4D97-AF65-F5344CB8AC3E}">
        <p14:creationId xmlns:p14="http://schemas.microsoft.com/office/powerpoint/2010/main" val="3756652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 Read the case study of Jade’s job interview.</a:t>
            </a:r>
          </a:p>
          <a:p>
            <a:pPr marL="628650" lvl="1" indent="-171450">
              <a:buFont typeface="Arial" panose="020B0604020202020204" pitchFamily="34" charset="0"/>
              <a:buChar char="•"/>
            </a:pPr>
            <a:r>
              <a:rPr lang="en-GB" b="0" baseline="0" dirty="0"/>
              <a:t> Ask attendees to consider the following questions:</a:t>
            </a:r>
          </a:p>
          <a:p>
            <a:pPr marL="1085850" lvl="2" indent="-171450">
              <a:buFont typeface="Arial" panose="020B0604020202020204" pitchFamily="34" charset="0"/>
              <a:buChar char="•"/>
            </a:pPr>
            <a:r>
              <a:rPr lang="en-GB" b="0" baseline="0" dirty="0"/>
              <a:t>What positive actions did Jade take to prepare for her telephone interview?</a:t>
            </a:r>
          </a:p>
          <a:p>
            <a:pPr marL="1371600" lvl="3" indent="0">
              <a:buFont typeface="Arial" panose="020B0604020202020204" pitchFamily="34" charset="0"/>
              <a:buNone/>
            </a:pPr>
            <a:r>
              <a:rPr lang="en-GB" b="0" baseline="0" dirty="0"/>
              <a:t>1) Practiced greeting the interviewer. 2) Thought about how to answer questions she might be asked.</a:t>
            </a:r>
          </a:p>
          <a:p>
            <a:pPr marL="1085850" lvl="2" indent="-171450">
              <a:buFont typeface="Arial" panose="020B0604020202020204" pitchFamily="34" charset="0"/>
              <a:buChar char="•"/>
            </a:pPr>
            <a:r>
              <a:rPr lang="en-GB" b="0" baseline="0" dirty="0"/>
              <a:t>What could Jade have done differently during her telephone interview?</a:t>
            </a:r>
          </a:p>
          <a:p>
            <a:pPr marL="1543050" lvl="3" indent="-171450">
              <a:buFont typeface="Arial" panose="020B0604020202020204" pitchFamily="34" charset="0"/>
              <a:buChar char="•"/>
            </a:pPr>
            <a:r>
              <a:rPr lang="en-GB" b="0" baseline="0" dirty="0"/>
              <a:t>1) Found a place that would be quiet for the duration of the interview. 2) Had her CV at hand to refer to</a:t>
            </a:r>
          </a:p>
          <a:p>
            <a:pPr marL="1085850" lvl="2" indent="-171450">
              <a:buFont typeface="Arial" panose="020B0604020202020204" pitchFamily="34" charset="0"/>
              <a:buChar char="•"/>
            </a:pPr>
            <a:r>
              <a:rPr lang="en-GB" b="0" baseline="0" dirty="0"/>
              <a:t>What can Jade do to prepare for the face-to-face interview? </a:t>
            </a:r>
          </a:p>
          <a:p>
            <a:pPr marL="1543050" lvl="3" indent="-171450">
              <a:buFont typeface="Arial" panose="020B0604020202020204" pitchFamily="34" charset="0"/>
              <a:buChar char="•"/>
            </a:pPr>
            <a:r>
              <a:rPr lang="en-GB" b="0" baseline="0" dirty="0"/>
              <a:t>1) Research the nursery. 2) Select a professional outfit. 3) Identify examples that show that she has the required skills. 4) Practice positive body language.</a:t>
            </a:r>
          </a:p>
        </p:txBody>
      </p:sp>
      <p:sp>
        <p:nvSpPr>
          <p:cNvPr id="4" name="Slide Number Placeholder 3"/>
          <p:cNvSpPr>
            <a:spLocks noGrp="1"/>
          </p:cNvSpPr>
          <p:nvPr>
            <p:ph type="sldNum" sz="quarter" idx="10"/>
          </p:nvPr>
        </p:nvSpPr>
        <p:spPr/>
        <p:txBody>
          <a:bodyPr/>
          <a:lstStyle/>
          <a:p>
            <a:fld id="{51446252-C60A-4F11-A948-65B61C841B20}" type="slidenum">
              <a:rPr lang="en-GB" smtClean="0"/>
              <a:t>10</a:t>
            </a:fld>
            <a:endParaRPr lang="en-GB" dirty="0"/>
          </a:p>
        </p:txBody>
      </p:sp>
    </p:spTree>
    <p:extLst>
      <p:ext uri="{BB962C8B-B14F-4D97-AF65-F5344CB8AC3E}">
        <p14:creationId xmlns:p14="http://schemas.microsoft.com/office/powerpoint/2010/main" val="35369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Explain that, alongside what you say, in a face-to-face interview it is also important to consider how you behave and present yourself.  Outline the information in the 3 boxes professional introduction, positive body language, thoughtful goodbye.</a:t>
            </a:r>
            <a:endParaRPr lang="en-GB" b="0" dirty="0"/>
          </a:p>
        </p:txBody>
      </p:sp>
      <p:sp>
        <p:nvSpPr>
          <p:cNvPr id="4" name="Slide Number Placeholder 3"/>
          <p:cNvSpPr>
            <a:spLocks noGrp="1"/>
          </p:cNvSpPr>
          <p:nvPr>
            <p:ph type="sldNum" sz="quarter" idx="10"/>
          </p:nvPr>
        </p:nvSpPr>
        <p:spPr/>
        <p:txBody>
          <a:bodyPr/>
          <a:lstStyle/>
          <a:p>
            <a:fld id="{51446252-C60A-4F11-A948-65B61C841B20}" type="slidenum">
              <a:rPr lang="en-GB" smtClean="0"/>
              <a:t>11</a:t>
            </a:fld>
            <a:endParaRPr lang="en-GB" dirty="0"/>
          </a:p>
        </p:txBody>
      </p:sp>
    </p:spTree>
    <p:extLst>
      <p:ext uri="{BB962C8B-B14F-4D97-AF65-F5344CB8AC3E}">
        <p14:creationId xmlns:p14="http://schemas.microsoft.com/office/powerpoint/2010/main" val="320115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Refer to the STAR technique handout and explain students can use this to practice answering interview questions in a good level of detail. Explain this will provide prompts to help them in an interview situation if they have a mind blank they can think of STAR to help them get their answers started!</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12</a:t>
            </a:fld>
            <a:endParaRPr lang="en-GB" dirty="0"/>
          </a:p>
        </p:txBody>
      </p:sp>
    </p:spTree>
    <p:extLst>
      <p:ext uri="{BB962C8B-B14F-4D97-AF65-F5344CB8AC3E}">
        <p14:creationId xmlns:p14="http://schemas.microsoft.com/office/powerpoint/2010/main" val="130290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what has been covered in the session today</a:t>
            </a:r>
          </a:p>
        </p:txBody>
      </p:sp>
      <p:sp>
        <p:nvSpPr>
          <p:cNvPr id="4" name="Slide Number Placeholder 3"/>
          <p:cNvSpPr>
            <a:spLocks noGrp="1"/>
          </p:cNvSpPr>
          <p:nvPr>
            <p:ph type="sldNum" sz="quarter" idx="10"/>
          </p:nvPr>
        </p:nvSpPr>
        <p:spPr/>
        <p:txBody>
          <a:bodyPr/>
          <a:lstStyle/>
          <a:p>
            <a:fld id="{51446252-C60A-4F11-A948-65B61C841B20}" type="slidenum">
              <a:rPr lang="en-GB" smtClean="0"/>
              <a:t>13</a:t>
            </a:fld>
            <a:endParaRPr lang="en-GB" dirty="0"/>
          </a:p>
        </p:txBody>
      </p:sp>
    </p:spTree>
    <p:extLst>
      <p:ext uri="{BB962C8B-B14F-4D97-AF65-F5344CB8AC3E}">
        <p14:creationId xmlns:p14="http://schemas.microsoft.com/office/powerpoint/2010/main" val="334217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2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 </a:t>
            </a:r>
            <a:r>
              <a:rPr lang="en-GB" sz="1200" b="0" kern="1200" dirty="0">
                <a:solidFill>
                  <a:schemeClr val="tx1"/>
                </a:solidFill>
                <a:effectLst/>
                <a:latin typeface="+mn-lt"/>
                <a:ea typeface="+mn-ea"/>
                <a:cs typeface="+mn-cs"/>
              </a:rPr>
              <a:t>none</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a:t>
            </a:r>
            <a:r>
              <a:rPr lang="en-GB" b="1" baseline="0" dirty="0"/>
              <a:t>2</a:t>
            </a:r>
            <a:r>
              <a:rPr lang="en-GB" b="0" baseline="0" dirty="0"/>
              <a:t>] Answer any questions that students have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14</a:t>
            </a:fld>
            <a:endParaRPr lang="en-GB" dirty="0"/>
          </a:p>
        </p:txBody>
      </p:sp>
    </p:spTree>
    <p:extLst>
      <p:ext uri="{BB962C8B-B14F-4D97-AF65-F5344CB8AC3E}">
        <p14:creationId xmlns:p14="http://schemas.microsoft.com/office/powerpoint/2010/main" val="284128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the learning outcomes of the session. </a:t>
            </a:r>
          </a:p>
        </p:txBody>
      </p:sp>
      <p:sp>
        <p:nvSpPr>
          <p:cNvPr id="4" name="Slide Number Placeholder 3"/>
          <p:cNvSpPr>
            <a:spLocks noGrp="1"/>
          </p:cNvSpPr>
          <p:nvPr>
            <p:ph type="sldNum" sz="quarter" idx="10"/>
          </p:nvPr>
        </p:nvSpPr>
        <p:spPr/>
        <p:txBody>
          <a:bodyPr/>
          <a:lstStyle/>
          <a:p>
            <a:fld id="{51446252-C60A-4F11-A948-65B61C841B20}" type="slidenum">
              <a:rPr lang="en-GB" smtClean="0"/>
              <a:t>2</a:t>
            </a:fld>
            <a:endParaRPr lang="en-GB" dirty="0"/>
          </a:p>
        </p:txBody>
      </p:sp>
    </p:spTree>
    <p:extLst>
      <p:ext uri="{BB962C8B-B14F-4D97-AF65-F5344CB8AC3E}">
        <p14:creationId xmlns:p14="http://schemas.microsoft.com/office/powerpoint/2010/main" val="36675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what interviews are and their purpose</a:t>
            </a:r>
          </a:p>
        </p:txBody>
      </p:sp>
      <p:sp>
        <p:nvSpPr>
          <p:cNvPr id="4" name="Slide Number Placeholder 3"/>
          <p:cNvSpPr>
            <a:spLocks noGrp="1"/>
          </p:cNvSpPr>
          <p:nvPr>
            <p:ph type="sldNum" sz="quarter" idx="10"/>
          </p:nvPr>
        </p:nvSpPr>
        <p:spPr/>
        <p:txBody>
          <a:bodyPr/>
          <a:lstStyle/>
          <a:p>
            <a:fld id="{51446252-C60A-4F11-A948-65B61C841B20}" type="slidenum">
              <a:rPr lang="en-GB" smtClean="0"/>
              <a:t>3</a:t>
            </a:fld>
            <a:endParaRPr lang="en-GB" dirty="0"/>
          </a:p>
        </p:txBody>
      </p:sp>
    </p:spTree>
    <p:extLst>
      <p:ext uri="{BB962C8B-B14F-4D97-AF65-F5344CB8AC3E}">
        <p14:creationId xmlns:p14="http://schemas.microsoft.com/office/powerpoint/2010/main" val="18711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Ask attendees to name as many types of interviews that they can.</a:t>
            </a:r>
            <a:r>
              <a:rPr lang="en-GB" b="1" baseline="0" dirty="0"/>
              <a:t> </a:t>
            </a:r>
            <a:r>
              <a:rPr lang="en-GB" b="0" baseline="0" dirty="0"/>
              <a:t>Explain to attendees that, as part of applying for a job, they may have to undertake assessments that test their knowledge, skills, qualities etc. alongside attend an interview. </a:t>
            </a:r>
            <a:r>
              <a:rPr lang="en-GB" b="1" baseline="0" dirty="0"/>
              <a:t>[CLICK]</a:t>
            </a:r>
            <a:r>
              <a:rPr lang="en-GB" b="0" baseline="0" dirty="0"/>
              <a:t> to reveal these and discuss each one.</a:t>
            </a:r>
          </a:p>
          <a:p>
            <a:pPr marL="1085850" lvl="2" indent="-171450">
              <a:buFont typeface="Arial" panose="020B0604020202020204" pitchFamily="34" charset="0"/>
              <a:buChar char="•"/>
            </a:pPr>
            <a:r>
              <a:rPr lang="en-GB" b="1" baseline="0" dirty="0"/>
              <a:t>Individual: </a:t>
            </a:r>
            <a:r>
              <a:rPr lang="en-GB" b="0" baseline="0" dirty="0"/>
              <a:t>e.g. a psychometric (personality) test online that identifies whether you align with the company’s values and objectives</a:t>
            </a:r>
          </a:p>
          <a:p>
            <a:pPr marL="1085850" lvl="2" indent="-171450">
              <a:buFont typeface="Arial" panose="020B0604020202020204" pitchFamily="34" charset="0"/>
              <a:buChar char="•"/>
            </a:pPr>
            <a:r>
              <a:rPr lang="en-GB" b="1" baseline="0" dirty="0"/>
              <a:t>Group: </a:t>
            </a:r>
            <a:r>
              <a:rPr lang="en-GB" b="0" baseline="0" dirty="0"/>
              <a:t>e.g. a role-play exercise where you have to work together to solve a problem</a:t>
            </a:r>
          </a:p>
          <a:p>
            <a:pPr marL="1085850" lvl="2" indent="-171450">
              <a:buFont typeface="Arial" panose="020B0604020202020204" pitchFamily="34" charset="0"/>
              <a:buChar char="•"/>
            </a:pPr>
            <a:r>
              <a:rPr lang="en-GB" b="1" baseline="0" dirty="0"/>
              <a:t>Centres: </a:t>
            </a:r>
            <a:r>
              <a:rPr lang="en-GB" b="0" baseline="0" dirty="0"/>
              <a:t>e.g. a written test and an in-tray exercise in the morning following by a presentation in the afternoon</a:t>
            </a:r>
          </a:p>
        </p:txBody>
      </p:sp>
      <p:sp>
        <p:nvSpPr>
          <p:cNvPr id="4" name="Slide Number Placeholder 3"/>
          <p:cNvSpPr>
            <a:spLocks noGrp="1"/>
          </p:cNvSpPr>
          <p:nvPr>
            <p:ph type="sldNum" sz="quarter" idx="10"/>
          </p:nvPr>
        </p:nvSpPr>
        <p:spPr/>
        <p:txBody>
          <a:bodyPr/>
          <a:lstStyle/>
          <a:p>
            <a:fld id="{51446252-C60A-4F11-A948-65B61C841B20}" type="slidenum">
              <a:rPr lang="en-GB" smtClean="0"/>
              <a:t>4</a:t>
            </a:fld>
            <a:endParaRPr lang="en-GB" dirty="0"/>
          </a:p>
        </p:txBody>
      </p:sp>
    </p:spTree>
    <p:extLst>
      <p:ext uri="{BB962C8B-B14F-4D97-AF65-F5344CB8AC3E}">
        <p14:creationId xmlns:p14="http://schemas.microsoft.com/office/powerpoint/2010/main" val="59298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an assessment centre style interview. </a:t>
            </a:r>
            <a:endParaRPr lang="en-GB" b="0" baseline="0" dirty="0"/>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5</a:t>
            </a:fld>
            <a:endParaRPr lang="en-GB" dirty="0"/>
          </a:p>
        </p:txBody>
      </p:sp>
    </p:spTree>
    <p:extLst>
      <p:ext uri="{BB962C8B-B14F-4D97-AF65-F5344CB8AC3E}">
        <p14:creationId xmlns:p14="http://schemas.microsoft.com/office/powerpoint/2010/main" val="147250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face to face style interview. </a:t>
            </a:r>
            <a:endParaRPr lang="en-GB" b="0" baseline="0" dirty="0"/>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b="0" baseline="0" dirty="0"/>
              <a:t>Ask attendees why questions at the end of an interview are important (</a:t>
            </a:r>
            <a:r>
              <a:rPr lang="en-GB" b="1" baseline="0" dirty="0"/>
              <a:t>ANSWER: </a:t>
            </a:r>
            <a:r>
              <a:rPr lang="en-GB" b="0" baseline="0" dirty="0"/>
              <a:t>to show an interest in the role and working for the company)</a:t>
            </a:r>
          </a:p>
          <a:p>
            <a:pPr marL="628650" lvl="1" indent="-171450">
              <a:buFont typeface="Arial" panose="020B0604020202020204" pitchFamily="34" charset="0"/>
              <a:buChar char="•"/>
            </a:pPr>
            <a:r>
              <a:rPr lang="en-GB" b="0" baseline="0" dirty="0"/>
              <a:t> </a:t>
            </a:r>
            <a:r>
              <a:rPr lang="en-GB" b="1" baseline="0" dirty="0"/>
              <a:t>[0.5] </a:t>
            </a:r>
            <a:r>
              <a:rPr lang="en-GB" b="0" baseline="0" dirty="0"/>
              <a:t>Ask attendees to tell you whether the following questions are examples of ‘good questions’ or ‘bad questions’:</a:t>
            </a:r>
          </a:p>
          <a:p>
            <a:pPr marL="1143000" lvl="2" indent="-228600">
              <a:buFont typeface="+mj-lt"/>
              <a:buAutoNum type="arabicPeriod"/>
            </a:pPr>
            <a:r>
              <a:rPr lang="en-GB" b="1" baseline="0" dirty="0"/>
              <a:t>[CLICK] “How much are you going to pay me?” </a:t>
            </a:r>
            <a:r>
              <a:rPr lang="en-GB" b="0" baseline="0" dirty="0"/>
              <a:t>(</a:t>
            </a:r>
            <a:r>
              <a:rPr lang="en-GB" b="1" baseline="0" dirty="0"/>
              <a:t>BAD: </a:t>
            </a:r>
            <a:r>
              <a:rPr lang="en-GB" b="0" baseline="0" dirty="0"/>
              <a:t>this could suggest you are most interested in the money as opposed to the job itself)</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1" baseline="0" dirty="0"/>
              <a:t>[CLICK] “How many hours am I going to work?” </a:t>
            </a:r>
            <a:r>
              <a:rPr lang="en-GB" b="0" baseline="0" dirty="0"/>
              <a:t>(</a:t>
            </a:r>
            <a:r>
              <a:rPr lang="en-GB" b="1" baseline="0" dirty="0"/>
              <a:t>BAD: </a:t>
            </a:r>
            <a:r>
              <a:rPr lang="en-GB" b="0" baseline="0" dirty="0"/>
              <a:t>this is usually listed on the job advert/description and could suggest you have not read it fully)</a:t>
            </a:r>
          </a:p>
          <a:p>
            <a:pPr marL="1143000" lvl="2" indent="-228600">
              <a:buFont typeface="+mj-lt"/>
              <a:buAutoNum type="arabicPeriod"/>
            </a:pPr>
            <a:r>
              <a:rPr lang="en-GB" b="1" baseline="0" dirty="0"/>
              <a:t>[CLICK] “What it is like to work for this company?” </a:t>
            </a:r>
            <a:r>
              <a:rPr lang="en-GB" b="0" baseline="0" dirty="0"/>
              <a:t>(</a:t>
            </a:r>
            <a:r>
              <a:rPr lang="en-GB" b="1" baseline="0" dirty="0"/>
              <a:t>GOOD: </a:t>
            </a:r>
            <a:r>
              <a:rPr lang="en-GB" b="0" baseline="0" dirty="0"/>
              <a:t>shows an interest in working for the employer)</a:t>
            </a:r>
          </a:p>
          <a:p>
            <a:pPr marL="1143000" lvl="2" indent="-228600">
              <a:buFont typeface="+mj-lt"/>
              <a:buAutoNum type="arabicPeriod"/>
            </a:pPr>
            <a:r>
              <a:rPr lang="en-GB" b="1" baseline="0" dirty="0"/>
              <a:t>[CLICK] “Are there any training opportunities in this role?”</a:t>
            </a:r>
            <a:r>
              <a:rPr lang="en-GB" b="0" baseline="0" dirty="0"/>
              <a:t>(</a:t>
            </a:r>
            <a:r>
              <a:rPr lang="en-GB" b="1" baseline="0" dirty="0"/>
              <a:t>GOOD: </a:t>
            </a:r>
            <a:r>
              <a:rPr lang="en-GB" b="0" baseline="0" dirty="0"/>
              <a:t>shows you are someone the company could invest in and that you are keen to learn on the job)</a:t>
            </a:r>
            <a:endParaRPr lang="en-GB" b="1"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6</a:t>
            </a:fld>
            <a:endParaRPr lang="en-GB" dirty="0"/>
          </a:p>
        </p:txBody>
      </p:sp>
    </p:spTree>
    <p:extLst>
      <p:ext uri="{BB962C8B-B14F-4D97-AF65-F5344CB8AC3E}">
        <p14:creationId xmlns:p14="http://schemas.microsoft.com/office/powerpoint/2010/main" val="230883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individual assessment style interviews. </a:t>
            </a:r>
            <a:endParaRPr lang="en-GB" b="0" baseline="0" dirty="0"/>
          </a:p>
          <a:p>
            <a:pPr marL="171450"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7</a:t>
            </a:fld>
            <a:endParaRPr lang="en-GB" dirty="0"/>
          </a:p>
        </p:txBody>
      </p:sp>
    </p:spTree>
    <p:extLst>
      <p:ext uri="{BB962C8B-B14F-4D97-AF65-F5344CB8AC3E}">
        <p14:creationId xmlns:p14="http://schemas.microsoft.com/office/powerpoint/2010/main" val="72713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an group assessment style interview. </a:t>
            </a: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8</a:t>
            </a:fld>
            <a:endParaRPr lang="en-GB" dirty="0"/>
          </a:p>
        </p:txBody>
      </p:sp>
    </p:spTree>
    <p:extLst>
      <p:ext uri="{BB962C8B-B14F-4D97-AF65-F5344CB8AC3E}">
        <p14:creationId xmlns:p14="http://schemas.microsoft.com/office/powerpoint/2010/main" val="125334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 </a:t>
            </a:r>
            <a:r>
              <a:rPr lang="en-GB" b="1" baseline="0" dirty="0"/>
              <a:t>Explain key features and tips of an assessment centre style interview. </a:t>
            </a: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9</a:t>
            </a:fld>
            <a:endParaRPr lang="en-GB" dirty="0"/>
          </a:p>
        </p:txBody>
      </p:sp>
    </p:spTree>
    <p:extLst>
      <p:ext uri="{BB962C8B-B14F-4D97-AF65-F5344CB8AC3E}">
        <p14:creationId xmlns:p14="http://schemas.microsoft.com/office/powerpoint/2010/main" val="260969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45098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47799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6696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792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33750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04320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131820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405799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8646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30873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14/02/2022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89864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DE2D4-C37A-412F-9CCC-33D44C8B944D}" type="datetimeFigureOut">
              <a:rPr lang="en-GB" smtClean="0"/>
              <a:t>14/02/2022</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E31B1-431C-4792-A5AA-75CE56C13913}" type="slidenum">
              <a:rPr lang="en-GB" smtClean="0"/>
              <a:t>‹#›</a:t>
            </a:fld>
            <a:endParaRPr lang="en-GB" dirty="0"/>
          </a:p>
        </p:txBody>
      </p:sp>
    </p:spTree>
    <p:extLst>
      <p:ext uri="{BB962C8B-B14F-4D97-AF65-F5344CB8AC3E}">
        <p14:creationId xmlns:p14="http://schemas.microsoft.com/office/powerpoint/2010/main" val="686990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media11.m4a"/><Relationship Id="rId7" Type="http://schemas.openxmlformats.org/officeDocument/2006/relationships/image" Target="../media/image20.png"/><Relationship Id="rId12" Type="http://schemas.microsoft.com/office/2007/relationships/hdphoto" Target="../media/hdphoto7.wdp"/><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notesSlide" Target="../notesSlides/notesSlide11.xml"/><Relationship Id="rId15" Type="http://schemas.openxmlformats.org/officeDocument/2006/relationships/image" Target="../media/image6.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22.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audio" Target="../media/media4.m4a"/><Relationship Id="rId7" Type="http://schemas.microsoft.com/office/2007/relationships/hdphoto" Target="../media/hdphoto2.wdp"/><Relationship Id="rId12" Type="http://schemas.openxmlformats.org/officeDocument/2006/relationships/image" Target="../media/image1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notesSlide" Target="../notesSlides/notesSlide4.xml"/><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microsoft.com/office/2007/relationships/hdphoto" Target="../media/hdphoto5.wdp"/><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2001" y="306938"/>
            <a:ext cx="8460000" cy="1800000"/>
            <a:chOff x="342001" y="306938"/>
            <a:chExt cx="8460000" cy="1800000"/>
          </a:xfrm>
        </p:grpSpPr>
        <p:sp>
          <p:nvSpPr>
            <p:cNvPr id="8" name="Rectangle 7"/>
            <p:cNvSpPr/>
            <p:nvPr/>
          </p:nvSpPr>
          <p:spPr>
            <a:xfrm flipH="1">
              <a:off x="342001" y="306938"/>
              <a:ext cx="8460000" cy="90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0000"/>
                </a:lnSpc>
              </a:pPr>
              <a:r>
                <a:rPr lang="en-GB" sz="4800" dirty="0">
                  <a:ln w="19050">
                    <a:solidFill>
                      <a:schemeClr val="bg1"/>
                    </a:solidFill>
                  </a:ln>
                  <a:solidFill>
                    <a:schemeClr val="bg1"/>
                  </a:solidFill>
                </a:rPr>
                <a:t>INTERVIEW TECHNIQUES</a:t>
              </a:r>
              <a:endParaRPr lang="en-GB" sz="4400" dirty="0">
                <a:ln w="19050">
                  <a:solidFill>
                    <a:schemeClr val="bg1"/>
                  </a:solidFill>
                </a:ln>
                <a:solidFill>
                  <a:schemeClr val="bg1"/>
                </a:solidFill>
              </a:endParaRPr>
            </a:p>
          </p:txBody>
        </p:sp>
        <p:sp>
          <p:nvSpPr>
            <p:cNvPr id="9" name="Rectangle 8"/>
            <p:cNvSpPr/>
            <p:nvPr/>
          </p:nvSpPr>
          <p:spPr>
            <a:xfrm flipH="1">
              <a:off x="342001" y="1206938"/>
              <a:ext cx="8460000" cy="90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lnSpc>
                  <a:spcPct val="120000"/>
                </a:lnSpc>
              </a:pPr>
              <a:r>
                <a:rPr lang="en-GB" sz="4800" dirty="0">
                  <a:ln w="19050">
                    <a:solidFill>
                      <a:schemeClr val="bg1"/>
                    </a:solidFill>
                  </a:ln>
                  <a:solidFill>
                    <a:schemeClr val="bg1"/>
                  </a:solidFill>
                </a:rPr>
                <a:t>‘GET THAT JOB!’</a:t>
              </a:r>
            </a:p>
          </p:txBody>
        </p:sp>
      </p:grpSp>
      <p:grpSp>
        <p:nvGrpSpPr>
          <p:cNvPr id="2" name="Group 1"/>
          <p:cNvGrpSpPr/>
          <p:nvPr/>
        </p:nvGrpSpPr>
        <p:grpSpPr>
          <a:xfrm>
            <a:off x="2340364" y="2328323"/>
            <a:ext cx="4029075" cy="4532787"/>
            <a:chOff x="2340364" y="2328323"/>
            <a:chExt cx="4029075" cy="4532787"/>
          </a:xfrm>
        </p:grpSpPr>
        <p:grpSp>
          <p:nvGrpSpPr>
            <p:cNvPr id="21" name="Group 20"/>
            <p:cNvGrpSpPr/>
            <p:nvPr/>
          </p:nvGrpSpPr>
          <p:grpSpPr>
            <a:xfrm>
              <a:off x="2340364" y="2328323"/>
              <a:ext cx="4029075" cy="4532787"/>
              <a:chOff x="2340364" y="2328323"/>
              <a:chExt cx="4029075" cy="4532787"/>
            </a:xfrm>
          </p:grpSpPr>
          <p:pic>
            <p:nvPicPr>
              <p:cNvPr id="16" name="Picture 15"/>
              <p:cNvPicPr>
                <a:picLocks noChangeAspect="1"/>
              </p:cNvPicPr>
              <p:nvPr/>
            </p:nvPicPr>
            <p:blipFill>
              <a:blip r:embed="rId5">
                <a:duotone>
                  <a:schemeClr val="accent4">
                    <a:shade val="45000"/>
                    <a:satMod val="135000"/>
                  </a:schemeClr>
                  <a:prstClr val="white"/>
                </a:duotone>
              </a:blip>
              <a:stretch>
                <a:fillRect/>
              </a:stretch>
            </p:blipFill>
            <p:spPr>
              <a:xfrm>
                <a:off x="3102363" y="4114260"/>
                <a:ext cx="2505075" cy="1552575"/>
              </a:xfrm>
              <a:prstGeom prst="rect">
                <a:avLst/>
              </a:prstGeom>
            </p:spPr>
          </p:pic>
          <p:pic>
            <p:nvPicPr>
              <p:cNvPr id="6" name="Picture 5"/>
              <p:cNvPicPr>
                <a:picLocks noChangeAspect="1"/>
              </p:cNvPicPr>
              <p:nvPr/>
            </p:nvPicPr>
            <p:blipFill>
              <a:blip r:embed="rId6">
                <a:duotone>
                  <a:schemeClr val="accent2">
                    <a:shade val="45000"/>
                    <a:satMod val="135000"/>
                  </a:schemeClr>
                  <a:prstClr val="white"/>
                </a:duotone>
              </a:blip>
              <a:stretch>
                <a:fillRect/>
              </a:stretch>
            </p:blipFill>
            <p:spPr>
              <a:xfrm>
                <a:off x="2869002" y="2328323"/>
                <a:ext cx="990600" cy="1114425"/>
              </a:xfrm>
              <a:prstGeom prst="rect">
                <a:avLst/>
              </a:prstGeom>
            </p:spPr>
          </p:pic>
          <p:pic>
            <p:nvPicPr>
              <p:cNvPr id="11" name="Picture 10"/>
              <p:cNvPicPr>
                <a:picLocks noChangeAspect="1"/>
              </p:cNvPicPr>
              <p:nvPr/>
            </p:nvPicPr>
            <p:blipFill>
              <a:blip r:embed="rId6">
                <a:duotone>
                  <a:schemeClr val="accent3">
                    <a:shade val="45000"/>
                    <a:satMod val="135000"/>
                  </a:schemeClr>
                  <a:prstClr val="white"/>
                </a:duotone>
              </a:blip>
              <a:stretch>
                <a:fillRect/>
              </a:stretch>
            </p:blipFill>
            <p:spPr>
              <a:xfrm>
                <a:off x="3859602" y="2328323"/>
                <a:ext cx="990600" cy="1114425"/>
              </a:xfrm>
              <a:prstGeom prst="rect">
                <a:avLst/>
              </a:prstGeom>
            </p:spPr>
          </p:pic>
          <p:pic>
            <p:nvPicPr>
              <p:cNvPr id="12" name="Picture 11"/>
              <p:cNvPicPr>
                <a:picLocks noChangeAspect="1"/>
              </p:cNvPicPr>
              <p:nvPr/>
            </p:nvPicPr>
            <p:blipFill>
              <a:blip r:embed="rId6">
                <a:duotone>
                  <a:schemeClr val="accent5">
                    <a:shade val="45000"/>
                    <a:satMod val="135000"/>
                  </a:schemeClr>
                  <a:prstClr val="white"/>
                </a:duotone>
              </a:blip>
              <a:stretch>
                <a:fillRect/>
              </a:stretch>
            </p:blipFill>
            <p:spPr>
              <a:xfrm>
                <a:off x="4850202" y="2328323"/>
                <a:ext cx="990600" cy="1114425"/>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340364" y="3442748"/>
                <a:ext cx="4029075" cy="1343025"/>
              </a:xfrm>
              <a:prstGeom prst="rect">
                <a:avLst/>
              </a:prstGeom>
            </p:spPr>
          </p:pic>
          <p:pic>
            <p:nvPicPr>
              <p:cNvPr id="20" name="Picture 19"/>
              <p:cNvPicPr>
                <a:picLocks noChangeAspect="1"/>
              </p:cNvPicPr>
              <p:nvPr/>
            </p:nvPicPr>
            <p:blipFill rotWithShape="1">
              <a:blip r:embed="rId9"/>
              <a:srcRect l="3407" t="1916" r="3330" b="30309"/>
              <a:stretch/>
            </p:blipFill>
            <p:spPr>
              <a:xfrm>
                <a:off x="3147753" y="5666835"/>
                <a:ext cx="2416232" cy="1194275"/>
              </a:xfrm>
              <a:prstGeom prst="rect">
                <a:avLst/>
              </a:prstGeom>
            </p:spPr>
          </p:pic>
        </p:grpSp>
        <p:sp>
          <p:nvSpPr>
            <p:cNvPr id="14" name="Rectangle 13"/>
            <p:cNvSpPr/>
            <p:nvPr/>
          </p:nvSpPr>
          <p:spPr>
            <a:xfrm>
              <a:off x="3169775" y="2945567"/>
              <a:ext cx="404037" cy="4788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52884" y="2945567"/>
              <a:ext cx="404037" cy="4788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179328" y="2952767"/>
              <a:ext cx="332348"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9444298"/>
      </p:ext>
    </p:extLst>
  </p:cSld>
  <p:clrMapOvr>
    <a:masterClrMapping/>
  </p:clrMapOvr>
  <mc:AlternateContent xmlns:mc="http://schemas.openxmlformats.org/markup-compatibility/2006" xmlns:p14="http://schemas.microsoft.com/office/powerpoint/2010/main">
    <mc:Choice Requires="p14">
      <p:transition spd="slow" p14:dur="2000" advTm="21719"/>
    </mc:Choice>
    <mc:Fallback xmlns="">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CASE STUDY: JADE</a:t>
              </a:r>
            </a:p>
          </p:txBody>
        </p:sp>
      </p:grpSp>
      <p:grpSp>
        <p:nvGrpSpPr>
          <p:cNvPr id="3" name="Group 2"/>
          <p:cNvGrpSpPr/>
          <p:nvPr/>
        </p:nvGrpSpPr>
        <p:grpSpPr>
          <a:xfrm>
            <a:off x="342003" y="1350545"/>
            <a:ext cx="4212000" cy="4943070"/>
            <a:chOff x="342003" y="1350545"/>
            <a:chExt cx="5252982" cy="4943070"/>
          </a:xfrm>
        </p:grpSpPr>
        <p:sp>
          <p:nvSpPr>
            <p:cNvPr id="2" name="Rectangle 1"/>
            <p:cNvSpPr/>
            <p:nvPr/>
          </p:nvSpPr>
          <p:spPr>
            <a:xfrm>
              <a:off x="342003" y="1782545"/>
              <a:ext cx="5252982" cy="4511070"/>
            </a:xfrm>
            <a:prstGeom prst="rect">
              <a:avLst/>
            </a:prstGeom>
            <a:solidFill>
              <a:schemeClr val="accent1">
                <a:lumMod val="40000"/>
                <a:lumOff val="6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200"/>
                </a:spcBef>
                <a:spcAft>
                  <a:spcPts val="200"/>
                </a:spcAft>
              </a:pPr>
              <a:r>
                <a:rPr lang="en-GB" sz="1300" b="1" dirty="0">
                  <a:solidFill>
                    <a:schemeClr val="tx1"/>
                  </a:solidFill>
                </a:rPr>
                <a:t>Soon to finish her childcare course at college, Jade wanted to find a job working with young children. She applied for a job at a nursery and was excited when she was selected for a telephone interview.</a:t>
              </a:r>
            </a:p>
            <a:p>
              <a:pPr>
                <a:spcBef>
                  <a:spcPts val="200"/>
                </a:spcBef>
                <a:spcAft>
                  <a:spcPts val="200"/>
                </a:spcAft>
              </a:pPr>
              <a:r>
                <a:rPr lang="en-GB" sz="1300" b="1" dirty="0">
                  <a:solidFill>
                    <a:schemeClr val="tx1"/>
                  </a:solidFill>
                </a:rPr>
                <a:t>Jade was nervous about talking on the phone, so she practiced greeting the interviewer with a friend the day before. She also thought about how to answer some of the questions she might be asked.</a:t>
              </a:r>
            </a:p>
            <a:p>
              <a:pPr>
                <a:spcBef>
                  <a:spcPts val="200"/>
                </a:spcBef>
                <a:spcAft>
                  <a:spcPts val="200"/>
                </a:spcAft>
              </a:pPr>
              <a:r>
                <a:rPr lang="en-GB" sz="1300" b="1" dirty="0">
                  <a:solidFill>
                    <a:schemeClr val="tx1"/>
                  </a:solidFill>
                </a:rPr>
                <a:t>On the day of the telephone interview, Jade was at college. She found a quiet spot in the café, but it became noisy when people came in for lunch. She sometimes found it difficult to hear the interviewer.</a:t>
              </a:r>
            </a:p>
            <a:p>
              <a:pPr>
                <a:spcBef>
                  <a:spcPts val="200"/>
                </a:spcBef>
                <a:spcAft>
                  <a:spcPts val="200"/>
                </a:spcAft>
              </a:pPr>
              <a:r>
                <a:rPr lang="en-GB" sz="1300" b="1" dirty="0">
                  <a:solidFill>
                    <a:schemeClr val="tx1"/>
                  </a:solidFill>
                </a:rPr>
                <a:t>During the call, Jade was asked about the placement she had completed as part of her course. She managed to give some good examples of what she had learnt during her placement, but could not remember exactly what she had included on her CV.</a:t>
              </a:r>
            </a:p>
            <a:p>
              <a:pPr>
                <a:spcBef>
                  <a:spcPts val="200"/>
                </a:spcBef>
                <a:spcAft>
                  <a:spcPts val="200"/>
                </a:spcAft>
              </a:pPr>
              <a:r>
                <a:rPr lang="en-GB" sz="1300" b="1" dirty="0">
                  <a:solidFill>
                    <a:schemeClr val="tx1"/>
                  </a:solidFill>
                </a:rPr>
                <a:t>A few days later, Jade was delighted to receive an email invite for a face-to-face interview. After getting over her excitement, she started to prepare.</a:t>
              </a:r>
            </a:p>
          </p:txBody>
        </p:sp>
        <p:sp>
          <p:nvSpPr>
            <p:cNvPr id="7" name="Rectangle 6"/>
            <p:cNvSpPr/>
            <p:nvPr/>
          </p:nvSpPr>
          <p:spPr>
            <a:xfrm>
              <a:off x="342003" y="1350545"/>
              <a:ext cx="5251757" cy="432000"/>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ts val="300"/>
                </a:spcBef>
                <a:spcAft>
                  <a:spcPts val="300"/>
                </a:spcAft>
              </a:pPr>
              <a:r>
                <a:rPr lang="en-GB" sz="2700" b="1" dirty="0"/>
                <a:t>JADE’S JOB INTERVIEW</a:t>
              </a:r>
            </a:p>
          </p:txBody>
        </p:sp>
      </p:grpSp>
      <p:sp>
        <p:nvSpPr>
          <p:cNvPr id="25" name="Rectangle 24"/>
          <p:cNvSpPr/>
          <p:nvPr/>
        </p:nvSpPr>
        <p:spPr>
          <a:xfrm>
            <a:off x="5124235" y="2257817"/>
            <a:ext cx="3615722" cy="738664"/>
          </a:xfrm>
          <a:prstGeom prst="rect">
            <a:avLst/>
          </a:prstGeom>
        </p:spPr>
        <p:txBody>
          <a:bodyPr wrap="square" lIns="72000" tIns="0" rIns="0" bIns="0">
            <a:spAutoFit/>
          </a:bodyPr>
          <a:lstStyle/>
          <a:p>
            <a:pPr marL="180000" indent="-180000">
              <a:spcBef>
                <a:spcPts val="0"/>
              </a:spcBef>
              <a:buClr>
                <a:schemeClr val="accent2"/>
              </a:buClr>
              <a:buFont typeface="Arial" panose="020B0604020202020204" pitchFamily="34" charset="0"/>
              <a:buChar char="•"/>
            </a:pPr>
            <a:r>
              <a:rPr lang="en-GB" sz="1600" b="1" dirty="0"/>
              <a:t>Practiced greeting </a:t>
            </a:r>
            <a:r>
              <a:rPr lang="en-GB" sz="1600" dirty="0"/>
              <a:t>the interviewer</a:t>
            </a:r>
          </a:p>
          <a:p>
            <a:pPr marL="180000" indent="-180000">
              <a:spcBef>
                <a:spcPts val="0"/>
              </a:spcBef>
              <a:buClr>
                <a:schemeClr val="accent2"/>
              </a:buClr>
              <a:buFont typeface="Arial" panose="020B0604020202020204" pitchFamily="34" charset="0"/>
              <a:buChar char="•"/>
            </a:pPr>
            <a:r>
              <a:rPr lang="en-GB" sz="1600" dirty="0"/>
              <a:t>Thought about </a:t>
            </a:r>
            <a:r>
              <a:rPr lang="en-GB" sz="1600" b="1" dirty="0"/>
              <a:t>how to answer </a:t>
            </a:r>
            <a:r>
              <a:rPr lang="en-GB" sz="1600" dirty="0"/>
              <a:t>questions she might be asked</a:t>
            </a:r>
          </a:p>
        </p:txBody>
      </p:sp>
      <p:grpSp>
        <p:nvGrpSpPr>
          <p:cNvPr id="26" name="Group 25"/>
          <p:cNvGrpSpPr/>
          <p:nvPr/>
        </p:nvGrpSpPr>
        <p:grpSpPr>
          <a:xfrm>
            <a:off x="4696077" y="1292394"/>
            <a:ext cx="3920161" cy="972426"/>
            <a:chOff x="342001" y="1469992"/>
            <a:chExt cx="3920161" cy="972426"/>
          </a:xfrm>
        </p:grpSpPr>
        <p:sp>
          <p:nvSpPr>
            <p:cNvPr id="27" name="Freeform 26"/>
            <p:cNvSpPr/>
            <p:nvPr/>
          </p:nvSpPr>
          <p:spPr>
            <a:xfrm>
              <a:off x="770160" y="2125618"/>
              <a:ext cx="2448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telephone interview?</a:t>
              </a:r>
            </a:p>
          </p:txBody>
        </p:sp>
        <p:sp>
          <p:nvSpPr>
            <p:cNvPr id="28" name="Freeform 27"/>
            <p:cNvSpPr/>
            <p:nvPr/>
          </p:nvSpPr>
          <p:spPr>
            <a:xfrm>
              <a:off x="770163" y="1850574"/>
              <a:ext cx="2592000" cy="316800"/>
            </a:xfrm>
            <a:custGeom>
              <a:avLst/>
              <a:gdLst>
                <a:gd name="connsiteX0" fmla="*/ 0 w 1080384"/>
                <a:gd name="connsiteY0" fmla="*/ 0 h 316800"/>
                <a:gd name="connsiteX1" fmla="*/ 2022 w 1080384"/>
                <a:gd name="connsiteY1" fmla="*/ 0 h 316800"/>
                <a:gd name="connsiteX2" fmla="*/ 229727 w 1080384"/>
                <a:gd name="connsiteY2" fmla="*/ 0 h 316800"/>
                <a:gd name="connsiteX3" fmla="*/ 1080384 w 1080384"/>
                <a:gd name="connsiteY3" fmla="*/ 0 h 316800"/>
                <a:gd name="connsiteX4" fmla="*/ 1080384 w 1080384"/>
                <a:gd name="connsiteY4" fmla="*/ 53197 h 316800"/>
                <a:gd name="connsiteX5" fmla="*/ 1080384 w 1080384"/>
                <a:gd name="connsiteY5" fmla="*/ 241734 h 316800"/>
                <a:gd name="connsiteX6" fmla="*/ 1080384 w 1080384"/>
                <a:gd name="connsiteY6" fmla="*/ 264078 h 316800"/>
                <a:gd name="connsiteX7" fmla="*/ 1057496 w 1080384"/>
                <a:gd name="connsiteY7" fmla="*/ 316800 h 316800"/>
                <a:gd name="connsiteX8" fmla="*/ 229727 w 1080384"/>
                <a:gd name="connsiteY8" fmla="*/ 316800 h 316800"/>
                <a:gd name="connsiteX9" fmla="*/ 24910 w 1080384"/>
                <a:gd name="connsiteY9" fmla="*/ 316800 h 316800"/>
                <a:gd name="connsiteX10" fmla="*/ 0 w 1080384"/>
                <a:gd name="connsiteY10" fmla="*/ 3168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384" h="316800">
                  <a:moveTo>
                    <a:pt x="0" y="0"/>
                  </a:moveTo>
                  <a:lnTo>
                    <a:pt x="2022" y="0"/>
                  </a:lnTo>
                  <a:lnTo>
                    <a:pt x="229727" y="0"/>
                  </a:lnTo>
                  <a:lnTo>
                    <a:pt x="1080384" y="0"/>
                  </a:lnTo>
                  <a:lnTo>
                    <a:pt x="1080384" y="53197"/>
                  </a:lnTo>
                  <a:lnTo>
                    <a:pt x="1080384" y="241734"/>
                  </a:lnTo>
                  <a:lnTo>
                    <a:pt x="1080384" y="264078"/>
                  </a:lnTo>
                  <a:cubicBezTo>
                    <a:pt x="1080384" y="293196"/>
                    <a:pt x="1070137" y="316800"/>
                    <a:pt x="1057496" y="316800"/>
                  </a:cubicBezTo>
                  <a:lnTo>
                    <a:pt x="229727" y="316800"/>
                  </a:lnTo>
                  <a:lnTo>
                    <a:pt x="24910" y="316800"/>
                  </a:lnTo>
                  <a:lnTo>
                    <a:pt x="0" y="316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18000" rIns="36000" bIns="36000" rtlCol="0" anchor="ctr">
              <a:noAutofit/>
            </a:bodyPr>
            <a:lstStyle/>
            <a:p>
              <a:r>
                <a:rPr lang="en-GB" b="1" dirty="0"/>
                <a:t>take to prepare for her</a:t>
              </a:r>
            </a:p>
          </p:txBody>
        </p:sp>
        <p:grpSp>
          <p:nvGrpSpPr>
            <p:cNvPr id="29" name="Group 28"/>
            <p:cNvGrpSpPr/>
            <p:nvPr/>
          </p:nvGrpSpPr>
          <p:grpSpPr>
            <a:xfrm>
              <a:off x="342001" y="1469992"/>
              <a:ext cx="540000" cy="540000"/>
              <a:chOff x="1084816" y="2936665"/>
              <a:chExt cx="540000" cy="540000"/>
            </a:xfrm>
          </p:grpSpPr>
          <p:sp>
            <p:nvSpPr>
              <p:cNvPr id="32" name="Freeform 31"/>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427791" y="1558028"/>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31" name="Rounded Rectangle 30"/>
            <p:cNvSpPr/>
            <p:nvPr/>
          </p:nvSpPr>
          <p:spPr>
            <a:xfrm>
              <a:off x="770162" y="1581592"/>
              <a:ext cx="3492000" cy="31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What positive actions did Jade</a:t>
              </a:r>
            </a:p>
          </p:txBody>
        </p:sp>
      </p:grpSp>
      <p:sp>
        <p:nvSpPr>
          <p:cNvPr id="38" name="Rectangle 37"/>
          <p:cNvSpPr/>
          <p:nvPr/>
        </p:nvSpPr>
        <p:spPr>
          <a:xfrm>
            <a:off x="5139954" y="3943324"/>
            <a:ext cx="3600003" cy="738664"/>
          </a:xfrm>
          <a:prstGeom prst="rect">
            <a:avLst/>
          </a:prstGeom>
        </p:spPr>
        <p:txBody>
          <a:bodyPr wrap="square" lIns="72000" tIns="0" rIns="0" bIns="0">
            <a:spAutoFit/>
          </a:bodyPr>
          <a:lstStyle/>
          <a:p>
            <a:pPr marL="180000" indent="-180000">
              <a:spcBef>
                <a:spcPts val="0"/>
              </a:spcBef>
              <a:buClr>
                <a:schemeClr val="accent3"/>
              </a:buClr>
              <a:buFont typeface="Arial" panose="020B0604020202020204" pitchFamily="34" charset="0"/>
              <a:buChar char="•"/>
            </a:pPr>
            <a:r>
              <a:rPr lang="en-GB" sz="1600" dirty="0"/>
              <a:t>Found a </a:t>
            </a:r>
            <a:r>
              <a:rPr lang="en-GB" sz="1600" b="1" dirty="0"/>
              <a:t>place</a:t>
            </a:r>
            <a:r>
              <a:rPr lang="en-GB" sz="1600" dirty="0"/>
              <a:t> that would be </a:t>
            </a:r>
            <a:r>
              <a:rPr lang="en-GB" sz="1600" b="1" dirty="0"/>
              <a:t>quiet</a:t>
            </a:r>
            <a:r>
              <a:rPr lang="en-GB" sz="1600" dirty="0"/>
              <a:t> for the duration of the interview</a:t>
            </a:r>
          </a:p>
          <a:p>
            <a:pPr marL="180000" indent="-180000">
              <a:spcBef>
                <a:spcPts val="0"/>
              </a:spcBef>
              <a:buClr>
                <a:schemeClr val="accent3"/>
              </a:buClr>
              <a:buFont typeface="Arial" panose="020B0604020202020204" pitchFamily="34" charset="0"/>
              <a:buChar char="•"/>
            </a:pPr>
            <a:r>
              <a:rPr lang="en-GB" sz="1600" dirty="0"/>
              <a:t>Had her </a:t>
            </a:r>
            <a:r>
              <a:rPr lang="en-GB" sz="1600" b="1" dirty="0"/>
              <a:t>CV</a:t>
            </a:r>
            <a:r>
              <a:rPr lang="en-GB" sz="1600" dirty="0"/>
              <a:t> at hand to refer to</a:t>
            </a:r>
          </a:p>
        </p:txBody>
      </p:sp>
      <p:grpSp>
        <p:nvGrpSpPr>
          <p:cNvPr id="39" name="Group 38"/>
          <p:cNvGrpSpPr/>
          <p:nvPr/>
        </p:nvGrpSpPr>
        <p:grpSpPr>
          <a:xfrm>
            <a:off x="4711796" y="2977902"/>
            <a:ext cx="4028161" cy="972426"/>
            <a:chOff x="342002" y="2668153"/>
            <a:chExt cx="4028161" cy="972426"/>
          </a:xfrm>
        </p:grpSpPr>
        <p:sp>
          <p:nvSpPr>
            <p:cNvPr id="40" name="Freeform 39"/>
            <p:cNvSpPr/>
            <p:nvPr/>
          </p:nvSpPr>
          <p:spPr>
            <a:xfrm>
              <a:off x="770162" y="3323779"/>
              <a:ext cx="1260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interview?</a:t>
              </a:r>
            </a:p>
          </p:txBody>
        </p:sp>
        <p:sp>
          <p:nvSpPr>
            <p:cNvPr id="41" name="Rounded Rectangle 40"/>
            <p:cNvSpPr/>
            <p:nvPr/>
          </p:nvSpPr>
          <p:spPr>
            <a:xfrm>
              <a:off x="770163" y="3048735"/>
              <a:ext cx="3600000" cy="316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18000" rIns="36000" bIns="36000" rtlCol="0" anchor="ctr">
              <a:noAutofit/>
            </a:bodyPr>
            <a:lstStyle/>
            <a:p>
              <a:r>
                <a:rPr lang="en-GB" b="1" dirty="0"/>
                <a:t>differently during her telephone</a:t>
              </a:r>
            </a:p>
          </p:txBody>
        </p:sp>
        <p:grpSp>
          <p:nvGrpSpPr>
            <p:cNvPr id="42" name="Group 41"/>
            <p:cNvGrpSpPr/>
            <p:nvPr/>
          </p:nvGrpSpPr>
          <p:grpSpPr>
            <a:xfrm rot="16200000" flipH="1">
              <a:off x="342002" y="2668153"/>
              <a:ext cx="540000" cy="540000"/>
              <a:chOff x="1084816" y="2936665"/>
              <a:chExt cx="540000" cy="540000"/>
            </a:xfrm>
          </p:grpSpPr>
          <p:sp>
            <p:nvSpPr>
              <p:cNvPr id="45" name="Freeform 44"/>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47"/>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48"/>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TextBox 42"/>
            <p:cNvSpPr txBox="1"/>
            <p:nvPr/>
          </p:nvSpPr>
          <p:spPr>
            <a:xfrm>
              <a:off x="427792" y="2756189"/>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44" name="Rounded Rectangle 43"/>
            <p:cNvSpPr/>
            <p:nvPr/>
          </p:nvSpPr>
          <p:spPr>
            <a:xfrm>
              <a:off x="770164" y="2779753"/>
              <a:ext cx="3196894" cy="316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What could Jade have done</a:t>
              </a:r>
            </a:p>
          </p:txBody>
        </p:sp>
      </p:grpSp>
      <p:grpSp>
        <p:nvGrpSpPr>
          <p:cNvPr id="74" name="Group 73"/>
          <p:cNvGrpSpPr/>
          <p:nvPr/>
        </p:nvGrpSpPr>
        <p:grpSpPr>
          <a:xfrm>
            <a:off x="4722074" y="4681988"/>
            <a:ext cx="4064160" cy="698355"/>
            <a:chOff x="342001" y="3493374"/>
            <a:chExt cx="4064160" cy="698355"/>
          </a:xfrm>
        </p:grpSpPr>
        <p:grpSp>
          <p:nvGrpSpPr>
            <p:cNvPr id="75" name="Group 74"/>
            <p:cNvGrpSpPr/>
            <p:nvPr/>
          </p:nvGrpSpPr>
          <p:grpSpPr>
            <a:xfrm rot="10800000">
              <a:off x="342001" y="3493374"/>
              <a:ext cx="540000" cy="540000"/>
              <a:chOff x="1084816" y="2936665"/>
              <a:chExt cx="540000" cy="540000"/>
            </a:xfrm>
          </p:grpSpPr>
          <p:sp>
            <p:nvSpPr>
              <p:cNvPr id="79" name="Freeform 78"/>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reeform 79"/>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80"/>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81"/>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TextBox 75"/>
            <p:cNvSpPr txBox="1"/>
            <p:nvPr/>
          </p:nvSpPr>
          <p:spPr>
            <a:xfrm>
              <a:off x="427791" y="3581410"/>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77" name="Freeform 76"/>
            <p:cNvSpPr/>
            <p:nvPr/>
          </p:nvSpPr>
          <p:spPr>
            <a:xfrm>
              <a:off x="770163" y="3874929"/>
              <a:ext cx="3024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the face-to-face interview?</a:t>
              </a:r>
            </a:p>
          </p:txBody>
        </p:sp>
        <p:sp>
          <p:nvSpPr>
            <p:cNvPr id="78" name="TextBox 77"/>
            <p:cNvSpPr txBox="1"/>
            <p:nvPr/>
          </p:nvSpPr>
          <p:spPr>
            <a:xfrm>
              <a:off x="770161" y="3605105"/>
              <a:ext cx="3636000" cy="316325"/>
            </a:xfrm>
            <a:custGeom>
              <a:avLst/>
              <a:gdLst>
                <a:gd name="connsiteX0" fmla="*/ 0 w 2218727"/>
                <a:gd name="connsiteY0" fmla="*/ 0 h 316325"/>
                <a:gd name="connsiteX1" fmla="*/ 52722 w 2218727"/>
                <a:gd name="connsiteY1" fmla="*/ 0 h 316325"/>
                <a:gd name="connsiteX2" fmla="*/ 590341 w 2218727"/>
                <a:gd name="connsiteY2" fmla="*/ 0 h 316325"/>
                <a:gd name="connsiteX3" fmla="*/ 2166005 w 2218727"/>
                <a:gd name="connsiteY3" fmla="*/ 0 h 316325"/>
                <a:gd name="connsiteX4" fmla="*/ 2218727 w 2218727"/>
                <a:gd name="connsiteY4" fmla="*/ 52722 h 316325"/>
                <a:gd name="connsiteX5" fmla="*/ 2218727 w 2218727"/>
                <a:gd name="connsiteY5" fmla="*/ 263603 h 316325"/>
                <a:gd name="connsiteX6" fmla="*/ 2166005 w 2218727"/>
                <a:gd name="connsiteY6" fmla="*/ 316325 h 316325"/>
                <a:gd name="connsiteX7" fmla="*/ 590341 w 2218727"/>
                <a:gd name="connsiteY7" fmla="*/ 316325 h 316325"/>
                <a:gd name="connsiteX8" fmla="*/ 52722 w 2218727"/>
                <a:gd name="connsiteY8" fmla="*/ 316325 h 316325"/>
                <a:gd name="connsiteX9" fmla="*/ 0 w 2218727"/>
                <a:gd name="connsiteY9" fmla="*/ 316325 h 316325"/>
                <a:gd name="connsiteX10" fmla="*/ 0 w 2218727"/>
                <a:gd name="connsiteY10" fmla="*/ 263603 h 316325"/>
                <a:gd name="connsiteX11" fmla="*/ 0 w 2218727"/>
                <a:gd name="connsiteY11" fmla="*/ 52722 h 31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727" h="316325">
                  <a:moveTo>
                    <a:pt x="0" y="0"/>
                  </a:moveTo>
                  <a:lnTo>
                    <a:pt x="52722" y="0"/>
                  </a:lnTo>
                  <a:lnTo>
                    <a:pt x="590341" y="0"/>
                  </a:lnTo>
                  <a:lnTo>
                    <a:pt x="2166005" y="0"/>
                  </a:lnTo>
                  <a:cubicBezTo>
                    <a:pt x="2195123" y="0"/>
                    <a:pt x="2218727" y="23604"/>
                    <a:pt x="2218727" y="52722"/>
                  </a:cubicBezTo>
                  <a:lnTo>
                    <a:pt x="2218727" y="263603"/>
                  </a:lnTo>
                  <a:cubicBezTo>
                    <a:pt x="2218727" y="292721"/>
                    <a:pt x="2195123" y="316325"/>
                    <a:pt x="2166005" y="316325"/>
                  </a:cubicBezTo>
                  <a:lnTo>
                    <a:pt x="590341" y="316325"/>
                  </a:lnTo>
                  <a:lnTo>
                    <a:pt x="52722" y="316325"/>
                  </a:lnTo>
                  <a:lnTo>
                    <a:pt x="0" y="316325"/>
                  </a:lnTo>
                  <a:lnTo>
                    <a:pt x="0" y="263603"/>
                  </a:lnTo>
                  <a:lnTo>
                    <a:pt x="0" y="52722"/>
                  </a:lnTo>
                  <a:close/>
                </a:path>
              </a:pathLst>
            </a:custGeom>
            <a:solidFill>
              <a:schemeClr val="accent4"/>
            </a:solidFill>
            <a:ln w="76200">
              <a:noFill/>
            </a:ln>
          </p:spPr>
          <p:txBody>
            <a:bodyPr wrap="square" lIns="72000" tIns="18000" rIns="36000" bIns="36000" rtlCol="0" anchor="ctr">
              <a:noAutofit/>
            </a:bodyPr>
            <a:lstStyle/>
            <a:p>
              <a:r>
                <a:rPr lang="en-GB" b="1" dirty="0">
                  <a:solidFill>
                    <a:schemeClr val="bg1"/>
                  </a:solidFill>
                  <a:latin typeface="+mj-lt"/>
                  <a:cs typeface="Arial" panose="020B0604020202020204" pitchFamily="34" charset="0"/>
                </a:rPr>
                <a:t>What can Jade do to prepare for</a:t>
              </a:r>
              <a:endParaRPr lang="en-GB" sz="2000" b="1" dirty="0">
                <a:solidFill>
                  <a:schemeClr val="bg1"/>
                </a:solidFill>
                <a:latin typeface="+mj-lt"/>
                <a:cs typeface="Arial" panose="020B0604020202020204" pitchFamily="34" charset="0"/>
              </a:endParaRPr>
            </a:p>
          </p:txBody>
        </p:sp>
      </p:grpSp>
      <p:sp>
        <p:nvSpPr>
          <p:cNvPr id="83" name="Rectangle 82"/>
          <p:cNvSpPr/>
          <p:nvPr/>
        </p:nvSpPr>
        <p:spPr>
          <a:xfrm>
            <a:off x="5141816" y="5387725"/>
            <a:ext cx="3598141" cy="1231106"/>
          </a:xfrm>
          <a:prstGeom prst="rect">
            <a:avLst/>
          </a:prstGeom>
        </p:spPr>
        <p:txBody>
          <a:bodyPr wrap="square" lIns="72000" tIns="0" rIns="0" bIns="0">
            <a:spAutoFit/>
          </a:bodyPr>
          <a:lstStyle/>
          <a:p>
            <a:pPr marL="180000" indent="-180000">
              <a:spcBef>
                <a:spcPts val="0"/>
              </a:spcBef>
              <a:buClr>
                <a:schemeClr val="accent4"/>
              </a:buClr>
              <a:buFont typeface="Arial" panose="020B0604020202020204" pitchFamily="34" charset="0"/>
              <a:buChar char="•"/>
            </a:pPr>
            <a:r>
              <a:rPr lang="en-GB" sz="1600" b="1" dirty="0"/>
              <a:t>Research</a:t>
            </a:r>
            <a:r>
              <a:rPr lang="en-GB" sz="1600" dirty="0"/>
              <a:t> the nursery</a:t>
            </a:r>
          </a:p>
          <a:p>
            <a:pPr marL="180000" indent="-180000">
              <a:spcBef>
                <a:spcPts val="0"/>
              </a:spcBef>
              <a:buClr>
                <a:schemeClr val="accent4"/>
              </a:buClr>
              <a:buFont typeface="Arial" panose="020B0604020202020204" pitchFamily="34" charset="0"/>
              <a:buChar char="•"/>
            </a:pPr>
            <a:r>
              <a:rPr lang="en-GB" sz="1600" dirty="0"/>
              <a:t>Select a professional </a:t>
            </a:r>
            <a:r>
              <a:rPr lang="en-GB" sz="1600" b="1" dirty="0"/>
              <a:t>outfit</a:t>
            </a:r>
          </a:p>
          <a:p>
            <a:pPr marL="180000" indent="-180000">
              <a:spcBef>
                <a:spcPts val="0"/>
              </a:spcBef>
              <a:buClr>
                <a:schemeClr val="accent4"/>
              </a:buClr>
              <a:buFont typeface="Arial" panose="020B0604020202020204" pitchFamily="34" charset="0"/>
              <a:buChar char="•"/>
            </a:pPr>
            <a:r>
              <a:rPr lang="en-GB" sz="1600" dirty="0"/>
              <a:t>Identify </a:t>
            </a:r>
            <a:r>
              <a:rPr lang="en-GB" sz="1600" b="1" dirty="0"/>
              <a:t>examples</a:t>
            </a:r>
            <a:r>
              <a:rPr lang="en-GB" sz="1600" dirty="0"/>
              <a:t> that show that she has the required </a:t>
            </a:r>
            <a:r>
              <a:rPr lang="en-GB" sz="1600" b="1" dirty="0"/>
              <a:t>skills</a:t>
            </a:r>
          </a:p>
          <a:p>
            <a:pPr marL="180000" indent="-180000">
              <a:spcBef>
                <a:spcPts val="0"/>
              </a:spcBef>
              <a:buClr>
                <a:schemeClr val="accent4"/>
              </a:buClr>
              <a:buFont typeface="Arial" panose="020B0604020202020204" pitchFamily="34" charset="0"/>
              <a:buChar char="•"/>
            </a:pPr>
            <a:r>
              <a:rPr lang="en-GB" sz="1600" dirty="0"/>
              <a:t>Practice positive </a:t>
            </a:r>
            <a:r>
              <a:rPr lang="en-GB" sz="1600" b="1" dirty="0"/>
              <a:t>body language</a:t>
            </a:r>
            <a:endParaRPr lang="en-GB"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26607"/>
      </p:ext>
    </p:extLst>
  </p:cSld>
  <p:clrMapOvr>
    <a:masterClrMapping/>
  </p:clrMapOvr>
  <mc:AlternateContent xmlns:mc="http://schemas.openxmlformats.org/markup-compatibility/2006" xmlns:p14="http://schemas.microsoft.com/office/powerpoint/2010/main">
    <mc:Choice Requires="p14">
      <p:transition spd="slow" p14:dur="2000" advTm="272723"/>
    </mc:Choice>
    <mc:Fallback xmlns="">
      <p:transition spd="slow" advTm="27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25" grpId="0"/>
      <p:bldP spid="38" grpId="0"/>
      <p:bldP spid="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68442" y="4979224"/>
            <a:ext cx="8607118" cy="1304965"/>
            <a:chOff x="-1202646" y="4420759"/>
            <a:chExt cx="11137121" cy="1688550"/>
          </a:xfrm>
        </p:grpSpPr>
        <p:grpSp>
          <p:nvGrpSpPr>
            <p:cNvPr id="67" name="Group 66"/>
            <p:cNvGrpSpPr>
              <a:grpSpLocks noChangeAspect="1"/>
            </p:cNvGrpSpPr>
            <p:nvPr/>
          </p:nvGrpSpPr>
          <p:grpSpPr>
            <a:xfrm>
              <a:off x="1966966" y="4420759"/>
              <a:ext cx="4860000" cy="1634284"/>
              <a:chOff x="975452" y="2248799"/>
              <a:chExt cx="6782572" cy="2280795"/>
            </a:xfrm>
          </p:grpSpPr>
          <p:pic>
            <p:nvPicPr>
              <p:cNvPr id="68" name="Picture 67"/>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7592" t="14815" r="7964" b="49690"/>
              <a:stretch/>
            </p:blipFill>
            <p:spPr>
              <a:xfrm flipH="1">
                <a:off x="2342091" y="2643847"/>
                <a:ext cx="4486181" cy="1885747"/>
              </a:xfrm>
              <a:prstGeom prst="rect">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9999" t="6039" r="10252" b="21006"/>
              <a:stretch/>
            </p:blipFill>
            <p:spPr>
              <a:xfrm rot="896327">
                <a:off x="6577475" y="2248799"/>
                <a:ext cx="1180549" cy="1080000"/>
              </a:xfrm>
              <a:prstGeom prst="rect">
                <a:avLst/>
              </a:prstGeom>
            </p:spPr>
          </p:pic>
          <p:pic>
            <p:nvPicPr>
              <p:cNvPr id="70" name="Picture 69"/>
              <p:cNvPicPr>
                <a:picLocks noChangeAspect="1"/>
              </p:cNvPicPr>
              <p:nvPr/>
            </p:nvPicPr>
            <p:blipFill rotWithShape="1">
              <a:blip r:embed="rId8" cstate="print">
                <a:extLst>
                  <a:ext uri="{28A0092B-C50C-407E-A947-70E740481C1C}">
                    <a14:useLocalDpi xmlns:a14="http://schemas.microsoft.com/office/drawing/2010/main" val="0"/>
                  </a:ext>
                </a:extLst>
              </a:blip>
              <a:srcRect l="9999" t="6039" r="10252" b="21006"/>
              <a:stretch/>
            </p:blipFill>
            <p:spPr>
              <a:xfrm rot="20703673" flipH="1">
                <a:off x="975452" y="2305239"/>
                <a:ext cx="1478565" cy="1352634"/>
              </a:xfrm>
              <a:prstGeom prst="rect">
                <a:avLst/>
              </a:prstGeom>
            </p:spPr>
          </p:pic>
        </p:grpSp>
        <p:sp>
          <p:nvSpPr>
            <p:cNvPr id="75" name="Round Diagonal Corner Rectangle 74"/>
            <p:cNvSpPr/>
            <p:nvPr/>
          </p:nvSpPr>
          <p:spPr>
            <a:xfrm flipH="1">
              <a:off x="-1202646" y="6001309"/>
              <a:ext cx="11137121" cy="108000"/>
            </a:xfrm>
            <a:prstGeom prst="round2DiagRect">
              <a:avLst/>
            </a:prstGeom>
            <a:solidFill>
              <a:srgbClr val="0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grpSp>
      <p:sp>
        <p:nvSpPr>
          <p:cNvPr id="71" name="Rounded Rectangle 70"/>
          <p:cNvSpPr/>
          <p:nvPr/>
        </p:nvSpPr>
        <p:spPr bwMode="auto">
          <a:xfrm>
            <a:off x="6609467" y="3072285"/>
            <a:ext cx="2192534" cy="1656000"/>
          </a:xfrm>
          <a:prstGeom prst="roundRect">
            <a:avLst/>
          </a:prstGeom>
          <a:solidFill>
            <a:schemeClr val="accent3">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Handshake</a:t>
            </a:r>
          </a:p>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“Thank you for your time”</a:t>
            </a:r>
          </a:p>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“I hope to hear from you soon”</a:t>
            </a:r>
          </a:p>
        </p:txBody>
      </p:sp>
      <p:grpSp>
        <p:nvGrpSpPr>
          <p:cNvPr id="17" name="Group 16"/>
          <p:cNvGrpSpPr/>
          <p:nvPr/>
        </p:nvGrpSpPr>
        <p:grpSpPr>
          <a:xfrm>
            <a:off x="6609467" y="2559820"/>
            <a:ext cx="2192534" cy="863166"/>
            <a:chOff x="6591539" y="1302510"/>
            <a:chExt cx="2192534" cy="863166"/>
          </a:xfrm>
        </p:grpSpPr>
        <p:grpSp>
          <p:nvGrpSpPr>
            <p:cNvPr id="8" name="Group 7"/>
            <p:cNvGrpSpPr/>
            <p:nvPr/>
          </p:nvGrpSpPr>
          <p:grpSpPr>
            <a:xfrm>
              <a:off x="7334189" y="1302510"/>
              <a:ext cx="794659" cy="794655"/>
              <a:chOff x="6884199" y="1303505"/>
              <a:chExt cx="794659" cy="794655"/>
            </a:xfrm>
          </p:grpSpPr>
          <p:sp>
            <p:nvSpPr>
              <p:cNvPr id="56" name="Oval 55"/>
              <p:cNvSpPr>
                <a:spLocks noChangeAspect="1"/>
              </p:cNvSpPr>
              <p:nvPr/>
            </p:nvSpPr>
            <p:spPr bwMode="auto">
              <a:xfrm>
                <a:off x="6884199" y="1303505"/>
                <a:ext cx="794659" cy="794655"/>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64" name="Picture 6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21025" t="3091" r="26700" b="17121"/>
              <a:stretch/>
            </p:blipFill>
            <p:spPr>
              <a:xfrm>
                <a:off x="7136334" y="1391738"/>
                <a:ext cx="292716" cy="446776"/>
              </a:xfrm>
              <a:prstGeom prst="rect">
                <a:avLst/>
              </a:prstGeom>
            </p:spPr>
          </p:pic>
        </p:grpSp>
        <p:sp>
          <p:nvSpPr>
            <p:cNvPr id="72" name="Rounded Rectangle 71"/>
            <p:cNvSpPr/>
            <p:nvPr/>
          </p:nvSpPr>
          <p:spPr bwMode="auto">
            <a:xfrm>
              <a:off x="6591539" y="1805677"/>
              <a:ext cx="2192534" cy="359999"/>
            </a:xfrm>
            <a:prstGeom prst="round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Thoughtful goodbye</a:t>
              </a:r>
            </a:p>
          </p:txBody>
        </p:sp>
      </p:grpSp>
      <p:sp>
        <p:nvSpPr>
          <p:cNvPr id="76" name="Rounded Rectangle 75"/>
          <p:cNvSpPr/>
          <p:nvPr/>
        </p:nvSpPr>
        <p:spPr bwMode="auto">
          <a:xfrm>
            <a:off x="333280" y="3074526"/>
            <a:ext cx="2691956" cy="1422000"/>
          </a:xfrm>
          <a:prstGeom prst="roundRect">
            <a:avLst/>
          </a:prstGeom>
          <a:solidFill>
            <a:schemeClr val="accent2">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buClr>
                <a:schemeClr val="accent2"/>
              </a:buClr>
              <a:buSzPct val="125000"/>
              <a:buFont typeface="Arial" panose="020B0604020202020204" pitchFamily="34" charset="0"/>
              <a:buChar char="•"/>
              <a:defRPr/>
            </a:pPr>
            <a:r>
              <a:rPr lang="en-GB" sz="1500" b="1" dirty="0">
                <a:solidFill>
                  <a:schemeClr val="tx1"/>
                </a:solidFill>
              </a:rPr>
              <a:t>Handshake</a:t>
            </a:r>
          </a:p>
          <a:p>
            <a:pPr marL="180000" indent="-180000">
              <a:buClr>
                <a:schemeClr val="accent2"/>
              </a:buClr>
              <a:buSzPct val="125000"/>
              <a:buFont typeface="Arial" panose="020B0604020202020204" pitchFamily="34" charset="0"/>
              <a:buChar char="•"/>
              <a:defRPr/>
            </a:pPr>
            <a:r>
              <a:rPr lang="en-GB" sz="1500" b="1" dirty="0">
                <a:solidFill>
                  <a:schemeClr val="tx1"/>
                </a:solidFill>
              </a:rPr>
              <a:t>“Nice to meet you”</a:t>
            </a:r>
          </a:p>
          <a:p>
            <a:pPr marL="180000" indent="-180000">
              <a:buClr>
                <a:schemeClr val="accent2"/>
              </a:buClr>
              <a:buSzPct val="125000"/>
              <a:buFont typeface="Arial" panose="020B0604020202020204" pitchFamily="34" charset="0"/>
              <a:buChar char="•"/>
              <a:defRPr/>
            </a:pPr>
            <a:r>
              <a:rPr lang="en-GB" sz="1500" b="1" dirty="0">
                <a:solidFill>
                  <a:schemeClr val="tx1"/>
                </a:solidFill>
              </a:rPr>
              <a:t>“Thank you for inviting me here today”</a:t>
            </a:r>
          </a:p>
        </p:txBody>
      </p:sp>
      <p:grpSp>
        <p:nvGrpSpPr>
          <p:cNvPr id="15" name="Group 14"/>
          <p:cNvGrpSpPr/>
          <p:nvPr/>
        </p:nvGrpSpPr>
        <p:grpSpPr>
          <a:xfrm>
            <a:off x="333279" y="2559841"/>
            <a:ext cx="2700000" cy="875244"/>
            <a:chOff x="315351" y="1302531"/>
            <a:chExt cx="2700000" cy="875244"/>
          </a:xfrm>
        </p:grpSpPr>
        <p:grpSp>
          <p:nvGrpSpPr>
            <p:cNvPr id="6" name="Group 5"/>
            <p:cNvGrpSpPr/>
            <p:nvPr/>
          </p:nvGrpSpPr>
          <p:grpSpPr>
            <a:xfrm>
              <a:off x="1264002" y="1302531"/>
              <a:ext cx="794655" cy="794655"/>
              <a:chOff x="1030639" y="1312618"/>
              <a:chExt cx="794655" cy="794655"/>
            </a:xfrm>
          </p:grpSpPr>
          <p:sp>
            <p:nvSpPr>
              <p:cNvPr id="74" name="Oval 73"/>
              <p:cNvSpPr>
                <a:spLocks noChangeAspect="1"/>
              </p:cNvSpPr>
              <p:nvPr/>
            </p:nvSpPr>
            <p:spPr bwMode="auto">
              <a:xfrm>
                <a:off x="1030639" y="1312618"/>
                <a:ext cx="794655" cy="79465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79" name="Picture 78"/>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9853" t="18902" r="9268" b="33040"/>
              <a:stretch/>
            </p:blipFill>
            <p:spPr>
              <a:xfrm>
                <a:off x="1164209" y="1472257"/>
                <a:ext cx="534938" cy="317862"/>
              </a:xfrm>
              <a:prstGeom prst="rect">
                <a:avLst/>
              </a:prstGeom>
            </p:spPr>
          </p:pic>
        </p:grpSp>
        <p:sp>
          <p:nvSpPr>
            <p:cNvPr id="77" name="Rounded Rectangle 76"/>
            <p:cNvSpPr/>
            <p:nvPr/>
          </p:nvSpPr>
          <p:spPr bwMode="auto">
            <a:xfrm>
              <a:off x="315351" y="1817776"/>
              <a:ext cx="2700000" cy="359999"/>
            </a:xfrm>
            <a:prstGeom prst="round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Professional introduction</a:t>
              </a:r>
            </a:p>
          </p:txBody>
        </p:sp>
      </p:grpSp>
      <p:sp>
        <p:nvSpPr>
          <p:cNvPr id="83" name="Rounded Rectangle 82"/>
          <p:cNvSpPr/>
          <p:nvPr/>
        </p:nvSpPr>
        <p:spPr bwMode="auto">
          <a:xfrm>
            <a:off x="3213618" y="3074199"/>
            <a:ext cx="3209404" cy="1656000"/>
          </a:xfrm>
          <a:prstGeom prst="roundRect">
            <a:avLst/>
          </a:prstGeom>
          <a:solidFill>
            <a:schemeClr val="accent1">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Eye contact</a:t>
            </a:r>
          </a:p>
          <a:p>
            <a:pPr marL="180000" indent="-180000">
              <a:buClr>
                <a:schemeClr val="accent1"/>
              </a:buClr>
              <a:buSzPct val="125000"/>
              <a:buFont typeface="Arial" panose="020B0604020202020204" pitchFamily="34" charset="0"/>
              <a:buChar char="•"/>
            </a:pPr>
            <a:r>
              <a:rPr lang="en-US" sz="1500" b="1" dirty="0">
                <a:solidFill>
                  <a:schemeClr val="tx1"/>
                </a:solidFill>
              </a:rPr>
              <a:t>Actively engaged and listening</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Sitting up straight </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Smiling</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Leaning in slightly</a:t>
            </a:r>
          </a:p>
        </p:txBody>
      </p:sp>
      <p:grpSp>
        <p:nvGrpSpPr>
          <p:cNvPr id="16" name="Group 15"/>
          <p:cNvGrpSpPr/>
          <p:nvPr/>
        </p:nvGrpSpPr>
        <p:grpSpPr>
          <a:xfrm>
            <a:off x="3213618" y="2559009"/>
            <a:ext cx="3209404" cy="877318"/>
            <a:chOff x="3195690" y="1301699"/>
            <a:chExt cx="3209404" cy="877318"/>
          </a:xfrm>
        </p:grpSpPr>
        <p:grpSp>
          <p:nvGrpSpPr>
            <p:cNvPr id="7" name="Group 6"/>
            <p:cNvGrpSpPr/>
            <p:nvPr/>
          </p:nvGrpSpPr>
          <p:grpSpPr>
            <a:xfrm>
              <a:off x="4402096" y="1301699"/>
              <a:ext cx="794655" cy="794653"/>
              <a:chOff x="4065717" y="1317604"/>
              <a:chExt cx="794655" cy="794653"/>
            </a:xfrm>
          </p:grpSpPr>
          <p:sp>
            <p:nvSpPr>
              <p:cNvPr id="84" name="Oval 83"/>
              <p:cNvSpPr>
                <a:spLocks noChangeAspect="1"/>
              </p:cNvSpPr>
              <p:nvPr/>
            </p:nvSpPr>
            <p:spPr bwMode="auto">
              <a:xfrm>
                <a:off x="4065717" y="1317604"/>
                <a:ext cx="794655" cy="794653"/>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86" name="Picture 85"/>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l="12519" t="5947" r="12656" b="18528"/>
              <a:stretch/>
            </p:blipFill>
            <p:spPr>
              <a:xfrm>
                <a:off x="4261707" y="1424035"/>
                <a:ext cx="419893" cy="423816"/>
              </a:xfrm>
              <a:prstGeom prst="rect">
                <a:avLst/>
              </a:prstGeom>
            </p:spPr>
          </p:pic>
        </p:grpSp>
        <p:sp>
          <p:nvSpPr>
            <p:cNvPr id="85" name="Rounded Rectangle 84"/>
            <p:cNvSpPr/>
            <p:nvPr/>
          </p:nvSpPr>
          <p:spPr bwMode="auto">
            <a:xfrm>
              <a:off x="3195690" y="1819017"/>
              <a:ext cx="3209404" cy="360000"/>
            </a:xfrm>
            <a:prstGeom prst="round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Positive body language</a:t>
              </a:r>
            </a:p>
          </p:txBody>
        </p:sp>
      </p:grpSp>
      <p:sp>
        <p:nvSpPr>
          <p:cNvPr id="54" name="Content Placeholder 56"/>
          <p:cNvSpPr txBox="1">
            <a:spLocks/>
          </p:cNvSpPr>
          <p:nvPr/>
        </p:nvSpPr>
        <p:spPr>
          <a:xfrm>
            <a:off x="303298" y="1367869"/>
            <a:ext cx="8476849" cy="933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spcAft>
                <a:spcPts val="400"/>
              </a:spcAft>
              <a:buClr>
                <a:srgbClr val="274476"/>
              </a:buClr>
              <a:buNone/>
            </a:pPr>
            <a:r>
              <a:rPr lang="en-GB" sz="2000" dirty="0"/>
              <a:t>Alongside what you say, in a </a:t>
            </a:r>
            <a:r>
              <a:rPr lang="en-GB" sz="2000" b="1" dirty="0"/>
              <a:t>face-to-face</a:t>
            </a:r>
            <a:r>
              <a:rPr lang="en-GB" sz="2000" dirty="0"/>
              <a:t> interview it is also important to consider how you </a:t>
            </a:r>
            <a:r>
              <a:rPr lang="en-GB" sz="2000" b="1" dirty="0"/>
              <a:t>behave</a:t>
            </a:r>
            <a:r>
              <a:rPr lang="en-GB" sz="2000" dirty="0"/>
              <a:t> and </a:t>
            </a:r>
            <a:r>
              <a:rPr lang="en-GB" sz="2000" b="1" dirty="0"/>
              <a:t>present</a:t>
            </a:r>
            <a:r>
              <a:rPr lang="en-GB" sz="2000" dirty="0"/>
              <a:t> yourself. </a:t>
            </a:r>
          </a:p>
          <a:p>
            <a:pPr marL="0" indent="0" algn="ctr">
              <a:spcBef>
                <a:spcPts val="600"/>
              </a:spcBef>
              <a:spcAft>
                <a:spcPts val="600"/>
              </a:spcAft>
              <a:buClr>
                <a:srgbClr val="274476"/>
              </a:buClr>
              <a:buNone/>
            </a:pPr>
            <a:r>
              <a:rPr lang="en-GB" sz="2000" dirty="0"/>
              <a:t>Approximately </a:t>
            </a:r>
            <a:r>
              <a:rPr lang="en-GB" sz="2000" b="1" dirty="0"/>
              <a:t>55% </a:t>
            </a:r>
            <a:r>
              <a:rPr lang="en-GB" sz="2000" dirty="0"/>
              <a:t>of communication is made via body language!*</a:t>
            </a:r>
            <a:endParaRPr lang="en-US" sz="1800" dirty="0"/>
          </a:p>
        </p:txBody>
      </p:sp>
      <p:grpSp>
        <p:nvGrpSpPr>
          <p:cNvPr id="55" name="Group 54"/>
          <p:cNvGrpSpPr/>
          <p:nvPr/>
        </p:nvGrpSpPr>
        <p:grpSpPr>
          <a:xfrm>
            <a:off x="342001" y="306938"/>
            <a:ext cx="8460000" cy="848688"/>
            <a:chOff x="342001" y="334098"/>
            <a:chExt cx="8460000" cy="848688"/>
          </a:xfrm>
        </p:grpSpPr>
        <p:sp>
          <p:nvSpPr>
            <p:cNvPr id="63" name="Round Diagonal Corner Rectangle 62"/>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65" name="Rectangle 64"/>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INTERVIEW BEHAVIOUR</a:t>
              </a:r>
            </a:p>
          </p:txBody>
        </p:sp>
      </p:grpSp>
      <p:sp>
        <p:nvSpPr>
          <p:cNvPr id="3" name="TextBox 2"/>
          <p:cNvSpPr txBox="1"/>
          <p:nvPr/>
        </p:nvSpPr>
        <p:spPr>
          <a:xfrm>
            <a:off x="4914417" y="6470861"/>
            <a:ext cx="3996000" cy="246221"/>
          </a:xfrm>
          <a:prstGeom prst="rect">
            <a:avLst/>
          </a:prstGeom>
          <a:noFill/>
        </p:spPr>
        <p:txBody>
          <a:bodyPr wrap="square" rtlCol="0">
            <a:spAutoFit/>
          </a:bodyPr>
          <a:lstStyle/>
          <a:p>
            <a:r>
              <a:rPr lang="en-GB" sz="1000" b="1" dirty="0"/>
              <a:t>* </a:t>
            </a:r>
            <a:r>
              <a:rPr lang="en-GB" sz="1000" b="1" dirty="0" err="1"/>
              <a:t>Mehrabian</a:t>
            </a:r>
            <a:r>
              <a:rPr lang="en-GB" sz="1000" b="1" dirty="0"/>
              <a:t> and Wiener (1967) and </a:t>
            </a:r>
            <a:r>
              <a:rPr lang="en-GB" sz="1000" b="1" dirty="0" err="1"/>
              <a:t>Mehrabian</a:t>
            </a:r>
            <a:r>
              <a:rPr lang="en-GB" sz="1000" b="1" dirty="0"/>
              <a:t> and Ferris (1967)</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03531172"/>
      </p:ext>
    </p:extLst>
  </p:cSld>
  <p:clrMapOvr>
    <a:masterClrMapping/>
  </p:clrMapOvr>
  <mc:AlternateContent xmlns:mc="http://schemas.openxmlformats.org/markup-compatibility/2006" xmlns:p14="http://schemas.microsoft.com/office/powerpoint/2010/main">
    <mc:Choice Requires="p14">
      <p:transition spd="slow" p14:dur="2000" advTm="223526"/>
    </mc:Choice>
    <mc:Fallback xmlns="">
      <p:transition spd="slow" advTm="22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54">
                                            <p:txEl>
                                              <p:pRg st="0" end="0"/>
                                            </p:txEl>
                                          </p:spTgt>
                                        </p:tgtEl>
                                        <p:attrNameLst>
                                          <p:attrName>style.visibility</p:attrName>
                                        </p:attrNameLst>
                                      </p:cBhvr>
                                      <p:to>
                                        <p:strVal val="visible"/>
                                      </p:to>
                                    </p:set>
                                    <p:animEffect transition="in" filter="fade">
                                      <p:cBhvr>
                                        <p:cTn id="9" dur="500"/>
                                        <p:tgtEl>
                                          <p:spTgt spid="5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4">
                                            <p:txEl>
                                              <p:pRg st="1" end="1"/>
                                            </p:txEl>
                                          </p:spTgt>
                                        </p:tgtEl>
                                        <p:attrNameLst>
                                          <p:attrName>style.visibility</p:attrName>
                                        </p:attrNameLst>
                                      </p:cBhvr>
                                      <p:to>
                                        <p:strVal val="visible"/>
                                      </p:to>
                                    </p:set>
                                    <p:animEffect transition="in" filter="fade">
                                      <p:cBhvr>
                                        <p:cTn id="14" dur="500"/>
                                        <p:tgtEl>
                                          <p:spTgt spid="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p:cTn id="54" dur="500" fill="hold"/>
                                        <p:tgtEl>
                                          <p:spTgt spid="71"/>
                                        </p:tgtEl>
                                        <p:attrNameLst>
                                          <p:attrName>ppt_w</p:attrName>
                                        </p:attrNameLst>
                                      </p:cBhvr>
                                      <p:tavLst>
                                        <p:tav tm="0">
                                          <p:val>
                                            <p:fltVal val="0"/>
                                          </p:val>
                                        </p:tav>
                                        <p:tav tm="100000">
                                          <p:val>
                                            <p:strVal val="#ppt_w"/>
                                          </p:val>
                                        </p:tav>
                                      </p:tavLst>
                                    </p:anim>
                                    <p:anim calcmode="lin" valueType="num">
                                      <p:cBhvr>
                                        <p:cTn id="55" dur="500" fill="hold"/>
                                        <p:tgtEl>
                                          <p:spTgt spid="71"/>
                                        </p:tgtEl>
                                        <p:attrNameLst>
                                          <p:attrName>ppt_h</p:attrName>
                                        </p:attrNameLst>
                                      </p:cBhvr>
                                      <p:tavLst>
                                        <p:tav tm="0">
                                          <p:val>
                                            <p:fltVal val="0"/>
                                          </p:val>
                                        </p:tav>
                                        <p:tav tm="100000">
                                          <p:val>
                                            <p:strVal val="#ppt_h"/>
                                          </p:val>
                                        </p:tav>
                                      </p:tavLst>
                                    </p:anim>
                                    <p:animEffect transition="in" filter="fade">
                                      <p:cBhvr>
                                        <p:cTn id="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71" grpId="0" animBg="1"/>
      <p:bldP spid="76" grpId="0" animBg="1"/>
      <p:bldP spid="83" grpId="0" animBg="1"/>
      <p:bldP spid="5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‘STAR’ TECHNIQUE</a:t>
              </a:r>
            </a:p>
          </p:txBody>
        </p:sp>
      </p:grpSp>
      <p:sp>
        <p:nvSpPr>
          <p:cNvPr id="7" name="4-Point Star 6"/>
          <p:cNvSpPr/>
          <p:nvPr/>
        </p:nvSpPr>
        <p:spPr>
          <a:xfrm>
            <a:off x="3126887" y="2013994"/>
            <a:ext cx="3304980" cy="3304980"/>
          </a:xfrm>
          <a:prstGeom prst="star4">
            <a:avLst/>
          </a:prstGeom>
          <a:solidFill>
            <a:schemeClr val="tx1"/>
          </a:solidFill>
          <a:ln w="127000" cap="rnd" cmpd="dbl">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9" name="Group 8"/>
          <p:cNvGrpSpPr/>
          <p:nvPr/>
        </p:nvGrpSpPr>
        <p:grpSpPr>
          <a:xfrm>
            <a:off x="4499254" y="2344092"/>
            <a:ext cx="561847" cy="561847"/>
            <a:chOff x="2612753" y="2675696"/>
            <a:chExt cx="612000" cy="612000"/>
          </a:xfrm>
          <a:solidFill>
            <a:schemeClr val="accent2">
              <a:alpha val="95000"/>
            </a:schemeClr>
          </a:solidFill>
        </p:grpSpPr>
        <p:sp>
          <p:nvSpPr>
            <p:cNvPr id="10" name="Oval 9"/>
            <p:cNvSpPr>
              <a:spLocks noChangeAspect="1"/>
            </p:cNvSpPr>
            <p:nvPr/>
          </p:nvSpPr>
          <p:spPr bwMode="auto">
            <a:xfrm>
              <a:off x="2612753" y="2675696"/>
              <a:ext cx="612000" cy="612000"/>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11" name="Rectangle 10"/>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1</a:t>
              </a:r>
            </a:p>
          </p:txBody>
        </p:sp>
      </p:grpSp>
      <p:grpSp>
        <p:nvGrpSpPr>
          <p:cNvPr id="12" name="Group 11"/>
          <p:cNvGrpSpPr/>
          <p:nvPr/>
        </p:nvGrpSpPr>
        <p:grpSpPr>
          <a:xfrm>
            <a:off x="2884385" y="1532936"/>
            <a:ext cx="3701578" cy="594896"/>
            <a:chOff x="2994973" y="1373580"/>
            <a:chExt cx="4032000" cy="648000"/>
          </a:xfrm>
        </p:grpSpPr>
        <p:sp>
          <p:nvSpPr>
            <p:cNvPr id="13" name="Round Same Side Corner Rectangle 12"/>
            <p:cNvSpPr/>
            <p:nvPr/>
          </p:nvSpPr>
          <p:spPr bwMode="auto">
            <a:xfrm>
              <a:off x="4272973" y="1373580"/>
              <a:ext cx="1476000" cy="324000"/>
            </a:xfrm>
            <a:prstGeom prst="round2SameRect">
              <a:avLst/>
            </a:prstGeom>
            <a:solidFill>
              <a:schemeClr val="accent1">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SITUATION</a:t>
              </a:r>
            </a:p>
          </p:txBody>
        </p:sp>
        <p:sp>
          <p:nvSpPr>
            <p:cNvPr id="14" name="Rounded Rectangle 13"/>
            <p:cNvSpPr/>
            <p:nvPr/>
          </p:nvSpPr>
          <p:spPr bwMode="auto">
            <a:xfrm>
              <a:off x="2994973" y="1697580"/>
              <a:ext cx="4032000" cy="324000"/>
            </a:xfrm>
            <a:prstGeom prst="roundRect">
              <a:avLst/>
            </a:prstGeom>
            <a:solidFill>
              <a:schemeClr val="accent1">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Describe what was happening and when</a:t>
              </a:r>
            </a:p>
          </p:txBody>
        </p:sp>
      </p:grpSp>
      <p:grpSp>
        <p:nvGrpSpPr>
          <p:cNvPr id="15" name="Group 14"/>
          <p:cNvGrpSpPr/>
          <p:nvPr/>
        </p:nvGrpSpPr>
        <p:grpSpPr>
          <a:xfrm>
            <a:off x="5542862" y="3374632"/>
            <a:ext cx="561847" cy="561847"/>
            <a:chOff x="2612753" y="2675696"/>
            <a:chExt cx="612000" cy="612000"/>
          </a:xfrm>
          <a:solidFill>
            <a:schemeClr val="accent2">
              <a:alpha val="95000"/>
            </a:schemeClr>
          </a:solidFill>
        </p:grpSpPr>
        <p:sp>
          <p:nvSpPr>
            <p:cNvPr id="16" name="Oval 15"/>
            <p:cNvSpPr>
              <a:spLocks noChangeAspect="1"/>
            </p:cNvSpPr>
            <p:nvPr/>
          </p:nvSpPr>
          <p:spPr bwMode="auto">
            <a:xfrm>
              <a:off x="2612753" y="2675696"/>
              <a:ext cx="612000" cy="612000"/>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17" name="Rectangle 16"/>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2</a:t>
              </a:r>
            </a:p>
          </p:txBody>
        </p:sp>
      </p:grpSp>
      <p:grpSp>
        <p:nvGrpSpPr>
          <p:cNvPr id="18" name="Group 17"/>
          <p:cNvGrpSpPr/>
          <p:nvPr/>
        </p:nvGrpSpPr>
        <p:grpSpPr>
          <a:xfrm>
            <a:off x="6311198" y="3124199"/>
            <a:ext cx="1718590" cy="793195"/>
            <a:chOff x="6495704" y="3877551"/>
            <a:chExt cx="1872000" cy="864000"/>
          </a:xfrm>
          <a:solidFill>
            <a:schemeClr val="accent1"/>
          </a:solidFill>
        </p:grpSpPr>
        <p:sp>
          <p:nvSpPr>
            <p:cNvPr id="19" name="Round Same Side Corner Rectangle 18"/>
            <p:cNvSpPr/>
            <p:nvPr/>
          </p:nvSpPr>
          <p:spPr bwMode="auto">
            <a:xfrm>
              <a:off x="6990973" y="3877551"/>
              <a:ext cx="854391" cy="324000"/>
            </a:xfrm>
            <a:prstGeom prst="round2SameRect">
              <a:avLst/>
            </a:prstGeom>
            <a:solidFill>
              <a:schemeClr val="accent2">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TASK</a:t>
              </a:r>
            </a:p>
          </p:txBody>
        </p:sp>
        <p:sp>
          <p:nvSpPr>
            <p:cNvPr id="20" name="Rounded Rectangle 19"/>
            <p:cNvSpPr/>
            <p:nvPr/>
          </p:nvSpPr>
          <p:spPr bwMode="auto">
            <a:xfrm>
              <a:off x="6495704" y="4201551"/>
              <a:ext cx="1872000" cy="540000"/>
            </a:xfrm>
            <a:prstGeom prst="roundRect">
              <a:avLst/>
            </a:prstGeom>
            <a:solidFill>
              <a:schemeClr val="accent2">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Explain what you </a:t>
              </a:r>
              <a:br>
                <a:rPr lang="en-GB" sz="1400" b="1" dirty="0">
                  <a:solidFill>
                    <a:schemeClr val="bg1"/>
                  </a:solidFill>
                </a:rPr>
              </a:br>
              <a:r>
                <a:rPr lang="en-GB" sz="1400" b="1" dirty="0">
                  <a:solidFill>
                    <a:schemeClr val="bg1"/>
                  </a:solidFill>
                </a:rPr>
                <a:t>were doing</a:t>
              </a:r>
            </a:p>
          </p:txBody>
        </p:sp>
      </p:grpSp>
      <p:grpSp>
        <p:nvGrpSpPr>
          <p:cNvPr id="21" name="Group 20"/>
          <p:cNvGrpSpPr/>
          <p:nvPr/>
        </p:nvGrpSpPr>
        <p:grpSpPr>
          <a:xfrm>
            <a:off x="4499254" y="4372694"/>
            <a:ext cx="561847" cy="561847"/>
            <a:chOff x="2612753" y="2675696"/>
            <a:chExt cx="612000" cy="612000"/>
          </a:xfrm>
          <a:solidFill>
            <a:schemeClr val="accent2">
              <a:alpha val="95000"/>
            </a:schemeClr>
          </a:solidFill>
        </p:grpSpPr>
        <p:sp>
          <p:nvSpPr>
            <p:cNvPr id="22" name="Oval 21"/>
            <p:cNvSpPr>
              <a:spLocks noChangeAspect="1"/>
            </p:cNvSpPr>
            <p:nvPr/>
          </p:nvSpPr>
          <p:spPr bwMode="auto">
            <a:xfrm>
              <a:off x="2612753" y="2675696"/>
              <a:ext cx="612000" cy="612000"/>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23" name="Rectangle 22"/>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3</a:t>
              </a:r>
            </a:p>
          </p:txBody>
        </p:sp>
      </p:grpSp>
      <p:grpSp>
        <p:nvGrpSpPr>
          <p:cNvPr id="24" name="Group 23"/>
          <p:cNvGrpSpPr/>
          <p:nvPr/>
        </p:nvGrpSpPr>
        <p:grpSpPr>
          <a:xfrm>
            <a:off x="3443188" y="5188492"/>
            <a:ext cx="2677034" cy="794462"/>
            <a:chOff x="6113030" y="3886239"/>
            <a:chExt cx="2916000" cy="865380"/>
          </a:xfrm>
          <a:solidFill>
            <a:schemeClr val="accent1"/>
          </a:solidFill>
        </p:grpSpPr>
        <p:sp>
          <p:nvSpPr>
            <p:cNvPr id="25" name="Round Same Side Corner Rectangle 24"/>
            <p:cNvSpPr/>
            <p:nvPr/>
          </p:nvSpPr>
          <p:spPr bwMode="auto">
            <a:xfrm>
              <a:off x="6848494" y="3886239"/>
              <a:ext cx="1440000" cy="324000"/>
            </a:xfrm>
            <a:prstGeom prst="round2SameRect">
              <a:avLst/>
            </a:prstGeom>
            <a:solidFill>
              <a:schemeClr val="accent3">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ACTION(S)</a:t>
              </a:r>
            </a:p>
          </p:txBody>
        </p:sp>
        <p:sp>
          <p:nvSpPr>
            <p:cNvPr id="26" name="Rounded Rectangle 25"/>
            <p:cNvSpPr/>
            <p:nvPr/>
          </p:nvSpPr>
          <p:spPr bwMode="auto">
            <a:xfrm>
              <a:off x="6113030" y="4211619"/>
              <a:ext cx="2916000" cy="540000"/>
            </a:xfrm>
            <a:prstGeom prst="roundRect">
              <a:avLst/>
            </a:prstGeom>
            <a:solidFill>
              <a:schemeClr val="accent3">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Discuss the action(s) you took and the skills you used</a:t>
              </a:r>
            </a:p>
          </p:txBody>
        </p:sp>
      </p:grpSp>
      <p:grpSp>
        <p:nvGrpSpPr>
          <p:cNvPr id="27" name="Group 26"/>
          <p:cNvGrpSpPr/>
          <p:nvPr/>
        </p:nvGrpSpPr>
        <p:grpSpPr>
          <a:xfrm>
            <a:off x="959882" y="3111181"/>
            <a:ext cx="2346536" cy="793195"/>
            <a:chOff x="6949726" y="3787856"/>
            <a:chExt cx="2556000" cy="864000"/>
          </a:xfrm>
          <a:solidFill>
            <a:schemeClr val="accent1">
              <a:alpha val="95000"/>
            </a:schemeClr>
          </a:solidFill>
        </p:grpSpPr>
        <p:sp>
          <p:nvSpPr>
            <p:cNvPr id="28" name="Round Same Side Corner Rectangle 27"/>
            <p:cNvSpPr/>
            <p:nvPr/>
          </p:nvSpPr>
          <p:spPr bwMode="auto">
            <a:xfrm>
              <a:off x="7669726" y="3787856"/>
              <a:ext cx="1116000" cy="324000"/>
            </a:xfrm>
            <a:prstGeom prst="round2Same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RESULT</a:t>
              </a:r>
            </a:p>
          </p:txBody>
        </p:sp>
        <p:sp>
          <p:nvSpPr>
            <p:cNvPr id="29" name="Rounded Rectangle 28"/>
            <p:cNvSpPr/>
            <p:nvPr/>
          </p:nvSpPr>
          <p:spPr bwMode="auto">
            <a:xfrm>
              <a:off x="6949726" y="4111856"/>
              <a:ext cx="2556000" cy="540000"/>
            </a:xfrm>
            <a:prstGeom prst="round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Reveal the outcome and </a:t>
              </a:r>
              <a:br>
                <a:rPr lang="en-GB" sz="1400" b="1" dirty="0">
                  <a:solidFill>
                    <a:schemeClr val="bg1"/>
                  </a:solidFill>
                </a:rPr>
              </a:br>
              <a:r>
                <a:rPr lang="en-GB" sz="1400" b="1" dirty="0">
                  <a:solidFill>
                    <a:schemeClr val="bg1"/>
                  </a:solidFill>
                </a:rPr>
                <a:t>what you achieved</a:t>
              </a:r>
            </a:p>
          </p:txBody>
        </p:sp>
      </p:grpSp>
      <p:grpSp>
        <p:nvGrpSpPr>
          <p:cNvPr id="30" name="Group 29"/>
          <p:cNvGrpSpPr/>
          <p:nvPr/>
        </p:nvGrpSpPr>
        <p:grpSpPr>
          <a:xfrm>
            <a:off x="3503763" y="3368078"/>
            <a:ext cx="561847" cy="561847"/>
            <a:chOff x="2612753" y="2675696"/>
            <a:chExt cx="612000" cy="612000"/>
          </a:xfrm>
          <a:solidFill>
            <a:schemeClr val="accent2">
              <a:alpha val="95000"/>
            </a:schemeClr>
          </a:solidFill>
        </p:grpSpPr>
        <p:sp>
          <p:nvSpPr>
            <p:cNvPr id="31" name="Oval 30"/>
            <p:cNvSpPr>
              <a:spLocks noChangeAspect="1"/>
            </p:cNvSpPr>
            <p:nvPr/>
          </p:nvSpPr>
          <p:spPr bwMode="auto">
            <a:xfrm>
              <a:off x="2612753" y="2675696"/>
              <a:ext cx="612000" cy="612000"/>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32" name="Rectangle 31"/>
            <p:cNvSpPr/>
            <p:nvPr/>
          </p:nvSpPr>
          <p:spPr>
            <a:xfrm>
              <a:off x="2728541" y="2780546"/>
              <a:ext cx="338879"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4</a:t>
              </a:r>
            </a:p>
          </p:txBody>
        </p:sp>
      </p:grpSp>
      <p:cxnSp>
        <p:nvCxnSpPr>
          <p:cNvPr id="34" name="Elbow Connector 33"/>
          <p:cNvCxnSpPr>
            <a:stCxn id="14" idx="3"/>
            <a:endCxn id="19" idx="3"/>
          </p:cNvCxnSpPr>
          <p:nvPr/>
        </p:nvCxnSpPr>
        <p:spPr>
          <a:xfrm>
            <a:off x="6585963" y="1979108"/>
            <a:ext cx="572104" cy="1145091"/>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0" idx="2"/>
            <a:endCxn id="26" idx="3"/>
          </p:cNvCxnSpPr>
          <p:nvPr/>
        </p:nvCxnSpPr>
        <p:spPr>
          <a:xfrm rot="5400000">
            <a:off x="5736515" y="4301102"/>
            <a:ext cx="1817687" cy="1050271"/>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6" idx="1"/>
            <a:endCxn id="29" idx="2"/>
          </p:cNvCxnSpPr>
          <p:nvPr/>
        </p:nvCxnSpPr>
        <p:spPr>
          <a:xfrm rot="10800000">
            <a:off x="2133151" y="3904377"/>
            <a:ext cx="1310038" cy="1830705"/>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6510366"/>
      </p:ext>
    </p:extLst>
  </p:cSld>
  <p:clrMapOvr>
    <a:masterClrMapping/>
  </p:clrMapOvr>
  <mc:AlternateContent xmlns:mc="http://schemas.openxmlformats.org/markup-compatibility/2006" xmlns:p14="http://schemas.microsoft.com/office/powerpoint/2010/main">
    <mc:Choice Requires="p14">
      <p:transition spd="slow" p14:dur="2000" advTm="154528"/>
    </mc:Choice>
    <mc:Fallback xmlns="">
      <p:transition spd="slow" advTm="15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SUMMARY</a:t>
              </a:r>
            </a:p>
          </p:txBody>
        </p:sp>
      </p:grpSp>
      <p:sp>
        <p:nvSpPr>
          <p:cNvPr id="9" name="Content Placeholder 56"/>
          <p:cNvSpPr txBox="1">
            <a:spLocks/>
          </p:cNvSpPr>
          <p:nvPr/>
        </p:nvSpPr>
        <p:spPr>
          <a:xfrm>
            <a:off x="531782" y="1587744"/>
            <a:ext cx="4946573" cy="45412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Today we have:</a:t>
            </a:r>
          </a:p>
          <a:p>
            <a:endParaRPr lang="en-US" sz="2000" dirty="0"/>
          </a:p>
          <a:p>
            <a:pPr>
              <a:spcBef>
                <a:spcPts val="600"/>
              </a:spcBef>
              <a:spcAft>
                <a:spcPts val="600"/>
              </a:spcAft>
              <a:buClr>
                <a:srgbClr val="36A4DD"/>
              </a:buClr>
            </a:pPr>
            <a:r>
              <a:rPr lang="en-GB" sz="2000" dirty="0"/>
              <a:t>Learned about what interviews </a:t>
            </a:r>
            <a:r>
              <a:rPr lang="en-GB" sz="2000" b="1" dirty="0"/>
              <a:t>are</a:t>
            </a:r>
            <a:r>
              <a:rPr lang="en-GB" sz="2000" dirty="0"/>
              <a:t> and the </a:t>
            </a:r>
            <a:r>
              <a:rPr lang="en-GB" sz="2000" b="1" dirty="0"/>
              <a:t>purpose</a:t>
            </a:r>
            <a:r>
              <a:rPr lang="en-GB" sz="2000" dirty="0"/>
              <a:t> of them</a:t>
            </a:r>
          </a:p>
          <a:p>
            <a:pPr>
              <a:spcBef>
                <a:spcPts val="600"/>
              </a:spcBef>
              <a:spcAft>
                <a:spcPts val="600"/>
              </a:spcAft>
              <a:buClr>
                <a:schemeClr val="accent1"/>
              </a:buClr>
            </a:pPr>
            <a:r>
              <a:rPr lang="en-GB" sz="2000" dirty="0"/>
              <a:t>Identified different </a:t>
            </a:r>
            <a:r>
              <a:rPr lang="en-GB" sz="2000" b="1" dirty="0"/>
              <a:t>types</a:t>
            </a:r>
            <a:r>
              <a:rPr lang="en-GB" sz="2000" dirty="0"/>
              <a:t> of </a:t>
            </a:r>
            <a:r>
              <a:rPr lang="en-GB" sz="2000" b="1" dirty="0"/>
              <a:t>interviews</a:t>
            </a:r>
            <a:r>
              <a:rPr lang="en-GB" sz="2000" dirty="0"/>
              <a:t> and </a:t>
            </a:r>
            <a:r>
              <a:rPr lang="en-GB" sz="2000" b="1" dirty="0"/>
              <a:t>assessments</a:t>
            </a:r>
            <a:r>
              <a:rPr lang="en-GB" sz="2000" dirty="0"/>
              <a:t> that can be part of applying for a job</a:t>
            </a:r>
            <a:endParaRPr lang="en-US" sz="2000" dirty="0"/>
          </a:p>
          <a:p>
            <a:pPr>
              <a:spcBef>
                <a:spcPts val="600"/>
              </a:spcBef>
              <a:spcAft>
                <a:spcPts val="600"/>
              </a:spcAft>
              <a:buClr>
                <a:srgbClr val="8CC04D"/>
              </a:buClr>
            </a:pPr>
            <a:r>
              <a:rPr lang="en-US" sz="2000" dirty="0"/>
              <a:t>Explored the </a:t>
            </a:r>
            <a:r>
              <a:rPr lang="en-US" sz="2000" b="1" dirty="0"/>
              <a:t>behaviours</a:t>
            </a:r>
            <a:r>
              <a:rPr lang="en-US" sz="2000" dirty="0"/>
              <a:t> that can help you to </a:t>
            </a:r>
            <a:r>
              <a:rPr lang="en-US" sz="2000" b="1" dirty="0"/>
              <a:t>succeed</a:t>
            </a:r>
            <a:r>
              <a:rPr lang="en-US" sz="2000" dirty="0"/>
              <a:t> in an interview</a:t>
            </a:r>
          </a:p>
          <a:p>
            <a:pPr>
              <a:spcBef>
                <a:spcPts val="600"/>
              </a:spcBef>
              <a:spcAft>
                <a:spcPts val="600"/>
              </a:spcAft>
              <a:buClr>
                <a:srgbClr val="D81A62"/>
              </a:buClr>
            </a:pPr>
            <a:r>
              <a:rPr lang="en-US" sz="2000" dirty="0"/>
              <a:t>Learned about a </a:t>
            </a:r>
            <a:r>
              <a:rPr lang="en-US" sz="2000" b="1" dirty="0"/>
              <a:t>technique (‘STAR’)</a:t>
            </a:r>
            <a:r>
              <a:rPr lang="en-US" sz="2000" dirty="0"/>
              <a:t> which can help you provide well-structured examples of your </a:t>
            </a:r>
            <a:r>
              <a:rPr lang="en-US" sz="2000" b="1" dirty="0"/>
              <a:t>skills</a:t>
            </a:r>
            <a:r>
              <a:rPr lang="en-US" sz="2000" dirty="0"/>
              <a:t> </a:t>
            </a:r>
            <a:r>
              <a:rPr lang="en-GB" sz="2000" dirty="0"/>
              <a:t>and </a:t>
            </a:r>
            <a:r>
              <a:rPr lang="en-GB" sz="2000" b="1" dirty="0"/>
              <a:t>competencies</a:t>
            </a:r>
          </a:p>
        </p:txBody>
      </p:sp>
      <p:grpSp>
        <p:nvGrpSpPr>
          <p:cNvPr id="10" name="Group 9"/>
          <p:cNvGrpSpPr/>
          <p:nvPr/>
        </p:nvGrpSpPr>
        <p:grpSpPr>
          <a:xfrm>
            <a:off x="6143143" y="1682393"/>
            <a:ext cx="3000857" cy="4533900"/>
            <a:chOff x="6143143" y="1682393"/>
            <a:chExt cx="3000857" cy="4533900"/>
          </a:xfrm>
        </p:grpSpPr>
        <p:pic>
          <p:nvPicPr>
            <p:cNvPr id="11" name="Picture 10"/>
            <p:cNvPicPr>
              <a:picLocks noChangeAspect="1"/>
            </p:cNvPicPr>
            <p:nvPr/>
          </p:nvPicPr>
          <p:blipFill rotWithShape="1">
            <a:blip r:embed="rId5"/>
            <a:srcRect r="25520"/>
            <a:stretch/>
          </p:blipFill>
          <p:spPr>
            <a:xfrm>
              <a:off x="6143143" y="1682393"/>
              <a:ext cx="3000857" cy="4533900"/>
            </a:xfrm>
            <a:prstGeom prst="rect">
              <a:avLst/>
            </a:prstGeom>
          </p:spPr>
        </p:pic>
        <p:sp>
          <p:nvSpPr>
            <p:cNvPr id="12" name="Rectangle 11"/>
            <p:cNvSpPr/>
            <p:nvPr/>
          </p:nvSpPr>
          <p:spPr>
            <a:xfrm>
              <a:off x="6985591" y="2307263"/>
              <a:ext cx="404037" cy="4716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965718" y="2307263"/>
              <a:ext cx="404037" cy="4716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028007" y="2307263"/>
              <a:ext cx="115993"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0213414"/>
      </p:ext>
    </p:extLst>
  </p:cSld>
  <p:clrMapOvr>
    <a:masterClrMapping/>
  </p:clrMapOvr>
  <mc:AlternateContent xmlns:mc="http://schemas.openxmlformats.org/markup-compatibility/2006" xmlns:p14="http://schemas.microsoft.com/office/powerpoint/2010/main">
    <mc:Choice Requires="p14">
      <p:transition spd="slow" p14:dur="2000" advTm="50283"/>
    </mc:Choice>
    <mc:Fallback xmlns="">
      <p:transition spd="slow" advTm="5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2001" y="30693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ANY QUESTIONS?</a:t>
              </a:r>
            </a:p>
          </p:txBody>
        </p:sp>
      </p:grpSp>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6714" r="7077" b="13242"/>
          <a:stretch/>
        </p:blipFill>
        <p:spPr>
          <a:xfrm>
            <a:off x="2304558" y="1248314"/>
            <a:ext cx="2166913" cy="2180686"/>
          </a:xfrm>
          <a:prstGeom prst="rect">
            <a:avLst/>
          </a:prstGeom>
        </p:spPr>
      </p:pic>
      <p:pic>
        <p:nvPicPr>
          <p:cNvPr id="75" name="Picture 74"/>
          <p:cNvPicPr>
            <a:picLocks noChangeAspect="1"/>
          </p:cNvPicPr>
          <p:nvPr/>
        </p:nvPicPr>
        <p:blipFill rotWithShape="1">
          <a:blip r:embed="rId6" cstate="print">
            <a:extLst>
              <a:ext uri="{28A0092B-C50C-407E-A947-70E740481C1C}">
                <a14:useLocalDpi xmlns:a14="http://schemas.microsoft.com/office/drawing/2010/main" val="0"/>
              </a:ext>
            </a:extLst>
          </a:blip>
          <a:srcRect l="6831" t="6543" r="6184" b="20328"/>
          <a:stretch/>
        </p:blipFill>
        <p:spPr>
          <a:xfrm rot="986694">
            <a:off x="4105027" y="1232213"/>
            <a:ext cx="722809" cy="607672"/>
          </a:xfrm>
          <a:prstGeom prst="rect">
            <a:avLst/>
          </a:prstGeom>
        </p:spPr>
      </p:pic>
      <p:sp>
        <p:nvSpPr>
          <p:cNvPr id="78" name="Rectangle 77"/>
          <p:cNvSpPr/>
          <p:nvPr/>
        </p:nvSpPr>
        <p:spPr>
          <a:xfrm flipH="1">
            <a:off x="3101749" y="3562493"/>
            <a:ext cx="2940502" cy="34902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lnSpc>
                <a:spcPct val="120000"/>
              </a:lnSpc>
            </a:pPr>
            <a:r>
              <a:rPr lang="en-GB" sz="2000" dirty="0">
                <a:ln w="19050">
                  <a:solidFill>
                    <a:schemeClr val="bg1"/>
                  </a:solidFill>
                </a:ln>
                <a:solidFill>
                  <a:schemeClr val="bg1"/>
                </a:solidFill>
              </a:rPr>
              <a:t>CONTACT US</a:t>
            </a:r>
          </a:p>
        </p:txBody>
      </p:sp>
      <p:pic>
        <p:nvPicPr>
          <p:cNvPr id="11" name="Audio 10">
            <a:hlinkClick r:id="" action="ppaction://media"/>
            <a:extLst>
              <a:ext uri="{FF2B5EF4-FFF2-40B4-BE49-F238E27FC236}">
                <a16:creationId xmlns:a16="http://schemas.microsoft.com/office/drawing/2014/main" id="{3AC1D127-0D7F-4E00-977C-BA649996EF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grpSp>
        <p:nvGrpSpPr>
          <p:cNvPr id="4" name="Group 3">
            <a:extLst>
              <a:ext uri="{FF2B5EF4-FFF2-40B4-BE49-F238E27FC236}">
                <a16:creationId xmlns:a16="http://schemas.microsoft.com/office/drawing/2014/main" id="{9B998784-15CF-4F2F-8794-9A8A8BF3C265}"/>
              </a:ext>
            </a:extLst>
          </p:cNvPr>
          <p:cNvGrpSpPr/>
          <p:nvPr/>
        </p:nvGrpSpPr>
        <p:grpSpPr>
          <a:xfrm>
            <a:off x="1389003" y="4101557"/>
            <a:ext cx="6375368" cy="2143347"/>
            <a:chOff x="1444373" y="3967086"/>
            <a:chExt cx="6375368" cy="2143347"/>
          </a:xfrm>
        </p:grpSpPr>
        <p:pic>
          <p:nvPicPr>
            <p:cNvPr id="3" name="Picture 3" descr="Graphical user interface, application&#10;&#10;Description automatically generated">
              <a:extLst>
                <a:ext uri="{FF2B5EF4-FFF2-40B4-BE49-F238E27FC236}">
                  <a16:creationId xmlns:a16="http://schemas.microsoft.com/office/drawing/2014/main" id="{A3BB37B4-5940-4D0C-A10B-D2039D7AC156}"/>
                </a:ext>
              </a:extLst>
            </p:cNvPr>
            <p:cNvPicPr>
              <a:picLocks noChangeAspect="1"/>
            </p:cNvPicPr>
            <p:nvPr/>
          </p:nvPicPr>
          <p:blipFill rotWithShape="1">
            <a:blip r:embed="rId8"/>
            <a:srcRect r="31197" b="55464"/>
            <a:stretch/>
          </p:blipFill>
          <p:spPr>
            <a:xfrm>
              <a:off x="1444373" y="3967086"/>
              <a:ext cx="3129279" cy="2135530"/>
            </a:xfrm>
            <a:prstGeom prst="rect">
              <a:avLst/>
            </a:prstGeom>
          </p:spPr>
        </p:pic>
        <p:pic>
          <p:nvPicPr>
            <p:cNvPr id="24" name="Picture 3" descr="Graphical user interface, application&#10;&#10;Description automatically generated">
              <a:extLst>
                <a:ext uri="{FF2B5EF4-FFF2-40B4-BE49-F238E27FC236}">
                  <a16:creationId xmlns:a16="http://schemas.microsoft.com/office/drawing/2014/main" id="{359E05DB-8064-42B0-975B-A7DB88DC2601}"/>
                </a:ext>
              </a:extLst>
            </p:cNvPr>
            <p:cNvPicPr>
              <a:picLocks noChangeAspect="1"/>
            </p:cNvPicPr>
            <p:nvPr/>
          </p:nvPicPr>
          <p:blipFill rotWithShape="1">
            <a:blip r:embed="rId8"/>
            <a:srcRect t="48600" r="29217" b="7414"/>
            <a:stretch/>
          </p:blipFill>
          <p:spPr>
            <a:xfrm>
              <a:off x="4600475" y="3998725"/>
              <a:ext cx="3219266" cy="2111708"/>
            </a:xfrm>
            <a:prstGeom prst="rect">
              <a:avLst/>
            </a:prstGeom>
          </p:spPr>
        </p:pic>
      </p:grpSp>
    </p:spTree>
    <p:extLst>
      <p:ext uri="{BB962C8B-B14F-4D97-AF65-F5344CB8AC3E}">
        <p14:creationId xmlns:p14="http://schemas.microsoft.com/office/powerpoint/2010/main" val="1235315117"/>
      </p:ext>
    </p:extLst>
  </p:cSld>
  <p:clrMapOvr>
    <a:masterClrMapping/>
  </p:clrMapOvr>
  <mc:AlternateContent xmlns:mc="http://schemas.openxmlformats.org/markup-compatibility/2006" xmlns:p14="http://schemas.microsoft.com/office/powerpoint/2010/main">
    <mc:Choice Requires="p14">
      <p:transition spd="slow" p14:dur="2000" advTm="65712"/>
    </mc:Choice>
    <mc:Fallback xmlns="">
      <p:transition spd="slow" advTm="6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500"/>
                                        <p:tgtEl>
                                          <p:spTgt spid="74"/>
                                        </p:tgtEl>
                                      </p:cBhvr>
                                    </p:animEffect>
                                  </p:childTnLst>
                                </p:cTn>
                              </p:par>
                              <p:par>
                                <p:cTn id="10" presetID="10"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531781" y="1587744"/>
            <a:ext cx="5148000" cy="45412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By the end of this session you will have:</a:t>
            </a:r>
          </a:p>
          <a:p>
            <a:endParaRPr lang="en-US" sz="2000" dirty="0"/>
          </a:p>
          <a:p>
            <a:pPr>
              <a:spcBef>
                <a:spcPts val="600"/>
              </a:spcBef>
              <a:spcAft>
                <a:spcPts val="600"/>
              </a:spcAft>
              <a:buClr>
                <a:srgbClr val="36A4DD"/>
              </a:buClr>
            </a:pPr>
            <a:r>
              <a:rPr lang="en-GB" sz="2000" dirty="0"/>
              <a:t>Learned about what interviews </a:t>
            </a:r>
            <a:r>
              <a:rPr lang="en-GB" sz="2000" b="1" dirty="0"/>
              <a:t>are</a:t>
            </a:r>
            <a:r>
              <a:rPr lang="en-GB" sz="2000" dirty="0"/>
              <a:t> and the </a:t>
            </a:r>
            <a:r>
              <a:rPr lang="en-GB" sz="2000" b="1" dirty="0"/>
              <a:t>purpose</a:t>
            </a:r>
            <a:r>
              <a:rPr lang="en-GB" sz="2000" dirty="0"/>
              <a:t> of them</a:t>
            </a:r>
          </a:p>
          <a:p>
            <a:pPr>
              <a:spcBef>
                <a:spcPts val="600"/>
              </a:spcBef>
              <a:spcAft>
                <a:spcPts val="600"/>
              </a:spcAft>
              <a:buClr>
                <a:schemeClr val="accent1"/>
              </a:buClr>
            </a:pPr>
            <a:r>
              <a:rPr lang="en-GB" sz="2000" dirty="0"/>
              <a:t>Identified different </a:t>
            </a:r>
            <a:r>
              <a:rPr lang="en-GB" sz="2000" b="1" dirty="0"/>
              <a:t>types</a:t>
            </a:r>
            <a:r>
              <a:rPr lang="en-GB" sz="2000" dirty="0"/>
              <a:t> of </a:t>
            </a:r>
            <a:r>
              <a:rPr lang="en-GB" sz="2000" b="1" dirty="0"/>
              <a:t>interviews</a:t>
            </a:r>
            <a:r>
              <a:rPr lang="en-GB" sz="2000" dirty="0"/>
              <a:t> and </a:t>
            </a:r>
            <a:r>
              <a:rPr lang="en-GB" sz="2000" b="1" dirty="0"/>
              <a:t>assessments</a:t>
            </a:r>
            <a:r>
              <a:rPr lang="en-GB" sz="2000" dirty="0"/>
              <a:t> that can be part of applying for a job</a:t>
            </a:r>
            <a:endParaRPr lang="en-US" sz="2000" dirty="0"/>
          </a:p>
          <a:p>
            <a:pPr>
              <a:spcBef>
                <a:spcPts val="600"/>
              </a:spcBef>
              <a:spcAft>
                <a:spcPts val="600"/>
              </a:spcAft>
              <a:buClr>
                <a:srgbClr val="8CC04D"/>
              </a:buClr>
            </a:pPr>
            <a:r>
              <a:rPr lang="en-US" sz="2000" dirty="0"/>
              <a:t>Explored the </a:t>
            </a:r>
            <a:r>
              <a:rPr lang="en-US" sz="2000" b="1" dirty="0"/>
              <a:t>behaviours</a:t>
            </a:r>
            <a:r>
              <a:rPr lang="en-US" sz="2000" dirty="0"/>
              <a:t> that can help you to </a:t>
            </a:r>
            <a:r>
              <a:rPr lang="en-US" sz="2000" b="1" dirty="0"/>
              <a:t>succeed</a:t>
            </a:r>
            <a:r>
              <a:rPr lang="en-US" sz="2000" dirty="0"/>
              <a:t> in an interview</a:t>
            </a:r>
          </a:p>
          <a:p>
            <a:pPr>
              <a:spcBef>
                <a:spcPts val="600"/>
              </a:spcBef>
              <a:spcAft>
                <a:spcPts val="600"/>
              </a:spcAft>
              <a:buClr>
                <a:srgbClr val="D81A62"/>
              </a:buClr>
            </a:pPr>
            <a:r>
              <a:rPr lang="en-GB" sz="2000" dirty="0"/>
              <a:t>Learned about a </a:t>
            </a:r>
            <a:r>
              <a:rPr lang="en-GB" sz="2000" b="1" dirty="0"/>
              <a:t>technique</a:t>
            </a:r>
            <a:r>
              <a:rPr lang="en-GB" sz="2000" dirty="0"/>
              <a:t> </a:t>
            </a:r>
            <a:r>
              <a:rPr lang="en-GB" sz="2000" b="1" dirty="0"/>
              <a:t>(‘STAR’) </a:t>
            </a:r>
            <a:r>
              <a:rPr lang="en-GB" sz="2000" dirty="0"/>
              <a:t>which can help you provide well-structured examples of your </a:t>
            </a:r>
            <a:r>
              <a:rPr lang="en-GB" sz="2000" b="1" dirty="0"/>
              <a:t>skills</a:t>
            </a:r>
            <a:r>
              <a:rPr lang="en-GB" sz="2000" dirty="0"/>
              <a:t> and </a:t>
            </a:r>
            <a:r>
              <a:rPr lang="en-GB" sz="2000" b="1" dirty="0"/>
              <a:t>competencies</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LEARNING OUTCOMES</a:t>
              </a:r>
            </a:p>
          </p:txBody>
        </p:sp>
      </p:grpSp>
      <p:grpSp>
        <p:nvGrpSpPr>
          <p:cNvPr id="3" name="Group 2"/>
          <p:cNvGrpSpPr/>
          <p:nvPr/>
        </p:nvGrpSpPr>
        <p:grpSpPr>
          <a:xfrm>
            <a:off x="6143143" y="1682393"/>
            <a:ext cx="3000857" cy="4533900"/>
            <a:chOff x="6143143" y="1682393"/>
            <a:chExt cx="3000857" cy="4533900"/>
          </a:xfrm>
        </p:grpSpPr>
        <p:pic>
          <p:nvPicPr>
            <p:cNvPr id="4" name="Picture 3"/>
            <p:cNvPicPr>
              <a:picLocks noChangeAspect="1"/>
            </p:cNvPicPr>
            <p:nvPr/>
          </p:nvPicPr>
          <p:blipFill rotWithShape="1">
            <a:blip r:embed="rId5"/>
            <a:srcRect r="25520"/>
            <a:stretch/>
          </p:blipFill>
          <p:spPr>
            <a:xfrm>
              <a:off x="6143143" y="1682393"/>
              <a:ext cx="3000857" cy="4533900"/>
            </a:xfrm>
            <a:prstGeom prst="rect">
              <a:avLst/>
            </a:prstGeom>
          </p:spPr>
        </p:pic>
        <p:sp>
          <p:nvSpPr>
            <p:cNvPr id="2" name="Rectangle 1"/>
            <p:cNvSpPr/>
            <p:nvPr/>
          </p:nvSpPr>
          <p:spPr>
            <a:xfrm>
              <a:off x="6985591" y="2307263"/>
              <a:ext cx="404037" cy="4716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65718" y="2307263"/>
              <a:ext cx="404037" cy="4716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028007" y="2307263"/>
              <a:ext cx="115993"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5185941"/>
      </p:ext>
    </p:extLst>
  </p:cSld>
  <p:clrMapOvr>
    <a:masterClrMapping/>
  </p:clrMapOvr>
  <mc:AlternateContent xmlns:mc="http://schemas.openxmlformats.org/markup-compatibility/2006" xmlns:p14="http://schemas.microsoft.com/office/powerpoint/2010/main">
    <mc:Choice Requires="p14">
      <p:transition spd="slow" p14:dur="2000" advTm="55124"/>
    </mc:Choice>
    <mc:Fallback xmlns="">
      <p:transition spd="slow" advTm="5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fade">
                                      <p:cBhvr>
                                        <p:cTn id="13" dur="500"/>
                                        <p:tgtEl>
                                          <p:spTgt spid="33">
                                            <p:txEl>
                                              <p:pRg st="2" end="2"/>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animEffect transition="in" filter="fade">
                                      <p:cBhvr>
                                        <p:cTn id="17" dur="500"/>
                                        <p:tgtEl>
                                          <p:spTgt spid="33">
                                            <p:txEl>
                                              <p:pRg st="3" end="3"/>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3">
                                            <p:txEl>
                                              <p:pRg st="4" end="4"/>
                                            </p:txEl>
                                          </p:spTgt>
                                        </p:tgtEl>
                                        <p:attrNameLst>
                                          <p:attrName>style.visibility</p:attrName>
                                        </p:attrNameLst>
                                      </p:cBhvr>
                                      <p:to>
                                        <p:strVal val="visible"/>
                                      </p:to>
                                    </p:set>
                                    <p:animEffect transition="in" filter="fade">
                                      <p:cBhvr>
                                        <p:cTn id="21" dur="500"/>
                                        <p:tgtEl>
                                          <p:spTgt spid="33">
                                            <p:txEl>
                                              <p:pRg st="4" end="4"/>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3">
                                            <p:txEl>
                                              <p:pRg st="5" end="5"/>
                                            </p:txEl>
                                          </p:spTgt>
                                        </p:tgtEl>
                                        <p:attrNameLst>
                                          <p:attrName>style.visibility</p:attrName>
                                        </p:attrNameLst>
                                      </p:cBhvr>
                                      <p:to>
                                        <p:strVal val="visible"/>
                                      </p:to>
                                    </p:set>
                                    <p:animEffect transition="in" filter="fade">
                                      <p:cBhvr>
                                        <p:cTn id="25"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3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ontent Placeholder 56"/>
          <p:cNvSpPr txBox="1">
            <a:spLocks/>
          </p:cNvSpPr>
          <p:nvPr/>
        </p:nvSpPr>
        <p:spPr>
          <a:xfrm>
            <a:off x="938423" y="1938496"/>
            <a:ext cx="5684797" cy="636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274476"/>
              </a:buClr>
              <a:buFont typeface="Arial" panose="020B0604020202020204" pitchFamily="34" charset="0"/>
              <a:buNone/>
            </a:pPr>
            <a:r>
              <a:rPr lang="en-US" sz="2000" dirty="0"/>
              <a:t>In an interview, employers can </a:t>
            </a:r>
            <a:r>
              <a:rPr lang="en-US" sz="2000" b="1" dirty="0"/>
              <a:t>meet you </a:t>
            </a:r>
            <a:r>
              <a:rPr lang="en-US" sz="2000" dirty="0"/>
              <a:t>and ask you </a:t>
            </a:r>
            <a:r>
              <a:rPr lang="en-US" sz="2000" b="1" dirty="0"/>
              <a:t>questions</a:t>
            </a:r>
            <a:r>
              <a:rPr lang="en-US" sz="2000" dirty="0"/>
              <a:t> about your:</a:t>
            </a:r>
          </a:p>
          <a:p>
            <a:pPr marL="0" indent="0">
              <a:spcBef>
                <a:spcPts val="1200"/>
              </a:spcBef>
              <a:spcAft>
                <a:spcPts val="2400"/>
              </a:spcAft>
              <a:buClr>
                <a:srgbClr val="274476"/>
              </a:buClr>
              <a:buFont typeface="Arial" panose="020B0604020202020204" pitchFamily="34" charset="0"/>
              <a:buNone/>
            </a:pPr>
            <a:endParaRPr lang="en-US" sz="2000" dirty="0"/>
          </a:p>
        </p:txBody>
      </p:sp>
      <p:grpSp>
        <p:nvGrpSpPr>
          <p:cNvPr id="64" name="Group 63"/>
          <p:cNvGrpSpPr/>
          <p:nvPr/>
        </p:nvGrpSpPr>
        <p:grpSpPr>
          <a:xfrm>
            <a:off x="342001" y="1468344"/>
            <a:ext cx="3332424" cy="615553"/>
            <a:chOff x="323755" y="1607222"/>
            <a:chExt cx="3332424" cy="615553"/>
          </a:xfrm>
        </p:grpSpPr>
        <p:grpSp>
          <p:nvGrpSpPr>
            <p:cNvPr id="65" name="Group 64"/>
            <p:cNvGrpSpPr/>
            <p:nvPr/>
          </p:nvGrpSpPr>
          <p:grpSpPr>
            <a:xfrm>
              <a:off x="323755" y="1607222"/>
              <a:ext cx="3332424" cy="615553"/>
              <a:chOff x="465000" y="1289744"/>
              <a:chExt cx="3332424" cy="615553"/>
            </a:xfrm>
          </p:grpSpPr>
          <p:sp>
            <p:nvSpPr>
              <p:cNvPr id="67" name="Rounded Rectangle 66"/>
              <p:cNvSpPr/>
              <p:nvPr/>
            </p:nvSpPr>
            <p:spPr bwMode="auto">
              <a:xfrm>
                <a:off x="1061424" y="1435896"/>
                <a:ext cx="2736000" cy="324000"/>
              </a:xfrm>
              <a:prstGeom prst="round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68" name="Oval 67"/>
              <p:cNvSpPr>
                <a:spLocks noChangeAspect="1"/>
              </p:cNvSpPr>
              <p:nvPr/>
            </p:nvSpPr>
            <p:spPr bwMode="auto">
              <a:xfrm>
                <a:off x="465000" y="1291521"/>
                <a:ext cx="612000" cy="6120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b="1" dirty="0"/>
              </a:p>
            </p:txBody>
          </p:sp>
          <p:sp>
            <p:nvSpPr>
              <p:cNvPr id="69" name="Rectangle 68"/>
              <p:cNvSpPr/>
              <p:nvPr/>
            </p:nvSpPr>
            <p:spPr>
              <a:xfrm>
                <a:off x="1192788" y="1289744"/>
                <a:ext cx="2556000" cy="615553"/>
              </a:xfrm>
              <a:prstGeom prst="rect">
                <a:avLst/>
              </a:prstGeom>
            </p:spPr>
            <p:txBody>
              <a:bodyPr wrap="square" lIns="0" tIns="0" rIns="0" bIns="0" anchor="ctr">
                <a:spAutoFit/>
              </a:bodyPr>
              <a:lstStyle/>
              <a:p>
                <a:pPr>
                  <a:buClr>
                    <a:srgbClr val="274476"/>
                  </a:buClr>
                </a:pPr>
                <a:r>
                  <a:rPr lang="en-US" sz="2000" b="1" dirty="0">
                    <a:solidFill>
                      <a:schemeClr val="bg1"/>
                    </a:solidFill>
                  </a:rPr>
                  <a:t>What are interviews?</a:t>
                </a:r>
              </a:p>
            </p:txBody>
          </p:sp>
        </p:grpSp>
        <p:sp>
          <p:nvSpPr>
            <p:cNvPr id="66" name="Rectangle 65"/>
            <p:cNvSpPr/>
            <p:nvPr/>
          </p:nvSpPr>
          <p:spPr>
            <a:xfrm>
              <a:off x="439543" y="1699556"/>
              <a:ext cx="380424" cy="430887"/>
            </a:xfrm>
            <a:prstGeom prst="rect">
              <a:avLst/>
            </a:prstGeom>
          </p:spPr>
          <p:txBody>
            <a:bodyPr wrap="square" lIns="0" tIns="0" rIns="0" bIns="0" anchor="ctr">
              <a:spAutoFit/>
            </a:bodyPr>
            <a:lstStyle/>
            <a:p>
              <a:pPr algn="ctr">
                <a:buClr>
                  <a:srgbClr val="274476"/>
                </a:buClr>
              </a:pPr>
              <a:r>
                <a:rPr lang="en-US" sz="2800" b="1" dirty="0">
                  <a:solidFill>
                    <a:schemeClr val="bg1"/>
                  </a:solidFill>
                </a:rPr>
                <a:t>?</a:t>
              </a:r>
            </a:p>
          </p:txBody>
        </p:sp>
      </p:grpSp>
      <p:sp>
        <p:nvSpPr>
          <p:cNvPr id="70" name="Rectangle 69"/>
          <p:cNvSpPr/>
          <p:nvPr/>
        </p:nvSpPr>
        <p:spPr>
          <a:xfrm>
            <a:off x="1658224" y="2624175"/>
            <a:ext cx="4245193" cy="746358"/>
          </a:xfrm>
          <a:prstGeom prst="rect">
            <a:avLst/>
          </a:prstGeom>
        </p:spPr>
        <p:txBody>
          <a:bodyPr wrap="square" numCol="2">
            <a:spAutoFit/>
          </a:bodyPr>
          <a:lstStyle/>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Experiences</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Knowledge</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Qualities</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Skills</a:t>
            </a:r>
          </a:p>
        </p:txBody>
      </p:sp>
      <p:sp>
        <p:nvSpPr>
          <p:cNvPr id="71" name="Content Placeholder 56"/>
          <p:cNvSpPr txBox="1">
            <a:spLocks/>
          </p:cNvSpPr>
          <p:nvPr/>
        </p:nvSpPr>
        <p:spPr>
          <a:xfrm>
            <a:off x="938423" y="3953510"/>
            <a:ext cx="5544000" cy="1889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274476"/>
              </a:buClr>
              <a:buFont typeface="Arial" panose="020B0604020202020204" pitchFamily="34" charset="0"/>
              <a:buNone/>
            </a:pPr>
            <a:r>
              <a:rPr lang="en-US" sz="2000" dirty="0"/>
              <a:t>Interviews are used by </a:t>
            </a:r>
            <a:r>
              <a:rPr lang="en-US" sz="2000" b="1" dirty="0"/>
              <a:t>employers</a:t>
            </a:r>
            <a:r>
              <a:rPr lang="en-US" sz="2000" dirty="0"/>
              <a:t> to help them </a:t>
            </a:r>
            <a:r>
              <a:rPr lang="en-US" sz="2000" b="1" dirty="0"/>
              <a:t>decide</a:t>
            </a:r>
            <a:r>
              <a:rPr lang="en-US" sz="2000" dirty="0"/>
              <a:t> who they would like to </a:t>
            </a:r>
            <a:r>
              <a:rPr lang="en-US" sz="2000" b="1" dirty="0"/>
              <a:t>hire</a:t>
            </a:r>
            <a:r>
              <a:rPr lang="en-US" sz="2000" dirty="0"/>
              <a:t> for a job. </a:t>
            </a:r>
          </a:p>
          <a:p>
            <a:pPr marL="0" indent="0">
              <a:lnSpc>
                <a:spcPct val="100000"/>
              </a:lnSpc>
              <a:spcBef>
                <a:spcPts val="1200"/>
              </a:spcBef>
              <a:spcAft>
                <a:spcPts val="1200"/>
              </a:spcAft>
              <a:buClr>
                <a:srgbClr val="274476"/>
              </a:buClr>
              <a:buFont typeface="Arial" panose="020B0604020202020204" pitchFamily="34" charset="0"/>
              <a:buNone/>
            </a:pPr>
            <a:r>
              <a:rPr lang="en-US" sz="2000" dirty="0"/>
              <a:t>An interview gives you the </a:t>
            </a:r>
            <a:r>
              <a:rPr lang="en-US" sz="2000" b="1" dirty="0"/>
              <a:t>opportunity</a:t>
            </a:r>
            <a:r>
              <a:rPr lang="en-US" sz="2000" dirty="0"/>
              <a:t> to </a:t>
            </a:r>
            <a:r>
              <a:rPr lang="en-US" sz="2000" b="1" dirty="0"/>
              <a:t>sell yourself </a:t>
            </a:r>
            <a:r>
              <a:rPr lang="en-US" sz="2000" dirty="0"/>
              <a:t>and </a:t>
            </a:r>
            <a:r>
              <a:rPr lang="en-US" sz="2000" b="1" dirty="0"/>
              <a:t>persuade</a:t>
            </a:r>
            <a:r>
              <a:rPr lang="en-US" sz="2000" dirty="0"/>
              <a:t> an employer to choose you over the </a:t>
            </a:r>
            <a:r>
              <a:rPr lang="en-US" sz="2000" b="1" dirty="0"/>
              <a:t>other candidates </a:t>
            </a:r>
            <a:r>
              <a:rPr lang="en-US" sz="2000" dirty="0"/>
              <a:t>they are considering.</a:t>
            </a:r>
          </a:p>
        </p:txBody>
      </p:sp>
      <p:grpSp>
        <p:nvGrpSpPr>
          <p:cNvPr id="72" name="Group 71"/>
          <p:cNvGrpSpPr/>
          <p:nvPr/>
        </p:nvGrpSpPr>
        <p:grpSpPr>
          <a:xfrm>
            <a:off x="342001" y="3483358"/>
            <a:ext cx="5204422" cy="615553"/>
            <a:chOff x="323755" y="1607222"/>
            <a:chExt cx="5204422" cy="615553"/>
          </a:xfrm>
        </p:grpSpPr>
        <p:grpSp>
          <p:nvGrpSpPr>
            <p:cNvPr id="73" name="Group 72"/>
            <p:cNvGrpSpPr/>
            <p:nvPr/>
          </p:nvGrpSpPr>
          <p:grpSpPr>
            <a:xfrm>
              <a:off x="323755" y="1607222"/>
              <a:ext cx="5204422" cy="615553"/>
              <a:chOff x="465000" y="1289744"/>
              <a:chExt cx="5204422" cy="615553"/>
            </a:xfrm>
          </p:grpSpPr>
          <p:sp>
            <p:nvSpPr>
              <p:cNvPr id="75" name="Rounded Rectangle 74"/>
              <p:cNvSpPr/>
              <p:nvPr/>
            </p:nvSpPr>
            <p:spPr bwMode="auto">
              <a:xfrm>
                <a:off x="1061422" y="1435896"/>
                <a:ext cx="4608000" cy="324000"/>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76" name="Oval 75"/>
              <p:cNvSpPr>
                <a:spLocks noChangeAspect="1"/>
              </p:cNvSpPr>
              <p:nvPr/>
            </p:nvSpPr>
            <p:spPr bwMode="auto">
              <a:xfrm>
                <a:off x="465000" y="1291521"/>
                <a:ext cx="612000" cy="6120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b="1" dirty="0"/>
              </a:p>
            </p:txBody>
          </p:sp>
          <p:sp>
            <p:nvSpPr>
              <p:cNvPr id="77" name="Rectangle 76"/>
              <p:cNvSpPr/>
              <p:nvPr/>
            </p:nvSpPr>
            <p:spPr>
              <a:xfrm>
                <a:off x="1192786" y="1289744"/>
                <a:ext cx="4392000" cy="615553"/>
              </a:xfrm>
              <a:prstGeom prst="rect">
                <a:avLst/>
              </a:prstGeom>
            </p:spPr>
            <p:txBody>
              <a:bodyPr wrap="square" lIns="0" tIns="0" rIns="0" bIns="0" anchor="ctr">
                <a:spAutoFit/>
              </a:bodyPr>
              <a:lstStyle/>
              <a:p>
                <a:pPr>
                  <a:buClr>
                    <a:srgbClr val="274476"/>
                  </a:buClr>
                </a:pPr>
                <a:r>
                  <a:rPr lang="en-US" sz="2000" b="1" dirty="0">
                    <a:solidFill>
                      <a:schemeClr val="bg1"/>
                    </a:solidFill>
                  </a:rPr>
                  <a:t>What are the purpose of interviews?</a:t>
                </a:r>
              </a:p>
            </p:txBody>
          </p:sp>
        </p:grpSp>
        <p:sp>
          <p:nvSpPr>
            <p:cNvPr id="74" name="Rectangle 73"/>
            <p:cNvSpPr/>
            <p:nvPr/>
          </p:nvSpPr>
          <p:spPr>
            <a:xfrm>
              <a:off x="439543" y="1699556"/>
              <a:ext cx="380424" cy="430887"/>
            </a:xfrm>
            <a:prstGeom prst="rect">
              <a:avLst/>
            </a:prstGeom>
          </p:spPr>
          <p:txBody>
            <a:bodyPr wrap="square" lIns="0" tIns="0" rIns="0" bIns="0" anchor="ctr">
              <a:spAutoFit/>
            </a:bodyPr>
            <a:lstStyle/>
            <a:p>
              <a:pPr algn="ctr">
                <a:buClr>
                  <a:srgbClr val="274476"/>
                </a:buClr>
              </a:pPr>
              <a:r>
                <a:rPr lang="en-US" sz="2800" b="1" dirty="0">
                  <a:solidFill>
                    <a:schemeClr val="bg1"/>
                  </a:solidFill>
                </a:rPr>
                <a:t>?</a:t>
              </a:r>
            </a:p>
          </p:txBody>
        </p:sp>
      </p:grpSp>
      <p:sp>
        <p:nvSpPr>
          <p:cNvPr id="49" name="Rectangle 48"/>
          <p:cNvSpPr/>
          <p:nvPr/>
        </p:nvSpPr>
        <p:spPr>
          <a:xfrm flipH="1">
            <a:off x="342001" y="30693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WHAT ARE INTERVIEWS?</a:t>
            </a:r>
          </a:p>
        </p:txBody>
      </p:sp>
      <p:grpSp>
        <p:nvGrpSpPr>
          <p:cNvPr id="4" name="Group 3"/>
          <p:cNvGrpSpPr/>
          <p:nvPr/>
        </p:nvGrpSpPr>
        <p:grpSpPr>
          <a:xfrm>
            <a:off x="6654558" y="1468344"/>
            <a:ext cx="2147443" cy="4788000"/>
            <a:chOff x="6654558" y="1468344"/>
            <a:chExt cx="2147443" cy="47880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0215" r="31075" b="13692"/>
            <a:stretch/>
          </p:blipFill>
          <p:spPr>
            <a:xfrm>
              <a:off x="6654558" y="1468344"/>
              <a:ext cx="2147443" cy="4788000"/>
            </a:xfrm>
            <a:prstGeom prst="rect">
              <a:avLst/>
            </a:prstGeom>
          </p:spPr>
        </p:pic>
        <p:sp>
          <p:nvSpPr>
            <p:cNvPr id="3" name="Rectangle 2"/>
            <p:cNvSpPr/>
            <p:nvPr/>
          </p:nvSpPr>
          <p:spPr>
            <a:xfrm>
              <a:off x="7458075" y="2562225"/>
              <a:ext cx="638175" cy="14562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29667697"/>
      </p:ext>
    </p:extLst>
  </p:cSld>
  <p:clrMapOvr>
    <a:masterClrMapping/>
  </p:clrMapOvr>
  <mc:AlternateContent xmlns:mc="http://schemas.openxmlformats.org/markup-compatibility/2006" xmlns:p14="http://schemas.microsoft.com/office/powerpoint/2010/main">
    <mc:Choice Requires="p14">
      <p:transition spd="slow" p14:dur="2000" advTm="84084"/>
    </mc:Choice>
    <mc:Fallback xmlns="">
      <p:transition spd="slow" advTm="8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3">
                                            <p:txEl>
                                              <p:pRg st="0" end="0"/>
                                            </p:txEl>
                                          </p:spTgt>
                                        </p:tgtEl>
                                        <p:attrNameLst>
                                          <p:attrName>style.visibility</p:attrName>
                                        </p:attrNameLst>
                                      </p:cBhvr>
                                      <p:to>
                                        <p:strVal val="visible"/>
                                      </p:to>
                                    </p:set>
                                    <p:animEffect transition="in" filter="fade">
                                      <p:cBhvr>
                                        <p:cTn id="14" dur="500"/>
                                        <p:tgtEl>
                                          <p:spTgt spid="63">
                                            <p:txEl>
                                              <p:pRg st="0" end="0"/>
                                            </p:tx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1">
                                            <p:txEl>
                                              <p:pRg st="0" end="0"/>
                                            </p:txEl>
                                          </p:spTgt>
                                        </p:tgtEl>
                                        <p:attrNameLst>
                                          <p:attrName>style.visibility</p:attrName>
                                        </p:attrNameLst>
                                      </p:cBhvr>
                                      <p:to>
                                        <p:strVal val="visible"/>
                                      </p:to>
                                    </p:set>
                                    <p:animEffect transition="in" filter="fade">
                                      <p:cBhvr>
                                        <p:cTn id="28" dur="500"/>
                                        <p:tgtEl>
                                          <p:spTgt spid="71">
                                            <p:txEl>
                                              <p:pRg st="0" end="0"/>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1">
                                            <p:txEl>
                                              <p:pRg st="1" end="1"/>
                                            </p:txEl>
                                          </p:spTgt>
                                        </p:tgtEl>
                                        <p:attrNameLst>
                                          <p:attrName>style.visibility</p:attrName>
                                        </p:attrNameLst>
                                      </p:cBhvr>
                                      <p:to>
                                        <p:strVal val="visible"/>
                                      </p:to>
                                    </p:set>
                                    <p:animEffect transition="in" filter="fade">
                                      <p:cBhvr>
                                        <p:cTn id="32"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63" grpId="0" uiExpand="1" build="p"/>
      <p:bldP spid="70" grpId="0"/>
      <p:bldP spid="7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0000" lnSpcReduction="20000"/>
            </a:bodyPr>
            <a:lstStyle/>
            <a:p>
              <a:pPr algn="ctr">
                <a:lnSpc>
                  <a:spcPct val="120000"/>
                </a:lnSpc>
              </a:pPr>
              <a:r>
                <a:rPr lang="en-GB" sz="5600" dirty="0">
                  <a:ln w="19050">
                    <a:solidFill>
                      <a:schemeClr val="bg1"/>
                    </a:solidFill>
                  </a:ln>
                  <a:solidFill>
                    <a:schemeClr val="bg1"/>
                  </a:solidFill>
                </a:rPr>
                <a:t>POSSIBLE RECRUITMENT STAGES</a:t>
              </a:r>
            </a:p>
          </p:txBody>
        </p:sp>
      </p:grpSp>
      <p:grpSp>
        <p:nvGrpSpPr>
          <p:cNvPr id="6" name="Group 5"/>
          <p:cNvGrpSpPr/>
          <p:nvPr/>
        </p:nvGrpSpPr>
        <p:grpSpPr>
          <a:xfrm>
            <a:off x="490031" y="1623521"/>
            <a:ext cx="1700152" cy="1059306"/>
            <a:chOff x="6459098" y="2442518"/>
            <a:chExt cx="1700152" cy="1059306"/>
          </a:xfrm>
        </p:grpSpPr>
        <p:sp>
          <p:nvSpPr>
            <p:cNvPr id="7" name="TextBox 6"/>
            <p:cNvSpPr txBox="1"/>
            <p:nvPr/>
          </p:nvSpPr>
          <p:spPr>
            <a:xfrm rot="21186271">
              <a:off x="6459098" y="2442518"/>
              <a:ext cx="1224000" cy="340519"/>
            </a:xfrm>
            <a:prstGeom prst="roundRect">
              <a:avLst/>
            </a:prstGeom>
            <a:solidFill>
              <a:schemeClr val="accent2"/>
            </a:solidFill>
          </p:spPr>
          <p:txBody>
            <a:bodyPr wrap="square" lIns="108000" tIns="0" rIns="108000" bIns="0" rtlCol="0" anchor="ctr">
              <a:spAutoFit/>
            </a:bodyPr>
            <a:lstStyle/>
            <a:p>
              <a:pPr algn="ctr"/>
              <a:r>
                <a:rPr lang="en-GB" sz="2000" b="1" spc="20" dirty="0">
                  <a:solidFill>
                    <a:schemeClr val="bg2"/>
                  </a:solidFill>
                </a:rPr>
                <a:t>GROUP</a:t>
              </a:r>
              <a:endParaRPr lang="en-GB" sz="2800" b="1" spc="20" dirty="0">
                <a:solidFill>
                  <a:schemeClr val="bg2"/>
                </a:solidFill>
              </a:endParaRPr>
            </a:p>
          </p:txBody>
        </p:sp>
        <p:pic>
          <p:nvPicPr>
            <p:cNvPr id="9" name="Picture 9" descr="curved-arrow (2)"/>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9660543" flipH="1">
              <a:off x="7223250" y="2565824"/>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19" name="Group 18"/>
          <p:cNvGrpSpPr/>
          <p:nvPr/>
        </p:nvGrpSpPr>
        <p:grpSpPr>
          <a:xfrm>
            <a:off x="6166861" y="2543125"/>
            <a:ext cx="1630227" cy="1384602"/>
            <a:chOff x="5693393" y="5253356"/>
            <a:chExt cx="1630227" cy="1384602"/>
          </a:xfrm>
        </p:grpSpPr>
        <p:pic>
          <p:nvPicPr>
            <p:cNvPr id="20" name="Picture 3" descr="arrow-with-scribble (2)"/>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348407">
              <a:off x="5727268" y="5701958"/>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sp>
          <p:nvSpPr>
            <p:cNvPr id="21" name="TextBox 20"/>
            <p:cNvSpPr txBox="1"/>
            <p:nvPr/>
          </p:nvSpPr>
          <p:spPr>
            <a:xfrm>
              <a:off x="5693393" y="5253356"/>
              <a:ext cx="1630227" cy="340519"/>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CENTRES</a:t>
              </a:r>
              <a:endParaRPr lang="en-GB" sz="2800" b="1" spc="20" dirty="0">
                <a:solidFill>
                  <a:schemeClr val="bg2"/>
                </a:solidFill>
              </a:endParaRPr>
            </a:p>
          </p:txBody>
        </p:sp>
      </p:grpSp>
      <p:grpSp>
        <p:nvGrpSpPr>
          <p:cNvPr id="22" name="Group 21"/>
          <p:cNvGrpSpPr/>
          <p:nvPr/>
        </p:nvGrpSpPr>
        <p:grpSpPr>
          <a:xfrm>
            <a:off x="4281339" y="4948967"/>
            <a:ext cx="1744609" cy="1263075"/>
            <a:chOff x="535495" y="4466405"/>
            <a:chExt cx="1744609" cy="1263075"/>
          </a:xfrm>
        </p:grpSpPr>
        <p:pic>
          <p:nvPicPr>
            <p:cNvPr id="23" name="Picture 5" descr="curved-arrow (1)"/>
            <p:cNvPicPr>
              <a:picLocks noChangeAspect="1" noChangeArrowheads="1"/>
            </p:cNvPicPr>
            <p:nvPr/>
          </p:nvPicPr>
          <p:blipFill rotWithShape="1">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l="41122"/>
            <a:stretch/>
          </p:blipFill>
          <p:spPr bwMode="auto">
            <a:xfrm rot="11653029">
              <a:off x="1419695" y="4466405"/>
              <a:ext cx="551097"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sp>
          <p:nvSpPr>
            <p:cNvPr id="24" name="TextBox 23"/>
            <p:cNvSpPr txBox="1"/>
            <p:nvPr/>
          </p:nvSpPr>
          <p:spPr>
            <a:xfrm rot="262430">
              <a:off x="535495" y="5388961"/>
              <a:ext cx="1744609" cy="340519"/>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INDIVIDUAL</a:t>
              </a:r>
              <a:endParaRPr lang="en-GB" sz="1600" b="1" spc="20" dirty="0">
                <a:solidFill>
                  <a:schemeClr val="bg2"/>
                </a:solidFill>
              </a:endParaRPr>
            </a:p>
          </p:txBody>
        </p:sp>
      </p:grpSp>
      <p:grpSp>
        <p:nvGrpSpPr>
          <p:cNvPr id="31" name="Group 30"/>
          <p:cNvGrpSpPr/>
          <p:nvPr/>
        </p:nvGrpSpPr>
        <p:grpSpPr>
          <a:xfrm>
            <a:off x="1781504" y="3633035"/>
            <a:ext cx="2171232" cy="1395630"/>
            <a:chOff x="4504717" y="1449718"/>
            <a:chExt cx="2171232" cy="1395630"/>
          </a:xfrm>
        </p:grpSpPr>
        <p:sp>
          <p:nvSpPr>
            <p:cNvPr id="32" name="TextBox 31"/>
            <p:cNvSpPr txBox="1"/>
            <p:nvPr/>
          </p:nvSpPr>
          <p:spPr>
            <a:xfrm>
              <a:off x="4504717" y="2504829"/>
              <a:ext cx="2171232" cy="340519"/>
            </a:xfrm>
            <a:prstGeom prst="roundRect">
              <a:avLst/>
            </a:prstGeom>
            <a:solidFill>
              <a:schemeClr val="accent2"/>
            </a:solidFill>
          </p:spPr>
          <p:txBody>
            <a:bodyPr wrap="square" lIns="108000" tIns="0" rIns="108000" bIns="0" rtlCol="0" anchor="ctr">
              <a:spAutoFit/>
            </a:bodyPr>
            <a:lstStyle/>
            <a:p>
              <a:pPr algn="ctr"/>
              <a:r>
                <a:rPr lang="en-GB" sz="2000" b="1" spc="20" dirty="0">
                  <a:solidFill>
                    <a:schemeClr val="bg2"/>
                  </a:solidFill>
                </a:rPr>
                <a:t>FACE-TO-FACE</a:t>
              </a:r>
              <a:endParaRPr lang="en-GB" sz="2800" b="1" spc="20" dirty="0">
                <a:solidFill>
                  <a:schemeClr val="bg2"/>
                </a:solidFill>
              </a:endParaRPr>
            </a:p>
          </p:txBody>
        </p:sp>
        <p:pic>
          <p:nvPicPr>
            <p:cNvPr id="34" name="Picture 2" descr="arrow-with-scribble (1)"/>
            <p:cNvPicPr>
              <a:picLocks noChangeAspect="1" noChangeArrowheads="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939854" flipH="1">
              <a:off x="4778712" y="1449718"/>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35" name="Group 34"/>
          <p:cNvGrpSpPr/>
          <p:nvPr/>
        </p:nvGrpSpPr>
        <p:grpSpPr>
          <a:xfrm>
            <a:off x="6638492" y="5168738"/>
            <a:ext cx="1888431" cy="1142639"/>
            <a:chOff x="5758655" y="6696076"/>
            <a:chExt cx="1888431" cy="1142639"/>
          </a:xfrm>
        </p:grpSpPr>
        <p:sp>
          <p:nvSpPr>
            <p:cNvPr id="36" name="TextBox 35"/>
            <p:cNvSpPr txBox="1"/>
            <p:nvPr/>
          </p:nvSpPr>
          <p:spPr>
            <a:xfrm>
              <a:off x="6423086" y="7496715"/>
              <a:ext cx="1224000" cy="342000"/>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GROUP</a:t>
              </a:r>
              <a:endParaRPr lang="en-GB" sz="2800" b="1" spc="20" dirty="0">
                <a:solidFill>
                  <a:schemeClr val="bg2"/>
                </a:solidFill>
              </a:endParaRPr>
            </a:p>
          </p:txBody>
        </p:sp>
        <p:pic>
          <p:nvPicPr>
            <p:cNvPr id="38" name="Picture 7" descr="up-arrow-with-scribble (1)"/>
            <p:cNvPicPr>
              <a:picLocks noChangeAspect="1" noChangeArrowheads="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7569089">
              <a:off x="5758655" y="6696076"/>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39" name="Group 38"/>
          <p:cNvGrpSpPr/>
          <p:nvPr/>
        </p:nvGrpSpPr>
        <p:grpSpPr>
          <a:xfrm>
            <a:off x="3834172" y="1588406"/>
            <a:ext cx="1692000" cy="1127267"/>
            <a:chOff x="1060797" y="1949275"/>
            <a:chExt cx="1692000" cy="1127267"/>
          </a:xfrm>
        </p:grpSpPr>
        <p:sp>
          <p:nvSpPr>
            <p:cNvPr id="40" name="TextBox 39"/>
            <p:cNvSpPr txBox="1"/>
            <p:nvPr/>
          </p:nvSpPr>
          <p:spPr>
            <a:xfrm rot="21420961">
              <a:off x="1060797" y="1949275"/>
              <a:ext cx="1692000" cy="306467"/>
            </a:xfrm>
            <a:prstGeom prst="roundRect">
              <a:avLst/>
            </a:prstGeom>
            <a:solidFill>
              <a:schemeClr val="accent2"/>
            </a:solidFill>
          </p:spPr>
          <p:txBody>
            <a:bodyPr wrap="square" lIns="108000" tIns="0" rIns="108000" bIns="0" rtlCol="0" anchor="ctr">
              <a:spAutoFit/>
            </a:bodyPr>
            <a:lstStyle/>
            <a:p>
              <a:pPr algn="ctr"/>
              <a:r>
                <a:rPr lang="en-GB" b="1" spc="20" dirty="0">
                  <a:solidFill>
                    <a:schemeClr val="bg2"/>
                  </a:solidFill>
                </a:rPr>
                <a:t>TELEPHONE</a:t>
              </a:r>
            </a:p>
          </p:txBody>
        </p:sp>
        <p:pic>
          <p:nvPicPr>
            <p:cNvPr id="41" name="Picture 8" descr="up-arrow-with-scribble (2)"/>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431781" flipH="1" flipV="1">
              <a:off x="1106174" y="2184898"/>
              <a:ext cx="891644" cy="891644"/>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60" name="Group 59"/>
          <p:cNvGrpSpPr/>
          <p:nvPr/>
        </p:nvGrpSpPr>
        <p:grpSpPr>
          <a:xfrm>
            <a:off x="1380024" y="1910457"/>
            <a:ext cx="3060000" cy="2160000"/>
            <a:chOff x="3000820" y="2432249"/>
            <a:chExt cx="3384000" cy="1963526"/>
          </a:xfrm>
          <a:solidFill>
            <a:schemeClr val="accent2"/>
          </a:solidFill>
        </p:grpSpPr>
        <p:grpSp>
          <p:nvGrpSpPr>
            <p:cNvPr id="61" name="Group 60"/>
            <p:cNvGrpSpPr/>
            <p:nvPr/>
          </p:nvGrpSpPr>
          <p:grpSpPr>
            <a:xfrm>
              <a:off x="3000820" y="2432249"/>
              <a:ext cx="3384000" cy="1963526"/>
              <a:chOff x="2060050" y="2105025"/>
              <a:chExt cx="3466846" cy="2469781"/>
            </a:xfrm>
            <a:grpFill/>
          </p:grpSpPr>
          <p:sp>
            <p:nvSpPr>
              <p:cNvPr id="63" name="Oval 62"/>
              <p:cNvSpPr/>
              <p:nvPr/>
            </p:nvSpPr>
            <p:spPr>
              <a:xfrm>
                <a:off x="2171700" y="2295525"/>
                <a:ext cx="1428750" cy="1171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886075" y="2105025"/>
                <a:ext cx="1076325" cy="10786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3424237" y="2161025"/>
                <a:ext cx="1371600" cy="1306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4232486" y="2362199"/>
                <a:ext cx="1095375" cy="10382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4138612" y="2904449"/>
                <a:ext cx="1388284" cy="1363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763170" y="3577735"/>
                <a:ext cx="1045385" cy="997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2060050" y="2814062"/>
                <a:ext cx="1045385" cy="997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383990" y="3137536"/>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2952376" y="3130301"/>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p:cNvSpPr txBox="1"/>
            <p:nvPr/>
          </p:nvSpPr>
          <p:spPr>
            <a:xfrm>
              <a:off x="3363750" y="3178975"/>
              <a:ext cx="2634622" cy="430887"/>
            </a:xfrm>
            <a:prstGeom prst="rect">
              <a:avLst/>
            </a:prstGeom>
            <a:grpFill/>
          </p:spPr>
          <p:txBody>
            <a:bodyPr wrap="square" lIns="0" tIns="0" rIns="0" bIns="0" rtlCol="0">
              <a:spAutoFit/>
            </a:bodyPr>
            <a:lstStyle/>
            <a:p>
              <a:pPr algn="ctr"/>
              <a:r>
                <a:rPr lang="en-GB" sz="2800" b="1" spc="20" dirty="0">
                  <a:solidFill>
                    <a:schemeClr val="bg1"/>
                  </a:solidFill>
                </a:rPr>
                <a:t>INTERVIEWS</a:t>
              </a:r>
            </a:p>
          </p:txBody>
        </p:sp>
      </p:grpSp>
      <p:grpSp>
        <p:nvGrpSpPr>
          <p:cNvPr id="72" name="Group 71"/>
          <p:cNvGrpSpPr/>
          <p:nvPr/>
        </p:nvGrpSpPr>
        <p:grpSpPr>
          <a:xfrm>
            <a:off x="5059038" y="3326205"/>
            <a:ext cx="3492000" cy="2232000"/>
            <a:chOff x="3000820" y="2432249"/>
            <a:chExt cx="3384000" cy="1963526"/>
          </a:xfrm>
          <a:solidFill>
            <a:schemeClr val="accent4"/>
          </a:solidFill>
        </p:grpSpPr>
        <p:grpSp>
          <p:nvGrpSpPr>
            <p:cNvPr id="73" name="Group 72"/>
            <p:cNvGrpSpPr/>
            <p:nvPr/>
          </p:nvGrpSpPr>
          <p:grpSpPr>
            <a:xfrm>
              <a:off x="3000820" y="2432249"/>
              <a:ext cx="3384000" cy="1963526"/>
              <a:chOff x="2060050" y="2105025"/>
              <a:chExt cx="3466846" cy="2469781"/>
            </a:xfrm>
            <a:grpFill/>
          </p:grpSpPr>
          <p:sp>
            <p:nvSpPr>
              <p:cNvPr id="75" name="Oval 74"/>
              <p:cNvSpPr/>
              <p:nvPr/>
            </p:nvSpPr>
            <p:spPr>
              <a:xfrm>
                <a:off x="2171700" y="2295525"/>
                <a:ext cx="1428750" cy="1171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2886075" y="2105025"/>
                <a:ext cx="1076325" cy="10786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3424237" y="2161025"/>
                <a:ext cx="1371600" cy="1306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4232486" y="2362199"/>
                <a:ext cx="1095375" cy="10382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4138612" y="2904449"/>
                <a:ext cx="1388284" cy="1363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3763170" y="3577735"/>
                <a:ext cx="1045385" cy="997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2060050" y="2814062"/>
                <a:ext cx="1045385" cy="997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2383990" y="3137536"/>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2952376" y="3130301"/>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TextBox 73"/>
            <p:cNvSpPr txBox="1"/>
            <p:nvPr/>
          </p:nvSpPr>
          <p:spPr>
            <a:xfrm>
              <a:off x="3363750" y="3178975"/>
              <a:ext cx="2634622" cy="387794"/>
            </a:xfrm>
            <a:prstGeom prst="rect">
              <a:avLst/>
            </a:prstGeom>
            <a:grpFill/>
          </p:spPr>
          <p:txBody>
            <a:bodyPr wrap="square" lIns="0" tIns="0" rIns="0" bIns="0" rtlCol="0">
              <a:spAutoFit/>
            </a:bodyPr>
            <a:lstStyle/>
            <a:p>
              <a:pPr algn="ctr"/>
              <a:r>
                <a:rPr lang="en-GB" sz="2800" b="1" spc="20" dirty="0">
                  <a:solidFill>
                    <a:schemeClr val="bg1"/>
                  </a:solidFill>
                </a:rPr>
                <a:t>ASSESSMENTS</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04769777"/>
      </p:ext>
    </p:extLst>
  </p:cSld>
  <p:clrMapOvr>
    <a:masterClrMapping/>
  </p:clrMapOvr>
  <mc:AlternateContent xmlns:mc="http://schemas.openxmlformats.org/markup-compatibility/2006" xmlns:p14="http://schemas.microsoft.com/office/powerpoint/2010/main">
    <mc:Choice Requires="p14">
      <p:transition spd="slow" p14:dur="2000" advTm="162883"/>
    </mc:Choice>
    <mc:Fallback xmlns="">
      <p:transition spd="slow" advTm="16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446824"/>
            <a:ext cx="8460000" cy="74493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2"/>
                </a:solidFill>
                <a:cs typeface="Arial"/>
              </a:rPr>
              <a:t>May be used on its own or to help decide who to invite to a face-to-face interview.</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TELEPHONE INTERVIEWS</a:t>
              </a:r>
            </a:p>
          </p:txBody>
        </p:sp>
      </p:grpSp>
      <p:sp>
        <p:nvSpPr>
          <p:cNvPr id="6" name="Content Placeholder 56"/>
          <p:cNvSpPr txBox="1">
            <a:spLocks/>
          </p:cNvSpPr>
          <p:nvPr/>
        </p:nvSpPr>
        <p:spPr>
          <a:xfrm>
            <a:off x="342001" y="2477237"/>
            <a:ext cx="6058799" cy="451678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cs typeface="Arial"/>
              </a:rPr>
              <a:t>KEY FEATURES:</a:t>
            </a:r>
          </a:p>
          <a:p>
            <a:pPr marL="360000">
              <a:spcBef>
                <a:spcPts val="500"/>
              </a:spcBef>
              <a:buClr>
                <a:schemeClr val="accent2"/>
              </a:buClr>
            </a:pPr>
            <a:r>
              <a:rPr lang="en-GB" sz="1600" dirty="0">
                <a:cs typeface="Arial"/>
              </a:rPr>
              <a:t>Normally fairly short (e.g. no more than 30 </a:t>
            </a:r>
            <a:r>
              <a:rPr lang="en-GB" sz="1600" dirty="0" err="1">
                <a:cs typeface="Arial"/>
              </a:rPr>
              <a:t>mins</a:t>
            </a:r>
            <a:r>
              <a:rPr lang="en-GB" sz="1600" dirty="0">
                <a:cs typeface="Arial"/>
              </a:rPr>
              <a:t>)</a:t>
            </a:r>
            <a:endParaRPr lang="en-GB" sz="1600" b="1" dirty="0">
              <a:cs typeface="Arial"/>
            </a:endParaRPr>
          </a:p>
          <a:p>
            <a:pPr marL="360000">
              <a:spcBef>
                <a:spcPts val="500"/>
              </a:spcBef>
              <a:buClr>
                <a:schemeClr val="accent2"/>
              </a:buClr>
            </a:pPr>
            <a:r>
              <a:rPr lang="en-GB" sz="1600" b="1" dirty="0">
                <a:cs typeface="Arial"/>
              </a:rPr>
              <a:t>Timings</a:t>
            </a:r>
            <a:r>
              <a:rPr lang="en-GB" sz="1600" dirty="0">
                <a:cs typeface="Arial"/>
              </a:rPr>
              <a:t> agreed in </a:t>
            </a:r>
            <a:r>
              <a:rPr lang="en-GB" sz="1600" b="1" dirty="0">
                <a:cs typeface="Arial"/>
              </a:rPr>
              <a:t>advance</a:t>
            </a:r>
          </a:p>
          <a:p>
            <a:pPr marL="360000">
              <a:spcBef>
                <a:spcPts val="500"/>
              </a:spcBef>
              <a:buClr>
                <a:schemeClr val="accent2"/>
              </a:buClr>
            </a:pPr>
            <a:r>
              <a:rPr lang="en-GB" sz="1600" dirty="0">
                <a:cs typeface="Arial"/>
              </a:rPr>
              <a:t>There may be </a:t>
            </a:r>
            <a:r>
              <a:rPr lang="en-GB" sz="1600" b="1" dirty="0">
                <a:cs typeface="Arial"/>
              </a:rPr>
              <a:t>more than one person </a:t>
            </a:r>
            <a:r>
              <a:rPr lang="en-GB" sz="1600" dirty="0">
                <a:cs typeface="Arial"/>
              </a:rPr>
              <a:t>on the phone</a:t>
            </a:r>
          </a:p>
          <a:p>
            <a:pPr marL="0" lvl="1" indent="0">
              <a:lnSpc>
                <a:spcPct val="0"/>
              </a:lnSpc>
              <a:spcBef>
                <a:spcPts val="1800"/>
              </a:spcBef>
              <a:buNone/>
            </a:pPr>
            <a:endParaRPr lang="en-GB" sz="1600" dirty="0">
              <a:cs typeface="Arial"/>
            </a:endParaRPr>
          </a:p>
          <a:p>
            <a:pPr marL="0" indent="0">
              <a:spcBef>
                <a:spcPts val="0"/>
              </a:spcBef>
              <a:buNone/>
            </a:pPr>
            <a:r>
              <a:rPr lang="en-GB" sz="2000" b="1" dirty="0">
                <a:solidFill>
                  <a:schemeClr val="accent2"/>
                </a:solidFill>
                <a:cs typeface="Arial"/>
              </a:rPr>
              <a:t>TIPS:</a:t>
            </a:r>
          </a:p>
          <a:p>
            <a:pPr marL="360000" lvl="1" indent="-285750">
              <a:lnSpc>
                <a:spcPct val="80000"/>
              </a:lnSpc>
              <a:buClr>
                <a:schemeClr val="accent2"/>
              </a:buClr>
              <a:buSzPct val="98000"/>
            </a:pPr>
            <a:r>
              <a:rPr lang="en-GB" sz="1600" dirty="0">
                <a:cs typeface="Arial"/>
              </a:rPr>
              <a:t>Make sure you are in a </a:t>
            </a:r>
            <a:r>
              <a:rPr lang="en-GB" sz="1600" b="1" dirty="0">
                <a:cs typeface="Arial"/>
              </a:rPr>
              <a:t>quiet place </a:t>
            </a:r>
            <a:r>
              <a:rPr lang="en-GB" sz="1600" dirty="0">
                <a:cs typeface="Arial"/>
              </a:rPr>
              <a:t>where you will not be disturbed</a:t>
            </a:r>
          </a:p>
          <a:p>
            <a:pPr marL="360000" lvl="1" indent="-285750">
              <a:lnSpc>
                <a:spcPct val="80000"/>
              </a:lnSpc>
              <a:buClr>
                <a:schemeClr val="accent2"/>
              </a:buClr>
            </a:pPr>
            <a:r>
              <a:rPr lang="en-GB" sz="1600" dirty="0">
                <a:cs typeface="Arial"/>
              </a:rPr>
              <a:t>Know the </a:t>
            </a:r>
            <a:r>
              <a:rPr lang="en-GB" sz="1600" b="1" dirty="0">
                <a:cs typeface="Arial"/>
              </a:rPr>
              <a:t>name</a:t>
            </a:r>
            <a:r>
              <a:rPr lang="en-GB" sz="1600" dirty="0">
                <a:cs typeface="Arial"/>
              </a:rPr>
              <a:t> and </a:t>
            </a:r>
            <a:r>
              <a:rPr lang="en-GB" sz="1600" b="1" dirty="0">
                <a:cs typeface="Arial"/>
              </a:rPr>
              <a:t>position</a:t>
            </a:r>
            <a:r>
              <a:rPr lang="en-GB" sz="1600" dirty="0">
                <a:cs typeface="Arial"/>
              </a:rPr>
              <a:t> of who you will be speaking to</a:t>
            </a:r>
          </a:p>
          <a:p>
            <a:pPr marL="360000" lvl="1" indent="-285750">
              <a:lnSpc>
                <a:spcPct val="80000"/>
              </a:lnSpc>
              <a:buClr>
                <a:schemeClr val="accent2"/>
              </a:buClr>
            </a:pPr>
            <a:r>
              <a:rPr lang="en-GB" sz="1600" kern="100" spc="-30" dirty="0">
                <a:cs typeface="Arial"/>
              </a:rPr>
              <a:t>Prepare in the same way that you would for a full interview (</a:t>
            </a:r>
            <a:r>
              <a:rPr lang="en-GB" sz="1600" b="1" kern="100" spc="-30" dirty="0">
                <a:cs typeface="Arial"/>
              </a:rPr>
              <a:t>see face-to-face interview</a:t>
            </a:r>
            <a:r>
              <a:rPr lang="en-GB" sz="1600" kern="100" spc="-30" dirty="0">
                <a:cs typeface="Arial"/>
              </a:rPr>
              <a:t>)</a:t>
            </a:r>
          </a:p>
          <a:p>
            <a:pPr marL="360000" lvl="1" indent="-285750">
              <a:lnSpc>
                <a:spcPct val="80000"/>
              </a:lnSpc>
              <a:buClr>
                <a:schemeClr val="accent2"/>
              </a:buClr>
            </a:pPr>
            <a:r>
              <a:rPr lang="en-GB" sz="1600" dirty="0">
                <a:cs typeface="Arial"/>
              </a:rPr>
              <a:t>Have your </a:t>
            </a:r>
            <a:r>
              <a:rPr lang="en-GB" sz="1600" b="1" dirty="0">
                <a:cs typeface="Arial"/>
              </a:rPr>
              <a:t>CV</a:t>
            </a:r>
            <a:r>
              <a:rPr lang="en-GB" sz="1600" dirty="0">
                <a:cs typeface="Arial"/>
              </a:rPr>
              <a:t> or </a:t>
            </a:r>
            <a:r>
              <a:rPr lang="en-GB" sz="1600" b="1" dirty="0">
                <a:cs typeface="Arial"/>
              </a:rPr>
              <a:t>application</a:t>
            </a:r>
            <a:r>
              <a:rPr lang="en-GB" sz="1600" dirty="0">
                <a:cs typeface="Arial"/>
              </a:rPr>
              <a:t> form to hand</a:t>
            </a:r>
          </a:p>
          <a:p>
            <a:pPr marL="360000" lvl="1" indent="-285750">
              <a:lnSpc>
                <a:spcPct val="80000"/>
              </a:lnSpc>
              <a:buClr>
                <a:schemeClr val="accent2"/>
              </a:buClr>
            </a:pPr>
            <a:r>
              <a:rPr lang="en-GB" sz="1600" dirty="0">
                <a:cs typeface="Arial"/>
              </a:rPr>
              <a:t>First impressions count, so </a:t>
            </a:r>
            <a:r>
              <a:rPr lang="en-GB" sz="1600" b="1" dirty="0">
                <a:cs typeface="Arial"/>
              </a:rPr>
              <a:t>practice</a:t>
            </a:r>
            <a:r>
              <a:rPr lang="en-GB" sz="1600" dirty="0">
                <a:cs typeface="Arial"/>
              </a:rPr>
              <a:t> answering the phone professionally</a:t>
            </a:r>
          </a:p>
          <a:p>
            <a:pPr marL="360000" lvl="1" indent="-285750">
              <a:lnSpc>
                <a:spcPct val="80000"/>
              </a:lnSpc>
              <a:buClr>
                <a:schemeClr val="accent2"/>
              </a:buClr>
            </a:pPr>
            <a:r>
              <a:rPr lang="en-GB" sz="1600" dirty="0">
                <a:cs typeface="Arial"/>
              </a:rPr>
              <a:t>Try to build </a:t>
            </a:r>
            <a:r>
              <a:rPr lang="en-GB" sz="1600" b="1" dirty="0">
                <a:cs typeface="Arial"/>
              </a:rPr>
              <a:t>rapport</a:t>
            </a:r>
            <a:r>
              <a:rPr lang="en-GB" sz="1600" dirty="0">
                <a:cs typeface="Arial"/>
              </a:rPr>
              <a:t> (do not just answer ‘yes’ or ‘no’)</a:t>
            </a:r>
          </a:p>
          <a:p>
            <a:pPr marL="0" lvl="1" indent="0">
              <a:buNone/>
            </a:pPr>
            <a:endParaRPr lang="en-GB" dirty="0">
              <a:cs typeface="Arial"/>
            </a:endParaRPr>
          </a:p>
          <a:p>
            <a:pPr marL="0" lvl="1" indent="0">
              <a:buNone/>
            </a:pPr>
            <a:endParaRPr lang="en-US" sz="1800" dirty="0">
              <a:cs typeface="Arial"/>
            </a:endParaRPr>
          </a:p>
          <a:p>
            <a:pPr marL="0" indent="0">
              <a:buNone/>
            </a:pPr>
            <a:endParaRPr lang="en-GB" sz="2400" dirty="0"/>
          </a:p>
        </p:txBody>
      </p:sp>
      <p:pic>
        <p:nvPicPr>
          <p:cNvPr id="2" name="Picture 1"/>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2714" t="7146" r="1" b="23521"/>
          <a:stretch/>
        </p:blipFill>
        <p:spPr>
          <a:xfrm rot="388290" flipH="1">
            <a:off x="6063572" y="2095027"/>
            <a:ext cx="3486727" cy="4220103"/>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67354679"/>
      </p:ext>
    </p:extLst>
  </p:cSld>
  <p:clrMapOvr>
    <a:masterClrMapping/>
  </p:clrMapOvr>
  <mc:AlternateContent xmlns:mc="http://schemas.openxmlformats.org/markup-compatibility/2006" xmlns:p14="http://schemas.microsoft.com/office/powerpoint/2010/main">
    <mc:Choice Requires="p14">
      <p:transition spd="slow" p14:dur="2000" advTm="228022"/>
    </mc:Choice>
    <mc:Fallback xmlns="">
      <p:transition spd="slow" advTm="22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fade">
                                      <p:cBhvr>
                                        <p:cTn id="43" dur="500"/>
                                        <p:tgtEl>
                                          <p:spTgt spid="6">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10" end="10"/>
                                            </p:txEl>
                                          </p:spTgt>
                                        </p:tgtEl>
                                        <p:attrNameLst>
                                          <p:attrName>style.visibility</p:attrName>
                                        </p:attrNameLst>
                                      </p:cBhvr>
                                      <p:to>
                                        <p:strVal val="visible"/>
                                      </p:to>
                                    </p:set>
                                    <p:animEffect transition="in" filter="fade">
                                      <p:cBhvr>
                                        <p:cTn id="46" dur="500"/>
                                        <p:tgtEl>
                                          <p:spTgt spid="6">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animEffect transition="in" filter="fade">
                                      <p:cBhvr>
                                        <p:cTn id="49"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33" grpId="0" uiExpand="1" build="p"/>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404256"/>
            <a:ext cx="8460000" cy="7772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3"/>
                </a:solidFill>
                <a:cs typeface="Arial"/>
              </a:rPr>
              <a:t>Used to meet you in person and </a:t>
            </a:r>
            <a:br>
              <a:rPr lang="en-GB" b="1" dirty="0">
                <a:solidFill>
                  <a:schemeClr val="accent3"/>
                </a:solidFill>
                <a:cs typeface="Arial"/>
              </a:rPr>
            </a:br>
            <a:r>
              <a:rPr lang="en-GB" b="1" dirty="0">
                <a:solidFill>
                  <a:schemeClr val="accent3"/>
                </a:solidFill>
                <a:cs typeface="Arial"/>
              </a:rPr>
              <a:t>decide if you are right for the job.</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7500" lnSpcReduction="20000"/>
            </a:bodyPr>
            <a:lstStyle/>
            <a:p>
              <a:pPr algn="ctr">
                <a:lnSpc>
                  <a:spcPct val="120000"/>
                </a:lnSpc>
              </a:pPr>
              <a:r>
                <a:rPr lang="en-GB" sz="5600" dirty="0">
                  <a:ln w="19050">
                    <a:solidFill>
                      <a:schemeClr val="bg1"/>
                    </a:solidFill>
                  </a:ln>
                  <a:solidFill>
                    <a:schemeClr val="bg1"/>
                  </a:solidFill>
                </a:rPr>
                <a:t>FACE-TO-FACE INTERVIEWS</a:t>
              </a:r>
            </a:p>
          </p:txBody>
        </p:sp>
      </p:grpSp>
      <p:sp>
        <p:nvSpPr>
          <p:cNvPr id="6" name="Content Placeholder 56"/>
          <p:cNvSpPr txBox="1">
            <a:spLocks/>
          </p:cNvSpPr>
          <p:nvPr/>
        </p:nvSpPr>
        <p:spPr>
          <a:xfrm>
            <a:off x="342001" y="2457993"/>
            <a:ext cx="5700453" cy="47793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3"/>
                </a:solidFill>
                <a:cs typeface="Arial"/>
              </a:rPr>
              <a:t>KEY FEATURES:</a:t>
            </a:r>
          </a:p>
          <a:p>
            <a:pPr marL="360000" lvl="2">
              <a:lnSpc>
                <a:spcPct val="80000"/>
              </a:lnSpc>
              <a:buClr>
                <a:schemeClr val="accent3"/>
              </a:buClr>
            </a:pPr>
            <a:r>
              <a:rPr lang="en-GB" sz="1600" dirty="0">
                <a:cs typeface="Arial"/>
              </a:rPr>
              <a:t>You will be asked questions by </a:t>
            </a:r>
            <a:r>
              <a:rPr lang="en-GB" sz="1600" b="1" dirty="0">
                <a:cs typeface="Arial"/>
              </a:rPr>
              <a:t>one</a:t>
            </a:r>
            <a:r>
              <a:rPr lang="en-GB" sz="1600" dirty="0">
                <a:cs typeface="Arial"/>
              </a:rPr>
              <a:t> person or a </a:t>
            </a:r>
            <a:r>
              <a:rPr lang="en-GB" sz="1600" b="1" dirty="0">
                <a:cs typeface="Arial"/>
              </a:rPr>
              <a:t>panel</a:t>
            </a:r>
            <a:r>
              <a:rPr lang="en-GB" sz="1600" dirty="0">
                <a:cs typeface="Arial"/>
              </a:rPr>
              <a:t> of people</a:t>
            </a:r>
          </a:p>
          <a:p>
            <a:pPr marL="360000" lvl="2">
              <a:lnSpc>
                <a:spcPct val="80000"/>
              </a:lnSpc>
              <a:buClr>
                <a:schemeClr val="accent3"/>
              </a:buClr>
            </a:pPr>
            <a:r>
              <a:rPr lang="en-GB" sz="1600" dirty="0">
                <a:cs typeface="Arial"/>
              </a:rPr>
              <a:t>The person who will </a:t>
            </a:r>
            <a:r>
              <a:rPr lang="en-GB" sz="1600" b="1" dirty="0">
                <a:cs typeface="Arial"/>
              </a:rPr>
              <a:t>line</a:t>
            </a:r>
            <a:r>
              <a:rPr lang="en-GB" sz="1600" dirty="0">
                <a:cs typeface="Arial"/>
              </a:rPr>
              <a:t> </a:t>
            </a:r>
            <a:r>
              <a:rPr lang="en-GB" sz="1600" b="1" dirty="0">
                <a:cs typeface="Arial"/>
              </a:rPr>
              <a:t>manage</a:t>
            </a:r>
            <a:r>
              <a:rPr lang="en-GB" sz="1600" dirty="0">
                <a:cs typeface="Arial"/>
              </a:rPr>
              <a:t> you could be there</a:t>
            </a:r>
          </a:p>
          <a:p>
            <a:pPr marL="360000" lvl="2">
              <a:lnSpc>
                <a:spcPct val="80000"/>
              </a:lnSpc>
              <a:buClr>
                <a:schemeClr val="accent3"/>
              </a:buClr>
            </a:pPr>
            <a:r>
              <a:rPr lang="en-GB" sz="1600" dirty="0">
                <a:cs typeface="Arial"/>
              </a:rPr>
              <a:t>You may have to attend </a:t>
            </a:r>
            <a:r>
              <a:rPr lang="en-GB" sz="1600" b="1" dirty="0">
                <a:cs typeface="Arial"/>
              </a:rPr>
              <a:t>more than one </a:t>
            </a:r>
            <a:r>
              <a:rPr lang="en-GB" sz="1600" dirty="0">
                <a:cs typeface="Arial"/>
              </a:rPr>
              <a:t>face-to-face interview</a:t>
            </a:r>
          </a:p>
          <a:p>
            <a:pPr marL="131400" lvl="2" indent="0">
              <a:lnSpc>
                <a:spcPct val="80000"/>
              </a:lnSpc>
              <a:buClr>
                <a:schemeClr val="tx1"/>
              </a:buClr>
              <a:buNone/>
            </a:pPr>
            <a:endParaRPr lang="en-GB" sz="1600" b="1" dirty="0">
              <a:cs typeface="Arial"/>
            </a:endParaRPr>
          </a:p>
          <a:p>
            <a:pPr marL="0" lvl="2" indent="0">
              <a:lnSpc>
                <a:spcPct val="80000"/>
              </a:lnSpc>
              <a:buClr>
                <a:schemeClr val="tx1"/>
              </a:buClr>
              <a:buNone/>
            </a:pPr>
            <a:r>
              <a:rPr lang="en-GB" b="1" dirty="0">
                <a:solidFill>
                  <a:schemeClr val="accent3"/>
                </a:solidFill>
                <a:cs typeface="Arial"/>
              </a:rPr>
              <a:t>TIPS:</a:t>
            </a:r>
          </a:p>
          <a:p>
            <a:pPr marL="360000" lvl="1">
              <a:lnSpc>
                <a:spcPct val="80000"/>
              </a:lnSpc>
              <a:buClr>
                <a:schemeClr val="accent3"/>
              </a:buClr>
            </a:pPr>
            <a:r>
              <a:rPr lang="en-GB" sz="1600" b="1" dirty="0">
                <a:cs typeface="Arial"/>
              </a:rPr>
              <a:t>Research</a:t>
            </a:r>
            <a:r>
              <a:rPr lang="en-GB" sz="1600" dirty="0">
                <a:cs typeface="Arial"/>
              </a:rPr>
              <a:t> the company in advance, e.g.:</a:t>
            </a:r>
          </a:p>
          <a:p>
            <a:pPr marL="817200" lvl="3">
              <a:lnSpc>
                <a:spcPct val="80000"/>
              </a:lnSpc>
              <a:buClr>
                <a:schemeClr val="accent3"/>
              </a:buClr>
            </a:pPr>
            <a:r>
              <a:rPr lang="en-GB" sz="1600" dirty="0">
                <a:cs typeface="Arial"/>
              </a:rPr>
              <a:t>What they </a:t>
            </a:r>
            <a:r>
              <a:rPr lang="en-GB" sz="1600" b="1" dirty="0">
                <a:cs typeface="Arial"/>
              </a:rPr>
              <a:t>do</a:t>
            </a:r>
            <a:r>
              <a:rPr lang="en-GB" sz="1600" dirty="0">
                <a:cs typeface="Arial"/>
              </a:rPr>
              <a:t> and </a:t>
            </a:r>
            <a:r>
              <a:rPr lang="en-GB" sz="1600" b="1" dirty="0">
                <a:cs typeface="Arial"/>
              </a:rPr>
              <a:t>where</a:t>
            </a:r>
            <a:r>
              <a:rPr lang="en-GB" sz="1600" dirty="0">
                <a:cs typeface="Arial"/>
              </a:rPr>
              <a:t> they do it</a:t>
            </a:r>
          </a:p>
          <a:p>
            <a:pPr marL="817200" lvl="3">
              <a:lnSpc>
                <a:spcPct val="80000"/>
              </a:lnSpc>
              <a:buClr>
                <a:schemeClr val="accent3"/>
              </a:buClr>
            </a:pPr>
            <a:r>
              <a:rPr lang="en-GB" sz="1600" dirty="0">
                <a:cs typeface="Arial"/>
              </a:rPr>
              <a:t>Their </a:t>
            </a:r>
            <a:r>
              <a:rPr lang="en-GB" sz="1600" b="1" dirty="0">
                <a:cs typeface="Arial"/>
              </a:rPr>
              <a:t>vision</a:t>
            </a:r>
            <a:r>
              <a:rPr lang="en-GB" sz="1600" dirty="0">
                <a:cs typeface="Arial"/>
              </a:rPr>
              <a:t> and </a:t>
            </a:r>
            <a:r>
              <a:rPr lang="en-GB" sz="1600" b="1" dirty="0">
                <a:cs typeface="Arial"/>
              </a:rPr>
              <a:t>values</a:t>
            </a:r>
          </a:p>
          <a:p>
            <a:pPr marL="817200" lvl="3">
              <a:lnSpc>
                <a:spcPct val="80000"/>
              </a:lnSpc>
              <a:buClr>
                <a:schemeClr val="accent3"/>
              </a:buClr>
            </a:pPr>
            <a:r>
              <a:rPr lang="en-GB" sz="1600" dirty="0">
                <a:cs typeface="Arial"/>
              </a:rPr>
              <a:t>Any recent </a:t>
            </a:r>
            <a:r>
              <a:rPr lang="en-GB" sz="1600" b="1" dirty="0">
                <a:cs typeface="Arial"/>
              </a:rPr>
              <a:t>news</a:t>
            </a:r>
            <a:r>
              <a:rPr lang="en-GB" sz="1600" dirty="0">
                <a:cs typeface="Arial"/>
              </a:rPr>
              <a:t> about the company </a:t>
            </a:r>
          </a:p>
          <a:p>
            <a:pPr marL="360000" lvl="1">
              <a:lnSpc>
                <a:spcPct val="80000"/>
              </a:lnSpc>
              <a:buClr>
                <a:schemeClr val="accent3"/>
              </a:buClr>
            </a:pPr>
            <a:r>
              <a:rPr lang="en-GB" sz="1600" dirty="0">
                <a:cs typeface="Arial"/>
              </a:rPr>
              <a:t>Prepare </a:t>
            </a:r>
            <a:r>
              <a:rPr lang="en-GB" sz="1600" b="1" dirty="0">
                <a:cs typeface="Arial"/>
              </a:rPr>
              <a:t>examples</a:t>
            </a:r>
            <a:r>
              <a:rPr lang="en-GB" sz="1600" dirty="0">
                <a:cs typeface="Arial"/>
              </a:rPr>
              <a:t> of how your </a:t>
            </a:r>
            <a:r>
              <a:rPr lang="en-GB" sz="1600" b="1" dirty="0">
                <a:cs typeface="Arial"/>
              </a:rPr>
              <a:t>skills</a:t>
            </a:r>
            <a:r>
              <a:rPr lang="en-GB" sz="1600" dirty="0">
                <a:cs typeface="Arial"/>
              </a:rPr>
              <a:t> and </a:t>
            </a:r>
            <a:br>
              <a:rPr lang="en-GB" sz="1600" dirty="0">
                <a:cs typeface="Arial"/>
              </a:rPr>
            </a:br>
            <a:r>
              <a:rPr lang="en-GB" sz="1600" b="1" dirty="0">
                <a:cs typeface="Arial"/>
              </a:rPr>
              <a:t>competencies</a:t>
            </a:r>
            <a:r>
              <a:rPr lang="en-GB" sz="1600" dirty="0">
                <a:cs typeface="Arial"/>
              </a:rPr>
              <a:t> match the role </a:t>
            </a:r>
            <a:r>
              <a:rPr lang="en-GB" sz="1600" b="1" dirty="0">
                <a:cs typeface="Arial"/>
              </a:rPr>
              <a:t>requirements</a:t>
            </a:r>
            <a:endParaRPr lang="en-GB" sz="1600" dirty="0">
              <a:cs typeface="Arial"/>
            </a:endParaRPr>
          </a:p>
          <a:p>
            <a:pPr marL="360000" lvl="1">
              <a:lnSpc>
                <a:spcPct val="80000"/>
              </a:lnSpc>
              <a:buClr>
                <a:schemeClr val="accent3"/>
              </a:buClr>
            </a:pPr>
            <a:r>
              <a:rPr lang="en-GB" sz="1600" dirty="0">
                <a:cs typeface="Arial"/>
              </a:rPr>
              <a:t>Think of some </a:t>
            </a:r>
            <a:r>
              <a:rPr lang="en-GB" sz="1600" b="1" dirty="0">
                <a:cs typeface="Arial"/>
              </a:rPr>
              <a:t>questions</a:t>
            </a:r>
            <a:r>
              <a:rPr lang="en-GB" sz="1600" dirty="0">
                <a:cs typeface="Arial"/>
              </a:rPr>
              <a:t> to ask at the end of the interview</a:t>
            </a:r>
            <a:endParaRPr lang="en-US" sz="1600" dirty="0">
              <a:cs typeface="Arial"/>
            </a:endParaRPr>
          </a:p>
          <a:p>
            <a:pPr marL="0" indent="0">
              <a:buNone/>
            </a:pPr>
            <a:endParaRPr lang="en-GB" sz="2400" dirty="0"/>
          </a:p>
        </p:txBody>
      </p:sp>
      <p:sp>
        <p:nvSpPr>
          <p:cNvPr id="5" name="Oval Callout 4"/>
          <p:cNvSpPr/>
          <p:nvPr/>
        </p:nvSpPr>
        <p:spPr>
          <a:xfrm>
            <a:off x="6203092"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GB" sz="6000" dirty="0"/>
              <a:t>…</a:t>
            </a:r>
          </a:p>
        </p:txBody>
      </p:sp>
      <p:sp>
        <p:nvSpPr>
          <p:cNvPr id="13" name="Oval Callout 12"/>
          <p:cNvSpPr/>
          <p:nvPr/>
        </p:nvSpPr>
        <p:spPr>
          <a:xfrm>
            <a:off x="6182561"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How much are you going to pay me?</a:t>
            </a:r>
          </a:p>
        </p:txBody>
      </p:sp>
      <p:sp>
        <p:nvSpPr>
          <p:cNvPr id="14" name="Oval Callout 13"/>
          <p:cNvSpPr/>
          <p:nvPr/>
        </p:nvSpPr>
        <p:spPr>
          <a:xfrm>
            <a:off x="6203091"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How many hours am I going to work?</a:t>
            </a:r>
          </a:p>
        </p:txBody>
      </p:sp>
      <p:sp>
        <p:nvSpPr>
          <p:cNvPr id="15" name="Oval Callout 14"/>
          <p:cNvSpPr/>
          <p:nvPr/>
        </p:nvSpPr>
        <p:spPr>
          <a:xfrm>
            <a:off x="6192826"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What is it to like to work for this company?</a:t>
            </a:r>
          </a:p>
        </p:txBody>
      </p:sp>
      <p:sp>
        <p:nvSpPr>
          <p:cNvPr id="16" name="Oval Callout 15"/>
          <p:cNvSpPr/>
          <p:nvPr/>
        </p:nvSpPr>
        <p:spPr>
          <a:xfrm>
            <a:off x="6172296"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100" b="1" dirty="0"/>
              <a:t>Are there any training opportunities in this role?</a:t>
            </a:r>
          </a:p>
        </p:txBody>
      </p:sp>
      <p:pic>
        <p:nvPicPr>
          <p:cNvPr id="7" name="Picture 6"/>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ackgroundRemoval t="7143" b="77143" l="8429" r="88429">
                        <a14:foregroundMark x1="34429" y1="39000" x2="34429" y2="39000"/>
                        <a14:foregroundMark x1="32000" y1="56714" x2="32000" y2="56714"/>
                        <a14:foregroundMark x1="64143" y1="47857" x2="64143" y2="47857"/>
                        <a14:foregroundMark x1="63571" y1="68857" x2="63571" y2="68857"/>
                        <a14:foregroundMark x1="88429" y1="65714" x2="88429" y2="65714"/>
                        <a14:backgroundMark x1="47714" y1="28286" x2="47714" y2="28286"/>
                        <a14:backgroundMark x1="46286" y1="27429" x2="71000" y2="28286"/>
                      </a14:backgroundRemoval>
                    </a14:imgEffect>
                  </a14:imgLayer>
                </a14:imgProps>
              </a:ext>
            </a:extLst>
          </a:blip>
          <a:srcRect l="9037" t="26619" r="20158" b="23031"/>
          <a:stretch/>
        </p:blipFill>
        <p:spPr>
          <a:xfrm>
            <a:off x="4983062" y="3500773"/>
            <a:ext cx="3788143" cy="2693773"/>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5916167"/>
      </p:ext>
    </p:extLst>
  </p:cSld>
  <p:clrMapOvr>
    <a:masterClrMapping/>
  </p:clrMapOvr>
  <mc:AlternateContent xmlns:mc="http://schemas.openxmlformats.org/markup-compatibility/2006" xmlns:p14="http://schemas.microsoft.com/office/powerpoint/2010/main">
    <mc:Choice Requires="p14">
      <p:transition spd="slow" p14:dur="2000" advTm="478794"/>
    </mc:Choice>
    <mc:Fallback xmlns="">
      <p:transition spd="slow" advTm="47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500"/>
                                        <p:tgtEl>
                                          <p:spTgt spid="6">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11" end="11"/>
                                            </p:txEl>
                                          </p:spTgt>
                                        </p:tgtEl>
                                        <p:attrNameLst>
                                          <p:attrName>style.visibility</p:attrName>
                                        </p:attrNameLst>
                                      </p:cBhvr>
                                      <p:to>
                                        <p:strVal val="visible"/>
                                      </p:to>
                                    </p:set>
                                    <p:animEffect transition="in" filter="fade">
                                      <p:cBhvr>
                                        <p:cTn id="46" dur="500"/>
                                        <p:tgtEl>
                                          <p:spTgt spid="6">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3"/>
                </p:tgtEl>
              </p:cMediaNode>
            </p:audio>
          </p:childTnLst>
        </p:cTn>
      </p:par>
    </p:tnLst>
    <p:bldLst>
      <p:bldP spid="33" grpId="0" uiExpand="1" build="p"/>
      <p:bldP spid="6" grpId="0" uiExpand="1" build="p"/>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323512"/>
            <a:ext cx="8460000" cy="86492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kern="1000" spc="-50" dirty="0">
                <a:solidFill>
                  <a:schemeClr val="accent4"/>
                </a:solidFill>
                <a:cs typeface="Arial"/>
              </a:rPr>
              <a:t>Used to test whether candidates have the required skills and competencies.</a:t>
            </a:r>
            <a:endParaRPr lang="en-GB" sz="24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INDIVIDUAL ASSESSMENTS</a:t>
              </a:r>
            </a:p>
          </p:txBody>
        </p:sp>
      </p:grpSp>
      <p:sp>
        <p:nvSpPr>
          <p:cNvPr id="6" name="Content Placeholder 56"/>
          <p:cNvSpPr txBox="1">
            <a:spLocks/>
          </p:cNvSpPr>
          <p:nvPr/>
        </p:nvSpPr>
        <p:spPr>
          <a:xfrm>
            <a:off x="342001" y="2356329"/>
            <a:ext cx="5184000" cy="39237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4"/>
                </a:solidFill>
                <a:cs typeface="Arial"/>
              </a:rPr>
              <a:t>KEY FEATURES:</a:t>
            </a:r>
          </a:p>
          <a:p>
            <a:pPr marL="360000" lvl="1">
              <a:lnSpc>
                <a:spcPct val="80000"/>
              </a:lnSpc>
              <a:buClr>
                <a:schemeClr val="accent4"/>
              </a:buClr>
            </a:pPr>
            <a:r>
              <a:rPr lang="en-GB" sz="1600" dirty="0">
                <a:cs typeface="Arial"/>
              </a:rPr>
              <a:t>You could be asked to do these </a:t>
            </a:r>
            <a:r>
              <a:rPr lang="en-GB" sz="1600" b="1" dirty="0">
                <a:cs typeface="Arial"/>
              </a:rPr>
              <a:t>before</a:t>
            </a:r>
            <a:r>
              <a:rPr lang="en-GB" sz="1600" dirty="0">
                <a:cs typeface="Arial"/>
              </a:rPr>
              <a:t> or </a:t>
            </a:r>
            <a:r>
              <a:rPr lang="en-GB" sz="1600" b="1" dirty="0">
                <a:cs typeface="Arial"/>
              </a:rPr>
              <a:t>after</a:t>
            </a:r>
            <a:r>
              <a:rPr lang="en-GB" sz="1600" dirty="0">
                <a:cs typeface="Arial"/>
              </a:rPr>
              <a:t> an interview</a:t>
            </a:r>
          </a:p>
          <a:p>
            <a:pPr marL="360000" lvl="1">
              <a:lnSpc>
                <a:spcPct val="80000"/>
              </a:lnSpc>
              <a:buClr>
                <a:schemeClr val="accent4"/>
              </a:buClr>
            </a:pPr>
            <a:r>
              <a:rPr lang="en-GB" sz="1600" dirty="0">
                <a:cs typeface="Arial"/>
              </a:rPr>
              <a:t>Might be completed </a:t>
            </a:r>
            <a:r>
              <a:rPr lang="en-GB" sz="1600" b="1" dirty="0">
                <a:cs typeface="Arial"/>
              </a:rPr>
              <a:t>online</a:t>
            </a:r>
          </a:p>
          <a:p>
            <a:pPr marL="360000" lvl="1">
              <a:lnSpc>
                <a:spcPct val="80000"/>
              </a:lnSpc>
              <a:buClr>
                <a:schemeClr val="accent4"/>
              </a:buClr>
            </a:pPr>
            <a:r>
              <a:rPr lang="en-GB" sz="1600" dirty="0">
                <a:cs typeface="Arial"/>
              </a:rPr>
              <a:t>Often </a:t>
            </a:r>
            <a:r>
              <a:rPr lang="en-GB" sz="1600" b="1" dirty="0">
                <a:cs typeface="Arial"/>
              </a:rPr>
              <a:t>multiple choice</a:t>
            </a:r>
          </a:p>
          <a:p>
            <a:pPr marL="360000" lvl="1">
              <a:lnSpc>
                <a:spcPct val="80000"/>
              </a:lnSpc>
              <a:buClr>
                <a:schemeClr val="accent4"/>
              </a:buClr>
            </a:pPr>
            <a:r>
              <a:rPr lang="en-GB" sz="1600" dirty="0">
                <a:cs typeface="Arial"/>
              </a:rPr>
              <a:t>Could be </a:t>
            </a:r>
            <a:r>
              <a:rPr lang="en-GB" sz="1600" b="1" dirty="0">
                <a:cs typeface="Arial"/>
              </a:rPr>
              <a:t>timed</a:t>
            </a:r>
            <a:r>
              <a:rPr lang="en-GB" sz="1600" dirty="0">
                <a:cs typeface="Arial"/>
              </a:rPr>
              <a:t> </a:t>
            </a:r>
          </a:p>
          <a:p>
            <a:pPr marL="360000" lvl="1">
              <a:lnSpc>
                <a:spcPct val="80000"/>
              </a:lnSpc>
              <a:buClr>
                <a:schemeClr val="accent4"/>
              </a:buClr>
            </a:pPr>
            <a:r>
              <a:rPr lang="en-GB" sz="1600" dirty="0">
                <a:cs typeface="Arial"/>
              </a:rPr>
              <a:t>May be that you have to </a:t>
            </a:r>
            <a:r>
              <a:rPr lang="en-GB" sz="1600" b="1" dirty="0">
                <a:cs typeface="Arial"/>
              </a:rPr>
              <a:t>pass</a:t>
            </a:r>
            <a:r>
              <a:rPr lang="en-GB" sz="1600" dirty="0">
                <a:cs typeface="Arial"/>
              </a:rPr>
              <a:t> the assessment to </a:t>
            </a:r>
            <a:r>
              <a:rPr lang="en-GB" sz="1600" b="1" dirty="0">
                <a:cs typeface="Arial"/>
              </a:rPr>
              <a:t>move on</a:t>
            </a:r>
            <a:r>
              <a:rPr lang="en-GB" sz="1600" dirty="0">
                <a:cs typeface="Arial"/>
              </a:rPr>
              <a:t> to the next stage of the recruitment process</a:t>
            </a:r>
          </a:p>
          <a:p>
            <a:pPr marL="0" lvl="1" indent="0">
              <a:lnSpc>
                <a:spcPct val="80000"/>
              </a:lnSpc>
              <a:buNone/>
            </a:pPr>
            <a:endParaRPr lang="en-GB" sz="1600" b="1" dirty="0">
              <a:cs typeface="Arial"/>
            </a:endParaRPr>
          </a:p>
          <a:p>
            <a:pPr marL="0" lvl="1" indent="0">
              <a:lnSpc>
                <a:spcPct val="80000"/>
              </a:lnSpc>
              <a:buNone/>
            </a:pPr>
            <a:r>
              <a:rPr lang="en-GB" sz="2000" b="1" dirty="0">
                <a:solidFill>
                  <a:schemeClr val="accent4"/>
                </a:solidFill>
                <a:cs typeface="Arial"/>
              </a:rPr>
              <a:t>TYPES:</a:t>
            </a:r>
          </a:p>
          <a:p>
            <a:pPr marL="360000" lvl="1">
              <a:lnSpc>
                <a:spcPct val="80000"/>
              </a:lnSpc>
              <a:buClr>
                <a:schemeClr val="accent4"/>
              </a:buClr>
            </a:pPr>
            <a:r>
              <a:rPr lang="en-GB" sz="1600" b="1" dirty="0">
                <a:cs typeface="Arial"/>
              </a:rPr>
              <a:t>Numeracy</a:t>
            </a:r>
            <a:r>
              <a:rPr lang="en-GB" sz="1600" dirty="0">
                <a:cs typeface="Arial"/>
              </a:rPr>
              <a:t>, </a:t>
            </a:r>
            <a:r>
              <a:rPr lang="en-GB" sz="1600" b="1" dirty="0">
                <a:cs typeface="Arial"/>
              </a:rPr>
              <a:t>literacy</a:t>
            </a:r>
            <a:r>
              <a:rPr lang="en-GB" sz="1600" dirty="0">
                <a:cs typeface="Arial"/>
              </a:rPr>
              <a:t> and </a:t>
            </a:r>
            <a:r>
              <a:rPr lang="en-GB" sz="1600" b="1" dirty="0">
                <a:latin typeface="Arial" panose="020B0604020202020204" pitchFamily="34" charset="0"/>
                <a:cs typeface="Arial" panose="020B0604020202020204" pitchFamily="34" charset="0"/>
              </a:rPr>
              <a:t>logical</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reasoning</a:t>
            </a:r>
            <a:r>
              <a:rPr lang="en-GB" sz="1600" dirty="0">
                <a:latin typeface="Arial" panose="020B0604020202020204" pitchFamily="34" charset="0"/>
                <a:cs typeface="Arial" panose="020B0604020202020204" pitchFamily="34" charset="0"/>
              </a:rPr>
              <a:t> </a:t>
            </a:r>
            <a:r>
              <a:rPr lang="en-GB" sz="1600" dirty="0">
                <a:cs typeface="Arial"/>
              </a:rPr>
              <a:t>tests</a:t>
            </a:r>
          </a:p>
          <a:p>
            <a:pPr marL="360000" lvl="1">
              <a:lnSpc>
                <a:spcPct val="80000"/>
              </a:lnSpc>
              <a:buClr>
                <a:schemeClr val="accent4"/>
              </a:buClr>
            </a:pPr>
            <a:r>
              <a:rPr lang="en-GB" sz="1600" b="1" dirty="0">
                <a:cs typeface="Arial"/>
              </a:rPr>
              <a:t>Personality question</a:t>
            </a:r>
            <a:r>
              <a:rPr lang="en-GB" sz="1600" b="1" dirty="0">
                <a:latin typeface="Arial" panose="020B0604020202020204" pitchFamily="34" charset="0"/>
                <a:cs typeface="Arial" panose="020B0604020202020204" pitchFamily="34" charset="0"/>
              </a:rPr>
              <a:t>naire:</a:t>
            </a:r>
            <a:r>
              <a:rPr lang="en-GB" sz="1600" dirty="0">
                <a:latin typeface="Arial" panose="020B0604020202020204" pitchFamily="34" charset="0"/>
                <a:cs typeface="Arial" panose="020B0604020202020204" pitchFamily="34" charset="0"/>
              </a:rPr>
              <a:t> identifies your key character traits and see if you ‘</a:t>
            </a:r>
            <a:r>
              <a:rPr lang="en-GB" sz="1600" b="1" dirty="0">
                <a:latin typeface="Arial" panose="020B0604020202020204" pitchFamily="34" charset="0"/>
                <a:cs typeface="Arial" panose="020B0604020202020204" pitchFamily="34" charset="0"/>
              </a:rPr>
              <a:t>fit’</a:t>
            </a:r>
            <a:r>
              <a:rPr lang="en-GB" sz="1600" dirty="0">
                <a:latin typeface="Arial" panose="020B0604020202020204" pitchFamily="34" charset="0"/>
                <a:cs typeface="Arial" panose="020B0604020202020204" pitchFamily="34" charset="0"/>
              </a:rPr>
              <a:t> the organisation and role</a:t>
            </a:r>
          </a:p>
          <a:p>
            <a:pPr marL="360000" lvl="1">
              <a:lnSpc>
                <a:spcPct val="80000"/>
              </a:lnSpc>
              <a:buClr>
                <a:schemeClr val="accent4"/>
              </a:buClr>
            </a:pPr>
            <a:r>
              <a:rPr lang="en-GB" sz="1600" b="1" spc="-20" dirty="0">
                <a:cs typeface="Arial"/>
              </a:rPr>
              <a:t>In-tray exercise:</a:t>
            </a:r>
            <a:r>
              <a:rPr lang="en-GB" sz="1600" spc="-20" dirty="0">
                <a:cs typeface="Arial"/>
              </a:rPr>
              <a:t> checks how you would approach a task that you might do in the role</a:t>
            </a:r>
            <a:endParaRPr lang="en-GB" sz="2400" dirty="0"/>
          </a:p>
        </p:txBody>
      </p:sp>
      <p:sp>
        <p:nvSpPr>
          <p:cNvPr id="7" name="Content Placeholder 56"/>
          <p:cNvSpPr txBox="1">
            <a:spLocks/>
          </p:cNvSpPr>
          <p:nvPr/>
        </p:nvSpPr>
        <p:spPr>
          <a:xfrm>
            <a:off x="5727939" y="2356329"/>
            <a:ext cx="3074061" cy="39237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4"/>
                </a:solidFill>
                <a:cs typeface="Arial"/>
              </a:rPr>
              <a:t>TIPS:</a:t>
            </a:r>
          </a:p>
          <a:p>
            <a:pPr marL="360000" lvl="1">
              <a:buClr>
                <a:schemeClr val="accent4"/>
              </a:buClr>
            </a:pPr>
            <a:r>
              <a:rPr lang="en-GB" sz="1600" dirty="0">
                <a:cs typeface="Arial"/>
              </a:rPr>
              <a:t>Have a look </a:t>
            </a:r>
            <a:r>
              <a:rPr lang="en-GB" sz="1600" b="1" dirty="0">
                <a:cs typeface="Arial"/>
              </a:rPr>
              <a:t>online</a:t>
            </a:r>
            <a:r>
              <a:rPr lang="en-GB" sz="1600" dirty="0">
                <a:cs typeface="Arial"/>
              </a:rPr>
              <a:t> to see if there are any </a:t>
            </a:r>
            <a:r>
              <a:rPr lang="en-GB" sz="1600" b="1" dirty="0">
                <a:cs typeface="Arial"/>
              </a:rPr>
              <a:t>example tests</a:t>
            </a:r>
            <a:r>
              <a:rPr lang="en-GB" sz="1600" dirty="0">
                <a:cs typeface="Arial"/>
              </a:rPr>
              <a:t> that you can practice </a:t>
            </a:r>
            <a:br>
              <a:rPr lang="en-GB" sz="1600" dirty="0">
                <a:cs typeface="Arial"/>
              </a:rPr>
            </a:br>
            <a:r>
              <a:rPr lang="en-GB" sz="1600" dirty="0">
                <a:cs typeface="Arial"/>
              </a:rPr>
              <a:t>in advance</a:t>
            </a:r>
          </a:p>
          <a:p>
            <a:pPr marL="360000" lvl="1">
              <a:buClr>
                <a:schemeClr val="accent4"/>
              </a:buClr>
            </a:pPr>
            <a:r>
              <a:rPr lang="en-GB" sz="1600" dirty="0">
                <a:cs typeface="Arial"/>
              </a:rPr>
              <a:t>Stay </a:t>
            </a:r>
            <a:r>
              <a:rPr lang="en-GB" sz="1600" b="1" dirty="0">
                <a:cs typeface="Arial"/>
              </a:rPr>
              <a:t>calm</a:t>
            </a:r>
          </a:p>
          <a:p>
            <a:pPr marL="360000" lvl="1">
              <a:buClr>
                <a:schemeClr val="accent4"/>
              </a:buClr>
            </a:pPr>
            <a:r>
              <a:rPr lang="en-GB" sz="1600" b="1" dirty="0">
                <a:cs typeface="Arial"/>
              </a:rPr>
              <a:t>Listen/read</a:t>
            </a:r>
            <a:r>
              <a:rPr lang="en-GB" sz="1600" dirty="0">
                <a:cs typeface="Arial"/>
              </a:rPr>
              <a:t> the </a:t>
            </a:r>
            <a:r>
              <a:rPr lang="en-GB" sz="1600" b="1" dirty="0">
                <a:cs typeface="Arial"/>
              </a:rPr>
              <a:t>instructions</a:t>
            </a:r>
            <a:r>
              <a:rPr lang="en-GB" sz="1600" dirty="0">
                <a:cs typeface="Arial"/>
              </a:rPr>
              <a:t> and questions carefully</a:t>
            </a:r>
          </a:p>
          <a:p>
            <a:pPr marL="360000" lvl="1">
              <a:buClr>
                <a:schemeClr val="accent4"/>
              </a:buClr>
            </a:pPr>
            <a:r>
              <a:rPr lang="en-GB" sz="1600" b="1" dirty="0">
                <a:cs typeface="Arial"/>
              </a:rPr>
              <a:t>Do not rush </a:t>
            </a:r>
            <a:r>
              <a:rPr lang="en-GB" sz="1600" dirty="0">
                <a:cs typeface="Arial"/>
              </a:rPr>
              <a:t>but be aware of the time</a:t>
            </a:r>
          </a:p>
          <a:p>
            <a:pPr marL="360000" lvl="1">
              <a:buClr>
                <a:schemeClr val="accent4"/>
              </a:buClr>
            </a:pPr>
            <a:r>
              <a:rPr lang="en-GB" sz="1600" dirty="0">
                <a:cs typeface="Arial"/>
              </a:rPr>
              <a:t>For personality questionnaires, answer </a:t>
            </a:r>
            <a:r>
              <a:rPr lang="en-GB" sz="1600" b="1" dirty="0">
                <a:cs typeface="Arial"/>
              </a:rPr>
              <a:t>honestly</a:t>
            </a:r>
            <a:r>
              <a:rPr lang="en-GB" sz="1600" dirty="0">
                <a:cs typeface="Arial"/>
              </a:rPr>
              <a:t> (there is no right or wrong answer)</a:t>
            </a:r>
          </a:p>
          <a:p>
            <a:pPr marL="360000" lvl="1">
              <a:buClr>
                <a:schemeClr val="accent4"/>
              </a:buClr>
            </a:pPr>
            <a:r>
              <a:rPr lang="en-GB" sz="1600" dirty="0">
                <a:cs typeface="Arial"/>
              </a:rPr>
              <a:t>If possible, </a:t>
            </a:r>
            <a:r>
              <a:rPr lang="en-GB" sz="1600" b="1" dirty="0">
                <a:cs typeface="Arial"/>
              </a:rPr>
              <a:t>check your answers </a:t>
            </a:r>
            <a:r>
              <a:rPr lang="en-GB" sz="1600" dirty="0">
                <a:cs typeface="Arial"/>
              </a:rPr>
              <a:t>at the end</a:t>
            </a:r>
          </a:p>
          <a:p>
            <a:pPr lvl="1"/>
            <a:endParaRPr lang="en-GB" sz="1800" dirty="0">
              <a:cs typeface="Arial"/>
            </a:endParaRPr>
          </a:p>
          <a:p>
            <a:pPr lvl="1"/>
            <a:endParaRPr lang="en-GB" sz="1800" dirty="0">
              <a:cs typeface="Arial"/>
            </a:endParaRPr>
          </a:p>
          <a:p>
            <a:pPr marL="0" indent="0">
              <a:buNone/>
            </a:pPr>
            <a:endParaRPr lang="en-GB"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6804282"/>
      </p:ext>
    </p:extLst>
  </p:cSld>
  <p:clrMapOvr>
    <a:masterClrMapping/>
  </p:clrMapOvr>
  <mc:AlternateContent xmlns:mc="http://schemas.openxmlformats.org/markup-compatibility/2006" xmlns:p14="http://schemas.microsoft.com/office/powerpoint/2010/main">
    <mc:Choice Requires="p14">
      <p:transition spd="slow" p14:dur="2000" advTm="235301"/>
    </mc:Choice>
    <mc:Fallback xmlns="">
      <p:transition spd="slow" advTm="23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500"/>
                                        <p:tgtEl>
                                          <p:spTgt spid="6">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fade">
                                      <p:cBhvr>
                                        <p:cTn id="51" dur="500"/>
                                        <p:tgtEl>
                                          <p:spTgt spid="7">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500"/>
                                        <p:tgtEl>
                                          <p:spTgt spid="7">
                                            <p:txEl>
                                              <p:pRg st="2" end="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500"/>
                                        <p:tgtEl>
                                          <p:spTgt spid="7">
                                            <p:txEl>
                                              <p:pRg st="4" end="4"/>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animEffect transition="in" filter="fade">
                                      <p:cBhvr>
                                        <p:cTn id="63" dur="500"/>
                                        <p:tgtEl>
                                          <p:spTgt spid="7">
                                            <p:txEl>
                                              <p:pRg st="5" end="5"/>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animEffect transition="in" filter="fade">
                                      <p:cBhvr>
                                        <p:cTn id="6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33" grpId="0" uiExpand="1" build="p"/>
      <p:bldP spid="6" grpId="0" uiExpand="1" build="p"/>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2529046"/>
            <a:ext cx="5148000" cy="36627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1"/>
                </a:solidFill>
                <a:cs typeface="Arial"/>
              </a:rPr>
              <a:t>KEY FEATURES:</a:t>
            </a:r>
          </a:p>
          <a:p>
            <a:pPr marL="360000" lvl="1">
              <a:lnSpc>
                <a:spcPct val="80000"/>
              </a:lnSpc>
              <a:buClr>
                <a:schemeClr val="accent1"/>
              </a:buClr>
            </a:pPr>
            <a:r>
              <a:rPr lang="en-GB" sz="1600" dirty="0">
                <a:cs typeface="Arial"/>
              </a:rPr>
              <a:t>Involve </a:t>
            </a:r>
            <a:r>
              <a:rPr lang="en-GB" sz="1600" b="1" dirty="0">
                <a:cs typeface="Arial"/>
              </a:rPr>
              <a:t>several</a:t>
            </a:r>
            <a:r>
              <a:rPr lang="en-GB" sz="1600" dirty="0">
                <a:cs typeface="Arial"/>
              </a:rPr>
              <a:t> </a:t>
            </a:r>
            <a:r>
              <a:rPr lang="en-GB" sz="1600" b="1" dirty="0">
                <a:cs typeface="Arial"/>
              </a:rPr>
              <a:t>candidates</a:t>
            </a:r>
            <a:r>
              <a:rPr lang="en-GB" sz="1600" dirty="0">
                <a:cs typeface="Arial"/>
              </a:rPr>
              <a:t> who may be competing for the </a:t>
            </a:r>
            <a:r>
              <a:rPr lang="en-GB" sz="1600" b="1" dirty="0">
                <a:cs typeface="Arial"/>
              </a:rPr>
              <a:t>same</a:t>
            </a:r>
            <a:r>
              <a:rPr lang="en-GB" sz="1600" dirty="0">
                <a:cs typeface="Arial"/>
              </a:rPr>
              <a:t> </a:t>
            </a:r>
            <a:r>
              <a:rPr lang="en-GB" sz="1600" b="1" dirty="0">
                <a:cs typeface="Arial"/>
              </a:rPr>
              <a:t>job</a:t>
            </a:r>
          </a:p>
          <a:p>
            <a:pPr marL="360000" lvl="1">
              <a:lnSpc>
                <a:spcPct val="80000"/>
              </a:lnSpc>
              <a:buClr>
                <a:schemeClr val="accent1"/>
              </a:buClr>
            </a:pPr>
            <a:endParaRPr lang="en-GB" sz="1600" b="1" dirty="0">
              <a:cs typeface="Arial"/>
            </a:endParaRPr>
          </a:p>
          <a:p>
            <a:pPr marL="360000" lvl="1">
              <a:lnSpc>
                <a:spcPct val="80000"/>
              </a:lnSpc>
              <a:buClr>
                <a:schemeClr val="accent1"/>
              </a:buClr>
            </a:pPr>
            <a:r>
              <a:rPr lang="en-GB" sz="1600" dirty="0">
                <a:cs typeface="Arial"/>
              </a:rPr>
              <a:t>Can involve </a:t>
            </a:r>
            <a:r>
              <a:rPr lang="en-GB" sz="1600" b="1" dirty="0">
                <a:cs typeface="Arial"/>
              </a:rPr>
              <a:t>more than one activity, </a:t>
            </a:r>
            <a:r>
              <a:rPr lang="en-GB" sz="1600" dirty="0">
                <a:cs typeface="Arial"/>
              </a:rPr>
              <a:t>such as:</a:t>
            </a:r>
          </a:p>
          <a:p>
            <a:pPr marL="720000" lvl="3" indent="-180000">
              <a:lnSpc>
                <a:spcPct val="80000"/>
              </a:lnSpc>
              <a:buClr>
                <a:schemeClr val="accent1"/>
              </a:buClr>
            </a:pPr>
            <a:r>
              <a:rPr lang="en-GB" sz="1600" b="1" dirty="0">
                <a:solidFill>
                  <a:schemeClr val="accent1"/>
                </a:solidFill>
                <a:cs typeface="Arial"/>
              </a:rPr>
              <a:t>Group interview: </a:t>
            </a:r>
            <a:r>
              <a:rPr lang="en-GB" sz="1600" dirty="0">
                <a:cs typeface="Arial"/>
              </a:rPr>
              <a:t>answering questions in turn</a:t>
            </a:r>
          </a:p>
          <a:p>
            <a:pPr marL="720000" lvl="3" indent="-180000">
              <a:lnSpc>
                <a:spcPct val="80000"/>
              </a:lnSpc>
              <a:buClr>
                <a:schemeClr val="accent1"/>
              </a:buClr>
            </a:pPr>
            <a:r>
              <a:rPr lang="en-GB" sz="1600" b="1" dirty="0">
                <a:solidFill>
                  <a:schemeClr val="accent1"/>
                </a:solidFill>
                <a:cs typeface="Arial"/>
              </a:rPr>
              <a:t>Group task: </a:t>
            </a:r>
            <a:r>
              <a:rPr lang="en-GB" sz="1600" dirty="0">
                <a:cs typeface="Arial"/>
              </a:rPr>
              <a:t>working together to complete a task</a:t>
            </a:r>
          </a:p>
          <a:p>
            <a:pPr marL="720000" lvl="3" indent="-180000">
              <a:lnSpc>
                <a:spcPct val="80000"/>
              </a:lnSpc>
              <a:buClr>
                <a:schemeClr val="accent1"/>
              </a:buClr>
            </a:pPr>
            <a:r>
              <a:rPr lang="en-GB" sz="1600" b="1" dirty="0">
                <a:solidFill>
                  <a:schemeClr val="accent1"/>
                </a:solidFill>
                <a:cs typeface="Arial"/>
              </a:rPr>
              <a:t>Role plays</a:t>
            </a:r>
            <a:r>
              <a:rPr lang="en-GB" sz="1600" b="1" dirty="0">
                <a:cs typeface="Arial"/>
              </a:rPr>
              <a:t>: </a:t>
            </a:r>
            <a:r>
              <a:rPr lang="en-GB" sz="1600" dirty="0">
                <a:cs typeface="Arial"/>
              </a:rPr>
              <a:t>acting out a given situation</a:t>
            </a:r>
          </a:p>
          <a:p>
            <a:pPr marL="0" lvl="1" indent="-109538">
              <a:lnSpc>
                <a:spcPct val="80000"/>
              </a:lnSpc>
              <a:buNone/>
            </a:pPr>
            <a:endParaRPr lang="en-GB" sz="1600" dirty="0">
              <a:solidFill>
                <a:srgbClr val="FF0000"/>
              </a:solidFill>
              <a:cs typeface="Arial"/>
            </a:endParaRPr>
          </a:p>
          <a:p>
            <a:pPr marL="0" lvl="1" indent="0">
              <a:lnSpc>
                <a:spcPct val="80000"/>
              </a:lnSpc>
              <a:buNone/>
            </a:pPr>
            <a:r>
              <a:rPr lang="en-GB" sz="2000" b="1" dirty="0">
                <a:solidFill>
                  <a:schemeClr val="accent1"/>
                </a:solidFill>
                <a:cs typeface="Arial"/>
              </a:rPr>
              <a:t>TIPS:</a:t>
            </a:r>
          </a:p>
          <a:p>
            <a:pPr marL="360000" lvl="1">
              <a:lnSpc>
                <a:spcPct val="80000"/>
              </a:lnSpc>
              <a:buClr>
                <a:schemeClr val="accent1"/>
              </a:buClr>
            </a:pPr>
            <a:r>
              <a:rPr lang="en-GB" sz="1600" b="1" dirty="0">
                <a:cs typeface="Arial"/>
              </a:rPr>
              <a:t>Listen carefully </a:t>
            </a:r>
            <a:r>
              <a:rPr lang="en-GB" sz="1600" dirty="0">
                <a:cs typeface="Arial"/>
              </a:rPr>
              <a:t>to what you are expected to do</a:t>
            </a:r>
          </a:p>
          <a:p>
            <a:pPr marL="360000" lvl="1">
              <a:lnSpc>
                <a:spcPct val="80000"/>
              </a:lnSpc>
              <a:buClr>
                <a:schemeClr val="accent1"/>
              </a:buClr>
            </a:pPr>
            <a:r>
              <a:rPr lang="en-GB" sz="1600" dirty="0">
                <a:cs typeface="Arial"/>
              </a:rPr>
              <a:t>Be </a:t>
            </a:r>
            <a:r>
              <a:rPr lang="en-GB" sz="1600" b="1" dirty="0">
                <a:cs typeface="Arial"/>
              </a:rPr>
              <a:t>polite</a:t>
            </a:r>
            <a:r>
              <a:rPr lang="en-GB" sz="1600" dirty="0">
                <a:cs typeface="Arial"/>
              </a:rPr>
              <a:t> and </a:t>
            </a:r>
            <a:r>
              <a:rPr lang="en-GB" sz="1600" b="1" dirty="0">
                <a:cs typeface="Arial"/>
              </a:rPr>
              <a:t>listen</a:t>
            </a:r>
            <a:r>
              <a:rPr lang="en-GB" sz="1600" dirty="0">
                <a:cs typeface="Arial"/>
              </a:rPr>
              <a:t> to the contributions of others</a:t>
            </a:r>
          </a:p>
          <a:p>
            <a:pPr marL="360000" lvl="1">
              <a:lnSpc>
                <a:spcPct val="80000"/>
              </a:lnSpc>
              <a:buClr>
                <a:schemeClr val="accent1"/>
              </a:buClr>
            </a:pPr>
            <a:r>
              <a:rPr lang="en-GB" sz="1600" dirty="0">
                <a:cs typeface="Arial"/>
              </a:rPr>
              <a:t>Make sure that you </a:t>
            </a:r>
            <a:r>
              <a:rPr lang="en-GB" sz="1600" b="1" dirty="0">
                <a:cs typeface="Arial"/>
              </a:rPr>
              <a:t>contribute</a:t>
            </a:r>
            <a:r>
              <a:rPr lang="en-GB" sz="1600" dirty="0">
                <a:cs typeface="Arial"/>
              </a:rPr>
              <a:t> (you can only be assessed on what </a:t>
            </a:r>
            <a:r>
              <a:rPr lang="en-GB" sz="1600" b="1" dirty="0">
                <a:cs typeface="Arial"/>
              </a:rPr>
              <a:t>you</a:t>
            </a:r>
            <a:r>
              <a:rPr lang="en-GB" sz="1600" dirty="0">
                <a:cs typeface="Arial"/>
              </a:rPr>
              <a:t> say and do)</a:t>
            </a:r>
            <a:endParaRPr lang="en-US" sz="1600" dirty="0">
              <a:cs typeface="Arial"/>
            </a:endParaRPr>
          </a:p>
          <a:p>
            <a:pPr marL="0" indent="0">
              <a:buNone/>
            </a:pPr>
            <a:endParaRPr lang="en-GB" sz="24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GROUP ASSESSMENTS</a:t>
              </a:r>
            </a:p>
          </p:txBody>
        </p:sp>
      </p:grpSp>
      <p:pic>
        <p:nvPicPr>
          <p:cNvPr id="2" name="Picture 1"/>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6191" t="7974" r="26917" b="23264"/>
          <a:stretch/>
        </p:blipFill>
        <p:spPr>
          <a:xfrm>
            <a:off x="5618264" y="2313535"/>
            <a:ext cx="3525736" cy="3624288"/>
          </a:xfrm>
          <a:prstGeom prst="rect">
            <a:avLst/>
          </a:prstGeom>
        </p:spPr>
      </p:pic>
      <p:sp>
        <p:nvSpPr>
          <p:cNvPr id="9" name="Content Placeholder 56"/>
          <p:cNvSpPr txBox="1">
            <a:spLocks/>
          </p:cNvSpPr>
          <p:nvPr/>
        </p:nvSpPr>
        <p:spPr>
          <a:xfrm>
            <a:off x="342001" y="1478292"/>
            <a:ext cx="8460000" cy="83524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1"/>
                </a:solidFill>
                <a:cs typeface="Arial"/>
              </a:rPr>
              <a:t>Used to find out how candidates work and communicate in a team.</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71369162"/>
      </p:ext>
    </p:extLst>
  </p:cSld>
  <p:clrMapOvr>
    <a:masterClrMapping/>
  </p:clrMapOvr>
  <mc:AlternateContent xmlns:mc="http://schemas.openxmlformats.org/markup-compatibility/2006" xmlns:p14="http://schemas.microsoft.com/office/powerpoint/2010/main">
    <mc:Choice Requires="p14">
      <p:transition spd="slow" p14:dur="2000" advTm="134557"/>
    </mc:Choice>
    <mc:Fallback xmlns="">
      <p:transition spd="slow" advTm="13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500"/>
                                        <p:tgtEl>
                                          <p:spTgt spid="3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xEl>
                                              <p:pRg st="1" end="1"/>
                                            </p:txEl>
                                          </p:spTgt>
                                        </p:tgtEl>
                                        <p:attrNameLst>
                                          <p:attrName>style.visibility</p:attrName>
                                        </p:attrNameLst>
                                      </p:cBhvr>
                                      <p:to>
                                        <p:strVal val="visible"/>
                                      </p:to>
                                    </p:set>
                                    <p:animEffect transition="in" filter="fade">
                                      <p:cBhvr>
                                        <p:cTn id="20" dur="500"/>
                                        <p:tgtEl>
                                          <p:spTgt spid="3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xEl>
                                              <p:pRg st="3" end="3"/>
                                            </p:txEl>
                                          </p:spTgt>
                                        </p:tgtEl>
                                        <p:attrNameLst>
                                          <p:attrName>style.visibility</p:attrName>
                                        </p:attrNameLst>
                                      </p:cBhvr>
                                      <p:to>
                                        <p:strVal val="visible"/>
                                      </p:to>
                                    </p:set>
                                    <p:animEffect transition="in" filter="fade">
                                      <p:cBhvr>
                                        <p:cTn id="23" dur="500"/>
                                        <p:tgtEl>
                                          <p:spTgt spid="3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xEl>
                                              <p:pRg st="4" end="4"/>
                                            </p:txEl>
                                          </p:spTgt>
                                        </p:tgtEl>
                                        <p:attrNameLst>
                                          <p:attrName>style.visibility</p:attrName>
                                        </p:attrNameLst>
                                      </p:cBhvr>
                                      <p:to>
                                        <p:strVal val="visible"/>
                                      </p:to>
                                    </p:set>
                                    <p:animEffect transition="in" filter="fade">
                                      <p:cBhvr>
                                        <p:cTn id="26" dur="500"/>
                                        <p:tgtEl>
                                          <p:spTgt spid="3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xEl>
                                              <p:pRg st="5" end="5"/>
                                            </p:txEl>
                                          </p:spTgt>
                                        </p:tgtEl>
                                        <p:attrNameLst>
                                          <p:attrName>style.visibility</p:attrName>
                                        </p:attrNameLst>
                                      </p:cBhvr>
                                      <p:to>
                                        <p:strVal val="visible"/>
                                      </p:to>
                                    </p:set>
                                    <p:animEffect transition="in" filter="fade">
                                      <p:cBhvr>
                                        <p:cTn id="29" dur="500"/>
                                        <p:tgtEl>
                                          <p:spTgt spid="3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xEl>
                                              <p:pRg st="6" end="6"/>
                                            </p:txEl>
                                          </p:spTgt>
                                        </p:tgtEl>
                                        <p:attrNameLst>
                                          <p:attrName>style.visibility</p:attrName>
                                        </p:attrNameLst>
                                      </p:cBhvr>
                                      <p:to>
                                        <p:strVal val="visible"/>
                                      </p:to>
                                    </p:set>
                                    <p:animEffect transition="in" filter="fade">
                                      <p:cBhvr>
                                        <p:cTn id="32" dur="500"/>
                                        <p:tgtEl>
                                          <p:spTgt spid="3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xEl>
                                              <p:pRg st="8" end="8"/>
                                            </p:txEl>
                                          </p:spTgt>
                                        </p:tgtEl>
                                        <p:attrNameLst>
                                          <p:attrName>style.visibility</p:attrName>
                                        </p:attrNameLst>
                                      </p:cBhvr>
                                      <p:to>
                                        <p:strVal val="visible"/>
                                      </p:to>
                                    </p:set>
                                    <p:animEffect transition="in" filter="fade">
                                      <p:cBhvr>
                                        <p:cTn id="37" dur="500"/>
                                        <p:tgtEl>
                                          <p:spTgt spid="3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xEl>
                                              <p:pRg st="9" end="9"/>
                                            </p:txEl>
                                          </p:spTgt>
                                        </p:tgtEl>
                                        <p:attrNameLst>
                                          <p:attrName>style.visibility</p:attrName>
                                        </p:attrNameLst>
                                      </p:cBhvr>
                                      <p:to>
                                        <p:strVal val="visible"/>
                                      </p:to>
                                    </p:set>
                                    <p:animEffect transition="in" filter="fade">
                                      <p:cBhvr>
                                        <p:cTn id="40" dur="500"/>
                                        <p:tgtEl>
                                          <p:spTgt spid="3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xEl>
                                              <p:pRg st="10" end="10"/>
                                            </p:txEl>
                                          </p:spTgt>
                                        </p:tgtEl>
                                        <p:attrNameLst>
                                          <p:attrName>style.visibility</p:attrName>
                                        </p:attrNameLst>
                                      </p:cBhvr>
                                      <p:to>
                                        <p:strVal val="visible"/>
                                      </p:to>
                                    </p:set>
                                    <p:animEffect transition="in" filter="fade">
                                      <p:cBhvr>
                                        <p:cTn id="43" dur="500"/>
                                        <p:tgtEl>
                                          <p:spTgt spid="3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xEl>
                                              <p:pRg st="11" end="11"/>
                                            </p:txEl>
                                          </p:spTgt>
                                        </p:tgtEl>
                                        <p:attrNameLst>
                                          <p:attrName>style.visibility</p:attrName>
                                        </p:attrNameLst>
                                      </p:cBhvr>
                                      <p:to>
                                        <p:strVal val="visible"/>
                                      </p:to>
                                    </p:set>
                                    <p:animEffect transition="in" filter="fade">
                                      <p:cBhvr>
                                        <p:cTn id="46" dur="500"/>
                                        <p:tgtEl>
                                          <p:spTgt spid="3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3" grpId="0" uiExpand="1" build="p"/>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00201"/>
            <a:ext cx="8460000" cy="8033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2"/>
                </a:solidFill>
                <a:cs typeface="Arial"/>
              </a:rPr>
              <a:t>Used to decide whether a number of candidates are suitable for the job at the same time.</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20000"/>
            </a:bodyPr>
            <a:lstStyle/>
            <a:p>
              <a:pPr algn="ctr">
                <a:lnSpc>
                  <a:spcPct val="120000"/>
                </a:lnSpc>
              </a:pPr>
              <a:r>
                <a:rPr lang="en-GB" sz="5600" dirty="0">
                  <a:ln w="19050">
                    <a:solidFill>
                      <a:schemeClr val="bg1"/>
                    </a:solidFill>
                  </a:ln>
                  <a:solidFill>
                    <a:schemeClr val="bg1"/>
                  </a:solidFill>
                </a:rPr>
                <a:t>ASSESSMENT CENTRES</a:t>
              </a:r>
            </a:p>
          </p:txBody>
        </p:sp>
      </p:grpSp>
      <p:sp>
        <p:nvSpPr>
          <p:cNvPr id="7" name="Content Placeholder 56"/>
          <p:cNvSpPr txBox="1">
            <a:spLocks/>
          </p:cNvSpPr>
          <p:nvPr/>
        </p:nvSpPr>
        <p:spPr>
          <a:xfrm>
            <a:off x="342001" y="2848142"/>
            <a:ext cx="4068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cs typeface="Arial"/>
              </a:rPr>
              <a:t>KEY FEATURES:</a:t>
            </a:r>
          </a:p>
          <a:p>
            <a:pPr marL="360000" lvl="1">
              <a:lnSpc>
                <a:spcPct val="80000"/>
              </a:lnSpc>
              <a:buClr>
                <a:schemeClr val="tx1"/>
              </a:buClr>
            </a:pPr>
            <a:r>
              <a:rPr lang="en-GB" sz="1600" dirty="0">
                <a:cs typeface="Arial"/>
              </a:rPr>
              <a:t>May last a </a:t>
            </a:r>
            <a:r>
              <a:rPr lang="en-GB" sz="1600" b="1" dirty="0">
                <a:cs typeface="Arial"/>
              </a:rPr>
              <a:t>full day</a:t>
            </a:r>
          </a:p>
          <a:p>
            <a:pPr marL="360000" lvl="1">
              <a:lnSpc>
                <a:spcPct val="80000"/>
              </a:lnSpc>
              <a:buClr>
                <a:schemeClr val="tx1"/>
              </a:buClr>
            </a:pPr>
            <a:r>
              <a:rPr lang="en-GB" sz="1600" dirty="0">
                <a:cs typeface="Arial"/>
              </a:rPr>
              <a:t>Attended by a </a:t>
            </a:r>
            <a:r>
              <a:rPr lang="en-GB" sz="1600" b="1" dirty="0">
                <a:cs typeface="Arial"/>
              </a:rPr>
              <a:t>large group </a:t>
            </a:r>
            <a:r>
              <a:rPr lang="en-GB" sz="1600" dirty="0">
                <a:cs typeface="Arial"/>
              </a:rPr>
              <a:t>of candidates</a:t>
            </a:r>
          </a:p>
          <a:p>
            <a:pPr marL="360000" lvl="1">
              <a:lnSpc>
                <a:spcPct val="80000"/>
              </a:lnSpc>
              <a:buClr>
                <a:schemeClr val="tx1"/>
              </a:buClr>
            </a:pPr>
            <a:r>
              <a:rPr lang="en-GB" sz="1600" dirty="0">
                <a:cs typeface="Arial"/>
              </a:rPr>
              <a:t>Tend to include both </a:t>
            </a:r>
            <a:r>
              <a:rPr lang="en-GB" sz="1600" b="1" dirty="0">
                <a:cs typeface="Arial"/>
              </a:rPr>
              <a:t>individual</a:t>
            </a:r>
            <a:r>
              <a:rPr lang="en-GB" sz="1600" dirty="0">
                <a:cs typeface="Arial"/>
              </a:rPr>
              <a:t> and </a:t>
            </a:r>
            <a:r>
              <a:rPr lang="en-GB" sz="1600" b="1" dirty="0">
                <a:cs typeface="Arial"/>
              </a:rPr>
              <a:t>group</a:t>
            </a:r>
            <a:r>
              <a:rPr lang="en-GB" sz="1600" dirty="0">
                <a:cs typeface="Arial"/>
              </a:rPr>
              <a:t> </a:t>
            </a:r>
            <a:r>
              <a:rPr lang="en-GB" sz="1600" b="1" dirty="0">
                <a:cs typeface="Arial"/>
              </a:rPr>
              <a:t>assessments</a:t>
            </a:r>
          </a:p>
          <a:p>
            <a:pPr>
              <a:lnSpc>
                <a:spcPct val="80000"/>
              </a:lnSpc>
            </a:pPr>
            <a:endParaRPr lang="en-GB" sz="1600" dirty="0">
              <a:cs typeface="Arial"/>
            </a:endParaRPr>
          </a:p>
          <a:p>
            <a:pPr marL="0" indent="0">
              <a:lnSpc>
                <a:spcPct val="80000"/>
              </a:lnSpc>
              <a:buNone/>
            </a:pPr>
            <a:r>
              <a:rPr lang="en-GB" sz="2000" b="1" dirty="0">
                <a:solidFill>
                  <a:schemeClr val="accent2"/>
                </a:solidFill>
                <a:cs typeface="Arial"/>
              </a:rPr>
              <a:t>TIPS:</a:t>
            </a:r>
          </a:p>
          <a:p>
            <a:pPr marL="360000" lvl="1">
              <a:lnSpc>
                <a:spcPct val="80000"/>
              </a:lnSpc>
              <a:buClr>
                <a:schemeClr val="tx1"/>
              </a:buClr>
            </a:pPr>
            <a:r>
              <a:rPr lang="en-GB" sz="1600" dirty="0">
                <a:cs typeface="Arial"/>
              </a:rPr>
              <a:t>Make sure that you </a:t>
            </a:r>
            <a:r>
              <a:rPr lang="en-GB" sz="1600" b="1" dirty="0">
                <a:cs typeface="Arial"/>
              </a:rPr>
              <a:t>understand</a:t>
            </a:r>
            <a:r>
              <a:rPr lang="en-GB" sz="1600" dirty="0">
                <a:cs typeface="Arial"/>
              </a:rPr>
              <a:t> what </a:t>
            </a:r>
            <a:r>
              <a:rPr lang="en-GB" sz="1600" b="1" dirty="0">
                <a:cs typeface="Arial"/>
              </a:rPr>
              <a:t>activities</a:t>
            </a:r>
            <a:r>
              <a:rPr lang="en-GB" sz="1600" dirty="0">
                <a:cs typeface="Arial"/>
              </a:rPr>
              <a:t> you will be undertaking</a:t>
            </a:r>
          </a:p>
          <a:p>
            <a:pPr marL="360000" lvl="1">
              <a:lnSpc>
                <a:spcPct val="80000"/>
              </a:lnSpc>
              <a:buClr>
                <a:schemeClr val="tx1"/>
              </a:buClr>
            </a:pPr>
            <a:r>
              <a:rPr lang="en-GB" sz="1600" dirty="0">
                <a:cs typeface="Arial"/>
              </a:rPr>
              <a:t>Follow the relevant </a:t>
            </a:r>
            <a:r>
              <a:rPr lang="en-GB" sz="1600" b="1" dirty="0">
                <a:cs typeface="Arial"/>
              </a:rPr>
              <a:t>tips</a:t>
            </a:r>
            <a:r>
              <a:rPr lang="en-GB" sz="1600" dirty="0">
                <a:cs typeface="Arial"/>
              </a:rPr>
              <a:t> provided in the </a:t>
            </a:r>
            <a:r>
              <a:rPr lang="en-GB" sz="1600" b="1" dirty="0">
                <a:cs typeface="Arial"/>
              </a:rPr>
              <a:t>previous slides</a:t>
            </a:r>
            <a:endParaRPr lang="en-US" sz="1600" b="1" dirty="0">
              <a:cs typeface="Arial"/>
            </a:endParaRPr>
          </a:p>
        </p:txBody>
      </p:sp>
      <p:pic>
        <p:nvPicPr>
          <p:cNvPr id="2" name="Picture 1"/>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b="15146"/>
          <a:stretch/>
        </p:blipFill>
        <p:spPr>
          <a:xfrm>
            <a:off x="4410001" y="2501518"/>
            <a:ext cx="4641483" cy="3938469"/>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4768845"/>
      </p:ext>
    </p:extLst>
  </p:cSld>
  <p:clrMapOvr>
    <a:masterClrMapping/>
  </p:clrMapOvr>
  <mc:AlternateContent xmlns:mc="http://schemas.openxmlformats.org/markup-compatibility/2006" xmlns:p14="http://schemas.microsoft.com/office/powerpoint/2010/main">
    <mc:Choice Requires="p14">
      <p:transition spd="slow" p14:dur="2000" advTm="103691"/>
    </mc:Choice>
    <mc:Fallback xmlns="">
      <p:transition spd="slow" advTm="10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33" grpId="0" uiExpand="1" build="p"/>
      <p:bldP spid="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28.4|6.6"/>
</p:tagLst>
</file>

<file path=ppt/tags/tag10.xml><?xml version="1.0" encoding="utf-8"?>
<p:tagLst xmlns:a="http://schemas.openxmlformats.org/drawingml/2006/main" xmlns:r="http://schemas.openxmlformats.org/officeDocument/2006/relationships" xmlns:p="http://schemas.openxmlformats.org/presentationml/2006/main">
  <p:tag name="TIMING" val="|46.4|13.7|11.7|18.4"/>
</p:tagLst>
</file>

<file path=ppt/tags/tag2.xml><?xml version="1.0" encoding="utf-8"?>
<p:tagLst xmlns:a="http://schemas.openxmlformats.org/drawingml/2006/main" xmlns:r="http://schemas.openxmlformats.org/officeDocument/2006/relationships" xmlns:p="http://schemas.openxmlformats.org/presentationml/2006/main">
  <p:tag name="TIMING" val="|44.5|50.4|10.2"/>
</p:tagLst>
</file>

<file path=ppt/tags/tag3.xml><?xml version="1.0" encoding="utf-8"?>
<p:tagLst xmlns:a="http://schemas.openxmlformats.org/drawingml/2006/main" xmlns:r="http://schemas.openxmlformats.org/officeDocument/2006/relationships" xmlns:p="http://schemas.openxmlformats.org/presentationml/2006/main">
  <p:tag name="TIMING" val="|28.1|51.4"/>
</p:tagLst>
</file>

<file path=ppt/tags/tag4.xml><?xml version="1.0" encoding="utf-8"?>
<p:tagLst xmlns:a="http://schemas.openxmlformats.org/drawingml/2006/main" xmlns:r="http://schemas.openxmlformats.org/officeDocument/2006/relationships" xmlns:p="http://schemas.openxmlformats.org/presentationml/2006/main">
  <p:tag name="TIMING" val="|37.5|36.9|143.8|60.1|76.2|56.6"/>
</p:tagLst>
</file>

<file path=ppt/tags/tag5.xml><?xml version="1.0" encoding="utf-8"?>
<p:tagLst xmlns:a="http://schemas.openxmlformats.org/drawingml/2006/main" xmlns:r="http://schemas.openxmlformats.org/officeDocument/2006/relationships" xmlns:p="http://schemas.openxmlformats.org/presentationml/2006/main">
  <p:tag name="TIMING" val="|25.9|36.5|54.3"/>
</p:tagLst>
</file>

<file path=ppt/tags/tag6.xml><?xml version="1.0" encoding="utf-8"?>
<p:tagLst xmlns:a="http://schemas.openxmlformats.org/drawingml/2006/main" xmlns:r="http://schemas.openxmlformats.org/officeDocument/2006/relationships" xmlns:p="http://schemas.openxmlformats.org/presentationml/2006/main">
  <p:tag name="TIMING" val="|24.9|46.4"/>
</p:tagLst>
</file>

<file path=ppt/tags/tag7.xml><?xml version="1.0" encoding="utf-8"?>
<p:tagLst xmlns:a="http://schemas.openxmlformats.org/drawingml/2006/main" xmlns:r="http://schemas.openxmlformats.org/officeDocument/2006/relationships" xmlns:p="http://schemas.openxmlformats.org/presentationml/2006/main">
  <p:tag name="TIMING" val="|25|34.9"/>
</p:tagLst>
</file>

<file path=ppt/tags/tag8.xml><?xml version="1.0" encoding="utf-8"?>
<p:tagLst xmlns:a="http://schemas.openxmlformats.org/drawingml/2006/main" xmlns:r="http://schemas.openxmlformats.org/officeDocument/2006/relationships" xmlns:p="http://schemas.openxmlformats.org/presentationml/2006/main">
  <p:tag name="TIMING" val="|140|11.5|22.7|15|25.3|10.6"/>
</p:tagLst>
</file>

<file path=ppt/tags/tag9.xml><?xml version="1.0" encoding="utf-8"?>
<p:tagLst xmlns:a="http://schemas.openxmlformats.org/drawingml/2006/main" xmlns:r="http://schemas.openxmlformats.org/officeDocument/2006/relationships" xmlns:p="http://schemas.openxmlformats.org/presentationml/2006/main">
  <p:tag name="TIMING" val="|33.6|13.6|13.4|19.5|5.3|102.4|8.6"/>
</p:tagLst>
</file>

<file path=ppt/theme/theme1.xml><?xml version="1.0" encoding="utf-8"?>
<a:theme xmlns:a="http://schemas.openxmlformats.org/drawingml/2006/main" name="Office Theme">
  <a:themeElements>
    <a:clrScheme name="Progression+">
      <a:dk1>
        <a:srgbClr val="1D1D1B"/>
      </a:dk1>
      <a:lt1>
        <a:srgbClr val="FFFFFF"/>
      </a:lt1>
      <a:dk2>
        <a:srgbClr val="706F6F"/>
      </a:dk2>
      <a:lt2>
        <a:srgbClr val="FFFFFF"/>
      </a:lt2>
      <a:accent1>
        <a:srgbClr val="612F88"/>
      </a:accent1>
      <a:accent2>
        <a:srgbClr val="36A4DD"/>
      </a:accent2>
      <a:accent3>
        <a:srgbClr val="8BC04D"/>
      </a:accent3>
      <a:accent4>
        <a:srgbClr val="D81B62"/>
      </a:accent4>
      <a:accent5>
        <a:srgbClr val="612F88"/>
      </a:accent5>
      <a:accent6>
        <a:srgbClr val="36A4DD"/>
      </a:accent6>
      <a:hlink>
        <a:srgbClr val="8BC04D"/>
      </a:hlink>
      <a:folHlink>
        <a:srgbClr val="D81B62"/>
      </a:folHlink>
    </a:clrScheme>
    <a:fontScheme name="Progressio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23F5301A669B49BDA95BDD647ACDEB" ma:contentTypeVersion="13" ma:contentTypeDescription="Create a new document." ma:contentTypeScope="" ma:versionID="433964a9143cc6818d232902d271a8a8">
  <xsd:schema xmlns:xsd="http://www.w3.org/2001/XMLSchema" xmlns:xs="http://www.w3.org/2001/XMLSchema" xmlns:p="http://schemas.microsoft.com/office/2006/metadata/properties" xmlns:ns2="80c17978-0c52-4bf8-a03b-6fde754c86da" xmlns:ns3="f9f8910a-8580-4559-a03f-49edf69ef66f" targetNamespace="http://schemas.microsoft.com/office/2006/metadata/properties" ma:root="true" ma:fieldsID="c74a8b61816a4a3ca3c58fb37ad51f11" ns2:_="" ns3:_="">
    <xsd:import namespace="80c17978-0c52-4bf8-a03b-6fde754c86da"/>
    <xsd:import namespace="f9f8910a-8580-4559-a03f-49edf69ef6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c17978-0c52-4bf8-a03b-6fde754c8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f8910a-8580-4559-a03f-49edf69ef66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81BB73-6982-4C47-8FF7-05F8B45D8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c17978-0c52-4bf8-a03b-6fde754c86da"/>
    <ds:schemaRef ds:uri="f9f8910a-8580-4559-a03f-49edf69ef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4DF590-C6BF-49CF-9D07-1503CB11180F}">
  <ds:schemaRefs>
    <ds:schemaRef ds:uri="http://schemas.microsoft.com/sharepoint/v3/contenttype/forms"/>
  </ds:schemaRefs>
</ds:datastoreItem>
</file>

<file path=customXml/itemProps3.xml><?xml version="1.0" encoding="utf-8"?>
<ds:datastoreItem xmlns:ds="http://schemas.openxmlformats.org/officeDocument/2006/customXml" ds:itemID="{06463655-DDED-4F7D-B28F-13B7861E66A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5034</TotalTime>
  <Words>2021</Words>
  <Application>Microsoft Office PowerPoint</Application>
  <PresentationFormat>On-screen Show (4:3)</PresentationFormat>
  <Paragraphs>234</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Chichester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Emma</dc:creator>
  <cp:lastModifiedBy>Rachel Welch</cp:lastModifiedBy>
  <cp:revision>231</cp:revision>
  <dcterms:created xsi:type="dcterms:W3CDTF">2018-03-26T08:19:00Z</dcterms:created>
  <dcterms:modified xsi:type="dcterms:W3CDTF">2022-02-14T16:45:17Z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0x0101000823F5301A669B49BDA95BDD647ACDEB</vt:lpwstr>
  </property>
</Properties>
</file>