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4"/>
  </p:sldMasterIdLst>
  <p:sldIdLst>
    <p:sldId id="256" r:id="rId5"/>
    <p:sldId id="257" r:id="rId6"/>
    <p:sldId id="280" r:id="rId7"/>
    <p:sldId id="258" r:id="rId8"/>
    <p:sldId id="283" r:id="rId9"/>
    <p:sldId id="290" r:id="rId10"/>
    <p:sldId id="259" r:id="rId11"/>
    <p:sldId id="260" r:id="rId12"/>
    <p:sldId id="298" r:id="rId13"/>
    <p:sldId id="304" r:id="rId14"/>
    <p:sldId id="294" r:id="rId15"/>
    <p:sldId id="303" r:id="rId16"/>
    <p:sldId id="261" r:id="rId17"/>
    <p:sldId id="299" r:id="rId18"/>
    <p:sldId id="300" r:id="rId19"/>
    <p:sldId id="301" r:id="rId20"/>
    <p:sldId id="302" r:id="rId21"/>
    <p:sldId id="263" r:id="rId22"/>
    <p:sldId id="297" r:id="rId23"/>
    <p:sldId id="296" r:id="rId24"/>
    <p:sldId id="293" r:id="rId25"/>
    <p:sldId id="282" r:id="rId26"/>
    <p:sldId id="292" r:id="rId27"/>
    <p:sldId id="264" r:id="rId28"/>
    <p:sldId id="284" r:id="rId29"/>
    <p:sldId id="288" r:id="rId30"/>
    <p:sldId id="267" r:id="rId31"/>
    <p:sldId id="286" r:id="rId32"/>
    <p:sldId id="287" r:id="rId33"/>
    <p:sldId id="269" r:id="rId34"/>
    <p:sldId id="270" r:id="rId35"/>
    <p:sldId id="285" r:id="rId36"/>
    <p:sldId id="273" r:id="rId37"/>
    <p:sldId id="291" r:id="rId38"/>
    <p:sldId id="281" r:id="rId39"/>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85" d="100"/>
          <a:sy n="85"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350" y="-12231"/>
            <a:ext cx="6878487" cy="9930462"/>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473216"/>
            <a:ext cx="4370039" cy="237799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847947" y="5851205"/>
            <a:ext cx="4370039" cy="1584410"/>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860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4916311"/>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8064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25806" y="5246511"/>
            <a:ext cx="4064853" cy="550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457199"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6942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57199" y="2790649"/>
            <a:ext cx="4760786" cy="3748998"/>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41952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5383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61886" y="880533"/>
            <a:ext cx="4756099" cy="4365978"/>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073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2839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80534"/>
            <a:ext cx="734109" cy="7585429"/>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457199" y="880534"/>
            <a:ext cx="3896270" cy="75854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526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494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9" y="3901254"/>
            <a:ext cx="4760786" cy="263839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6539647"/>
            <a:ext cx="4760786" cy="12428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642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190782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3120851"/>
            <a:ext cx="2316082" cy="560556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901903" y="3120853"/>
            <a:ext cx="2316083" cy="560556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3583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5" cy="190782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199"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199" y="3953801"/>
            <a:ext cx="2318004" cy="47726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899980"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899980" y="3953801"/>
            <a:ext cx="2318004" cy="47726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761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880533"/>
            <a:ext cx="4760786" cy="190782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202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8001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2164650"/>
            <a:ext cx="2092637" cy="1846673"/>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2678456" y="743781"/>
            <a:ext cx="2539528" cy="798263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199" y="4011323"/>
            <a:ext cx="2092637" cy="3733093"/>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972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934200"/>
            <a:ext cx="4760786" cy="81862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199" y="880533"/>
            <a:ext cx="4760786" cy="5554926"/>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57199" y="7752822"/>
            <a:ext cx="4760786" cy="973590"/>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212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2231"/>
            <a:ext cx="6878488" cy="9930462"/>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80533"/>
            <a:ext cx="4760785" cy="190782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199" y="3120853"/>
            <a:ext cx="4760786" cy="560556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053944" y="8726414"/>
            <a:ext cx="513099"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48A87A34-81AB-432B-8DAE-1953F412C126}" type="datetimeFigureOut">
              <a:rPr lang="en-US" smtClean="0"/>
              <a:pPr/>
              <a:t>3/24/2020</a:t>
            </a:fld>
            <a:endParaRPr lang="en-US" dirty="0"/>
          </a:p>
        </p:txBody>
      </p:sp>
      <p:sp>
        <p:nvSpPr>
          <p:cNvPr id="5" name="Footer Placeholder 4"/>
          <p:cNvSpPr>
            <a:spLocks noGrp="1"/>
          </p:cNvSpPr>
          <p:nvPr>
            <p:ph type="ftr" sz="quarter" idx="3"/>
          </p:nvPr>
        </p:nvSpPr>
        <p:spPr>
          <a:xfrm>
            <a:off x="457200" y="8726414"/>
            <a:ext cx="3467230"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33507" y="8726414"/>
            <a:ext cx="384479" cy="527403"/>
          </a:xfrm>
          <a:prstGeom prst="rect">
            <a:avLst/>
          </a:prstGeom>
        </p:spPr>
        <p:txBody>
          <a:bodyPr vert="horz" lIns="91440" tIns="45720" rIns="91440" bIns="45720" rtlCol="0" anchor="ctr"/>
          <a:lstStyle>
            <a:lvl1pPr algn="r">
              <a:defRPr sz="675">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2894550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sv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Functional Skills Maths</a:t>
            </a:r>
            <a:br>
              <a:rPr lang="en-GB" dirty="0"/>
            </a:br>
            <a:r>
              <a:rPr lang="en-GB" sz="3200" i="1" dirty="0"/>
              <a:t>Booklet 1</a:t>
            </a:r>
          </a:p>
        </p:txBody>
      </p:sp>
      <p:sp>
        <p:nvSpPr>
          <p:cNvPr id="3" name="Subtitle 2"/>
          <p:cNvSpPr>
            <a:spLocks noGrp="1"/>
          </p:cNvSpPr>
          <p:nvPr>
            <p:ph type="subTitle" idx="1"/>
          </p:nvPr>
        </p:nvSpPr>
        <p:spPr/>
        <p:txBody>
          <a:bodyPr/>
          <a:lstStyle/>
          <a:p>
            <a:r>
              <a:rPr lang="en-GB" dirty="0"/>
              <a:t>Level 2 Intensive – 2019 Reform</a:t>
            </a:r>
          </a:p>
        </p:txBody>
      </p:sp>
    </p:spTree>
    <p:extLst>
      <p:ext uri="{BB962C8B-B14F-4D97-AF65-F5344CB8AC3E}">
        <p14:creationId xmlns:p14="http://schemas.microsoft.com/office/powerpoint/2010/main" val="1143053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a:t>
            </a:r>
          </a:p>
        </p:txBody>
      </p:sp>
      <p:sp>
        <p:nvSpPr>
          <p:cNvPr id="4" name="Rectangle 3">
            <a:extLst>
              <a:ext uri="{FF2B5EF4-FFF2-40B4-BE49-F238E27FC236}">
                <a16:creationId xmlns:a16="http://schemas.microsoft.com/office/drawing/2014/main" id="{4ED881DA-FBC7-49EC-A6D9-0378580FA88E}"/>
              </a:ext>
            </a:extLst>
          </p:cNvPr>
          <p:cNvSpPr/>
          <p:nvPr/>
        </p:nvSpPr>
        <p:spPr>
          <a:xfrm>
            <a:off x="1394796" y="2017694"/>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 name="Rectangle 4">
            <a:extLst>
              <a:ext uri="{FF2B5EF4-FFF2-40B4-BE49-F238E27FC236}">
                <a16:creationId xmlns:a16="http://schemas.microsoft.com/office/drawing/2014/main" id="{827E42FE-D336-4D92-9E60-A7947C4A8B51}"/>
              </a:ext>
            </a:extLst>
          </p:cNvPr>
          <p:cNvSpPr/>
          <p:nvPr/>
        </p:nvSpPr>
        <p:spPr>
          <a:xfrm>
            <a:off x="2300584" y="2017694"/>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6" name="Rectangle 5">
            <a:extLst>
              <a:ext uri="{FF2B5EF4-FFF2-40B4-BE49-F238E27FC236}">
                <a16:creationId xmlns:a16="http://schemas.microsoft.com/office/drawing/2014/main" id="{1DAB0FB1-4D69-4FA5-8C1E-6F78097A7730}"/>
              </a:ext>
            </a:extLst>
          </p:cNvPr>
          <p:cNvSpPr/>
          <p:nvPr/>
        </p:nvSpPr>
        <p:spPr>
          <a:xfrm>
            <a:off x="1394796" y="2750467"/>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7" name="Rectangle 6">
            <a:extLst>
              <a:ext uri="{FF2B5EF4-FFF2-40B4-BE49-F238E27FC236}">
                <a16:creationId xmlns:a16="http://schemas.microsoft.com/office/drawing/2014/main" id="{3A35D208-66C4-4885-A822-4EC202F1ED5C}"/>
              </a:ext>
            </a:extLst>
          </p:cNvPr>
          <p:cNvSpPr/>
          <p:nvPr/>
        </p:nvSpPr>
        <p:spPr>
          <a:xfrm>
            <a:off x="2300584" y="2750467"/>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8" name="Straight Connector 7">
            <a:extLst>
              <a:ext uri="{FF2B5EF4-FFF2-40B4-BE49-F238E27FC236}">
                <a16:creationId xmlns:a16="http://schemas.microsoft.com/office/drawing/2014/main" id="{72334800-56F1-488C-924E-D45A84296675}"/>
              </a:ext>
            </a:extLst>
          </p:cNvPr>
          <p:cNvCxnSpPr/>
          <p:nvPr/>
        </p:nvCxnSpPr>
        <p:spPr>
          <a:xfrm flipV="1">
            <a:off x="1394796" y="2017694"/>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7AFED5A-4D77-4113-BD69-C13EE1B488AB}"/>
              </a:ext>
            </a:extLst>
          </p:cNvPr>
          <p:cNvCxnSpPr/>
          <p:nvPr/>
        </p:nvCxnSpPr>
        <p:spPr>
          <a:xfrm flipV="1">
            <a:off x="2285318" y="2017694"/>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6CD9F6E-9D2E-45B8-85CF-34B7D5A47426}"/>
              </a:ext>
            </a:extLst>
          </p:cNvPr>
          <p:cNvCxnSpPr/>
          <p:nvPr/>
        </p:nvCxnSpPr>
        <p:spPr>
          <a:xfrm flipV="1">
            <a:off x="1376986" y="2750467"/>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702D96-1A81-44F0-B55B-2E90374616AA}"/>
              </a:ext>
            </a:extLst>
          </p:cNvPr>
          <p:cNvCxnSpPr/>
          <p:nvPr/>
        </p:nvCxnSpPr>
        <p:spPr>
          <a:xfrm flipV="1">
            <a:off x="2282774" y="2750467"/>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DCAEE48-89F1-4C8B-8A27-B6021A82A0F8}"/>
              </a:ext>
            </a:extLst>
          </p:cNvPr>
          <p:cNvSpPr txBox="1"/>
          <p:nvPr/>
        </p:nvSpPr>
        <p:spPr>
          <a:xfrm>
            <a:off x="1533887" y="1559712"/>
            <a:ext cx="1550357" cy="542456"/>
          </a:xfrm>
          <a:prstGeom prst="rect">
            <a:avLst/>
          </a:prstGeom>
          <a:noFill/>
        </p:spPr>
        <p:txBody>
          <a:bodyPr wrap="square" rtlCol="0">
            <a:spAutoFit/>
          </a:bodyPr>
          <a:lstStyle/>
          <a:p>
            <a:r>
              <a:rPr lang="en-GB" sz="2925" dirty="0"/>
              <a:t>8       3</a:t>
            </a:r>
          </a:p>
        </p:txBody>
      </p:sp>
      <p:sp>
        <p:nvSpPr>
          <p:cNvPr id="13" name="TextBox 12">
            <a:extLst>
              <a:ext uri="{FF2B5EF4-FFF2-40B4-BE49-F238E27FC236}">
                <a16:creationId xmlns:a16="http://schemas.microsoft.com/office/drawing/2014/main" id="{FC47F730-8F8F-4194-968A-CB783947350D}"/>
              </a:ext>
            </a:extLst>
          </p:cNvPr>
          <p:cNvSpPr txBox="1"/>
          <p:nvPr/>
        </p:nvSpPr>
        <p:spPr>
          <a:xfrm>
            <a:off x="3196195" y="2075661"/>
            <a:ext cx="880345" cy="1442703"/>
          </a:xfrm>
          <a:prstGeom prst="rect">
            <a:avLst/>
          </a:prstGeom>
          <a:noFill/>
        </p:spPr>
        <p:txBody>
          <a:bodyPr wrap="square" rtlCol="0">
            <a:spAutoFit/>
          </a:bodyPr>
          <a:lstStyle/>
          <a:p>
            <a:r>
              <a:rPr lang="en-GB" sz="2925" dirty="0"/>
              <a:t>4</a:t>
            </a:r>
          </a:p>
          <a:p>
            <a:endParaRPr lang="en-GB" sz="2925" dirty="0"/>
          </a:p>
          <a:p>
            <a:r>
              <a:rPr lang="en-GB" sz="2925" dirty="0"/>
              <a:t>5</a:t>
            </a:r>
          </a:p>
        </p:txBody>
      </p:sp>
      <p:sp>
        <p:nvSpPr>
          <p:cNvPr id="14" name="TextBox 13">
            <a:extLst>
              <a:ext uri="{FF2B5EF4-FFF2-40B4-BE49-F238E27FC236}">
                <a16:creationId xmlns:a16="http://schemas.microsoft.com/office/drawing/2014/main" id="{0DB88A60-31C4-4148-85C4-7A4D57877670}"/>
              </a:ext>
            </a:extLst>
          </p:cNvPr>
          <p:cNvSpPr txBox="1"/>
          <p:nvPr/>
        </p:nvSpPr>
        <p:spPr>
          <a:xfrm>
            <a:off x="3209765" y="1617496"/>
            <a:ext cx="614036" cy="542456"/>
          </a:xfrm>
          <a:prstGeom prst="rect">
            <a:avLst/>
          </a:prstGeom>
          <a:noFill/>
        </p:spPr>
        <p:txBody>
          <a:bodyPr wrap="square" rtlCol="0">
            <a:spAutoFit/>
          </a:bodyPr>
          <a:lstStyle/>
          <a:p>
            <a:r>
              <a:rPr lang="en-GB" sz="2925" dirty="0"/>
              <a:t>×</a:t>
            </a:r>
          </a:p>
        </p:txBody>
      </p:sp>
      <p:sp>
        <p:nvSpPr>
          <p:cNvPr id="15" name="Rectangle 14">
            <a:extLst>
              <a:ext uri="{FF2B5EF4-FFF2-40B4-BE49-F238E27FC236}">
                <a16:creationId xmlns:a16="http://schemas.microsoft.com/office/drawing/2014/main" id="{4ED881DA-FBC7-49EC-A6D9-0378580FA88E}"/>
              </a:ext>
            </a:extLst>
          </p:cNvPr>
          <p:cNvSpPr/>
          <p:nvPr/>
        </p:nvSpPr>
        <p:spPr>
          <a:xfrm>
            <a:off x="1407662" y="4948141"/>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6" name="Rectangle 15">
            <a:extLst>
              <a:ext uri="{FF2B5EF4-FFF2-40B4-BE49-F238E27FC236}">
                <a16:creationId xmlns:a16="http://schemas.microsoft.com/office/drawing/2014/main" id="{827E42FE-D336-4D92-9E60-A7947C4A8B51}"/>
              </a:ext>
            </a:extLst>
          </p:cNvPr>
          <p:cNvSpPr/>
          <p:nvPr/>
        </p:nvSpPr>
        <p:spPr>
          <a:xfrm>
            <a:off x="2313450" y="4948141"/>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7" name="Rectangle 16">
            <a:extLst>
              <a:ext uri="{FF2B5EF4-FFF2-40B4-BE49-F238E27FC236}">
                <a16:creationId xmlns:a16="http://schemas.microsoft.com/office/drawing/2014/main" id="{1DAB0FB1-4D69-4FA5-8C1E-6F78097A7730}"/>
              </a:ext>
            </a:extLst>
          </p:cNvPr>
          <p:cNvSpPr/>
          <p:nvPr/>
        </p:nvSpPr>
        <p:spPr>
          <a:xfrm>
            <a:off x="1407662" y="5680914"/>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8" name="Rectangle 17">
            <a:extLst>
              <a:ext uri="{FF2B5EF4-FFF2-40B4-BE49-F238E27FC236}">
                <a16:creationId xmlns:a16="http://schemas.microsoft.com/office/drawing/2014/main" id="{3A35D208-66C4-4885-A822-4EC202F1ED5C}"/>
              </a:ext>
            </a:extLst>
          </p:cNvPr>
          <p:cNvSpPr/>
          <p:nvPr/>
        </p:nvSpPr>
        <p:spPr>
          <a:xfrm>
            <a:off x="2313450" y="5680914"/>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19" name="Straight Connector 18">
            <a:extLst>
              <a:ext uri="{FF2B5EF4-FFF2-40B4-BE49-F238E27FC236}">
                <a16:creationId xmlns:a16="http://schemas.microsoft.com/office/drawing/2014/main" id="{72334800-56F1-488C-924E-D45A84296675}"/>
              </a:ext>
            </a:extLst>
          </p:cNvPr>
          <p:cNvCxnSpPr/>
          <p:nvPr/>
        </p:nvCxnSpPr>
        <p:spPr>
          <a:xfrm flipV="1">
            <a:off x="1407662" y="4948141"/>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7AFED5A-4D77-4113-BD69-C13EE1B488AB}"/>
              </a:ext>
            </a:extLst>
          </p:cNvPr>
          <p:cNvCxnSpPr/>
          <p:nvPr/>
        </p:nvCxnSpPr>
        <p:spPr>
          <a:xfrm flipV="1">
            <a:off x="2298184" y="4948141"/>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6CD9F6E-9D2E-45B8-85CF-34B7D5A47426}"/>
              </a:ext>
            </a:extLst>
          </p:cNvPr>
          <p:cNvCxnSpPr/>
          <p:nvPr/>
        </p:nvCxnSpPr>
        <p:spPr>
          <a:xfrm flipV="1">
            <a:off x="1389852" y="5680914"/>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702D96-1A81-44F0-B55B-2E90374616AA}"/>
              </a:ext>
            </a:extLst>
          </p:cNvPr>
          <p:cNvCxnSpPr/>
          <p:nvPr/>
        </p:nvCxnSpPr>
        <p:spPr>
          <a:xfrm flipV="1">
            <a:off x="2295640" y="5680914"/>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DCAEE48-89F1-4C8B-8A27-B6021A82A0F8}"/>
              </a:ext>
            </a:extLst>
          </p:cNvPr>
          <p:cNvSpPr txBox="1"/>
          <p:nvPr/>
        </p:nvSpPr>
        <p:spPr>
          <a:xfrm>
            <a:off x="1546753" y="4490159"/>
            <a:ext cx="1550357" cy="542456"/>
          </a:xfrm>
          <a:prstGeom prst="rect">
            <a:avLst/>
          </a:prstGeom>
          <a:noFill/>
        </p:spPr>
        <p:txBody>
          <a:bodyPr wrap="square" rtlCol="0">
            <a:spAutoFit/>
          </a:bodyPr>
          <a:lstStyle/>
          <a:p>
            <a:r>
              <a:rPr lang="en-GB" sz="2925" dirty="0"/>
              <a:t>2       7</a:t>
            </a:r>
          </a:p>
        </p:txBody>
      </p:sp>
      <p:sp>
        <p:nvSpPr>
          <p:cNvPr id="24" name="TextBox 23">
            <a:extLst>
              <a:ext uri="{FF2B5EF4-FFF2-40B4-BE49-F238E27FC236}">
                <a16:creationId xmlns:a16="http://schemas.microsoft.com/office/drawing/2014/main" id="{FC47F730-8F8F-4194-968A-CB783947350D}"/>
              </a:ext>
            </a:extLst>
          </p:cNvPr>
          <p:cNvSpPr txBox="1"/>
          <p:nvPr/>
        </p:nvSpPr>
        <p:spPr>
          <a:xfrm>
            <a:off x="3209061" y="5006108"/>
            <a:ext cx="880345" cy="1442703"/>
          </a:xfrm>
          <a:prstGeom prst="rect">
            <a:avLst/>
          </a:prstGeom>
          <a:noFill/>
        </p:spPr>
        <p:txBody>
          <a:bodyPr wrap="square" rtlCol="0">
            <a:spAutoFit/>
          </a:bodyPr>
          <a:lstStyle/>
          <a:p>
            <a:r>
              <a:rPr lang="en-GB" sz="2925" dirty="0"/>
              <a:t>7</a:t>
            </a:r>
          </a:p>
          <a:p>
            <a:endParaRPr lang="en-GB" sz="2925" dirty="0"/>
          </a:p>
          <a:p>
            <a:r>
              <a:rPr lang="en-GB" sz="2925" dirty="0"/>
              <a:t>6</a:t>
            </a:r>
          </a:p>
        </p:txBody>
      </p:sp>
      <p:sp>
        <p:nvSpPr>
          <p:cNvPr id="25" name="TextBox 24">
            <a:extLst>
              <a:ext uri="{FF2B5EF4-FFF2-40B4-BE49-F238E27FC236}">
                <a16:creationId xmlns:a16="http://schemas.microsoft.com/office/drawing/2014/main" id="{0DB88A60-31C4-4148-85C4-7A4D57877670}"/>
              </a:ext>
            </a:extLst>
          </p:cNvPr>
          <p:cNvSpPr txBox="1"/>
          <p:nvPr/>
        </p:nvSpPr>
        <p:spPr>
          <a:xfrm>
            <a:off x="3222631" y="4547943"/>
            <a:ext cx="614036" cy="542456"/>
          </a:xfrm>
          <a:prstGeom prst="rect">
            <a:avLst/>
          </a:prstGeom>
          <a:noFill/>
        </p:spPr>
        <p:txBody>
          <a:bodyPr wrap="square" rtlCol="0">
            <a:spAutoFit/>
          </a:bodyPr>
          <a:lstStyle/>
          <a:p>
            <a:r>
              <a:rPr lang="en-GB" sz="2925" dirty="0"/>
              <a:t>×</a:t>
            </a:r>
          </a:p>
        </p:txBody>
      </p:sp>
      <p:sp>
        <p:nvSpPr>
          <p:cNvPr id="26" name="Rectangle 25">
            <a:extLst>
              <a:ext uri="{FF2B5EF4-FFF2-40B4-BE49-F238E27FC236}">
                <a16:creationId xmlns:a16="http://schemas.microsoft.com/office/drawing/2014/main" id="{4ED881DA-FBC7-49EC-A6D9-0378580FA88E}"/>
              </a:ext>
            </a:extLst>
          </p:cNvPr>
          <p:cNvSpPr/>
          <p:nvPr/>
        </p:nvSpPr>
        <p:spPr>
          <a:xfrm>
            <a:off x="2303272" y="7790697"/>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7" name="Rectangle 26">
            <a:extLst>
              <a:ext uri="{FF2B5EF4-FFF2-40B4-BE49-F238E27FC236}">
                <a16:creationId xmlns:a16="http://schemas.microsoft.com/office/drawing/2014/main" id="{827E42FE-D336-4D92-9E60-A7947C4A8B51}"/>
              </a:ext>
            </a:extLst>
          </p:cNvPr>
          <p:cNvSpPr/>
          <p:nvPr/>
        </p:nvSpPr>
        <p:spPr>
          <a:xfrm>
            <a:off x="3209060" y="7790697"/>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8" name="Rectangle 27">
            <a:extLst>
              <a:ext uri="{FF2B5EF4-FFF2-40B4-BE49-F238E27FC236}">
                <a16:creationId xmlns:a16="http://schemas.microsoft.com/office/drawing/2014/main" id="{1DAB0FB1-4D69-4FA5-8C1E-6F78097A7730}"/>
              </a:ext>
            </a:extLst>
          </p:cNvPr>
          <p:cNvSpPr/>
          <p:nvPr/>
        </p:nvSpPr>
        <p:spPr>
          <a:xfrm>
            <a:off x="2303272" y="8523469"/>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9" name="Rectangle 28">
            <a:extLst>
              <a:ext uri="{FF2B5EF4-FFF2-40B4-BE49-F238E27FC236}">
                <a16:creationId xmlns:a16="http://schemas.microsoft.com/office/drawing/2014/main" id="{3A35D208-66C4-4885-A822-4EC202F1ED5C}"/>
              </a:ext>
            </a:extLst>
          </p:cNvPr>
          <p:cNvSpPr/>
          <p:nvPr/>
        </p:nvSpPr>
        <p:spPr>
          <a:xfrm>
            <a:off x="3209060" y="8523469"/>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30" name="Straight Connector 29">
            <a:extLst>
              <a:ext uri="{FF2B5EF4-FFF2-40B4-BE49-F238E27FC236}">
                <a16:creationId xmlns:a16="http://schemas.microsoft.com/office/drawing/2014/main" id="{72334800-56F1-488C-924E-D45A84296675}"/>
              </a:ext>
            </a:extLst>
          </p:cNvPr>
          <p:cNvCxnSpPr/>
          <p:nvPr/>
        </p:nvCxnSpPr>
        <p:spPr>
          <a:xfrm flipV="1">
            <a:off x="2303272" y="7790697"/>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7AFED5A-4D77-4113-BD69-C13EE1B488AB}"/>
              </a:ext>
            </a:extLst>
          </p:cNvPr>
          <p:cNvCxnSpPr/>
          <p:nvPr/>
        </p:nvCxnSpPr>
        <p:spPr>
          <a:xfrm flipV="1">
            <a:off x="3193794" y="7790697"/>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6CD9F6E-9D2E-45B8-85CF-34B7D5A47426}"/>
              </a:ext>
            </a:extLst>
          </p:cNvPr>
          <p:cNvCxnSpPr/>
          <p:nvPr/>
        </p:nvCxnSpPr>
        <p:spPr>
          <a:xfrm flipV="1">
            <a:off x="2285462" y="8523469"/>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B702D96-1A81-44F0-B55B-2E90374616AA}"/>
              </a:ext>
            </a:extLst>
          </p:cNvPr>
          <p:cNvCxnSpPr/>
          <p:nvPr/>
        </p:nvCxnSpPr>
        <p:spPr>
          <a:xfrm flipV="1">
            <a:off x="3191250" y="8523469"/>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DCAEE48-89F1-4C8B-8A27-B6021A82A0F8}"/>
              </a:ext>
            </a:extLst>
          </p:cNvPr>
          <p:cNvSpPr txBox="1"/>
          <p:nvPr/>
        </p:nvSpPr>
        <p:spPr>
          <a:xfrm>
            <a:off x="1646684" y="7332715"/>
            <a:ext cx="2346037" cy="542456"/>
          </a:xfrm>
          <a:prstGeom prst="rect">
            <a:avLst/>
          </a:prstGeom>
          <a:noFill/>
        </p:spPr>
        <p:txBody>
          <a:bodyPr wrap="square" rtlCol="0">
            <a:spAutoFit/>
          </a:bodyPr>
          <a:lstStyle/>
          <a:p>
            <a:r>
              <a:rPr lang="en-GB" sz="2925" dirty="0"/>
              <a:t>7       1      6</a:t>
            </a:r>
          </a:p>
        </p:txBody>
      </p:sp>
      <p:sp>
        <p:nvSpPr>
          <p:cNvPr id="35" name="TextBox 34">
            <a:extLst>
              <a:ext uri="{FF2B5EF4-FFF2-40B4-BE49-F238E27FC236}">
                <a16:creationId xmlns:a16="http://schemas.microsoft.com/office/drawing/2014/main" id="{FC47F730-8F8F-4194-968A-CB783947350D}"/>
              </a:ext>
            </a:extLst>
          </p:cNvPr>
          <p:cNvSpPr txBox="1"/>
          <p:nvPr/>
        </p:nvSpPr>
        <p:spPr>
          <a:xfrm>
            <a:off x="4104671" y="7848664"/>
            <a:ext cx="880345" cy="1442703"/>
          </a:xfrm>
          <a:prstGeom prst="rect">
            <a:avLst/>
          </a:prstGeom>
          <a:noFill/>
        </p:spPr>
        <p:txBody>
          <a:bodyPr wrap="square" rtlCol="0">
            <a:spAutoFit/>
          </a:bodyPr>
          <a:lstStyle/>
          <a:p>
            <a:r>
              <a:rPr lang="en-GB" sz="2925" dirty="0"/>
              <a:t>3</a:t>
            </a:r>
          </a:p>
          <a:p>
            <a:endParaRPr lang="en-GB" sz="2925" dirty="0"/>
          </a:p>
          <a:p>
            <a:r>
              <a:rPr lang="en-GB" sz="2925" dirty="0"/>
              <a:t>8</a:t>
            </a:r>
          </a:p>
        </p:txBody>
      </p:sp>
      <p:sp>
        <p:nvSpPr>
          <p:cNvPr id="36" name="TextBox 35">
            <a:extLst>
              <a:ext uri="{FF2B5EF4-FFF2-40B4-BE49-F238E27FC236}">
                <a16:creationId xmlns:a16="http://schemas.microsoft.com/office/drawing/2014/main" id="{0DB88A60-31C4-4148-85C4-7A4D57877670}"/>
              </a:ext>
            </a:extLst>
          </p:cNvPr>
          <p:cNvSpPr txBox="1"/>
          <p:nvPr/>
        </p:nvSpPr>
        <p:spPr>
          <a:xfrm>
            <a:off x="4118242" y="7390499"/>
            <a:ext cx="614036" cy="542456"/>
          </a:xfrm>
          <a:prstGeom prst="rect">
            <a:avLst/>
          </a:prstGeom>
          <a:noFill/>
        </p:spPr>
        <p:txBody>
          <a:bodyPr wrap="square" rtlCol="0">
            <a:spAutoFit/>
          </a:bodyPr>
          <a:lstStyle/>
          <a:p>
            <a:r>
              <a:rPr lang="en-GB" sz="2925" dirty="0"/>
              <a:t>×</a:t>
            </a:r>
          </a:p>
        </p:txBody>
      </p:sp>
      <p:sp>
        <p:nvSpPr>
          <p:cNvPr id="37" name="Rectangle 36">
            <a:extLst>
              <a:ext uri="{FF2B5EF4-FFF2-40B4-BE49-F238E27FC236}">
                <a16:creationId xmlns:a16="http://schemas.microsoft.com/office/drawing/2014/main" id="{4ED881DA-FBC7-49EC-A6D9-0378580FA88E}"/>
              </a:ext>
            </a:extLst>
          </p:cNvPr>
          <p:cNvSpPr/>
          <p:nvPr/>
        </p:nvSpPr>
        <p:spPr>
          <a:xfrm>
            <a:off x="1415294" y="7790697"/>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8" name="Rectangle 37">
            <a:extLst>
              <a:ext uri="{FF2B5EF4-FFF2-40B4-BE49-F238E27FC236}">
                <a16:creationId xmlns:a16="http://schemas.microsoft.com/office/drawing/2014/main" id="{1DAB0FB1-4D69-4FA5-8C1E-6F78097A7730}"/>
              </a:ext>
            </a:extLst>
          </p:cNvPr>
          <p:cNvSpPr/>
          <p:nvPr/>
        </p:nvSpPr>
        <p:spPr>
          <a:xfrm>
            <a:off x="1415294" y="8523469"/>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39" name="Straight Connector 38">
            <a:extLst>
              <a:ext uri="{FF2B5EF4-FFF2-40B4-BE49-F238E27FC236}">
                <a16:creationId xmlns:a16="http://schemas.microsoft.com/office/drawing/2014/main" id="{72334800-56F1-488C-924E-D45A84296675}"/>
              </a:ext>
            </a:extLst>
          </p:cNvPr>
          <p:cNvCxnSpPr/>
          <p:nvPr/>
        </p:nvCxnSpPr>
        <p:spPr>
          <a:xfrm flipV="1">
            <a:off x="1415294" y="7790697"/>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6CD9F6E-9D2E-45B8-85CF-34B7D5A47426}"/>
              </a:ext>
            </a:extLst>
          </p:cNvPr>
          <p:cNvCxnSpPr/>
          <p:nvPr/>
        </p:nvCxnSpPr>
        <p:spPr>
          <a:xfrm flipV="1">
            <a:off x="1397484" y="8523469"/>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16169" y="6847545"/>
            <a:ext cx="1720190" cy="542456"/>
          </a:xfrm>
          <a:prstGeom prst="rect">
            <a:avLst/>
          </a:prstGeom>
          <a:noFill/>
          <a:ln>
            <a:solidFill>
              <a:srgbClr val="00B0F0"/>
            </a:solidFill>
          </a:ln>
        </p:spPr>
        <p:txBody>
          <a:bodyPr wrap="square" rtlCol="0">
            <a:spAutoFit/>
          </a:bodyPr>
          <a:lstStyle/>
          <a:p>
            <a:r>
              <a:rPr lang="en-GB" sz="975" dirty="0"/>
              <a:t>This one is the same method, but with an extra column! Have a go!</a:t>
            </a:r>
          </a:p>
        </p:txBody>
      </p:sp>
      <p:sp>
        <p:nvSpPr>
          <p:cNvPr id="43" name="TextBox 42"/>
          <p:cNvSpPr txBox="1"/>
          <p:nvPr/>
        </p:nvSpPr>
        <p:spPr>
          <a:xfrm>
            <a:off x="1376986" y="1268095"/>
            <a:ext cx="1707539" cy="317459"/>
          </a:xfrm>
          <a:prstGeom prst="rect">
            <a:avLst/>
          </a:prstGeom>
          <a:noFill/>
        </p:spPr>
        <p:txBody>
          <a:bodyPr wrap="square" rtlCol="0">
            <a:spAutoFit/>
          </a:bodyPr>
          <a:lstStyle/>
          <a:p>
            <a:r>
              <a:rPr lang="en-GB" sz="1463" dirty="0"/>
              <a:t>83 x 45 = </a:t>
            </a:r>
            <a:r>
              <a:rPr lang="en-GB" sz="1463" u="sng" dirty="0"/>
              <a:t>		</a:t>
            </a:r>
            <a:endParaRPr lang="en-GB" sz="1463" dirty="0"/>
          </a:p>
        </p:txBody>
      </p:sp>
      <p:sp>
        <p:nvSpPr>
          <p:cNvPr id="44" name="TextBox 43"/>
          <p:cNvSpPr txBox="1"/>
          <p:nvPr/>
        </p:nvSpPr>
        <p:spPr>
          <a:xfrm>
            <a:off x="1387163" y="6986408"/>
            <a:ext cx="1707539" cy="317459"/>
          </a:xfrm>
          <a:prstGeom prst="rect">
            <a:avLst/>
          </a:prstGeom>
          <a:noFill/>
        </p:spPr>
        <p:txBody>
          <a:bodyPr wrap="square" rtlCol="0">
            <a:spAutoFit/>
          </a:bodyPr>
          <a:lstStyle/>
          <a:p>
            <a:r>
              <a:rPr lang="en-GB" sz="1463" dirty="0"/>
              <a:t>716 x 38 = </a:t>
            </a:r>
            <a:r>
              <a:rPr lang="en-GB" sz="1463" u="sng" dirty="0"/>
              <a:t>		</a:t>
            </a:r>
            <a:endParaRPr lang="en-GB" sz="1463" dirty="0"/>
          </a:p>
        </p:txBody>
      </p:sp>
      <p:sp>
        <p:nvSpPr>
          <p:cNvPr id="45" name="TextBox 44"/>
          <p:cNvSpPr txBox="1"/>
          <p:nvPr/>
        </p:nvSpPr>
        <p:spPr>
          <a:xfrm>
            <a:off x="1376705" y="4103217"/>
            <a:ext cx="1707539" cy="317459"/>
          </a:xfrm>
          <a:prstGeom prst="rect">
            <a:avLst/>
          </a:prstGeom>
          <a:noFill/>
        </p:spPr>
        <p:txBody>
          <a:bodyPr wrap="square" rtlCol="0">
            <a:spAutoFit/>
          </a:bodyPr>
          <a:lstStyle/>
          <a:p>
            <a:r>
              <a:rPr lang="en-GB" sz="1463" dirty="0"/>
              <a:t>27 x 76 = </a:t>
            </a:r>
            <a:r>
              <a:rPr lang="en-GB" sz="1463" u="sng" dirty="0"/>
              <a:t>		</a:t>
            </a:r>
            <a:endParaRPr lang="en-GB" sz="1463" dirty="0"/>
          </a:p>
        </p:txBody>
      </p:sp>
      <p:sp>
        <p:nvSpPr>
          <p:cNvPr id="46" name="Rectangle: Rounded Corners 52">
            <a:extLst>
              <a:ext uri="{FF2B5EF4-FFF2-40B4-BE49-F238E27FC236}">
                <a16:creationId xmlns:a16="http://schemas.microsoft.com/office/drawing/2014/main" id="{F9BF2B2A-FB25-452C-83DD-45EACDD5E921}"/>
              </a:ext>
            </a:extLst>
          </p:cNvPr>
          <p:cNvSpPr/>
          <p:nvPr/>
        </p:nvSpPr>
        <p:spPr>
          <a:xfrm>
            <a:off x="198045" y="207644"/>
            <a:ext cx="518309" cy="5099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Graphic 53" descr="Mathematics">
            <a:extLst>
              <a:ext uri="{FF2B5EF4-FFF2-40B4-BE49-F238E27FC236}">
                <a16:creationId xmlns:a16="http://schemas.microsoft.com/office/drawing/2014/main" id="{650B77D7-5976-40A8-BC49-4235AB257D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045" y="207645"/>
            <a:ext cx="518309" cy="518309"/>
          </a:xfrm>
          <a:prstGeom prst="rect">
            <a:avLst/>
          </a:prstGeom>
        </p:spPr>
      </p:pic>
    </p:spTree>
    <p:extLst>
      <p:ext uri="{BB962C8B-B14F-4D97-AF65-F5344CB8AC3E}">
        <p14:creationId xmlns:p14="http://schemas.microsoft.com/office/powerpoint/2010/main" val="3212410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880608"/>
            <a:ext cx="4760785" cy="1907822"/>
          </a:xfrm>
        </p:spPr>
        <p:txBody>
          <a:bodyPr/>
          <a:lstStyle/>
          <a:p>
            <a:r>
              <a:rPr lang="en-GB" dirty="0"/>
              <a:t>Multiplication - Decimals</a:t>
            </a:r>
          </a:p>
        </p:txBody>
      </p:sp>
      <p:sp>
        <p:nvSpPr>
          <p:cNvPr id="3" name="Content Placeholder 2"/>
          <p:cNvSpPr>
            <a:spLocks noGrp="1"/>
          </p:cNvSpPr>
          <p:nvPr>
            <p:ph idx="1"/>
          </p:nvPr>
        </p:nvSpPr>
        <p:spPr>
          <a:xfrm>
            <a:off x="492839" y="1351951"/>
            <a:ext cx="4760786" cy="7571233"/>
          </a:xfrm>
        </p:spPr>
        <p:txBody>
          <a:bodyPr/>
          <a:lstStyle/>
          <a:p>
            <a:r>
              <a:rPr lang="en-GB" dirty="0"/>
              <a:t>With this, we actually just do the same thing as before, but add in our decimals (we are even going to use the same numbers as before!)</a:t>
            </a:r>
          </a:p>
          <a:p>
            <a:endParaRPr lang="en-GB" dirty="0"/>
          </a:p>
        </p:txBody>
      </p:sp>
      <p:sp>
        <p:nvSpPr>
          <p:cNvPr id="4" name="Rectangle 3">
            <a:extLst>
              <a:ext uri="{FF2B5EF4-FFF2-40B4-BE49-F238E27FC236}">
                <a16:creationId xmlns:a16="http://schemas.microsoft.com/office/drawing/2014/main" id="{D94D0C51-3A11-4508-8401-9681B793F263}"/>
              </a:ext>
            </a:extLst>
          </p:cNvPr>
          <p:cNvSpPr/>
          <p:nvPr/>
        </p:nvSpPr>
        <p:spPr>
          <a:xfrm>
            <a:off x="1716493" y="2706253"/>
            <a:ext cx="1102290" cy="901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258D67-189F-4B62-8FAD-00D511AC300C}"/>
              </a:ext>
            </a:extLst>
          </p:cNvPr>
          <p:cNvSpPr/>
          <p:nvPr/>
        </p:nvSpPr>
        <p:spPr>
          <a:xfrm>
            <a:off x="2831309" y="2706253"/>
            <a:ext cx="1102290" cy="901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B75BFEA-A10B-442E-BAA0-C653B47E3C04}"/>
              </a:ext>
            </a:extLst>
          </p:cNvPr>
          <p:cNvSpPr/>
          <p:nvPr/>
        </p:nvSpPr>
        <p:spPr>
          <a:xfrm>
            <a:off x="1716493" y="3608127"/>
            <a:ext cx="1102290" cy="901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B1686-F8A2-44AF-9977-4E03B1B53A1B}"/>
              </a:ext>
            </a:extLst>
          </p:cNvPr>
          <p:cNvSpPr/>
          <p:nvPr/>
        </p:nvSpPr>
        <p:spPr>
          <a:xfrm>
            <a:off x="2831309" y="3608127"/>
            <a:ext cx="1102290" cy="901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0324635D-B50F-4CD7-A1FA-10188768EE9B}"/>
              </a:ext>
            </a:extLst>
          </p:cNvPr>
          <p:cNvCxnSpPr/>
          <p:nvPr/>
        </p:nvCxnSpPr>
        <p:spPr>
          <a:xfrm flipV="1">
            <a:off x="1716493" y="2706253"/>
            <a:ext cx="1114816" cy="901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9EC4BD-3BDB-4FDB-864E-45130219575E}"/>
              </a:ext>
            </a:extLst>
          </p:cNvPr>
          <p:cNvCxnSpPr/>
          <p:nvPr/>
        </p:nvCxnSpPr>
        <p:spPr>
          <a:xfrm flipV="1">
            <a:off x="2812520" y="2706253"/>
            <a:ext cx="1114816" cy="901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AE2F721-555E-4A5C-BE5A-882399B19B06}"/>
              </a:ext>
            </a:extLst>
          </p:cNvPr>
          <p:cNvCxnSpPr/>
          <p:nvPr/>
        </p:nvCxnSpPr>
        <p:spPr>
          <a:xfrm flipV="1">
            <a:off x="1694573" y="3608127"/>
            <a:ext cx="1114816" cy="901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6912884-5309-4C80-B142-43BCFD7B9F5F}"/>
              </a:ext>
            </a:extLst>
          </p:cNvPr>
          <p:cNvCxnSpPr/>
          <p:nvPr/>
        </p:nvCxnSpPr>
        <p:spPr>
          <a:xfrm flipV="1">
            <a:off x="2809389" y="3608127"/>
            <a:ext cx="1114816" cy="901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2C731B0-F603-4D9A-A192-B15EA4BB2FC2}"/>
              </a:ext>
            </a:extLst>
          </p:cNvPr>
          <p:cNvSpPr txBox="1"/>
          <p:nvPr/>
        </p:nvSpPr>
        <p:spPr>
          <a:xfrm>
            <a:off x="1887682" y="2017321"/>
            <a:ext cx="755737" cy="369332"/>
          </a:xfrm>
          <a:prstGeom prst="rect">
            <a:avLst/>
          </a:prstGeom>
          <a:noFill/>
        </p:spPr>
        <p:txBody>
          <a:bodyPr wrap="square" rtlCol="0">
            <a:spAutoFit/>
          </a:bodyPr>
          <a:lstStyle/>
          <a:p>
            <a:r>
              <a:rPr lang="en-GB" dirty="0"/>
              <a:t>Units</a:t>
            </a:r>
          </a:p>
        </p:txBody>
      </p:sp>
      <p:sp>
        <p:nvSpPr>
          <p:cNvPr id="13" name="TextBox 12">
            <a:extLst>
              <a:ext uri="{FF2B5EF4-FFF2-40B4-BE49-F238E27FC236}">
                <a16:creationId xmlns:a16="http://schemas.microsoft.com/office/drawing/2014/main" id="{05338995-B0FD-4B49-B09C-555FF2522814}"/>
              </a:ext>
            </a:extLst>
          </p:cNvPr>
          <p:cNvSpPr txBox="1"/>
          <p:nvPr/>
        </p:nvSpPr>
        <p:spPr>
          <a:xfrm>
            <a:off x="4094350" y="2972524"/>
            <a:ext cx="755737" cy="369332"/>
          </a:xfrm>
          <a:prstGeom prst="rect">
            <a:avLst/>
          </a:prstGeom>
          <a:noFill/>
        </p:spPr>
        <p:txBody>
          <a:bodyPr wrap="square" rtlCol="0">
            <a:spAutoFit/>
          </a:bodyPr>
          <a:lstStyle/>
          <a:p>
            <a:r>
              <a:rPr lang="en-GB" dirty="0"/>
              <a:t>Units</a:t>
            </a:r>
          </a:p>
        </p:txBody>
      </p:sp>
      <p:sp>
        <p:nvSpPr>
          <p:cNvPr id="14" name="TextBox 13">
            <a:extLst>
              <a:ext uri="{FF2B5EF4-FFF2-40B4-BE49-F238E27FC236}">
                <a16:creationId xmlns:a16="http://schemas.microsoft.com/office/drawing/2014/main" id="{733DBDB8-F668-4613-BEEA-C32F24D38E91}"/>
              </a:ext>
            </a:extLst>
          </p:cNvPr>
          <p:cNvSpPr txBox="1"/>
          <p:nvPr/>
        </p:nvSpPr>
        <p:spPr>
          <a:xfrm>
            <a:off x="2886633" y="2015234"/>
            <a:ext cx="1016693" cy="369332"/>
          </a:xfrm>
          <a:prstGeom prst="rect">
            <a:avLst/>
          </a:prstGeom>
          <a:noFill/>
        </p:spPr>
        <p:txBody>
          <a:bodyPr wrap="square" rtlCol="0">
            <a:spAutoFit/>
          </a:bodyPr>
          <a:lstStyle/>
          <a:p>
            <a:r>
              <a:rPr lang="en-GB" dirty="0"/>
              <a:t>Tenths</a:t>
            </a:r>
          </a:p>
        </p:txBody>
      </p:sp>
      <p:sp>
        <p:nvSpPr>
          <p:cNvPr id="15" name="TextBox 14">
            <a:extLst>
              <a:ext uri="{FF2B5EF4-FFF2-40B4-BE49-F238E27FC236}">
                <a16:creationId xmlns:a16="http://schemas.microsoft.com/office/drawing/2014/main" id="{975E1C03-658B-4B50-A09B-2513DF972738}"/>
              </a:ext>
            </a:extLst>
          </p:cNvPr>
          <p:cNvSpPr txBox="1"/>
          <p:nvPr/>
        </p:nvSpPr>
        <p:spPr>
          <a:xfrm>
            <a:off x="1778080" y="2781409"/>
            <a:ext cx="755737" cy="369332"/>
          </a:xfrm>
          <a:prstGeom prst="rect">
            <a:avLst/>
          </a:prstGeom>
          <a:noFill/>
        </p:spPr>
        <p:txBody>
          <a:bodyPr wrap="square" rtlCol="0">
            <a:spAutoFit/>
          </a:bodyPr>
          <a:lstStyle/>
          <a:p>
            <a:r>
              <a:rPr lang="en-GB" dirty="0"/>
              <a:t>Tens</a:t>
            </a:r>
          </a:p>
        </p:txBody>
      </p:sp>
      <p:sp>
        <p:nvSpPr>
          <p:cNvPr id="16" name="TextBox 15">
            <a:extLst>
              <a:ext uri="{FF2B5EF4-FFF2-40B4-BE49-F238E27FC236}">
                <a16:creationId xmlns:a16="http://schemas.microsoft.com/office/drawing/2014/main" id="{85A12753-2ED4-4383-82D3-6089537C2190}"/>
              </a:ext>
            </a:extLst>
          </p:cNvPr>
          <p:cNvSpPr txBox="1"/>
          <p:nvPr/>
        </p:nvSpPr>
        <p:spPr>
          <a:xfrm>
            <a:off x="2078703" y="3174773"/>
            <a:ext cx="755737" cy="369332"/>
          </a:xfrm>
          <a:prstGeom prst="rect">
            <a:avLst/>
          </a:prstGeom>
          <a:noFill/>
        </p:spPr>
        <p:txBody>
          <a:bodyPr wrap="square" rtlCol="0">
            <a:spAutoFit/>
          </a:bodyPr>
          <a:lstStyle/>
          <a:p>
            <a:r>
              <a:rPr lang="en-GB" dirty="0"/>
              <a:t>Units</a:t>
            </a:r>
          </a:p>
        </p:txBody>
      </p:sp>
      <p:sp>
        <p:nvSpPr>
          <p:cNvPr id="17" name="TextBox 16">
            <a:extLst>
              <a:ext uri="{FF2B5EF4-FFF2-40B4-BE49-F238E27FC236}">
                <a16:creationId xmlns:a16="http://schemas.microsoft.com/office/drawing/2014/main" id="{82A25686-0CB3-4DA5-BF42-A7D5B868A5E4}"/>
              </a:ext>
            </a:extLst>
          </p:cNvPr>
          <p:cNvSpPr txBox="1"/>
          <p:nvPr/>
        </p:nvSpPr>
        <p:spPr>
          <a:xfrm>
            <a:off x="2846966" y="2775842"/>
            <a:ext cx="755737" cy="369332"/>
          </a:xfrm>
          <a:prstGeom prst="rect">
            <a:avLst/>
          </a:prstGeom>
          <a:noFill/>
        </p:spPr>
        <p:txBody>
          <a:bodyPr wrap="square" rtlCol="0">
            <a:spAutoFit/>
          </a:bodyPr>
          <a:lstStyle/>
          <a:p>
            <a:r>
              <a:rPr lang="en-GB" dirty="0"/>
              <a:t>Tens</a:t>
            </a:r>
          </a:p>
        </p:txBody>
      </p:sp>
      <p:sp>
        <p:nvSpPr>
          <p:cNvPr id="18" name="TextBox 17">
            <a:extLst>
              <a:ext uri="{FF2B5EF4-FFF2-40B4-BE49-F238E27FC236}">
                <a16:creationId xmlns:a16="http://schemas.microsoft.com/office/drawing/2014/main" id="{EEFEE6A9-75C2-484A-8CE3-36395CAD0B28}"/>
              </a:ext>
            </a:extLst>
          </p:cNvPr>
          <p:cNvSpPr txBox="1"/>
          <p:nvPr/>
        </p:nvSpPr>
        <p:spPr>
          <a:xfrm>
            <a:off x="3147589" y="3169206"/>
            <a:ext cx="755737" cy="369332"/>
          </a:xfrm>
          <a:prstGeom prst="rect">
            <a:avLst/>
          </a:prstGeom>
          <a:noFill/>
        </p:spPr>
        <p:txBody>
          <a:bodyPr wrap="square" rtlCol="0">
            <a:spAutoFit/>
          </a:bodyPr>
          <a:lstStyle/>
          <a:p>
            <a:r>
              <a:rPr lang="en-GB" dirty="0"/>
              <a:t>Units</a:t>
            </a:r>
          </a:p>
        </p:txBody>
      </p:sp>
      <p:sp>
        <p:nvSpPr>
          <p:cNvPr id="19" name="TextBox 18">
            <a:extLst>
              <a:ext uri="{FF2B5EF4-FFF2-40B4-BE49-F238E27FC236}">
                <a16:creationId xmlns:a16="http://schemas.microsoft.com/office/drawing/2014/main" id="{8D3F75A8-F3E5-45A9-9081-C6D7C8B05F29}"/>
              </a:ext>
            </a:extLst>
          </p:cNvPr>
          <p:cNvSpPr txBox="1"/>
          <p:nvPr/>
        </p:nvSpPr>
        <p:spPr>
          <a:xfrm>
            <a:off x="1756681" y="3707315"/>
            <a:ext cx="755737" cy="369332"/>
          </a:xfrm>
          <a:prstGeom prst="rect">
            <a:avLst/>
          </a:prstGeom>
          <a:noFill/>
        </p:spPr>
        <p:txBody>
          <a:bodyPr wrap="square" rtlCol="0">
            <a:spAutoFit/>
          </a:bodyPr>
          <a:lstStyle/>
          <a:p>
            <a:r>
              <a:rPr lang="en-GB" dirty="0"/>
              <a:t>Tens</a:t>
            </a:r>
          </a:p>
        </p:txBody>
      </p:sp>
      <p:sp>
        <p:nvSpPr>
          <p:cNvPr id="20" name="TextBox 19">
            <a:extLst>
              <a:ext uri="{FF2B5EF4-FFF2-40B4-BE49-F238E27FC236}">
                <a16:creationId xmlns:a16="http://schemas.microsoft.com/office/drawing/2014/main" id="{51CAADE6-F9E8-48E7-B910-548C1C699CE2}"/>
              </a:ext>
            </a:extLst>
          </p:cNvPr>
          <p:cNvSpPr txBox="1"/>
          <p:nvPr/>
        </p:nvSpPr>
        <p:spPr>
          <a:xfrm>
            <a:off x="2057304" y="4100679"/>
            <a:ext cx="755737" cy="369332"/>
          </a:xfrm>
          <a:prstGeom prst="rect">
            <a:avLst/>
          </a:prstGeom>
          <a:noFill/>
        </p:spPr>
        <p:txBody>
          <a:bodyPr wrap="square" rtlCol="0">
            <a:spAutoFit/>
          </a:bodyPr>
          <a:lstStyle/>
          <a:p>
            <a:r>
              <a:rPr lang="en-GB" dirty="0"/>
              <a:t>Units</a:t>
            </a:r>
          </a:p>
        </p:txBody>
      </p:sp>
      <p:sp>
        <p:nvSpPr>
          <p:cNvPr id="21" name="TextBox 20">
            <a:extLst>
              <a:ext uri="{FF2B5EF4-FFF2-40B4-BE49-F238E27FC236}">
                <a16:creationId xmlns:a16="http://schemas.microsoft.com/office/drawing/2014/main" id="{12798F72-EE4E-4EFC-9FCF-C4FA9278EE79}"/>
              </a:ext>
            </a:extLst>
          </p:cNvPr>
          <p:cNvSpPr txBox="1"/>
          <p:nvPr/>
        </p:nvSpPr>
        <p:spPr>
          <a:xfrm>
            <a:off x="2886634" y="3694927"/>
            <a:ext cx="755737" cy="369332"/>
          </a:xfrm>
          <a:prstGeom prst="rect">
            <a:avLst/>
          </a:prstGeom>
          <a:noFill/>
        </p:spPr>
        <p:txBody>
          <a:bodyPr wrap="square" rtlCol="0">
            <a:spAutoFit/>
          </a:bodyPr>
          <a:lstStyle/>
          <a:p>
            <a:r>
              <a:rPr lang="en-GB" dirty="0"/>
              <a:t>Tens</a:t>
            </a:r>
          </a:p>
        </p:txBody>
      </p:sp>
      <p:sp>
        <p:nvSpPr>
          <p:cNvPr id="22" name="TextBox 21">
            <a:extLst>
              <a:ext uri="{FF2B5EF4-FFF2-40B4-BE49-F238E27FC236}">
                <a16:creationId xmlns:a16="http://schemas.microsoft.com/office/drawing/2014/main" id="{216F62C0-3BD7-4789-9B1E-689E6A7FFE93}"/>
              </a:ext>
            </a:extLst>
          </p:cNvPr>
          <p:cNvSpPr txBox="1"/>
          <p:nvPr/>
        </p:nvSpPr>
        <p:spPr>
          <a:xfrm>
            <a:off x="3187257" y="4088291"/>
            <a:ext cx="755737" cy="369332"/>
          </a:xfrm>
          <a:prstGeom prst="rect">
            <a:avLst/>
          </a:prstGeom>
          <a:noFill/>
        </p:spPr>
        <p:txBody>
          <a:bodyPr wrap="square" rtlCol="0">
            <a:spAutoFit/>
          </a:bodyPr>
          <a:lstStyle/>
          <a:p>
            <a:r>
              <a:rPr lang="en-GB" dirty="0"/>
              <a:t>Units</a:t>
            </a:r>
          </a:p>
        </p:txBody>
      </p:sp>
      <p:sp>
        <p:nvSpPr>
          <p:cNvPr id="23" name="TextBox 22">
            <a:extLst>
              <a:ext uri="{FF2B5EF4-FFF2-40B4-BE49-F238E27FC236}">
                <a16:creationId xmlns:a16="http://schemas.microsoft.com/office/drawing/2014/main" id="{BF7DED68-3F33-4398-A4B4-508B1BD81FBF}"/>
              </a:ext>
            </a:extLst>
          </p:cNvPr>
          <p:cNvSpPr txBox="1"/>
          <p:nvPr/>
        </p:nvSpPr>
        <p:spPr>
          <a:xfrm>
            <a:off x="4094350" y="3916013"/>
            <a:ext cx="922751" cy="369332"/>
          </a:xfrm>
          <a:prstGeom prst="rect">
            <a:avLst/>
          </a:prstGeom>
          <a:noFill/>
        </p:spPr>
        <p:txBody>
          <a:bodyPr wrap="square" rtlCol="0">
            <a:spAutoFit/>
          </a:bodyPr>
          <a:lstStyle/>
          <a:p>
            <a:r>
              <a:rPr lang="en-GB" dirty="0"/>
              <a:t>Tenths</a:t>
            </a:r>
          </a:p>
        </p:txBody>
      </p:sp>
      <p:sp>
        <p:nvSpPr>
          <p:cNvPr id="24" name="TextBox 23">
            <a:extLst>
              <a:ext uri="{FF2B5EF4-FFF2-40B4-BE49-F238E27FC236}">
                <a16:creationId xmlns:a16="http://schemas.microsoft.com/office/drawing/2014/main" id="{5CAF6397-33D9-4F75-88E2-0479813F9943}"/>
              </a:ext>
            </a:extLst>
          </p:cNvPr>
          <p:cNvSpPr txBox="1"/>
          <p:nvPr/>
        </p:nvSpPr>
        <p:spPr>
          <a:xfrm>
            <a:off x="3950300" y="2213701"/>
            <a:ext cx="755737" cy="646331"/>
          </a:xfrm>
          <a:prstGeom prst="rect">
            <a:avLst/>
          </a:prstGeom>
          <a:noFill/>
        </p:spPr>
        <p:txBody>
          <a:bodyPr wrap="square" rtlCol="0">
            <a:spAutoFit/>
          </a:bodyPr>
          <a:lstStyle/>
          <a:p>
            <a:r>
              <a:rPr lang="en-GB" sz="3600" dirty="0"/>
              <a:t>×</a:t>
            </a:r>
          </a:p>
        </p:txBody>
      </p:sp>
      <p:sp>
        <p:nvSpPr>
          <p:cNvPr id="25" name="Rectangle 24">
            <a:extLst>
              <a:ext uri="{FF2B5EF4-FFF2-40B4-BE49-F238E27FC236}">
                <a16:creationId xmlns:a16="http://schemas.microsoft.com/office/drawing/2014/main" id="{4ED881DA-FBC7-49EC-A6D9-0378580FA88E}"/>
              </a:ext>
            </a:extLst>
          </p:cNvPr>
          <p:cNvSpPr/>
          <p:nvPr/>
        </p:nvSpPr>
        <p:spPr>
          <a:xfrm>
            <a:off x="1110643" y="6878073"/>
            <a:ext cx="1102290" cy="901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827E42FE-D336-4D92-9E60-A7947C4A8B51}"/>
              </a:ext>
            </a:extLst>
          </p:cNvPr>
          <p:cNvSpPr/>
          <p:nvPr/>
        </p:nvSpPr>
        <p:spPr>
          <a:xfrm>
            <a:off x="2225459" y="6878073"/>
            <a:ext cx="1102290" cy="901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1DAB0FB1-4D69-4FA5-8C1E-6F78097A7730}"/>
              </a:ext>
            </a:extLst>
          </p:cNvPr>
          <p:cNvSpPr/>
          <p:nvPr/>
        </p:nvSpPr>
        <p:spPr>
          <a:xfrm>
            <a:off x="1110643" y="7779947"/>
            <a:ext cx="1102290" cy="901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A35D208-66C4-4885-A822-4EC202F1ED5C}"/>
              </a:ext>
            </a:extLst>
          </p:cNvPr>
          <p:cNvSpPr/>
          <p:nvPr/>
        </p:nvSpPr>
        <p:spPr>
          <a:xfrm>
            <a:off x="2225459" y="7779947"/>
            <a:ext cx="1102290" cy="901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72334800-56F1-488C-924E-D45A84296675}"/>
              </a:ext>
            </a:extLst>
          </p:cNvPr>
          <p:cNvCxnSpPr/>
          <p:nvPr/>
        </p:nvCxnSpPr>
        <p:spPr>
          <a:xfrm flipV="1">
            <a:off x="1110643" y="6878073"/>
            <a:ext cx="1114816" cy="90187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AFED5A-4D77-4113-BD69-C13EE1B488AB}"/>
              </a:ext>
            </a:extLst>
          </p:cNvPr>
          <p:cNvCxnSpPr/>
          <p:nvPr/>
        </p:nvCxnSpPr>
        <p:spPr>
          <a:xfrm flipV="1">
            <a:off x="2206670" y="6878073"/>
            <a:ext cx="1114816" cy="90187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6CD9F6E-9D2E-45B8-85CF-34B7D5A47426}"/>
              </a:ext>
            </a:extLst>
          </p:cNvPr>
          <p:cNvCxnSpPr/>
          <p:nvPr/>
        </p:nvCxnSpPr>
        <p:spPr>
          <a:xfrm flipV="1">
            <a:off x="1088723" y="7779947"/>
            <a:ext cx="1114816" cy="90187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B702D96-1A81-44F0-B55B-2E90374616AA}"/>
              </a:ext>
            </a:extLst>
          </p:cNvPr>
          <p:cNvCxnSpPr/>
          <p:nvPr/>
        </p:nvCxnSpPr>
        <p:spPr>
          <a:xfrm flipV="1">
            <a:off x="2203539" y="7779947"/>
            <a:ext cx="1114816" cy="90187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4E7F7FC-DDE6-4C30-ADB7-3167355565D2}"/>
              </a:ext>
            </a:extLst>
          </p:cNvPr>
          <p:cNvSpPr txBox="1"/>
          <p:nvPr/>
        </p:nvSpPr>
        <p:spPr>
          <a:xfrm>
            <a:off x="2776604" y="8079952"/>
            <a:ext cx="542796" cy="646331"/>
          </a:xfrm>
          <a:prstGeom prst="rect">
            <a:avLst/>
          </a:prstGeom>
          <a:noFill/>
        </p:spPr>
        <p:txBody>
          <a:bodyPr wrap="square" rtlCol="0">
            <a:spAutoFit/>
          </a:bodyPr>
          <a:lstStyle/>
          <a:p>
            <a:r>
              <a:rPr lang="en-GB" sz="3600" dirty="0"/>
              <a:t>8</a:t>
            </a:r>
          </a:p>
        </p:txBody>
      </p:sp>
      <p:sp>
        <p:nvSpPr>
          <p:cNvPr id="34" name="TextBox 33">
            <a:extLst>
              <a:ext uri="{FF2B5EF4-FFF2-40B4-BE49-F238E27FC236}">
                <a16:creationId xmlns:a16="http://schemas.microsoft.com/office/drawing/2014/main" id="{962F396C-9AE0-48BE-9CD8-C1060172ED03}"/>
              </a:ext>
            </a:extLst>
          </p:cNvPr>
          <p:cNvSpPr txBox="1"/>
          <p:nvPr/>
        </p:nvSpPr>
        <p:spPr>
          <a:xfrm>
            <a:off x="1204588" y="6851780"/>
            <a:ext cx="542796" cy="646331"/>
          </a:xfrm>
          <a:prstGeom prst="rect">
            <a:avLst/>
          </a:prstGeom>
          <a:noFill/>
        </p:spPr>
        <p:txBody>
          <a:bodyPr wrap="square" rtlCol="0">
            <a:spAutoFit/>
          </a:bodyPr>
          <a:lstStyle/>
          <a:p>
            <a:r>
              <a:rPr lang="en-GB" sz="3600" dirty="0"/>
              <a:t>2</a:t>
            </a:r>
          </a:p>
        </p:txBody>
      </p:sp>
      <p:sp>
        <p:nvSpPr>
          <p:cNvPr id="35" name="TextBox 34">
            <a:extLst>
              <a:ext uri="{FF2B5EF4-FFF2-40B4-BE49-F238E27FC236}">
                <a16:creationId xmlns:a16="http://schemas.microsoft.com/office/drawing/2014/main" id="{1255BFE3-2649-473D-9E33-C83B5B65ECA4}"/>
              </a:ext>
            </a:extLst>
          </p:cNvPr>
          <p:cNvSpPr txBox="1"/>
          <p:nvPr/>
        </p:nvSpPr>
        <p:spPr>
          <a:xfrm>
            <a:off x="2753639" y="7201238"/>
            <a:ext cx="542796" cy="646331"/>
          </a:xfrm>
          <a:prstGeom prst="rect">
            <a:avLst/>
          </a:prstGeom>
          <a:noFill/>
        </p:spPr>
        <p:txBody>
          <a:bodyPr wrap="square" rtlCol="0">
            <a:spAutoFit/>
          </a:bodyPr>
          <a:lstStyle/>
          <a:p>
            <a:r>
              <a:rPr lang="en-GB" sz="3600" dirty="0"/>
              <a:t>2</a:t>
            </a:r>
          </a:p>
        </p:txBody>
      </p:sp>
      <p:sp>
        <p:nvSpPr>
          <p:cNvPr id="36" name="TextBox 35">
            <a:extLst>
              <a:ext uri="{FF2B5EF4-FFF2-40B4-BE49-F238E27FC236}">
                <a16:creationId xmlns:a16="http://schemas.microsoft.com/office/drawing/2014/main" id="{B9449823-EDC7-4196-8D55-4D5E46C3B7E9}"/>
              </a:ext>
            </a:extLst>
          </p:cNvPr>
          <p:cNvSpPr txBox="1"/>
          <p:nvPr/>
        </p:nvSpPr>
        <p:spPr>
          <a:xfrm>
            <a:off x="1618988" y="7180248"/>
            <a:ext cx="542796" cy="646331"/>
          </a:xfrm>
          <a:prstGeom prst="rect">
            <a:avLst/>
          </a:prstGeom>
          <a:noFill/>
        </p:spPr>
        <p:txBody>
          <a:bodyPr wrap="square" rtlCol="0">
            <a:spAutoFit/>
          </a:bodyPr>
          <a:lstStyle/>
          <a:p>
            <a:r>
              <a:rPr lang="en-GB" sz="3600" dirty="0"/>
              <a:t>4</a:t>
            </a:r>
          </a:p>
        </p:txBody>
      </p:sp>
      <p:sp>
        <p:nvSpPr>
          <p:cNvPr id="37" name="TextBox 36">
            <a:extLst>
              <a:ext uri="{FF2B5EF4-FFF2-40B4-BE49-F238E27FC236}">
                <a16:creationId xmlns:a16="http://schemas.microsoft.com/office/drawing/2014/main" id="{ACA31314-663D-4D36-A270-D4723E807AD1}"/>
              </a:ext>
            </a:extLst>
          </p:cNvPr>
          <p:cNvSpPr txBox="1"/>
          <p:nvPr/>
        </p:nvSpPr>
        <p:spPr>
          <a:xfrm>
            <a:off x="2278692" y="7767421"/>
            <a:ext cx="542796" cy="646331"/>
          </a:xfrm>
          <a:prstGeom prst="rect">
            <a:avLst/>
          </a:prstGeom>
          <a:noFill/>
        </p:spPr>
        <p:txBody>
          <a:bodyPr wrap="square" rtlCol="0">
            <a:spAutoFit/>
          </a:bodyPr>
          <a:lstStyle/>
          <a:p>
            <a:r>
              <a:rPr lang="en-GB" sz="3600" dirty="0"/>
              <a:t>1</a:t>
            </a:r>
          </a:p>
        </p:txBody>
      </p:sp>
      <p:sp>
        <p:nvSpPr>
          <p:cNvPr id="38" name="TextBox 37">
            <a:extLst>
              <a:ext uri="{FF2B5EF4-FFF2-40B4-BE49-F238E27FC236}">
                <a16:creationId xmlns:a16="http://schemas.microsoft.com/office/drawing/2014/main" id="{717C1538-66E7-4D34-B827-77CD7ADC6F91}"/>
              </a:ext>
            </a:extLst>
          </p:cNvPr>
          <p:cNvSpPr txBox="1"/>
          <p:nvPr/>
        </p:nvSpPr>
        <p:spPr>
          <a:xfrm>
            <a:off x="2278692" y="6880585"/>
            <a:ext cx="542796" cy="646331"/>
          </a:xfrm>
          <a:prstGeom prst="rect">
            <a:avLst/>
          </a:prstGeom>
          <a:noFill/>
        </p:spPr>
        <p:txBody>
          <a:bodyPr wrap="square" rtlCol="0">
            <a:spAutoFit/>
          </a:bodyPr>
          <a:lstStyle/>
          <a:p>
            <a:r>
              <a:rPr lang="en-GB" sz="3600" dirty="0"/>
              <a:t>1</a:t>
            </a:r>
          </a:p>
        </p:txBody>
      </p:sp>
      <p:sp>
        <p:nvSpPr>
          <p:cNvPr id="39" name="TextBox 38">
            <a:extLst>
              <a:ext uri="{FF2B5EF4-FFF2-40B4-BE49-F238E27FC236}">
                <a16:creationId xmlns:a16="http://schemas.microsoft.com/office/drawing/2014/main" id="{5968929F-9270-4A7B-84CF-3B0B8D041A1C}"/>
              </a:ext>
            </a:extLst>
          </p:cNvPr>
          <p:cNvSpPr txBox="1"/>
          <p:nvPr/>
        </p:nvSpPr>
        <p:spPr>
          <a:xfrm>
            <a:off x="1173792" y="7759766"/>
            <a:ext cx="542796" cy="646331"/>
          </a:xfrm>
          <a:prstGeom prst="rect">
            <a:avLst/>
          </a:prstGeom>
          <a:noFill/>
        </p:spPr>
        <p:txBody>
          <a:bodyPr wrap="square" rtlCol="0">
            <a:spAutoFit/>
          </a:bodyPr>
          <a:lstStyle/>
          <a:p>
            <a:r>
              <a:rPr lang="en-GB" sz="3600" dirty="0"/>
              <a:t>3</a:t>
            </a:r>
          </a:p>
        </p:txBody>
      </p:sp>
      <p:sp>
        <p:nvSpPr>
          <p:cNvPr id="40" name="TextBox 39">
            <a:extLst>
              <a:ext uri="{FF2B5EF4-FFF2-40B4-BE49-F238E27FC236}">
                <a16:creationId xmlns:a16="http://schemas.microsoft.com/office/drawing/2014/main" id="{B48E9168-78EF-4A25-A088-1AB9DBEC163F}"/>
              </a:ext>
            </a:extLst>
          </p:cNvPr>
          <p:cNvSpPr txBox="1"/>
          <p:nvPr/>
        </p:nvSpPr>
        <p:spPr>
          <a:xfrm>
            <a:off x="1665440" y="8056517"/>
            <a:ext cx="542796" cy="646331"/>
          </a:xfrm>
          <a:prstGeom prst="rect">
            <a:avLst/>
          </a:prstGeom>
          <a:noFill/>
        </p:spPr>
        <p:txBody>
          <a:bodyPr wrap="square" rtlCol="0">
            <a:spAutoFit/>
          </a:bodyPr>
          <a:lstStyle/>
          <a:p>
            <a:r>
              <a:rPr lang="en-GB" sz="3600" dirty="0"/>
              <a:t>6</a:t>
            </a:r>
          </a:p>
        </p:txBody>
      </p:sp>
      <p:sp>
        <p:nvSpPr>
          <p:cNvPr id="41" name="TextBox 40">
            <a:extLst>
              <a:ext uri="{FF2B5EF4-FFF2-40B4-BE49-F238E27FC236}">
                <a16:creationId xmlns:a16="http://schemas.microsoft.com/office/drawing/2014/main" id="{72083571-0B85-4451-A976-2708908E5793}"/>
              </a:ext>
            </a:extLst>
          </p:cNvPr>
          <p:cNvSpPr txBox="1"/>
          <p:nvPr/>
        </p:nvSpPr>
        <p:spPr>
          <a:xfrm>
            <a:off x="2647168" y="8812104"/>
            <a:ext cx="542796" cy="646331"/>
          </a:xfrm>
          <a:prstGeom prst="rect">
            <a:avLst/>
          </a:prstGeom>
          <a:noFill/>
        </p:spPr>
        <p:txBody>
          <a:bodyPr wrap="square" rtlCol="0">
            <a:spAutoFit/>
          </a:bodyPr>
          <a:lstStyle/>
          <a:p>
            <a:r>
              <a:rPr lang="en-GB" sz="3600" dirty="0">
                <a:solidFill>
                  <a:srgbClr val="7030A0"/>
                </a:solidFill>
              </a:rPr>
              <a:t>8</a:t>
            </a:r>
          </a:p>
        </p:txBody>
      </p:sp>
      <p:sp>
        <p:nvSpPr>
          <p:cNvPr id="42" name="TextBox 41">
            <a:extLst>
              <a:ext uri="{FF2B5EF4-FFF2-40B4-BE49-F238E27FC236}">
                <a16:creationId xmlns:a16="http://schemas.microsoft.com/office/drawing/2014/main" id="{15AF3852-9DEE-4B2C-AAF9-A2BE00194540}"/>
              </a:ext>
            </a:extLst>
          </p:cNvPr>
          <p:cNvSpPr txBox="1"/>
          <p:nvPr/>
        </p:nvSpPr>
        <p:spPr>
          <a:xfrm>
            <a:off x="1501039" y="8812104"/>
            <a:ext cx="542796" cy="646331"/>
          </a:xfrm>
          <a:prstGeom prst="rect">
            <a:avLst/>
          </a:prstGeom>
          <a:noFill/>
        </p:spPr>
        <p:txBody>
          <a:bodyPr wrap="square" rtlCol="0">
            <a:spAutoFit/>
          </a:bodyPr>
          <a:lstStyle/>
          <a:p>
            <a:r>
              <a:rPr lang="en-GB" sz="3600" dirty="0">
                <a:solidFill>
                  <a:srgbClr val="7030A0"/>
                </a:solidFill>
              </a:rPr>
              <a:t>9</a:t>
            </a:r>
          </a:p>
        </p:txBody>
      </p:sp>
      <p:sp>
        <p:nvSpPr>
          <p:cNvPr id="43" name="TextBox 42">
            <a:extLst>
              <a:ext uri="{FF2B5EF4-FFF2-40B4-BE49-F238E27FC236}">
                <a16:creationId xmlns:a16="http://schemas.microsoft.com/office/drawing/2014/main" id="{2306DFD6-EB71-44FB-A0CE-5D5F971BB738}"/>
              </a:ext>
            </a:extLst>
          </p:cNvPr>
          <p:cNvSpPr txBox="1"/>
          <p:nvPr/>
        </p:nvSpPr>
        <p:spPr>
          <a:xfrm>
            <a:off x="457198" y="7907718"/>
            <a:ext cx="542796" cy="646331"/>
          </a:xfrm>
          <a:prstGeom prst="rect">
            <a:avLst/>
          </a:prstGeom>
          <a:noFill/>
        </p:spPr>
        <p:txBody>
          <a:bodyPr wrap="square" rtlCol="0">
            <a:spAutoFit/>
          </a:bodyPr>
          <a:lstStyle/>
          <a:p>
            <a:r>
              <a:rPr lang="en-GB" sz="3600" dirty="0">
                <a:solidFill>
                  <a:srgbClr val="7030A0"/>
                </a:solidFill>
              </a:rPr>
              <a:t>8</a:t>
            </a:r>
          </a:p>
        </p:txBody>
      </p:sp>
      <p:sp>
        <p:nvSpPr>
          <p:cNvPr id="44" name="TextBox 43">
            <a:extLst>
              <a:ext uri="{FF2B5EF4-FFF2-40B4-BE49-F238E27FC236}">
                <a16:creationId xmlns:a16="http://schemas.microsoft.com/office/drawing/2014/main" id="{34915DBB-C929-4F44-9F13-41E0822EE9E2}"/>
              </a:ext>
            </a:extLst>
          </p:cNvPr>
          <p:cNvSpPr txBox="1"/>
          <p:nvPr/>
        </p:nvSpPr>
        <p:spPr>
          <a:xfrm>
            <a:off x="493732" y="7003015"/>
            <a:ext cx="542796" cy="646331"/>
          </a:xfrm>
          <a:prstGeom prst="rect">
            <a:avLst/>
          </a:prstGeom>
          <a:noFill/>
        </p:spPr>
        <p:txBody>
          <a:bodyPr wrap="square" rtlCol="0">
            <a:spAutoFit/>
          </a:bodyPr>
          <a:lstStyle/>
          <a:p>
            <a:r>
              <a:rPr lang="en-GB" sz="3600" dirty="0">
                <a:solidFill>
                  <a:srgbClr val="7030A0"/>
                </a:solidFill>
              </a:rPr>
              <a:t>2</a:t>
            </a:r>
          </a:p>
        </p:txBody>
      </p:sp>
      <p:sp>
        <p:nvSpPr>
          <p:cNvPr id="45" name="TextBox 44">
            <a:extLst>
              <a:ext uri="{FF2B5EF4-FFF2-40B4-BE49-F238E27FC236}">
                <a16:creationId xmlns:a16="http://schemas.microsoft.com/office/drawing/2014/main" id="{8DCAEE48-89F1-4C8B-8A27-B6021A82A0F8}"/>
              </a:ext>
            </a:extLst>
          </p:cNvPr>
          <p:cNvSpPr txBox="1"/>
          <p:nvPr/>
        </p:nvSpPr>
        <p:spPr>
          <a:xfrm>
            <a:off x="1281832" y="6314402"/>
            <a:ext cx="1908132" cy="646331"/>
          </a:xfrm>
          <a:prstGeom prst="rect">
            <a:avLst/>
          </a:prstGeom>
          <a:noFill/>
        </p:spPr>
        <p:txBody>
          <a:bodyPr wrap="square" rtlCol="0">
            <a:spAutoFit/>
          </a:bodyPr>
          <a:lstStyle/>
          <a:p>
            <a:r>
              <a:rPr lang="en-GB" sz="3600" dirty="0"/>
              <a:t>4       2</a:t>
            </a:r>
          </a:p>
        </p:txBody>
      </p:sp>
      <p:sp>
        <p:nvSpPr>
          <p:cNvPr id="46" name="TextBox 45">
            <a:extLst>
              <a:ext uri="{FF2B5EF4-FFF2-40B4-BE49-F238E27FC236}">
                <a16:creationId xmlns:a16="http://schemas.microsoft.com/office/drawing/2014/main" id="{FC47F730-8F8F-4194-968A-CB783947350D}"/>
              </a:ext>
            </a:extLst>
          </p:cNvPr>
          <p:cNvSpPr txBox="1"/>
          <p:nvPr/>
        </p:nvSpPr>
        <p:spPr>
          <a:xfrm>
            <a:off x="3327749" y="6949416"/>
            <a:ext cx="1083502" cy="1754326"/>
          </a:xfrm>
          <a:prstGeom prst="rect">
            <a:avLst/>
          </a:prstGeom>
          <a:noFill/>
        </p:spPr>
        <p:txBody>
          <a:bodyPr wrap="square" rtlCol="0">
            <a:spAutoFit/>
          </a:bodyPr>
          <a:lstStyle/>
          <a:p>
            <a:r>
              <a:rPr lang="en-GB" sz="3600" dirty="0"/>
              <a:t>6</a:t>
            </a:r>
          </a:p>
          <a:p>
            <a:endParaRPr lang="en-GB" sz="3600" dirty="0"/>
          </a:p>
          <a:p>
            <a:r>
              <a:rPr lang="en-GB" sz="3600" dirty="0"/>
              <a:t>9</a:t>
            </a:r>
          </a:p>
        </p:txBody>
      </p:sp>
      <p:sp>
        <p:nvSpPr>
          <p:cNvPr id="47" name="TextBox 46">
            <a:extLst>
              <a:ext uri="{FF2B5EF4-FFF2-40B4-BE49-F238E27FC236}">
                <a16:creationId xmlns:a16="http://schemas.microsoft.com/office/drawing/2014/main" id="{0DB88A60-31C4-4148-85C4-7A4D57877670}"/>
              </a:ext>
            </a:extLst>
          </p:cNvPr>
          <p:cNvSpPr txBox="1"/>
          <p:nvPr/>
        </p:nvSpPr>
        <p:spPr>
          <a:xfrm>
            <a:off x="3344450" y="6385521"/>
            <a:ext cx="755737" cy="646331"/>
          </a:xfrm>
          <a:prstGeom prst="rect">
            <a:avLst/>
          </a:prstGeom>
          <a:noFill/>
        </p:spPr>
        <p:txBody>
          <a:bodyPr wrap="square" rtlCol="0">
            <a:spAutoFit/>
          </a:bodyPr>
          <a:lstStyle/>
          <a:p>
            <a:r>
              <a:rPr lang="en-GB" sz="3600" dirty="0"/>
              <a:t>×</a:t>
            </a:r>
          </a:p>
        </p:txBody>
      </p:sp>
      <p:sp>
        <p:nvSpPr>
          <p:cNvPr id="48" name="TextBox 47"/>
          <p:cNvSpPr txBox="1"/>
          <p:nvPr/>
        </p:nvSpPr>
        <p:spPr>
          <a:xfrm>
            <a:off x="457199" y="4738255"/>
            <a:ext cx="4883728" cy="1477328"/>
          </a:xfrm>
          <a:prstGeom prst="rect">
            <a:avLst/>
          </a:prstGeom>
          <a:noFill/>
        </p:spPr>
        <p:txBody>
          <a:bodyPr wrap="square" rtlCol="0">
            <a:spAutoFit/>
          </a:bodyPr>
          <a:lstStyle/>
          <a:p>
            <a:r>
              <a:rPr lang="en-GB" dirty="0"/>
              <a:t>Notice that while the numbers we put in our now units and tenths, within the box we keep the same tens and units. This is because we do exactly the same thing, with one extra step! So let’s look at 4.2 x 6.9:</a:t>
            </a:r>
          </a:p>
        </p:txBody>
      </p:sp>
      <p:sp>
        <p:nvSpPr>
          <p:cNvPr id="49" name="TextBox 48"/>
          <p:cNvSpPr txBox="1"/>
          <p:nvPr/>
        </p:nvSpPr>
        <p:spPr>
          <a:xfrm>
            <a:off x="4094350" y="6349923"/>
            <a:ext cx="2181759" cy="1477328"/>
          </a:xfrm>
          <a:prstGeom prst="rect">
            <a:avLst/>
          </a:prstGeom>
          <a:noFill/>
        </p:spPr>
        <p:txBody>
          <a:bodyPr wrap="square" rtlCol="0">
            <a:spAutoFit/>
          </a:bodyPr>
          <a:lstStyle/>
          <a:p>
            <a:r>
              <a:rPr lang="en-GB" dirty="0"/>
              <a:t>The decimal points travel on the </a:t>
            </a:r>
            <a:r>
              <a:rPr lang="en-GB" dirty="0">
                <a:solidFill>
                  <a:srgbClr val="FF0000"/>
                </a:solidFill>
              </a:rPr>
              <a:t>straight lines</a:t>
            </a:r>
            <a:r>
              <a:rPr lang="en-GB" dirty="0"/>
              <a:t>. When they meet, they go diagonal!</a:t>
            </a:r>
            <a:endParaRPr lang="en-GB" dirty="0">
              <a:solidFill>
                <a:srgbClr val="7030A0"/>
              </a:solidFill>
            </a:endParaRPr>
          </a:p>
        </p:txBody>
      </p:sp>
      <p:sp>
        <p:nvSpPr>
          <p:cNvPr id="53" name="Rectangle: Rounded Corners 52">
            <a:extLst>
              <a:ext uri="{FF2B5EF4-FFF2-40B4-BE49-F238E27FC236}">
                <a16:creationId xmlns:a16="http://schemas.microsoft.com/office/drawing/2014/main" id="{F9BF2B2A-FB25-452C-83DD-45EACDD5E921}"/>
              </a:ext>
            </a:extLst>
          </p:cNvPr>
          <p:cNvSpPr/>
          <p:nvPr/>
        </p:nvSpPr>
        <p:spPr>
          <a:xfrm>
            <a:off x="198045" y="207644"/>
            <a:ext cx="518309" cy="5099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Graphic 53" descr="Mathematics">
            <a:extLst>
              <a:ext uri="{FF2B5EF4-FFF2-40B4-BE49-F238E27FC236}">
                <a16:creationId xmlns:a16="http://schemas.microsoft.com/office/drawing/2014/main" id="{650B77D7-5976-40A8-BC49-4235AB257D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045" y="207645"/>
            <a:ext cx="518309" cy="518309"/>
          </a:xfrm>
          <a:prstGeom prst="rect">
            <a:avLst/>
          </a:prstGeom>
        </p:spPr>
      </p:pic>
      <p:sp>
        <p:nvSpPr>
          <p:cNvPr id="52" name="Oval 51">
            <a:extLst>
              <a:ext uri="{FF2B5EF4-FFF2-40B4-BE49-F238E27FC236}">
                <a16:creationId xmlns:a16="http://schemas.microsoft.com/office/drawing/2014/main" id="{511859AA-6932-40B2-B6DB-01DAC68C39C7}"/>
              </a:ext>
            </a:extLst>
          </p:cNvPr>
          <p:cNvSpPr/>
          <p:nvPr/>
        </p:nvSpPr>
        <p:spPr>
          <a:xfrm>
            <a:off x="2760947" y="2392637"/>
            <a:ext cx="140995" cy="1273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797958A5-E7CF-428D-A66C-CD4BD31A85B6}"/>
              </a:ext>
            </a:extLst>
          </p:cNvPr>
          <p:cNvSpPr/>
          <p:nvPr/>
        </p:nvSpPr>
        <p:spPr>
          <a:xfrm>
            <a:off x="4257670" y="3552606"/>
            <a:ext cx="140995" cy="1273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41C57A2C-07D5-4C34-802A-8C601A88B150}"/>
              </a:ext>
            </a:extLst>
          </p:cNvPr>
          <p:cNvSpPr/>
          <p:nvPr/>
        </p:nvSpPr>
        <p:spPr>
          <a:xfrm>
            <a:off x="2136172" y="6526803"/>
            <a:ext cx="140995" cy="1273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DB4744E7-2F52-48AA-8823-56736A69CE15}"/>
              </a:ext>
            </a:extLst>
          </p:cNvPr>
          <p:cNvSpPr/>
          <p:nvPr/>
        </p:nvSpPr>
        <p:spPr>
          <a:xfrm>
            <a:off x="3481558" y="7676814"/>
            <a:ext cx="140995" cy="1273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Connector 50">
            <a:extLst>
              <a:ext uri="{FF2B5EF4-FFF2-40B4-BE49-F238E27FC236}">
                <a16:creationId xmlns:a16="http://schemas.microsoft.com/office/drawing/2014/main" id="{187EF72B-5402-424E-8C71-BA5D39AFA998}"/>
              </a:ext>
            </a:extLst>
          </p:cNvPr>
          <p:cNvCxnSpPr>
            <a:cxnSpLocks/>
          </p:cNvCxnSpPr>
          <p:nvPr/>
        </p:nvCxnSpPr>
        <p:spPr>
          <a:xfrm flipH="1">
            <a:off x="2212933" y="6878073"/>
            <a:ext cx="12526" cy="88934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59" name="Straight Connector 58">
            <a:extLst>
              <a:ext uri="{FF2B5EF4-FFF2-40B4-BE49-F238E27FC236}">
                <a16:creationId xmlns:a16="http://schemas.microsoft.com/office/drawing/2014/main" id="{2C01FBFF-DC88-473C-AB58-011020B04B13}"/>
              </a:ext>
            </a:extLst>
          </p:cNvPr>
          <p:cNvCxnSpPr>
            <a:cxnSpLocks/>
          </p:cNvCxnSpPr>
          <p:nvPr/>
        </p:nvCxnSpPr>
        <p:spPr>
          <a:xfrm flipV="1">
            <a:off x="2221282" y="7767422"/>
            <a:ext cx="1075153" cy="8009"/>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5" name="Straight Connector 64">
            <a:extLst>
              <a:ext uri="{FF2B5EF4-FFF2-40B4-BE49-F238E27FC236}">
                <a16:creationId xmlns:a16="http://schemas.microsoft.com/office/drawing/2014/main" id="{F98C0F26-198A-436C-81D3-3D81B1161A19}"/>
              </a:ext>
            </a:extLst>
          </p:cNvPr>
          <p:cNvCxnSpPr>
            <a:cxnSpLocks/>
          </p:cNvCxnSpPr>
          <p:nvPr/>
        </p:nvCxnSpPr>
        <p:spPr>
          <a:xfrm flipH="1">
            <a:off x="1088723" y="7775431"/>
            <a:ext cx="1114816" cy="90639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67" name="Oval 66">
            <a:extLst>
              <a:ext uri="{FF2B5EF4-FFF2-40B4-BE49-F238E27FC236}">
                <a16:creationId xmlns:a16="http://schemas.microsoft.com/office/drawing/2014/main" id="{0C63F0D2-B6A4-4F6E-A776-1B87B83FE1C6}"/>
              </a:ext>
            </a:extLst>
          </p:cNvPr>
          <p:cNvSpPr/>
          <p:nvPr/>
        </p:nvSpPr>
        <p:spPr>
          <a:xfrm>
            <a:off x="819730" y="8811853"/>
            <a:ext cx="140995" cy="1273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3C1D2ADF-6B5E-4A64-8F9F-73ED04DB425D}"/>
              </a:ext>
            </a:extLst>
          </p:cNvPr>
          <p:cNvSpPr txBox="1"/>
          <p:nvPr/>
        </p:nvSpPr>
        <p:spPr>
          <a:xfrm>
            <a:off x="3458415" y="8911509"/>
            <a:ext cx="2306452" cy="646331"/>
          </a:xfrm>
          <a:prstGeom prst="rect">
            <a:avLst/>
          </a:prstGeom>
          <a:noFill/>
        </p:spPr>
        <p:txBody>
          <a:bodyPr wrap="square" rtlCol="0">
            <a:spAutoFit/>
          </a:bodyPr>
          <a:lstStyle/>
          <a:p>
            <a:r>
              <a:rPr lang="en-GB" dirty="0"/>
              <a:t>So, 4.2 x 6.9 = 28.98!</a:t>
            </a:r>
          </a:p>
        </p:txBody>
      </p:sp>
    </p:spTree>
    <p:extLst>
      <p:ext uri="{BB962C8B-B14F-4D97-AF65-F5344CB8AC3E}">
        <p14:creationId xmlns:p14="http://schemas.microsoft.com/office/powerpoint/2010/main" val="106791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a:t>
            </a:r>
          </a:p>
        </p:txBody>
      </p:sp>
      <p:sp>
        <p:nvSpPr>
          <p:cNvPr id="4" name="Rectangle 3">
            <a:extLst>
              <a:ext uri="{FF2B5EF4-FFF2-40B4-BE49-F238E27FC236}">
                <a16:creationId xmlns:a16="http://schemas.microsoft.com/office/drawing/2014/main" id="{4ED881DA-FBC7-49EC-A6D9-0378580FA88E}"/>
              </a:ext>
            </a:extLst>
          </p:cNvPr>
          <p:cNvSpPr/>
          <p:nvPr/>
        </p:nvSpPr>
        <p:spPr>
          <a:xfrm>
            <a:off x="1394796" y="2017694"/>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 name="Rectangle 4">
            <a:extLst>
              <a:ext uri="{FF2B5EF4-FFF2-40B4-BE49-F238E27FC236}">
                <a16:creationId xmlns:a16="http://schemas.microsoft.com/office/drawing/2014/main" id="{827E42FE-D336-4D92-9E60-A7947C4A8B51}"/>
              </a:ext>
            </a:extLst>
          </p:cNvPr>
          <p:cNvSpPr/>
          <p:nvPr/>
        </p:nvSpPr>
        <p:spPr>
          <a:xfrm>
            <a:off x="2300584" y="2017694"/>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6" name="Rectangle 5">
            <a:extLst>
              <a:ext uri="{FF2B5EF4-FFF2-40B4-BE49-F238E27FC236}">
                <a16:creationId xmlns:a16="http://schemas.microsoft.com/office/drawing/2014/main" id="{1DAB0FB1-4D69-4FA5-8C1E-6F78097A7730}"/>
              </a:ext>
            </a:extLst>
          </p:cNvPr>
          <p:cNvSpPr/>
          <p:nvPr/>
        </p:nvSpPr>
        <p:spPr>
          <a:xfrm>
            <a:off x="1394796" y="2750467"/>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7" name="Rectangle 6">
            <a:extLst>
              <a:ext uri="{FF2B5EF4-FFF2-40B4-BE49-F238E27FC236}">
                <a16:creationId xmlns:a16="http://schemas.microsoft.com/office/drawing/2014/main" id="{3A35D208-66C4-4885-A822-4EC202F1ED5C}"/>
              </a:ext>
            </a:extLst>
          </p:cNvPr>
          <p:cNvSpPr/>
          <p:nvPr/>
        </p:nvSpPr>
        <p:spPr>
          <a:xfrm>
            <a:off x="2300584" y="2750467"/>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8" name="Straight Connector 7">
            <a:extLst>
              <a:ext uri="{FF2B5EF4-FFF2-40B4-BE49-F238E27FC236}">
                <a16:creationId xmlns:a16="http://schemas.microsoft.com/office/drawing/2014/main" id="{72334800-56F1-488C-924E-D45A84296675}"/>
              </a:ext>
            </a:extLst>
          </p:cNvPr>
          <p:cNvCxnSpPr/>
          <p:nvPr/>
        </p:nvCxnSpPr>
        <p:spPr>
          <a:xfrm flipV="1">
            <a:off x="1394796" y="2017694"/>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7AFED5A-4D77-4113-BD69-C13EE1B488AB}"/>
              </a:ext>
            </a:extLst>
          </p:cNvPr>
          <p:cNvCxnSpPr/>
          <p:nvPr/>
        </p:nvCxnSpPr>
        <p:spPr>
          <a:xfrm flipV="1">
            <a:off x="2285318" y="2017694"/>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6CD9F6E-9D2E-45B8-85CF-34B7D5A47426}"/>
              </a:ext>
            </a:extLst>
          </p:cNvPr>
          <p:cNvCxnSpPr/>
          <p:nvPr/>
        </p:nvCxnSpPr>
        <p:spPr>
          <a:xfrm flipV="1">
            <a:off x="1376986" y="2750467"/>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702D96-1A81-44F0-B55B-2E90374616AA}"/>
              </a:ext>
            </a:extLst>
          </p:cNvPr>
          <p:cNvCxnSpPr/>
          <p:nvPr/>
        </p:nvCxnSpPr>
        <p:spPr>
          <a:xfrm flipV="1">
            <a:off x="2282774" y="2750467"/>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DCAEE48-89F1-4C8B-8A27-B6021A82A0F8}"/>
              </a:ext>
            </a:extLst>
          </p:cNvPr>
          <p:cNvSpPr txBox="1"/>
          <p:nvPr/>
        </p:nvSpPr>
        <p:spPr>
          <a:xfrm>
            <a:off x="1533887" y="1559712"/>
            <a:ext cx="1550357" cy="542456"/>
          </a:xfrm>
          <a:prstGeom prst="rect">
            <a:avLst/>
          </a:prstGeom>
          <a:noFill/>
        </p:spPr>
        <p:txBody>
          <a:bodyPr wrap="square" rtlCol="0">
            <a:spAutoFit/>
          </a:bodyPr>
          <a:lstStyle/>
          <a:p>
            <a:r>
              <a:rPr lang="en-GB" sz="2925" dirty="0"/>
              <a:t>3       7</a:t>
            </a:r>
          </a:p>
        </p:txBody>
      </p:sp>
      <p:sp>
        <p:nvSpPr>
          <p:cNvPr id="13" name="TextBox 12">
            <a:extLst>
              <a:ext uri="{FF2B5EF4-FFF2-40B4-BE49-F238E27FC236}">
                <a16:creationId xmlns:a16="http://schemas.microsoft.com/office/drawing/2014/main" id="{FC47F730-8F8F-4194-968A-CB783947350D}"/>
              </a:ext>
            </a:extLst>
          </p:cNvPr>
          <p:cNvSpPr txBox="1"/>
          <p:nvPr/>
        </p:nvSpPr>
        <p:spPr>
          <a:xfrm>
            <a:off x="3196195" y="2075661"/>
            <a:ext cx="880345" cy="1442703"/>
          </a:xfrm>
          <a:prstGeom prst="rect">
            <a:avLst/>
          </a:prstGeom>
          <a:noFill/>
        </p:spPr>
        <p:txBody>
          <a:bodyPr wrap="square" rtlCol="0">
            <a:spAutoFit/>
          </a:bodyPr>
          <a:lstStyle/>
          <a:p>
            <a:r>
              <a:rPr lang="en-GB" sz="2925" dirty="0"/>
              <a:t>5</a:t>
            </a:r>
          </a:p>
          <a:p>
            <a:endParaRPr lang="en-GB" sz="2925" dirty="0"/>
          </a:p>
          <a:p>
            <a:r>
              <a:rPr lang="en-GB" sz="2925" dirty="0"/>
              <a:t>4</a:t>
            </a:r>
          </a:p>
        </p:txBody>
      </p:sp>
      <p:sp>
        <p:nvSpPr>
          <p:cNvPr id="14" name="TextBox 13">
            <a:extLst>
              <a:ext uri="{FF2B5EF4-FFF2-40B4-BE49-F238E27FC236}">
                <a16:creationId xmlns:a16="http://schemas.microsoft.com/office/drawing/2014/main" id="{0DB88A60-31C4-4148-85C4-7A4D57877670}"/>
              </a:ext>
            </a:extLst>
          </p:cNvPr>
          <p:cNvSpPr txBox="1"/>
          <p:nvPr/>
        </p:nvSpPr>
        <p:spPr>
          <a:xfrm>
            <a:off x="3209765" y="1617496"/>
            <a:ext cx="614036" cy="542456"/>
          </a:xfrm>
          <a:prstGeom prst="rect">
            <a:avLst/>
          </a:prstGeom>
          <a:noFill/>
        </p:spPr>
        <p:txBody>
          <a:bodyPr wrap="square" rtlCol="0">
            <a:spAutoFit/>
          </a:bodyPr>
          <a:lstStyle/>
          <a:p>
            <a:r>
              <a:rPr lang="en-GB" sz="2925" dirty="0"/>
              <a:t>×</a:t>
            </a:r>
          </a:p>
        </p:txBody>
      </p:sp>
      <p:sp>
        <p:nvSpPr>
          <p:cNvPr id="15" name="Rectangle 14">
            <a:extLst>
              <a:ext uri="{FF2B5EF4-FFF2-40B4-BE49-F238E27FC236}">
                <a16:creationId xmlns:a16="http://schemas.microsoft.com/office/drawing/2014/main" id="{4ED881DA-FBC7-49EC-A6D9-0378580FA88E}"/>
              </a:ext>
            </a:extLst>
          </p:cNvPr>
          <p:cNvSpPr/>
          <p:nvPr/>
        </p:nvSpPr>
        <p:spPr>
          <a:xfrm>
            <a:off x="1361581" y="4965796"/>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6" name="Rectangle 15">
            <a:extLst>
              <a:ext uri="{FF2B5EF4-FFF2-40B4-BE49-F238E27FC236}">
                <a16:creationId xmlns:a16="http://schemas.microsoft.com/office/drawing/2014/main" id="{827E42FE-D336-4D92-9E60-A7947C4A8B51}"/>
              </a:ext>
            </a:extLst>
          </p:cNvPr>
          <p:cNvSpPr/>
          <p:nvPr/>
        </p:nvSpPr>
        <p:spPr>
          <a:xfrm>
            <a:off x="2267369" y="4965796"/>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7" name="Rectangle 16">
            <a:extLst>
              <a:ext uri="{FF2B5EF4-FFF2-40B4-BE49-F238E27FC236}">
                <a16:creationId xmlns:a16="http://schemas.microsoft.com/office/drawing/2014/main" id="{1DAB0FB1-4D69-4FA5-8C1E-6F78097A7730}"/>
              </a:ext>
            </a:extLst>
          </p:cNvPr>
          <p:cNvSpPr/>
          <p:nvPr/>
        </p:nvSpPr>
        <p:spPr>
          <a:xfrm>
            <a:off x="1361581" y="5698569"/>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8" name="Rectangle 17">
            <a:extLst>
              <a:ext uri="{FF2B5EF4-FFF2-40B4-BE49-F238E27FC236}">
                <a16:creationId xmlns:a16="http://schemas.microsoft.com/office/drawing/2014/main" id="{3A35D208-66C4-4885-A822-4EC202F1ED5C}"/>
              </a:ext>
            </a:extLst>
          </p:cNvPr>
          <p:cNvSpPr/>
          <p:nvPr/>
        </p:nvSpPr>
        <p:spPr>
          <a:xfrm>
            <a:off x="2267369" y="5698569"/>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19" name="Straight Connector 18">
            <a:extLst>
              <a:ext uri="{FF2B5EF4-FFF2-40B4-BE49-F238E27FC236}">
                <a16:creationId xmlns:a16="http://schemas.microsoft.com/office/drawing/2014/main" id="{72334800-56F1-488C-924E-D45A84296675}"/>
              </a:ext>
            </a:extLst>
          </p:cNvPr>
          <p:cNvCxnSpPr/>
          <p:nvPr/>
        </p:nvCxnSpPr>
        <p:spPr>
          <a:xfrm flipV="1">
            <a:off x="1361582" y="4965796"/>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7AFED5A-4D77-4113-BD69-C13EE1B488AB}"/>
              </a:ext>
            </a:extLst>
          </p:cNvPr>
          <p:cNvCxnSpPr/>
          <p:nvPr/>
        </p:nvCxnSpPr>
        <p:spPr>
          <a:xfrm flipV="1">
            <a:off x="2252104" y="4965796"/>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6CD9F6E-9D2E-45B8-85CF-34B7D5A47426}"/>
              </a:ext>
            </a:extLst>
          </p:cNvPr>
          <p:cNvCxnSpPr/>
          <p:nvPr/>
        </p:nvCxnSpPr>
        <p:spPr>
          <a:xfrm flipV="1">
            <a:off x="1343772" y="5698569"/>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B702D96-1A81-44F0-B55B-2E90374616AA}"/>
              </a:ext>
            </a:extLst>
          </p:cNvPr>
          <p:cNvCxnSpPr/>
          <p:nvPr/>
        </p:nvCxnSpPr>
        <p:spPr>
          <a:xfrm flipV="1">
            <a:off x="2249560" y="5698569"/>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DCAEE48-89F1-4C8B-8A27-B6021A82A0F8}"/>
              </a:ext>
            </a:extLst>
          </p:cNvPr>
          <p:cNvSpPr txBox="1"/>
          <p:nvPr/>
        </p:nvSpPr>
        <p:spPr>
          <a:xfrm>
            <a:off x="1500673" y="4507814"/>
            <a:ext cx="1550357" cy="542456"/>
          </a:xfrm>
          <a:prstGeom prst="rect">
            <a:avLst/>
          </a:prstGeom>
          <a:noFill/>
        </p:spPr>
        <p:txBody>
          <a:bodyPr wrap="square" rtlCol="0">
            <a:spAutoFit/>
          </a:bodyPr>
          <a:lstStyle/>
          <a:p>
            <a:r>
              <a:rPr lang="en-GB" sz="2925" dirty="0"/>
              <a:t>2       2</a:t>
            </a:r>
          </a:p>
        </p:txBody>
      </p:sp>
      <p:sp>
        <p:nvSpPr>
          <p:cNvPr id="24" name="TextBox 23">
            <a:extLst>
              <a:ext uri="{FF2B5EF4-FFF2-40B4-BE49-F238E27FC236}">
                <a16:creationId xmlns:a16="http://schemas.microsoft.com/office/drawing/2014/main" id="{FC47F730-8F8F-4194-968A-CB783947350D}"/>
              </a:ext>
            </a:extLst>
          </p:cNvPr>
          <p:cNvSpPr txBox="1"/>
          <p:nvPr/>
        </p:nvSpPr>
        <p:spPr>
          <a:xfrm>
            <a:off x="3162980" y="5023763"/>
            <a:ext cx="880345" cy="1442703"/>
          </a:xfrm>
          <a:prstGeom prst="rect">
            <a:avLst/>
          </a:prstGeom>
          <a:noFill/>
        </p:spPr>
        <p:txBody>
          <a:bodyPr wrap="square" rtlCol="0">
            <a:spAutoFit/>
          </a:bodyPr>
          <a:lstStyle/>
          <a:p>
            <a:r>
              <a:rPr lang="en-GB" sz="2925" dirty="0"/>
              <a:t>8</a:t>
            </a:r>
          </a:p>
          <a:p>
            <a:endParaRPr lang="en-GB" sz="2925" dirty="0"/>
          </a:p>
          <a:p>
            <a:r>
              <a:rPr lang="en-GB" sz="2925" dirty="0"/>
              <a:t>3</a:t>
            </a:r>
          </a:p>
        </p:txBody>
      </p:sp>
      <p:sp>
        <p:nvSpPr>
          <p:cNvPr id="25" name="TextBox 24">
            <a:extLst>
              <a:ext uri="{FF2B5EF4-FFF2-40B4-BE49-F238E27FC236}">
                <a16:creationId xmlns:a16="http://schemas.microsoft.com/office/drawing/2014/main" id="{0DB88A60-31C4-4148-85C4-7A4D57877670}"/>
              </a:ext>
            </a:extLst>
          </p:cNvPr>
          <p:cNvSpPr txBox="1"/>
          <p:nvPr/>
        </p:nvSpPr>
        <p:spPr>
          <a:xfrm>
            <a:off x="3176551" y="4565598"/>
            <a:ext cx="614036" cy="542456"/>
          </a:xfrm>
          <a:prstGeom prst="rect">
            <a:avLst/>
          </a:prstGeom>
          <a:noFill/>
        </p:spPr>
        <p:txBody>
          <a:bodyPr wrap="square" rtlCol="0">
            <a:spAutoFit/>
          </a:bodyPr>
          <a:lstStyle/>
          <a:p>
            <a:r>
              <a:rPr lang="en-GB" sz="2925" dirty="0"/>
              <a:t>×</a:t>
            </a:r>
          </a:p>
        </p:txBody>
      </p:sp>
      <p:sp>
        <p:nvSpPr>
          <p:cNvPr id="26" name="Rectangle 25">
            <a:extLst>
              <a:ext uri="{FF2B5EF4-FFF2-40B4-BE49-F238E27FC236}">
                <a16:creationId xmlns:a16="http://schemas.microsoft.com/office/drawing/2014/main" id="{4ED881DA-FBC7-49EC-A6D9-0378580FA88E}"/>
              </a:ext>
            </a:extLst>
          </p:cNvPr>
          <p:cNvSpPr/>
          <p:nvPr/>
        </p:nvSpPr>
        <p:spPr>
          <a:xfrm>
            <a:off x="1379530" y="7799792"/>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7" name="Rectangle 26">
            <a:extLst>
              <a:ext uri="{FF2B5EF4-FFF2-40B4-BE49-F238E27FC236}">
                <a16:creationId xmlns:a16="http://schemas.microsoft.com/office/drawing/2014/main" id="{827E42FE-D336-4D92-9E60-A7947C4A8B51}"/>
              </a:ext>
            </a:extLst>
          </p:cNvPr>
          <p:cNvSpPr/>
          <p:nvPr/>
        </p:nvSpPr>
        <p:spPr>
          <a:xfrm>
            <a:off x="2285318" y="7799792"/>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8" name="Rectangle 27">
            <a:extLst>
              <a:ext uri="{FF2B5EF4-FFF2-40B4-BE49-F238E27FC236}">
                <a16:creationId xmlns:a16="http://schemas.microsoft.com/office/drawing/2014/main" id="{1DAB0FB1-4D69-4FA5-8C1E-6F78097A7730}"/>
              </a:ext>
            </a:extLst>
          </p:cNvPr>
          <p:cNvSpPr/>
          <p:nvPr/>
        </p:nvSpPr>
        <p:spPr>
          <a:xfrm>
            <a:off x="1379530" y="8532564"/>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9" name="Rectangle 28">
            <a:extLst>
              <a:ext uri="{FF2B5EF4-FFF2-40B4-BE49-F238E27FC236}">
                <a16:creationId xmlns:a16="http://schemas.microsoft.com/office/drawing/2014/main" id="{3A35D208-66C4-4885-A822-4EC202F1ED5C}"/>
              </a:ext>
            </a:extLst>
          </p:cNvPr>
          <p:cNvSpPr/>
          <p:nvPr/>
        </p:nvSpPr>
        <p:spPr>
          <a:xfrm>
            <a:off x="2285318" y="8532564"/>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30" name="Straight Connector 29">
            <a:extLst>
              <a:ext uri="{FF2B5EF4-FFF2-40B4-BE49-F238E27FC236}">
                <a16:creationId xmlns:a16="http://schemas.microsoft.com/office/drawing/2014/main" id="{72334800-56F1-488C-924E-D45A84296675}"/>
              </a:ext>
            </a:extLst>
          </p:cNvPr>
          <p:cNvCxnSpPr/>
          <p:nvPr/>
        </p:nvCxnSpPr>
        <p:spPr>
          <a:xfrm flipV="1">
            <a:off x="1379531" y="7799792"/>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7AFED5A-4D77-4113-BD69-C13EE1B488AB}"/>
              </a:ext>
            </a:extLst>
          </p:cNvPr>
          <p:cNvCxnSpPr/>
          <p:nvPr/>
        </p:nvCxnSpPr>
        <p:spPr>
          <a:xfrm flipV="1">
            <a:off x="2270052" y="7799792"/>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6CD9F6E-9D2E-45B8-85CF-34B7D5A47426}"/>
              </a:ext>
            </a:extLst>
          </p:cNvPr>
          <p:cNvCxnSpPr/>
          <p:nvPr/>
        </p:nvCxnSpPr>
        <p:spPr>
          <a:xfrm flipV="1">
            <a:off x="1361721" y="8532564"/>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B702D96-1A81-44F0-B55B-2E90374616AA}"/>
              </a:ext>
            </a:extLst>
          </p:cNvPr>
          <p:cNvCxnSpPr/>
          <p:nvPr/>
        </p:nvCxnSpPr>
        <p:spPr>
          <a:xfrm flipV="1">
            <a:off x="2267509" y="8532564"/>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DCAEE48-89F1-4C8B-8A27-B6021A82A0F8}"/>
              </a:ext>
            </a:extLst>
          </p:cNvPr>
          <p:cNvSpPr txBox="1"/>
          <p:nvPr/>
        </p:nvSpPr>
        <p:spPr>
          <a:xfrm>
            <a:off x="1518622" y="7341810"/>
            <a:ext cx="1550357" cy="542456"/>
          </a:xfrm>
          <a:prstGeom prst="rect">
            <a:avLst/>
          </a:prstGeom>
          <a:noFill/>
        </p:spPr>
        <p:txBody>
          <a:bodyPr wrap="square" rtlCol="0">
            <a:spAutoFit/>
          </a:bodyPr>
          <a:lstStyle/>
          <a:p>
            <a:r>
              <a:rPr lang="en-GB" sz="2925" dirty="0"/>
              <a:t>7       1</a:t>
            </a:r>
          </a:p>
        </p:txBody>
      </p:sp>
      <p:sp>
        <p:nvSpPr>
          <p:cNvPr id="35" name="TextBox 34">
            <a:extLst>
              <a:ext uri="{FF2B5EF4-FFF2-40B4-BE49-F238E27FC236}">
                <a16:creationId xmlns:a16="http://schemas.microsoft.com/office/drawing/2014/main" id="{FC47F730-8F8F-4194-968A-CB783947350D}"/>
              </a:ext>
            </a:extLst>
          </p:cNvPr>
          <p:cNvSpPr txBox="1"/>
          <p:nvPr/>
        </p:nvSpPr>
        <p:spPr>
          <a:xfrm>
            <a:off x="3180929" y="7857759"/>
            <a:ext cx="880345" cy="1442703"/>
          </a:xfrm>
          <a:prstGeom prst="rect">
            <a:avLst/>
          </a:prstGeom>
          <a:noFill/>
        </p:spPr>
        <p:txBody>
          <a:bodyPr wrap="square" rtlCol="0">
            <a:spAutoFit/>
          </a:bodyPr>
          <a:lstStyle/>
          <a:p>
            <a:r>
              <a:rPr lang="en-GB" sz="2925" dirty="0"/>
              <a:t>3</a:t>
            </a:r>
          </a:p>
          <a:p>
            <a:endParaRPr lang="en-GB" sz="2925" dirty="0"/>
          </a:p>
          <a:p>
            <a:r>
              <a:rPr lang="en-GB" sz="2925" dirty="0"/>
              <a:t>8</a:t>
            </a:r>
          </a:p>
        </p:txBody>
      </p:sp>
      <p:sp>
        <p:nvSpPr>
          <p:cNvPr id="36" name="TextBox 35">
            <a:extLst>
              <a:ext uri="{FF2B5EF4-FFF2-40B4-BE49-F238E27FC236}">
                <a16:creationId xmlns:a16="http://schemas.microsoft.com/office/drawing/2014/main" id="{0DB88A60-31C4-4148-85C4-7A4D57877670}"/>
              </a:ext>
            </a:extLst>
          </p:cNvPr>
          <p:cNvSpPr txBox="1"/>
          <p:nvPr/>
        </p:nvSpPr>
        <p:spPr>
          <a:xfrm>
            <a:off x="3194500" y="7399594"/>
            <a:ext cx="614036" cy="542456"/>
          </a:xfrm>
          <a:prstGeom prst="rect">
            <a:avLst/>
          </a:prstGeom>
          <a:noFill/>
        </p:spPr>
        <p:txBody>
          <a:bodyPr wrap="square" rtlCol="0">
            <a:spAutoFit/>
          </a:bodyPr>
          <a:lstStyle/>
          <a:p>
            <a:r>
              <a:rPr lang="en-GB" sz="2925" dirty="0"/>
              <a:t>×</a:t>
            </a:r>
          </a:p>
        </p:txBody>
      </p:sp>
      <p:sp>
        <p:nvSpPr>
          <p:cNvPr id="37" name="TextBox 36"/>
          <p:cNvSpPr txBox="1"/>
          <p:nvPr/>
        </p:nvSpPr>
        <p:spPr>
          <a:xfrm>
            <a:off x="1376986" y="1268095"/>
            <a:ext cx="1707539" cy="317459"/>
          </a:xfrm>
          <a:prstGeom prst="rect">
            <a:avLst/>
          </a:prstGeom>
          <a:noFill/>
        </p:spPr>
        <p:txBody>
          <a:bodyPr wrap="square" rtlCol="0">
            <a:spAutoFit/>
          </a:bodyPr>
          <a:lstStyle/>
          <a:p>
            <a:r>
              <a:rPr lang="en-GB" sz="1463" dirty="0"/>
              <a:t>37 x 54 = </a:t>
            </a:r>
            <a:r>
              <a:rPr lang="en-GB" sz="1463" u="sng" dirty="0"/>
              <a:t>		</a:t>
            </a:r>
            <a:endParaRPr lang="en-GB" sz="1463" dirty="0"/>
          </a:p>
        </p:txBody>
      </p:sp>
      <p:sp>
        <p:nvSpPr>
          <p:cNvPr id="38" name="TextBox 37"/>
          <p:cNvSpPr txBox="1"/>
          <p:nvPr/>
        </p:nvSpPr>
        <p:spPr>
          <a:xfrm>
            <a:off x="1361440" y="4138022"/>
            <a:ext cx="1707539" cy="317459"/>
          </a:xfrm>
          <a:prstGeom prst="rect">
            <a:avLst/>
          </a:prstGeom>
          <a:noFill/>
        </p:spPr>
        <p:txBody>
          <a:bodyPr wrap="square" rtlCol="0">
            <a:spAutoFit/>
          </a:bodyPr>
          <a:lstStyle/>
          <a:p>
            <a:r>
              <a:rPr lang="en-GB" sz="1463" dirty="0"/>
              <a:t>22 x 83 = </a:t>
            </a:r>
            <a:r>
              <a:rPr lang="en-GB" sz="1463" u="sng" dirty="0"/>
              <a:t>		</a:t>
            </a:r>
            <a:endParaRPr lang="en-GB" sz="1463" dirty="0"/>
          </a:p>
        </p:txBody>
      </p:sp>
      <p:sp>
        <p:nvSpPr>
          <p:cNvPr id="39" name="TextBox 38"/>
          <p:cNvSpPr txBox="1"/>
          <p:nvPr/>
        </p:nvSpPr>
        <p:spPr>
          <a:xfrm>
            <a:off x="1269706" y="7094929"/>
            <a:ext cx="1707539" cy="317459"/>
          </a:xfrm>
          <a:prstGeom prst="rect">
            <a:avLst/>
          </a:prstGeom>
          <a:noFill/>
        </p:spPr>
        <p:txBody>
          <a:bodyPr wrap="square" rtlCol="0">
            <a:spAutoFit/>
          </a:bodyPr>
          <a:lstStyle/>
          <a:p>
            <a:r>
              <a:rPr lang="en-GB" sz="1463" dirty="0"/>
              <a:t>71 x 38 = </a:t>
            </a:r>
            <a:r>
              <a:rPr lang="en-GB" sz="1463" u="sng" dirty="0"/>
              <a:t>		</a:t>
            </a:r>
            <a:endParaRPr lang="en-GB" sz="1463" dirty="0"/>
          </a:p>
        </p:txBody>
      </p:sp>
      <p:sp>
        <p:nvSpPr>
          <p:cNvPr id="40" name="Oval 39">
            <a:extLst>
              <a:ext uri="{FF2B5EF4-FFF2-40B4-BE49-F238E27FC236}">
                <a16:creationId xmlns:a16="http://schemas.microsoft.com/office/drawing/2014/main" id="{511859AA-6932-40B2-B6DB-01DAC68C39C7}"/>
              </a:ext>
            </a:extLst>
          </p:cNvPr>
          <p:cNvSpPr/>
          <p:nvPr/>
        </p:nvSpPr>
        <p:spPr>
          <a:xfrm>
            <a:off x="2230755" y="1793752"/>
            <a:ext cx="140995" cy="1273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511859AA-6932-40B2-B6DB-01DAC68C39C7}"/>
              </a:ext>
            </a:extLst>
          </p:cNvPr>
          <p:cNvSpPr/>
          <p:nvPr/>
        </p:nvSpPr>
        <p:spPr>
          <a:xfrm>
            <a:off x="3360523" y="2661033"/>
            <a:ext cx="140995" cy="1273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511859AA-6932-40B2-B6DB-01DAC68C39C7}"/>
              </a:ext>
            </a:extLst>
          </p:cNvPr>
          <p:cNvSpPr/>
          <p:nvPr/>
        </p:nvSpPr>
        <p:spPr>
          <a:xfrm>
            <a:off x="2212276" y="4673144"/>
            <a:ext cx="140995" cy="1273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511859AA-6932-40B2-B6DB-01DAC68C39C7}"/>
              </a:ext>
            </a:extLst>
          </p:cNvPr>
          <p:cNvSpPr/>
          <p:nvPr/>
        </p:nvSpPr>
        <p:spPr>
          <a:xfrm>
            <a:off x="3290899" y="5634908"/>
            <a:ext cx="140995" cy="1273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511859AA-6932-40B2-B6DB-01DAC68C39C7}"/>
              </a:ext>
            </a:extLst>
          </p:cNvPr>
          <p:cNvSpPr/>
          <p:nvPr/>
        </p:nvSpPr>
        <p:spPr>
          <a:xfrm>
            <a:off x="2197149" y="7557078"/>
            <a:ext cx="140995" cy="1273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511859AA-6932-40B2-B6DB-01DAC68C39C7}"/>
              </a:ext>
            </a:extLst>
          </p:cNvPr>
          <p:cNvSpPr/>
          <p:nvPr/>
        </p:nvSpPr>
        <p:spPr>
          <a:xfrm>
            <a:off x="3302164" y="8468903"/>
            <a:ext cx="140995" cy="1273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52">
            <a:extLst>
              <a:ext uri="{FF2B5EF4-FFF2-40B4-BE49-F238E27FC236}">
                <a16:creationId xmlns:a16="http://schemas.microsoft.com/office/drawing/2014/main" id="{F9BF2B2A-FB25-452C-83DD-45EACDD5E921}"/>
              </a:ext>
            </a:extLst>
          </p:cNvPr>
          <p:cNvSpPr/>
          <p:nvPr/>
        </p:nvSpPr>
        <p:spPr>
          <a:xfrm>
            <a:off x="198045" y="207644"/>
            <a:ext cx="518309" cy="5099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Graphic 53" descr="Mathematics">
            <a:extLst>
              <a:ext uri="{FF2B5EF4-FFF2-40B4-BE49-F238E27FC236}">
                <a16:creationId xmlns:a16="http://schemas.microsoft.com/office/drawing/2014/main" id="{650B77D7-5976-40A8-BC49-4235AB257D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045" y="207645"/>
            <a:ext cx="518309" cy="518309"/>
          </a:xfrm>
          <a:prstGeom prst="rect">
            <a:avLst/>
          </a:prstGeom>
        </p:spPr>
      </p:pic>
    </p:spTree>
    <p:extLst>
      <p:ext uri="{BB962C8B-B14F-4D97-AF65-F5344CB8AC3E}">
        <p14:creationId xmlns:p14="http://schemas.microsoft.com/office/powerpoint/2010/main" val="2712815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065512"/>
            <a:ext cx="4760785" cy="1907822"/>
          </a:xfrm>
        </p:spPr>
        <p:txBody>
          <a:bodyPr/>
          <a:lstStyle/>
          <a:p>
            <a:r>
              <a:rPr lang="en-GB" dirty="0"/>
              <a:t>Division</a:t>
            </a:r>
          </a:p>
        </p:txBody>
      </p:sp>
      <p:sp>
        <p:nvSpPr>
          <p:cNvPr id="3" name="Content Placeholder 2"/>
          <p:cNvSpPr>
            <a:spLocks noGrp="1"/>
          </p:cNvSpPr>
          <p:nvPr>
            <p:ph idx="1"/>
          </p:nvPr>
        </p:nvSpPr>
        <p:spPr>
          <a:xfrm>
            <a:off x="457200" y="2164891"/>
            <a:ext cx="4760786" cy="5576338"/>
          </a:xfrm>
        </p:spPr>
        <p:txBody>
          <a:bodyPr/>
          <a:lstStyle/>
          <a:p>
            <a:r>
              <a:rPr lang="en-GB" dirty="0"/>
              <a:t>To divide manually, there are many methods that can be used.</a:t>
            </a:r>
          </a:p>
          <a:p>
            <a:endParaRPr lang="en-GB" dirty="0"/>
          </a:p>
          <a:p>
            <a:r>
              <a:rPr lang="en-GB" dirty="0"/>
              <a:t>We’re going to look at two different methods:</a:t>
            </a:r>
          </a:p>
          <a:p>
            <a:endParaRPr lang="en-GB" dirty="0"/>
          </a:p>
          <a:p>
            <a:r>
              <a:rPr lang="en-GB" dirty="0"/>
              <a:t>Repeated adding.</a:t>
            </a:r>
          </a:p>
          <a:p>
            <a:r>
              <a:rPr lang="en-GB" dirty="0"/>
              <a:t>In the same way that we can use repeated adding to multiply, we can actually use it to divide!</a:t>
            </a:r>
          </a:p>
          <a:p>
            <a:endParaRPr lang="en-GB" dirty="0"/>
          </a:p>
          <a:p>
            <a:r>
              <a:rPr lang="en-GB" dirty="0"/>
              <a:t>If I have the sum 21÷3, I am trying to find out how many 3’s go into 21; or how many groups of 3 make 21!!</a:t>
            </a:r>
          </a:p>
          <a:p>
            <a:r>
              <a:rPr lang="en-GB" dirty="0"/>
              <a:t>3	6	9	12	15	18	21</a:t>
            </a:r>
          </a:p>
          <a:p>
            <a:r>
              <a:rPr lang="en-GB" dirty="0">
                <a:solidFill>
                  <a:srgbClr val="FF0000"/>
                </a:solidFill>
              </a:rPr>
              <a:t>3	3	3	3	3	3	3</a:t>
            </a:r>
          </a:p>
          <a:p>
            <a:r>
              <a:rPr lang="en-GB" dirty="0">
                <a:solidFill>
                  <a:schemeClr val="tx1"/>
                </a:solidFill>
              </a:rPr>
              <a:t>So, it takes 7 groups of 3 to make 21. This means that 21÷3 = 7</a:t>
            </a:r>
          </a:p>
          <a:p>
            <a:endParaRPr lang="en-GB" dirty="0">
              <a:solidFill>
                <a:schemeClr val="tx1"/>
              </a:solidFill>
            </a:endParaRPr>
          </a:p>
          <a:p>
            <a:r>
              <a:rPr lang="en-GB" dirty="0">
                <a:solidFill>
                  <a:schemeClr val="tx1"/>
                </a:solidFill>
              </a:rPr>
              <a:t>AGAIN, This method will be a pain with larger numbers, so we need another method…</a:t>
            </a:r>
          </a:p>
        </p:txBody>
      </p:sp>
      <p:sp>
        <p:nvSpPr>
          <p:cNvPr id="7" name="Rectangle: Rounded Corners 6">
            <a:extLst>
              <a:ext uri="{FF2B5EF4-FFF2-40B4-BE49-F238E27FC236}">
                <a16:creationId xmlns:a16="http://schemas.microsoft.com/office/drawing/2014/main" id="{17E844B9-5CA5-4917-8CAC-05EBE8EA9B1B}"/>
              </a:ext>
            </a:extLst>
          </p:cNvPr>
          <p:cNvSpPr/>
          <p:nvPr/>
        </p:nvSpPr>
        <p:spPr>
          <a:xfrm>
            <a:off x="198045" y="207644"/>
            <a:ext cx="518309" cy="5099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Mathematics">
            <a:extLst>
              <a:ext uri="{FF2B5EF4-FFF2-40B4-BE49-F238E27FC236}">
                <a16:creationId xmlns:a16="http://schemas.microsoft.com/office/drawing/2014/main" id="{0313A297-24E0-4E21-8DDD-528A3E85FF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045" y="207645"/>
            <a:ext cx="518309" cy="518309"/>
          </a:xfrm>
          <a:prstGeom prst="rect">
            <a:avLst/>
          </a:prstGeom>
        </p:spPr>
      </p:pic>
    </p:spTree>
    <p:extLst>
      <p:ext uri="{BB962C8B-B14F-4D97-AF65-F5344CB8AC3E}">
        <p14:creationId xmlns:p14="http://schemas.microsoft.com/office/powerpoint/2010/main" val="1776917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2855" y="2656804"/>
            <a:ext cx="3868139" cy="1263483"/>
          </a:xfrm>
        </p:spPr>
        <p:txBody>
          <a:bodyPr/>
          <a:lstStyle/>
          <a:p>
            <a:pPr marL="0" indent="0">
              <a:buNone/>
            </a:pPr>
            <a:r>
              <a:rPr lang="en-GB" dirty="0"/>
              <a:t>Bus Stop Method:</a:t>
            </a:r>
          </a:p>
          <a:p>
            <a:pPr marL="0" indent="0">
              <a:buNone/>
            </a:pPr>
            <a:endParaRPr lang="en-GB" dirty="0"/>
          </a:p>
          <a:p>
            <a:pPr marL="0" indent="0">
              <a:buNone/>
            </a:pPr>
            <a:r>
              <a:rPr lang="en-GB" dirty="0"/>
              <a:t>For larger numbers, we use the bus stop method. You might remember this from school.</a:t>
            </a:r>
          </a:p>
        </p:txBody>
      </p:sp>
      <p:sp>
        <p:nvSpPr>
          <p:cNvPr id="4" name="Title 1"/>
          <p:cNvSpPr>
            <a:spLocks noGrp="1"/>
          </p:cNvSpPr>
          <p:nvPr>
            <p:ph type="title"/>
          </p:nvPr>
        </p:nvSpPr>
        <p:spPr/>
        <p:txBody>
          <a:bodyPr/>
          <a:lstStyle/>
          <a:p>
            <a:r>
              <a:rPr lang="en-GB" dirty="0"/>
              <a:t>Division</a:t>
            </a:r>
          </a:p>
        </p:txBody>
      </p:sp>
      <p:sp>
        <p:nvSpPr>
          <p:cNvPr id="5" name="Half Frame 4"/>
          <p:cNvSpPr/>
          <p:nvPr/>
        </p:nvSpPr>
        <p:spPr>
          <a:xfrm>
            <a:off x="1858676" y="4633257"/>
            <a:ext cx="2034670" cy="59942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6" name="TextBox 5"/>
          <p:cNvSpPr txBox="1"/>
          <p:nvPr/>
        </p:nvSpPr>
        <p:spPr>
          <a:xfrm>
            <a:off x="1436545" y="4557866"/>
            <a:ext cx="700737" cy="767582"/>
          </a:xfrm>
          <a:prstGeom prst="rect">
            <a:avLst/>
          </a:prstGeom>
          <a:noFill/>
        </p:spPr>
        <p:txBody>
          <a:bodyPr wrap="square" rtlCol="0">
            <a:spAutoFit/>
          </a:bodyPr>
          <a:lstStyle/>
          <a:p>
            <a:r>
              <a:rPr lang="en-GB" sz="4388" dirty="0">
                <a:solidFill>
                  <a:schemeClr val="accent6">
                    <a:lumMod val="75000"/>
                  </a:schemeClr>
                </a:solidFill>
              </a:rPr>
              <a:t>3</a:t>
            </a:r>
          </a:p>
        </p:txBody>
      </p:sp>
      <p:sp>
        <p:nvSpPr>
          <p:cNvPr id="7" name="TextBox 6"/>
          <p:cNvSpPr txBox="1"/>
          <p:nvPr/>
        </p:nvSpPr>
        <p:spPr>
          <a:xfrm>
            <a:off x="2086627" y="4760114"/>
            <a:ext cx="2127539" cy="767582"/>
          </a:xfrm>
          <a:prstGeom prst="rect">
            <a:avLst/>
          </a:prstGeom>
          <a:noFill/>
        </p:spPr>
        <p:txBody>
          <a:bodyPr wrap="square" rtlCol="0">
            <a:spAutoFit/>
          </a:bodyPr>
          <a:lstStyle/>
          <a:p>
            <a:r>
              <a:rPr lang="en-GB" sz="4388" dirty="0"/>
              <a:t>4 2 6</a:t>
            </a:r>
          </a:p>
        </p:txBody>
      </p:sp>
      <p:sp>
        <p:nvSpPr>
          <p:cNvPr id="8" name="Line Callout 3 7"/>
          <p:cNvSpPr/>
          <p:nvPr/>
        </p:nvSpPr>
        <p:spPr>
          <a:xfrm>
            <a:off x="1022857" y="5443748"/>
            <a:ext cx="1055326" cy="894917"/>
          </a:xfrm>
          <a:prstGeom prst="borderCallout3">
            <a:avLst>
              <a:gd name="adj1" fmla="val -118"/>
              <a:gd name="adj2" fmla="val 467"/>
              <a:gd name="adj3" fmla="val -40684"/>
              <a:gd name="adj4" fmla="val 40933"/>
              <a:gd name="adj5" fmla="val -50000"/>
              <a:gd name="adj6" fmla="val 47333"/>
              <a:gd name="adj7" fmla="val -58736"/>
              <a:gd name="adj8" fmla="val 532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9" name="TextBox 8"/>
          <p:cNvSpPr txBox="1"/>
          <p:nvPr/>
        </p:nvSpPr>
        <p:spPr>
          <a:xfrm>
            <a:off x="1014414" y="5443748"/>
            <a:ext cx="1004672" cy="892552"/>
          </a:xfrm>
          <a:prstGeom prst="rect">
            <a:avLst/>
          </a:prstGeom>
          <a:noFill/>
        </p:spPr>
        <p:txBody>
          <a:bodyPr wrap="square" rtlCol="0">
            <a:spAutoFit/>
          </a:bodyPr>
          <a:lstStyle/>
          <a:p>
            <a:r>
              <a:rPr lang="en-GB" sz="1300" dirty="0"/>
              <a:t>This is the number we are dividing by</a:t>
            </a:r>
          </a:p>
        </p:txBody>
      </p:sp>
      <p:sp>
        <p:nvSpPr>
          <p:cNvPr id="10" name="Line Callout 1 9"/>
          <p:cNvSpPr/>
          <p:nvPr/>
        </p:nvSpPr>
        <p:spPr>
          <a:xfrm>
            <a:off x="4005231" y="4613886"/>
            <a:ext cx="1224179" cy="648559"/>
          </a:xfrm>
          <a:prstGeom prst="borderCallout1">
            <a:avLst>
              <a:gd name="adj1" fmla="val 18750"/>
              <a:gd name="adj2" fmla="val -8333"/>
              <a:gd name="adj3" fmla="val 54891"/>
              <a:gd name="adj4" fmla="val -50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TextBox 10"/>
          <p:cNvSpPr txBox="1"/>
          <p:nvPr/>
        </p:nvSpPr>
        <p:spPr>
          <a:xfrm>
            <a:off x="4003099" y="4557498"/>
            <a:ext cx="1226311" cy="692497"/>
          </a:xfrm>
          <a:prstGeom prst="rect">
            <a:avLst/>
          </a:prstGeom>
          <a:noFill/>
        </p:spPr>
        <p:txBody>
          <a:bodyPr wrap="square" rtlCol="0">
            <a:spAutoFit/>
          </a:bodyPr>
          <a:lstStyle/>
          <a:p>
            <a:r>
              <a:rPr lang="en-GB" sz="1300" dirty="0"/>
              <a:t>This is the number we are dividing</a:t>
            </a:r>
          </a:p>
        </p:txBody>
      </p:sp>
      <p:sp>
        <p:nvSpPr>
          <p:cNvPr id="12" name="TextBox 11"/>
          <p:cNvSpPr txBox="1"/>
          <p:nvPr/>
        </p:nvSpPr>
        <p:spPr>
          <a:xfrm>
            <a:off x="2019085" y="6756144"/>
            <a:ext cx="2203522" cy="542584"/>
          </a:xfrm>
          <a:prstGeom prst="rect">
            <a:avLst/>
          </a:prstGeom>
          <a:noFill/>
        </p:spPr>
        <p:txBody>
          <a:bodyPr wrap="square" rtlCol="0">
            <a:spAutoFit/>
          </a:bodyPr>
          <a:lstStyle/>
          <a:p>
            <a:r>
              <a:rPr lang="en-GB" sz="1463" dirty="0"/>
              <a:t>Let’s see how we do this one together!</a:t>
            </a:r>
          </a:p>
        </p:txBody>
      </p:sp>
      <p:sp>
        <p:nvSpPr>
          <p:cNvPr id="13" name="Rectangle: Rounded Corners 52">
            <a:extLst>
              <a:ext uri="{FF2B5EF4-FFF2-40B4-BE49-F238E27FC236}">
                <a16:creationId xmlns:a16="http://schemas.microsoft.com/office/drawing/2014/main" id="{F9BF2B2A-FB25-452C-83DD-45EACDD5E921}"/>
              </a:ext>
            </a:extLst>
          </p:cNvPr>
          <p:cNvSpPr/>
          <p:nvPr/>
        </p:nvSpPr>
        <p:spPr>
          <a:xfrm>
            <a:off x="198045" y="207644"/>
            <a:ext cx="518309" cy="5099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53" descr="Mathematics">
            <a:extLst>
              <a:ext uri="{FF2B5EF4-FFF2-40B4-BE49-F238E27FC236}">
                <a16:creationId xmlns:a16="http://schemas.microsoft.com/office/drawing/2014/main" id="{650B77D7-5976-40A8-BC49-4235AB257D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045" y="207645"/>
            <a:ext cx="518309" cy="518309"/>
          </a:xfrm>
          <a:prstGeom prst="rect">
            <a:avLst/>
          </a:prstGeom>
        </p:spPr>
      </p:pic>
    </p:spTree>
    <p:extLst>
      <p:ext uri="{BB962C8B-B14F-4D97-AF65-F5344CB8AC3E}">
        <p14:creationId xmlns:p14="http://schemas.microsoft.com/office/powerpoint/2010/main" val="354733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Division</a:t>
            </a:r>
          </a:p>
        </p:txBody>
      </p:sp>
      <p:sp>
        <p:nvSpPr>
          <p:cNvPr id="5" name="Half Frame 4"/>
          <p:cNvSpPr/>
          <p:nvPr/>
        </p:nvSpPr>
        <p:spPr>
          <a:xfrm>
            <a:off x="2847880" y="1652638"/>
            <a:ext cx="2034670" cy="59942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6" name="TextBox 5"/>
          <p:cNvSpPr txBox="1"/>
          <p:nvPr/>
        </p:nvSpPr>
        <p:spPr>
          <a:xfrm>
            <a:off x="2425749" y="1577247"/>
            <a:ext cx="700737" cy="767582"/>
          </a:xfrm>
          <a:prstGeom prst="rect">
            <a:avLst/>
          </a:prstGeom>
          <a:noFill/>
        </p:spPr>
        <p:txBody>
          <a:bodyPr wrap="square" rtlCol="0">
            <a:spAutoFit/>
          </a:bodyPr>
          <a:lstStyle/>
          <a:p>
            <a:r>
              <a:rPr lang="en-GB" sz="4388" dirty="0">
                <a:solidFill>
                  <a:schemeClr val="accent6">
                    <a:lumMod val="75000"/>
                  </a:schemeClr>
                </a:solidFill>
              </a:rPr>
              <a:t>3</a:t>
            </a:r>
          </a:p>
        </p:txBody>
      </p:sp>
      <p:sp>
        <p:nvSpPr>
          <p:cNvPr id="7" name="TextBox 6"/>
          <p:cNvSpPr txBox="1"/>
          <p:nvPr/>
        </p:nvSpPr>
        <p:spPr>
          <a:xfrm>
            <a:off x="3075831" y="1779495"/>
            <a:ext cx="2127539" cy="767582"/>
          </a:xfrm>
          <a:prstGeom prst="rect">
            <a:avLst/>
          </a:prstGeom>
          <a:noFill/>
        </p:spPr>
        <p:txBody>
          <a:bodyPr wrap="square" rtlCol="0">
            <a:spAutoFit/>
          </a:bodyPr>
          <a:lstStyle/>
          <a:p>
            <a:r>
              <a:rPr lang="en-GB" sz="4388" dirty="0"/>
              <a:t>4 2 6</a:t>
            </a:r>
          </a:p>
        </p:txBody>
      </p:sp>
      <p:sp>
        <p:nvSpPr>
          <p:cNvPr id="12" name="Half Frame 11"/>
          <p:cNvSpPr/>
          <p:nvPr/>
        </p:nvSpPr>
        <p:spPr>
          <a:xfrm>
            <a:off x="2846483" y="3715149"/>
            <a:ext cx="2034670" cy="59942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13" name="TextBox 12"/>
          <p:cNvSpPr txBox="1"/>
          <p:nvPr/>
        </p:nvSpPr>
        <p:spPr>
          <a:xfrm>
            <a:off x="2424351" y="3639758"/>
            <a:ext cx="700737" cy="767582"/>
          </a:xfrm>
          <a:prstGeom prst="rect">
            <a:avLst/>
          </a:prstGeom>
          <a:noFill/>
        </p:spPr>
        <p:txBody>
          <a:bodyPr wrap="square" rtlCol="0">
            <a:spAutoFit/>
          </a:bodyPr>
          <a:lstStyle/>
          <a:p>
            <a:r>
              <a:rPr lang="en-GB" sz="4388" dirty="0">
                <a:solidFill>
                  <a:schemeClr val="accent6">
                    <a:lumMod val="75000"/>
                  </a:schemeClr>
                </a:solidFill>
              </a:rPr>
              <a:t>3</a:t>
            </a:r>
          </a:p>
        </p:txBody>
      </p:sp>
      <p:sp>
        <p:nvSpPr>
          <p:cNvPr id="14" name="TextBox 13"/>
          <p:cNvSpPr txBox="1"/>
          <p:nvPr/>
        </p:nvSpPr>
        <p:spPr>
          <a:xfrm>
            <a:off x="3074433" y="3842006"/>
            <a:ext cx="2127539" cy="767582"/>
          </a:xfrm>
          <a:prstGeom prst="rect">
            <a:avLst/>
          </a:prstGeom>
          <a:noFill/>
        </p:spPr>
        <p:txBody>
          <a:bodyPr wrap="square" rtlCol="0">
            <a:spAutoFit/>
          </a:bodyPr>
          <a:lstStyle/>
          <a:p>
            <a:r>
              <a:rPr lang="en-GB" sz="4388" dirty="0"/>
              <a:t>4 2 6</a:t>
            </a:r>
          </a:p>
        </p:txBody>
      </p:sp>
      <p:sp>
        <p:nvSpPr>
          <p:cNvPr id="18" name="TextBox 17"/>
          <p:cNvSpPr txBox="1"/>
          <p:nvPr/>
        </p:nvSpPr>
        <p:spPr>
          <a:xfrm>
            <a:off x="913099" y="1444603"/>
            <a:ext cx="1512648" cy="1318118"/>
          </a:xfrm>
          <a:prstGeom prst="rect">
            <a:avLst/>
          </a:prstGeom>
          <a:solidFill>
            <a:srgbClr val="FFC000"/>
          </a:solidFill>
          <a:ln>
            <a:solidFill>
              <a:srgbClr val="FF0000"/>
            </a:solidFill>
          </a:ln>
        </p:spPr>
        <p:txBody>
          <a:bodyPr wrap="square" rtlCol="0">
            <a:spAutoFit/>
          </a:bodyPr>
          <a:lstStyle/>
          <a:p>
            <a:r>
              <a:rPr lang="en-GB" sz="1138" dirty="0"/>
              <a:t>Step 1 – Put the number you want to divide in the bus stop, and the </a:t>
            </a:r>
            <a:r>
              <a:rPr lang="en-GB" sz="1138" dirty="0">
                <a:solidFill>
                  <a:schemeClr val="accent6">
                    <a:lumMod val="75000"/>
                  </a:schemeClr>
                </a:solidFill>
              </a:rPr>
              <a:t>number you want to divide by</a:t>
            </a:r>
            <a:r>
              <a:rPr lang="en-GB" sz="1138" dirty="0"/>
              <a:t> next to the stop </a:t>
            </a:r>
          </a:p>
        </p:txBody>
      </p:sp>
      <p:sp>
        <p:nvSpPr>
          <p:cNvPr id="19" name="TextBox 18"/>
          <p:cNvSpPr txBox="1"/>
          <p:nvPr/>
        </p:nvSpPr>
        <p:spPr>
          <a:xfrm>
            <a:off x="911703" y="3437510"/>
            <a:ext cx="1512648" cy="1668342"/>
          </a:xfrm>
          <a:prstGeom prst="rect">
            <a:avLst/>
          </a:prstGeom>
          <a:solidFill>
            <a:srgbClr val="FFC000"/>
          </a:solidFill>
          <a:ln>
            <a:solidFill>
              <a:srgbClr val="FF0000"/>
            </a:solidFill>
          </a:ln>
        </p:spPr>
        <p:txBody>
          <a:bodyPr wrap="square" rtlCol="0">
            <a:spAutoFit/>
          </a:bodyPr>
          <a:lstStyle/>
          <a:p>
            <a:r>
              <a:rPr lang="en-GB" sz="1138" dirty="0"/>
              <a:t>Step 2 – starting from the left, see how many times the </a:t>
            </a:r>
            <a:r>
              <a:rPr lang="en-GB" sz="1138" dirty="0">
                <a:solidFill>
                  <a:schemeClr val="accent6">
                    <a:lumMod val="75000"/>
                  </a:schemeClr>
                </a:solidFill>
              </a:rPr>
              <a:t>3</a:t>
            </a:r>
            <a:r>
              <a:rPr lang="en-GB" sz="1138" dirty="0"/>
              <a:t> will go into the 4; there will be one </a:t>
            </a:r>
            <a:r>
              <a:rPr lang="en-GB" sz="1138" dirty="0">
                <a:solidFill>
                  <a:schemeClr val="accent6">
                    <a:lumMod val="75000"/>
                  </a:schemeClr>
                </a:solidFill>
              </a:rPr>
              <a:t>3</a:t>
            </a:r>
            <a:r>
              <a:rPr lang="en-GB" sz="1138" dirty="0"/>
              <a:t> and </a:t>
            </a:r>
            <a:r>
              <a:rPr lang="en-GB" sz="1138" dirty="0">
                <a:solidFill>
                  <a:srgbClr val="FF0000"/>
                </a:solidFill>
              </a:rPr>
              <a:t>1</a:t>
            </a:r>
            <a:r>
              <a:rPr lang="en-GB" sz="1138" dirty="0"/>
              <a:t> left over. Write how many 3’s there are in 4 above the bus stop.</a:t>
            </a:r>
          </a:p>
        </p:txBody>
      </p:sp>
      <p:cxnSp>
        <p:nvCxnSpPr>
          <p:cNvPr id="21" name="Straight Connector 20"/>
          <p:cNvCxnSpPr/>
          <p:nvPr/>
        </p:nvCxnSpPr>
        <p:spPr>
          <a:xfrm flipV="1">
            <a:off x="3125088" y="4014861"/>
            <a:ext cx="312832" cy="5773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74433" y="3937831"/>
            <a:ext cx="2456802" cy="317459"/>
          </a:xfrm>
          <a:prstGeom prst="rect">
            <a:avLst/>
          </a:prstGeom>
          <a:noFill/>
        </p:spPr>
        <p:txBody>
          <a:bodyPr wrap="square" rtlCol="0">
            <a:spAutoFit/>
          </a:bodyPr>
          <a:lstStyle/>
          <a:p>
            <a:r>
              <a:rPr lang="en-GB" sz="1463" dirty="0">
                <a:solidFill>
                  <a:schemeClr val="accent6">
                    <a:lumMod val="75000"/>
                  </a:schemeClr>
                </a:solidFill>
              </a:rPr>
              <a:t>3</a:t>
            </a:r>
            <a:r>
              <a:rPr lang="en-GB" sz="1463" dirty="0"/>
              <a:t>	</a:t>
            </a:r>
            <a:r>
              <a:rPr lang="en-GB" sz="1463" dirty="0">
                <a:solidFill>
                  <a:srgbClr val="FF0000"/>
                </a:solidFill>
              </a:rPr>
              <a:t>1</a:t>
            </a:r>
          </a:p>
        </p:txBody>
      </p:sp>
      <p:sp>
        <p:nvSpPr>
          <p:cNvPr id="23" name="TextBox 22"/>
          <p:cNvSpPr txBox="1"/>
          <p:nvPr/>
        </p:nvSpPr>
        <p:spPr>
          <a:xfrm>
            <a:off x="3058969" y="2985350"/>
            <a:ext cx="2127539" cy="767582"/>
          </a:xfrm>
          <a:prstGeom prst="rect">
            <a:avLst/>
          </a:prstGeom>
          <a:noFill/>
        </p:spPr>
        <p:txBody>
          <a:bodyPr wrap="square" rtlCol="0">
            <a:spAutoFit/>
          </a:bodyPr>
          <a:lstStyle/>
          <a:p>
            <a:r>
              <a:rPr lang="en-GB" sz="4388" dirty="0"/>
              <a:t>1</a:t>
            </a:r>
          </a:p>
        </p:txBody>
      </p:sp>
      <p:sp>
        <p:nvSpPr>
          <p:cNvPr id="24" name="Half Frame 23"/>
          <p:cNvSpPr/>
          <p:nvPr/>
        </p:nvSpPr>
        <p:spPr>
          <a:xfrm>
            <a:off x="2912604" y="6020009"/>
            <a:ext cx="2034670" cy="59942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25" name="TextBox 24"/>
          <p:cNvSpPr txBox="1"/>
          <p:nvPr/>
        </p:nvSpPr>
        <p:spPr>
          <a:xfrm>
            <a:off x="2490473" y="5944617"/>
            <a:ext cx="700737" cy="767582"/>
          </a:xfrm>
          <a:prstGeom prst="rect">
            <a:avLst/>
          </a:prstGeom>
          <a:noFill/>
        </p:spPr>
        <p:txBody>
          <a:bodyPr wrap="square" rtlCol="0">
            <a:spAutoFit/>
          </a:bodyPr>
          <a:lstStyle/>
          <a:p>
            <a:r>
              <a:rPr lang="en-GB" sz="4388" dirty="0">
                <a:solidFill>
                  <a:schemeClr val="accent6">
                    <a:lumMod val="75000"/>
                  </a:schemeClr>
                </a:solidFill>
              </a:rPr>
              <a:t>3</a:t>
            </a:r>
          </a:p>
        </p:txBody>
      </p:sp>
      <p:sp>
        <p:nvSpPr>
          <p:cNvPr id="26" name="TextBox 25"/>
          <p:cNvSpPr txBox="1"/>
          <p:nvPr/>
        </p:nvSpPr>
        <p:spPr>
          <a:xfrm>
            <a:off x="3140555" y="6146866"/>
            <a:ext cx="2127539" cy="767582"/>
          </a:xfrm>
          <a:prstGeom prst="rect">
            <a:avLst/>
          </a:prstGeom>
          <a:noFill/>
        </p:spPr>
        <p:txBody>
          <a:bodyPr wrap="square" rtlCol="0">
            <a:spAutoFit/>
          </a:bodyPr>
          <a:lstStyle/>
          <a:p>
            <a:r>
              <a:rPr lang="en-GB" sz="4388" dirty="0"/>
              <a:t>4 2 6</a:t>
            </a:r>
          </a:p>
        </p:txBody>
      </p:sp>
      <p:cxnSp>
        <p:nvCxnSpPr>
          <p:cNvPr id="27" name="Straight Connector 26"/>
          <p:cNvCxnSpPr/>
          <p:nvPr/>
        </p:nvCxnSpPr>
        <p:spPr>
          <a:xfrm flipV="1">
            <a:off x="3191210" y="6319720"/>
            <a:ext cx="312832" cy="5773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40554" y="6242691"/>
            <a:ext cx="2456802" cy="317459"/>
          </a:xfrm>
          <a:prstGeom prst="rect">
            <a:avLst/>
          </a:prstGeom>
          <a:noFill/>
        </p:spPr>
        <p:txBody>
          <a:bodyPr wrap="square" rtlCol="0">
            <a:spAutoFit/>
          </a:bodyPr>
          <a:lstStyle/>
          <a:p>
            <a:r>
              <a:rPr lang="en-GB" sz="1463" dirty="0">
                <a:solidFill>
                  <a:schemeClr val="accent6">
                    <a:lumMod val="75000"/>
                  </a:schemeClr>
                </a:solidFill>
              </a:rPr>
              <a:t>3</a:t>
            </a:r>
            <a:r>
              <a:rPr lang="en-GB" sz="1463" dirty="0"/>
              <a:t>	</a:t>
            </a:r>
            <a:r>
              <a:rPr lang="en-GB" sz="1463" dirty="0">
                <a:solidFill>
                  <a:srgbClr val="FF0000"/>
                </a:solidFill>
              </a:rPr>
              <a:t>1</a:t>
            </a:r>
          </a:p>
        </p:txBody>
      </p:sp>
      <p:sp>
        <p:nvSpPr>
          <p:cNvPr id="29" name="TextBox 28"/>
          <p:cNvSpPr txBox="1"/>
          <p:nvPr/>
        </p:nvSpPr>
        <p:spPr>
          <a:xfrm>
            <a:off x="3125090" y="5290210"/>
            <a:ext cx="2127539" cy="767582"/>
          </a:xfrm>
          <a:prstGeom prst="rect">
            <a:avLst/>
          </a:prstGeom>
          <a:noFill/>
        </p:spPr>
        <p:txBody>
          <a:bodyPr wrap="square" rtlCol="0">
            <a:spAutoFit/>
          </a:bodyPr>
          <a:lstStyle/>
          <a:p>
            <a:r>
              <a:rPr lang="en-GB" sz="4388" dirty="0"/>
              <a:t>1 4</a:t>
            </a:r>
          </a:p>
        </p:txBody>
      </p:sp>
      <p:sp>
        <p:nvSpPr>
          <p:cNvPr id="30" name="TextBox 29"/>
          <p:cNvSpPr txBox="1"/>
          <p:nvPr/>
        </p:nvSpPr>
        <p:spPr>
          <a:xfrm>
            <a:off x="911702" y="5521694"/>
            <a:ext cx="1512648" cy="2193677"/>
          </a:xfrm>
          <a:prstGeom prst="rect">
            <a:avLst/>
          </a:prstGeom>
          <a:solidFill>
            <a:srgbClr val="FFC000"/>
          </a:solidFill>
          <a:ln>
            <a:solidFill>
              <a:srgbClr val="FF0000"/>
            </a:solidFill>
          </a:ln>
        </p:spPr>
        <p:txBody>
          <a:bodyPr wrap="square" rtlCol="0">
            <a:spAutoFit/>
          </a:bodyPr>
          <a:lstStyle/>
          <a:p>
            <a:r>
              <a:rPr lang="en-GB" sz="1138" dirty="0"/>
              <a:t>Step 3 – we continue the process with the next number. REMEMBER, the 1 from step two is added to the ‘2’ in ‘426’, but it represents a </a:t>
            </a:r>
            <a:r>
              <a:rPr lang="en-GB" sz="1138" b="1" u="sng" dirty="0"/>
              <a:t>10</a:t>
            </a:r>
            <a:r>
              <a:rPr lang="en-GB" sz="1138" dirty="0"/>
              <a:t>, so we are looking for how many </a:t>
            </a:r>
            <a:r>
              <a:rPr lang="en-GB" sz="1138" dirty="0">
                <a:solidFill>
                  <a:schemeClr val="accent6">
                    <a:lumMod val="75000"/>
                  </a:schemeClr>
                </a:solidFill>
              </a:rPr>
              <a:t>3</a:t>
            </a:r>
            <a:r>
              <a:rPr lang="en-GB" sz="1138" dirty="0"/>
              <a:t>’s are in 12.</a:t>
            </a:r>
          </a:p>
        </p:txBody>
      </p:sp>
      <p:sp>
        <p:nvSpPr>
          <p:cNvPr id="32" name="Half Frame 31"/>
          <p:cNvSpPr/>
          <p:nvPr/>
        </p:nvSpPr>
        <p:spPr>
          <a:xfrm>
            <a:off x="2846482" y="7828008"/>
            <a:ext cx="2034670" cy="59942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33" name="TextBox 32"/>
          <p:cNvSpPr txBox="1"/>
          <p:nvPr/>
        </p:nvSpPr>
        <p:spPr>
          <a:xfrm>
            <a:off x="2424350" y="7752617"/>
            <a:ext cx="700737" cy="767582"/>
          </a:xfrm>
          <a:prstGeom prst="rect">
            <a:avLst/>
          </a:prstGeom>
          <a:noFill/>
        </p:spPr>
        <p:txBody>
          <a:bodyPr wrap="square" rtlCol="0">
            <a:spAutoFit/>
          </a:bodyPr>
          <a:lstStyle/>
          <a:p>
            <a:r>
              <a:rPr lang="en-GB" sz="4388" dirty="0">
                <a:solidFill>
                  <a:schemeClr val="accent6">
                    <a:lumMod val="75000"/>
                  </a:schemeClr>
                </a:solidFill>
              </a:rPr>
              <a:t>3</a:t>
            </a:r>
          </a:p>
        </p:txBody>
      </p:sp>
      <p:sp>
        <p:nvSpPr>
          <p:cNvPr id="34" name="TextBox 33"/>
          <p:cNvSpPr txBox="1"/>
          <p:nvPr/>
        </p:nvSpPr>
        <p:spPr>
          <a:xfrm>
            <a:off x="3074433" y="7954865"/>
            <a:ext cx="2127539" cy="767582"/>
          </a:xfrm>
          <a:prstGeom prst="rect">
            <a:avLst/>
          </a:prstGeom>
          <a:noFill/>
        </p:spPr>
        <p:txBody>
          <a:bodyPr wrap="square" rtlCol="0">
            <a:spAutoFit/>
          </a:bodyPr>
          <a:lstStyle/>
          <a:p>
            <a:r>
              <a:rPr lang="en-GB" sz="4388" dirty="0"/>
              <a:t>4 2 6</a:t>
            </a:r>
          </a:p>
        </p:txBody>
      </p:sp>
      <p:cxnSp>
        <p:nvCxnSpPr>
          <p:cNvPr id="35" name="Straight Connector 34"/>
          <p:cNvCxnSpPr/>
          <p:nvPr/>
        </p:nvCxnSpPr>
        <p:spPr>
          <a:xfrm flipV="1">
            <a:off x="3125088" y="8127720"/>
            <a:ext cx="312832" cy="5773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074432" y="8050690"/>
            <a:ext cx="2456802" cy="317459"/>
          </a:xfrm>
          <a:prstGeom prst="rect">
            <a:avLst/>
          </a:prstGeom>
          <a:noFill/>
        </p:spPr>
        <p:txBody>
          <a:bodyPr wrap="square" rtlCol="0">
            <a:spAutoFit/>
          </a:bodyPr>
          <a:lstStyle/>
          <a:p>
            <a:r>
              <a:rPr lang="en-GB" sz="1463" dirty="0">
                <a:solidFill>
                  <a:schemeClr val="accent6">
                    <a:lumMod val="75000"/>
                  </a:schemeClr>
                </a:solidFill>
              </a:rPr>
              <a:t>3</a:t>
            </a:r>
            <a:r>
              <a:rPr lang="en-GB" sz="1463" dirty="0"/>
              <a:t>	</a:t>
            </a:r>
            <a:r>
              <a:rPr lang="en-GB" sz="1463" dirty="0">
                <a:solidFill>
                  <a:srgbClr val="FF0000"/>
                </a:solidFill>
              </a:rPr>
              <a:t>1</a:t>
            </a:r>
          </a:p>
        </p:txBody>
      </p:sp>
      <p:sp>
        <p:nvSpPr>
          <p:cNvPr id="37" name="TextBox 36"/>
          <p:cNvSpPr txBox="1"/>
          <p:nvPr/>
        </p:nvSpPr>
        <p:spPr>
          <a:xfrm>
            <a:off x="3058968" y="7098209"/>
            <a:ext cx="2127539" cy="767582"/>
          </a:xfrm>
          <a:prstGeom prst="rect">
            <a:avLst/>
          </a:prstGeom>
          <a:noFill/>
        </p:spPr>
        <p:txBody>
          <a:bodyPr wrap="square" rtlCol="0">
            <a:spAutoFit/>
          </a:bodyPr>
          <a:lstStyle/>
          <a:p>
            <a:r>
              <a:rPr lang="en-GB" sz="4388" dirty="0"/>
              <a:t>1 4 2</a:t>
            </a:r>
          </a:p>
        </p:txBody>
      </p:sp>
      <p:sp>
        <p:nvSpPr>
          <p:cNvPr id="38" name="TextBox 37"/>
          <p:cNvSpPr txBox="1"/>
          <p:nvPr/>
        </p:nvSpPr>
        <p:spPr>
          <a:xfrm>
            <a:off x="911701" y="7925656"/>
            <a:ext cx="1512648" cy="617670"/>
          </a:xfrm>
          <a:prstGeom prst="rect">
            <a:avLst/>
          </a:prstGeom>
          <a:solidFill>
            <a:srgbClr val="FFC000"/>
          </a:solidFill>
          <a:ln>
            <a:solidFill>
              <a:srgbClr val="FF0000"/>
            </a:solidFill>
          </a:ln>
        </p:spPr>
        <p:txBody>
          <a:bodyPr wrap="square" rtlCol="0">
            <a:spAutoFit/>
          </a:bodyPr>
          <a:lstStyle/>
          <a:p>
            <a:r>
              <a:rPr lang="en-GB" sz="1138" dirty="0"/>
              <a:t>Step 4 – Finally, how many </a:t>
            </a:r>
            <a:r>
              <a:rPr lang="en-GB" sz="1138" dirty="0">
                <a:solidFill>
                  <a:schemeClr val="accent6">
                    <a:lumMod val="75000"/>
                  </a:schemeClr>
                </a:solidFill>
              </a:rPr>
              <a:t>3</a:t>
            </a:r>
            <a:r>
              <a:rPr lang="en-GB" sz="1138" dirty="0"/>
              <a:t>’s are in 6.</a:t>
            </a:r>
          </a:p>
        </p:txBody>
      </p:sp>
      <p:sp>
        <p:nvSpPr>
          <p:cNvPr id="31" name="Rectangle: Rounded Corners 52">
            <a:extLst>
              <a:ext uri="{FF2B5EF4-FFF2-40B4-BE49-F238E27FC236}">
                <a16:creationId xmlns:a16="http://schemas.microsoft.com/office/drawing/2014/main" id="{F9BF2B2A-FB25-452C-83DD-45EACDD5E921}"/>
              </a:ext>
            </a:extLst>
          </p:cNvPr>
          <p:cNvSpPr/>
          <p:nvPr/>
        </p:nvSpPr>
        <p:spPr>
          <a:xfrm>
            <a:off x="198045" y="207644"/>
            <a:ext cx="518309" cy="5099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Graphic 53" descr="Mathematics">
            <a:extLst>
              <a:ext uri="{FF2B5EF4-FFF2-40B4-BE49-F238E27FC236}">
                <a16:creationId xmlns:a16="http://schemas.microsoft.com/office/drawing/2014/main" id="{650B77D7-5976-40A8-BC49-4235AB257D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045" y="207645"/>
            <a:ext cx="518309" cy="518309"/>
          </a:xfrm>
          <a:prstGeom prst="rect">
            <a:avLst/>
          </a:prstGeom>
        </p:spPr>
      </p:pic>
    </p:spTree>
    <p:extLst>
      <p:ext uri="{BB962C8B-B14F-4D97-AF65-F5344CB8AC3E}">
        <p14:creationId xmlns:p14="http://schemas.microsoft.com/office/powerpoint/2010/main" val="389055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a:t>
            </a:r>
          </a:p>
        </p:txBody>
      </p:sp>
      <p:sp>
        <p:nvSpPr>
          <p:cNvPr id="4" name="Half Frame 3"/>
          <p:cNvSpPr/>
          <p:nvPr/>
        </p:nvSpPr>
        <p:spPr>
          <a:xfrm>
            <a:off x="3116167" y="2188930"/>
            <a:ext cx="2034670" cy="59942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5" name="Half Frame 4"/>
          <p:cNvSpPr/>
          <p:nvPr/>
        </p:nvSpPr>
        <p:spPr>
          <a:xfrm>
            <a:off x="3116166" y="4101526"/>
            <a:ext cx="2034670" cy="59942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6" name="Half Frame 5"/>
          <p:cNvSpPr/>
          <p:nvPr/>
        </p:nvSpPr>
        <p:spPr>
          <a:xfrm>
            <a:off x="3116166" y="6076162"/>
            <a:ext cx="2034670" cy="59942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7" name="TextBox 6"/>
          <p:cNvSpPr txBox="1"/>
          <p:nvPr/>
        </p:nvSpPr>
        <p:spPr>
          <a:xfrm>
            <a:off x="1014413" y="2311401"/>
            <a:ext cx="1888331" cy="317459"/>
          </a:xfrm>
          <a:prstGeom prst="rect">
            <a:avLst/>
          </a:prstGeom>
          <a:noFill/>
        </p:spPr>
        <p:txBody>
          <a:bodyPr wrap="square" rtlCol="0">
            <a:spAutoFit/>
          </a:bodyPr>
          <a:lstStyle/>
          <a:p>
            <a:r>
              <a:rPr lang="en-GB" sz="1463" dirty="0"/>
              <a:t>1) 99 ÷ 3</a:t>
            </a:r>
          </a:p>
        </p:txBody>
      </p:sp>
      <p:sp>
        <p:nvSpPr>
          <p:cNvPr id="8" name="TextBox 7"/>
          <p:cNvSpPr txBox="1"/>
          <p:nvPr/>
        </p:nvSpPr>
        <p:spPr>
          <a:xfrm>
            <a:off x="1014413" y="4221516"/>
            <a:ext cx="1888331" cy="317459"/>
          </a:xfrm>
          <a:prstGeom prst="rect">
            <a:avLst/>
          </a:prstGeom>
          <a:noFill/>
        </p:spPr>
        <p:txBody>
          <a:bodyPr wrap="square" rtlCol="0">
            <a:spAutoFit/>
          </a:bodyPr>
          <a:lstStyle/>
          <a:p>
            <a:r>
              <a:rPr lang="en-GB" sz="1463" dirty="0"/>
              <a:t>2) 128 ÷ 4</a:t>
            </a:r>
          </a:p>
        </p:txBody>
      </p:sp>
      <p:sp>
        <p:nvSpPr>
          <p:cNvPr id="9" name="TextBox 8"/>
          <p:cNvSpPr txBox="1"/>
          <p:nvPr/>
        </p:nvSpPr>
        <p:spPr>
          <a:xfrm>
            <a:off x="1014413" y="6150814"/>
            <a:ext cx="1888331" cy="317459"/>
          </a:xfrm>
          <a:prstGeom prst="rect">
            <a:avLst/>
          </a:prstGeom>
          <a:noFill/>
        </p:spPr>
        <p:txBody>
          <a:bodyPr wrap="square" rtlCol="0">
            <a:spAutoFit/>
          </a:bodyPr>
          <a:lstStyle/>
          <a:p>
            <a:r>
              <a:rPr lang="en-GB" sz="1463" dirty="0"/>
              <a:t>3) 335 ÷ 5</a:t>
            </a:r>
          </a:p>
        </p:txBody>
      </p:sp>
      <p:sp>
        <p:nvSpPr>
          <p:cNvPr id="10" name="TextBox 9"/>
          <p:cNvSpPr txBox="1"/>
          <p:nvPr/>
        </p:nvSpPr>
        <p:spPr>
          <a:xfrm>
            <a:off x="1014413" y="7930071"/>
            <a:ext cx="1888331" cy="317459"/>
          </a:xfrm>
          <a:prstGeom prst="rect">
            <a:avLst/>
          </a:prstGeom>
          <a:noFill/>
        </p:spPr>
        <p:txBody>
          <a:bodyPr wrap="square" rtlCol="0">
            <a:spAutoFit/>
          </a:bodyPr>
          <a:lstStyle/>
          <a:p>
            <a:r>
              <a:rPr lang="en-GB" sz="1463" dirty="0"/>
              <a:t>4) 160 ÷ 10</a:t>
            </a:r>
          </a:p>
        </p:txBody>
      </p:sp>
      <p:sp>
        <p:nvSpPr>
          <p:cNvPr id="11" name="Half Frame 10"/>
          <p:cNvSpPr/>
          <p:nvPr/>
        </p:nvSpPr>
        <p:spPr>
          <a:xfrm>
            <a:off x="3116166" y="7930440"/>
            <a:ext cx="2034670" cy="59942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12" name="Rectangle: Rounded Corners 52">
            <a:extLst>
              <a:ext uri="{FF2B5EF4-FFF2-40B4-BE49-F238E27FC236}">
                <a16:creationId xmlns:a16="http://schemas.microsoft.com/office/drawing/2014/main" id="{F9BF2B2A-FB25-452C-83DD-45EACDD5E921}"/>
              </a:ext>
            </a:extLst>
          </p:cNvPr>
          <p:cNvSpPr/>
          <p:nvPr/>
        </p:nvSpPr>
        <p:spPr>
          <a:xfrm>
            <a:off x="198045" y="207644"/>
            <a:ext cx="518309" cy="5099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53" descr="Mathematics">
            <a:extLst>
              <a:ext uri="{FF2B5EF4-FFF2-40B4-BE49-F238E27FC236}">
                <a16:creationId xmlns:a16="http://schemas.microsoft.com/office/drawing/2014/main" id="{650B77D7-5976-40A8-BC49-4235AB257D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045" y="207645"/>
            <a:ext cx="518309" cy="518309"/>
          </a:xfrm>
          <a:prstGeom prst="rect">
            <a:avLst/>
          </a:prstGeom>
        </p:spPr>
      </p:pic>
    </p:spTree>
    <p:extLst>
      <p:ext uri="{BB962C8B-B14F-4D97-AF65-F5344CB8AC3E}">
        <p14:creationId xmlns:p14="http://schemas.microsoft.com/office/powerpoint/2010/main" val="3011342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a:t>
            </a:r>
          </a:p>
        </p:txBody>
      </p:sp>
      <p:sp>
        <p:nvSpPr>
          <p:cNvPr id="4" name="Half Frame 3"/>
          <p:cNvSpPr/>
          <p:nvPr/>
        </p:nvSpPr>
        <p:spPr>
          <a:xfrm>
            <a:off x="3116167" y="2188930"/>
            <a:ext cx="2034670" cy="59942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5" name="Half Frame 4"/>
          <p:cNvSpPr/>
          <p:nvPr/>
        </p:nvSpPr>
        <p:spPr>
          <a:xfrm>
            <a:off x="3116166" y="4101526"/>
            <a:ext cx="2034670" cy="59942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6" name="Half Frame 5"/>
          <p:cNvSpPr/>
          <p:nvPr/>
        </p:nvSpPr>
        <p:spPr>
          <a:xfrm>
            <a:off x="3116166" y="6076162"/>
            <a:ext cx="2034670" cy="59942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7" name="TextBox 6"/>
          <p:cNvSpPr txBox="1"/>
          <p:nvPr/>
        </p:nvSpPr>
        <p:spPr>
          <a:xfrm>
            <a:off x="1014413" y="2311401"/>
            <a:ext cx="1888331" cy="317459"/>
          </a:xfrm>
          <a:prstGeom prst="rect">
            <a:avLst/>
          </a:prstGeom>
          <a:noFill/>
        </p:spPr>
        <p:txBody>
          <a:bodyPr wrap="square" rtlCol="0">
            <a:spAutoFit/>
          </a:bodyPr>
          <a:lstStyle/>
          <a:p>
            <a:r>
              <a:rPr lang="en-GB" sz="1463" dirty="0"/>
              <a:t>5) 64 ÷ 8</a:t>
            </a:r>
          </a:p>
        </p:txBody>
      </p:sp>
      <p:sp>
        <p:nvSpPr>
          <p:cNvPr id="8" name="TextBox 7"/>
          <p:cNvSpPr txBox="1"/>
          <p:nvPr/>
        </p:nvSpPr>
        <p:spPr>
          <a:xfrm>
            <a:off x="1014413" y="4221516"/>
            <a:ext cx="1888331" cy="317459"/>
          </a:xfrm>
          <a:prstGeom prst="rect">
            <a:avLst/>
          </a:prstGeom>
          <a:noFill/>
        </p:spPr>
        <p:txBody>
          <a:bodyPr wrap="square" rtlCol="0">
            <a:spAutoFit/>
          </a:bodyPr>
          <a:lstStyle/>
          <a:p>
            <a:r>
              <a:rPr lang="en-GB" sz="1463" dirty="0"/>
              <a:t>6) 800 ÷ 4</a:t>
            </a:r>
          </a:p>
        </p:txBody>
      </p:sp>
      <p:sp>
        <p:nvSpPr>
          <p:cNvPr id="9" name="TextBox 8"/>
          <p:cNvSpPr txBox="1"/>
          <p:nvPr/>
        </p:nvSpPr>
        <p:spPr>
          <a:xfrm>
            <a:off x="1014413" y="6150814"/>
            <a:ext cx="1888331" cy="317459"/>
          </a:xfrm>
          <a:prstGeom prst="rect">
            <a:avLst/>
          </a:prstGeom>
          <a:noFill/>
        </p:spPr>
        <p:txBody>
          <a:bodyPr wrap="square" rtlCol="0">
            <a:spAutoFit/>
          </a:bodyPr>
          <a:lstStyle/>
          <a:p>
            <a:r>
              <a:rPr lang="en-GB" sz="1463" dirty="0"/>
              <a:t>7) 154 ÷ 7</a:t>
            </a:r>
          </a:p>
        </p:txBody>
      </p:sp>
      <p:sp>
        <p:nvSpPr>
          <p:cNvPr id="10" name="TextBox 9"/>
          <p:cNvSpPr txBox="1"/>
          <p:nvPr/>
        </p:nvSpPr>
        <p:spPr>
          <a:xfrm>
            <a:off x="1014413" y="7930071"/>
            <a:ext cx="1888331" cy="317459"/>
          </a:xfrm>
          <a:prstGeom prst="rect">
            <a:avLst/>
          </a:prstGeom>
          <a:noFill/>
        </p:spPr>
        <p:txBody>
          <a:bodyPr wrap="square" rtlCol="0">
            <a:spAutoFit/>
          </a:bodyPr>
          <a:lstStyle/>
          <a:p>
            <a:r>
              <a:rPr lang="en-GB" sz="1463" dirty="0"/>
              <a:t>8) 237 ÷ 9</a:t>
            </a:r>
          </a:p>
        </p:txBody>
      </p:sp>
      <p:sp>
        <p:nvSpPr>
          <p:cNvPr id="11" name="Half Frame 10"/>
          <p:cNvSpPr/>
          <p:nvPr/>
        </p:nvSpPr>
        <p:spPr>
          <a:xfrm>
            <a:off x="3116166" y="7930440"/>
            <a:ext cx="2034670" cy="59942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12" name="Rectangle: Rounded Corners 52">
            <a:extLst>
              <a:ext uri="{FF2B5EF4-FFF2-40B4-BE49-F238E27FC236}">
                <a16:creationId xmlns:a16="http://schemas.microsoft.com/office/drawing/2014/main" id="{F9BF2B2A-FB25-452C-83DD-45EACDD5E921}"/>
              </a:ext>
            </a:extLst>
          </p:cNvPr>
          <p:cNvSpPr/>
          <p:nvPr/>
        </p:nvSpPr>
        <p:spPr>
          <a:xfrm>
            <a:off x="198045" y="207644"/>
            <a:ext cx="518309" cy="5099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53" descr="Mathematics">
            <a:extLst>
              <a:ext uri="{FF2B5EF4-FFF2-40B4-BE49-F238E27FC236}">
                <a16:creationId xmlns:a16="http://schemas.microsoft.com/office/drawing/2014/main" id="{650B77D7-5976-40A8-BC49-4235AB257D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045" y="207645"/>
            <a:ext cx="518309" cy="518309"/>
          </a:xfrm>
          <a:prstGeom prst="rect">
            <a:avLst/>
          </a:prstGeom>
        </p:spPr>
      </p:pic>
    </p:spTree>
    <p:extLst>
      <p:ext uri="{BB962C8B-B14F-4D97-AF65-F5344CB8AC3E}">
        <p14:creationId xmlns:p14="http://schemas.microsoft.com/office/powerpoint/2010/main" val="1775911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211"/>
            <a:ext cx="4760785" cy="646931"/>
          </a:xfrm>
        </p:spPr>
        <p:txBody>
          <a:bodyPr/>
          <a:lstStyle/>
          <a:p>
            <a:r>
              <a:rPr lang="en-GB" dirty="0"/>
              <a:t>Rounding</a:t>
            </a:r>
          </a:p>
        </p:txBody>
      </p:sp>
      <p:sp>
        <p:nvSpPr>
          <p:cNvPr id="4" name="Content Placeholder 2"/>
          <p:cNvSpPr>
            <a:spLocks noGrp="1"/>
          </p:cNvSpPr>
          <p:nvPr>
            <p:ph idx="1"/>
          </p:nvPr>
        </p:nvSpPr>
        <p:spPr>
          <a:xfrm>
            <a:off x="363681" y="888142"/>
            <a:ext cx="4760786" cy="1062190"/>
          </a:xfrm>
        </p:spPr>
        <p:txBody>
          <a:bodyPr>
            <a:normAutofit/>
          </a:bodyPr>
          <a:lstStyle/>
          <a:p>
            <a:pPr marL="0" indent="0">
              <a:buNone/>
            </a:pPr>
            <a:r>
              <a:rPr lang="en-GB" dirty="0"/>
              <a:t>One last thing we need to look at is rounding. </a:t>
            </a:r>
          </a:p>
          <a:p>
            <a:pPr marL="0" indent="0">
              <a:buNone/>
            </a:pPr>
            <a:r>
              <a:rPr lang="en-GB" dirty="0"/>
              <a:t>Rounding is used to eliminate any not whole numbers we have after sums (numbers after the decimal point).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3" name="Rectangle: Rounded Corners 2">
            <a:extLst>
              <a:ext uri="{FF2B5EF4-FFF2-40B4-BE49-F238E27FC236}">
                <a16:creationId xmlns:a16="http://schemas.microsoft.com/office/drawing/2014/main" id="{3E0BC4C4-260B-473A-AF8C-EBD8B7F6D310}"/>
              </a:ext>
            </a:extLst>
          </p:cNvPr>
          <p:cNvSpPr/>
          <p:nvPr/>
        </p:nvSpPr>
        <p:spPr>
          <a:xfrm>
            <a:off x="363681" y="1950331"/>
            <a:ext cx="5250041" cy="2031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A278451-BA93-4648-BEEC-460C3D5B5FF9}"/>
              </a:ext>
            </a:extLst>
          </p:cNvPr>
          <p:cNvSpPr txBox="1"/>
          <p:nvPr/>
        </p:nvSpPr>
        <p:spPr>
          <a:xfrm>
            <a:off x="457200" y="1950331"/>
            <a:ext cx="5156522" cy="2031325"/>
          </a:xfrm>
          <a:prstGeom prst="rect">
            <a:avLst/>
          </a:prstGeom>
          <a:noFill/>
        </p:spPr>
        <p:txBody>
          <a:bodyPr wrap="square" rtlCol="0">
            <a:spAutoFit/>
          </a:bodyPr>
          <a:lstStyle/>
          <a:p>
            <a:pPr algn="ctr"/>
            <a:r>
              <a:rPr lang="en-GB" u="sng" dirty="0"/>
              <a:t>The Rule to Rounding!</a:t>
            </a:r>
          </a:p>
          <a:p>
            <a:r>
              <a:rPr lang="en-GB" dirty="0"/>
              <a:t>Rounding works based on what number you are working with. If the number after the decimal point is </a:t>
            </a:r>
            <a:r>
              <a:rPr lang="en-GB" dirty="0">
                <a:solidFill>
                  <a:srgbClr val="FF0000"/>
                </a:solidFill>
              </a:rPr>
              <a:t>1 – 4</a:t>
            </a:r>
            <a:r>
              <a:rPr lang="en-GB" dirty="0"/>
              <a:t>, then we just get rid of the number and move on. If the number is </a:t>
            </a:r>
            <a:r>
              <a:rPr lang="en-GB" dirty="0">
                <a:solidFill>
                  <a:srgbClr val="FFC000"/>
                </a:solidFill>
              </a:rPr>
              <a:t>5 – 9</a:t>
            </a:r>
            <a:r>
              <a:rPr lang="en-GB" dirty="0"/>
              <a:t>, then we get rid of it, and move the number left up by 1!</a:t>
            </a:r>
          </a:p>
        </p:txBody>
      </p:sp>
      <p:sp>
        <p:nvSpPr>
          <p:cNvPr id="11" name="TextBox 10">
            <a:extLst>
              <a:ext uri="{FF2B5EF4-FFF2-40B4-BE49-F238E27FC236}">
                <a16:creationId xmlns:a16="http://schemas.microsoft.com/office/drawing/2014/main" id="{4DD496AD-1FCC-4B9C-ABE5-A7730852A43A}"/>
              </a:ext>
            </a:extLst>
          </p:cNvPr>
          <p:cNvSpPr txBox="1"/>
          <p:nvPr/>
        </p:nvSpPr>
        <p:spPr>
          <a:xfrm>
            <a:off x="457200" y="4223794"/>
            <a:ext cx="5250040" cy="5262979"/>
          </a:xfrm>
          <a:prstGeom prst="rect">
            <a:avLst/>
          </a:prstGeom>
          <a:noFill/>
        </p:spPr>
        <p:txBody>
          <a:bodyPr wrap="square" rtlCol="0">
            <a:spAutoFit/>
          </a:bodyPr>
          <a:lstStyle/>
          <a:p>
            <a:r>
              <a:rPr lang="en-GB" sz="1600" u="sng" dirty="0"/>
              <a:t>Example:</a:t>
            </a:r>
          </a:p>
          <a:p>
            <a:r>
              <a:rPr lang="en-GB" sz="1600" dirty="0"/>
              <a:t>A question asks me to find the area of a room in m², rounded to two decimal places. </a:t>
            </a:r>
          </a:p>
          <a:p>
            <a:endParaRPr lang="en-GB" sz="1600" dirty="0"/>
          </a:p>
          <a:p>
            <a:r>
              <a:rPr lang="en-GB" sz="1600" dirty="0"/>
              <a:t>After working through my question, I come to the answer 34.6817. This is the exact measurement in m², but that means I have two many numbers after the decimal point! </a:t>
            </a:r>
          </a:p>
          <a:p>
            <a:endParaRPr lang="en-GB" sz="1600" dirty="0"/>
          </a:p>
          <a:p>
            <a:r>
              <a:rPr lang="en-GB" sz="1600" dirty="0"/>
              <a:t>As normal, we start with the number furthest right (the </a:t>
            </a:r>
            <a:r>
              <a:rPr lang="en-GB" sz="1600" i="1" dirty="0"/>
              <a:t>smallest</a:t>
            </a:r>
            <a:r>
              <a:rPr lang="en-GB" sz="1600" dirty="0"/>
              <a:t> unit). </a:t>
            </a:r>
          </a:p>
          <a:p>
            <a:r>
              <a:rPr lang="en-GB" sz="1600" dirty="0"/>
              <a:t>34.681</a:t>
            </a:r>
            <a:r>
              <a:rPr lang="en-GB" sz="1600" dirty="0">
                <a:solidFill>
                  <a:srgbClr val="FFC000"/>
                </a:solidFill>
              </a:rPr>
              <a:t>7</a:t>
            </a:r>
          </a:p>
          <a:p>
            <a:r>
              <a:rPr lang="en-GB" sz="1600" dirty="0"/>
              <a:t>Because the 7 falls into the </a:t>
            </a:r>
            <a:r>
              <a:rPr lang="en-GB" sz="1600" dirty="0">
                <a:solidFill>
                  <a:srgbClr val="FFC000"/>
                </a:solidFill>
              </a:rPr>
              <a:t>5 – 9 </a:t>
            </a:r>
            <a:r>
              <a:rPr lang="en-GB" sz="1600" dirty="0"/>
              <a:t>category, we remove it and add one to the next column.</a:t>
            </a:r>
          </a:p>
          <a:p>
            <a:r>
              <a:rPr lang="en-GB" sz="1600" dirty="0"/>
              <a:t>34.68</a:t>
            </a:r>
            <a:r>
              <a:rPr lang="en-GB" sz="1600" dirty="0">
                <a:solidFill>
                  <a:srgbClr val="FF0000"/>
                </a:solidFill>
              </a:rPr>
              <a:t>2</a:t>
            </a:r>
          </a:p>
          <a:p>
            <a:r>
              <a:rPr lang="en-GB" sz="1600" dirty="0"/>
              <a:t>Because the </a:t>
            </a:r>
            <a:r>
              <a:rPr lang="en-GB" sz="1600" dirty="0">
                <a:solidFill>
                  <a:srgbClr val="FF0000"/>
                </a:solidFill>
              </a:rPr>
              <a:t>2 </a:t>
            </a:r>
            <a:r>
              <a:rPr lang="en-GB" sz="1600" dirty="0"/>
              <a:t>falls into the </a:t>
            </a:r>
            <a:r>
              <a:rPr lang="en-GB" sz="1600" dirty="0">
                <a:solidFill>
                  <a:srgbClr val="FF0000"/>
                </a:solidFill>
              </a:rPr>
              <a:t>1 – 4 </a:t>
            </a:r>
            <a:r>
              <a:rPr lang="en-GB" sz="1600" dirty="0"/>
              <a:t>category, we simply remove it.</a:t>
            </a:r>
          </a:p>
          <a:p>
            <a:r>
              <a:rPr lang="en-GB" sz="1600" dirty="0"/>
              <a:t>34.68</a:t>
            </a:r>
          </a:p>
          <a:p>
            <a:r>
              <a:rPr lang="en-GB" sz="1600" dirty="0"/>
              <a:t>Now my answer is acceptable for the final answer</a:t>
            </a:r>
          </a:p>
          <a:p>
            <a:r>
              <a:rPr lang="en-GB" sz="1600" b="1" u="sng" dirty="0"/>
              <a:t>34.68 m²</a:t>
            </a:r>
          </a:p>
          <a:p>
            <a:endParaRPr lang="en-GB" sz="1600" dirty="0"/>
          </a:p>
        </p:txBody>
      </p:sp>
    </p:spTree>
    <p:extLst>
      <p:ext uri="{BB962C8B-B14F-4D97-AF65-F5344CB8AC3E}">
        <p14:creationId xmlns:p14="http://schemas.microsoft.com/office/powerpoint/2010/main" val="135044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5" cy="646931"/>
          </a:xfrm>
        </p:spPr>
        <p:txBody>
          <a:bodyPr/>
          <a:lstStyle/>
          <a:p>
            <a:r>
              <a:rPr lang="en-GB" dirty="0"/>
              <a:t>Rounding (cont.)</a:t>
            </a:r>
          </a:p>
        </p:txBody>
      </p:sp>
      <p:sp>
        <p:nvSpPr>
          <p:cNvPr id="4" name="Content Placeholder 2"/>
          <p:cNvSpPr>
            <a:spLocks noGrp="1"/>
          </p:cNvSpPr>
          <p:nvPr>
            <p:ph idx="1"/>
          </p:nvPr>
        </p:nvSpPr>
        <p:spPr>
          <a:xfrm>
            <a:off x="457199" y="2059900"/>
            <a:ext cx="4760786" cy="7072526"/>
          </a:xfrm>
        </p:spPr>
        <p:txBody>
          <a:bodyPr>
            <a:normAutofit/>
          </a:bodyPr>
          <a:lstStyle/>
          <a:p>
            <a:pPr marL="0" indent="0">
              <a:buNone/>
            </a:pPr>
            <a:r>
              <a:rPr lang="en-GB" dirty="0"/>
              <a:t>We don’t </a:t>
            </a:r>
            <a:r>
              <a:rPr lang="en-GB" b="1" u="sng" dirty="0"/>
              <a:t>ALWAYS</a:t>
            </a:r>
            <a:r>
              <a:rPr lang="en-GB" dirty="0"/>
              <a:t> have to round. Examples where we don’t round include:</a:t>
            </a:r>
          </a:p>
          <a:p>
            <a:r>
              <a:rPr lang="en-GB" dirty="0"/>
              <a:t>Money questions with the answer in pounds requires two numbers after the decimal point (i.e. £3.45); this is because these numbers show the pence. However, if we were working with a question and we had more than two numbers after the decimal point, we would have to round until we only had two!</a:t>
            </a:r>
          </a:p>
          <a:p>
            <a:r>
              <a:rPr lang="en-GB" dirty="0"/>
              <a:t>Other answers to </a:t>
            </a:r>
            <a:r>
              <a:rPr lang="en-GB" i="1" dirty="0"/>
              <a:t>X</a:t>
            </a:r>
            <a:r>
              <a:rPr lang="en-GB" dirty="0"/>
              <a:t> number of decimal points.</a:t>
            </a:r>
          </a:p>
          <a:p>
            <a:r>
              <a:rPr lang="en-GB" dirty="0"/>
              <a:t>Exact measurements on drawings, for area, etc. </a:t>
            </a:r>
          </a:p>
          <a:p>
            <a:endParaRPr lang="en-GB" dirty="0"/>
          </a:p>
          <a:p>
            <a:endParaRPr lang="en-GB" dirty="0"/>
          </a:p>
          <a:p>
            <a:pPr marL="0" indent="0">
              <a:buNone/>
            </a:pPr>
            <a:r>
              <a:rPr lang="en-GB" dirty="0"/>
              <a:t>Sometimes we do round, but no matter what we round up! Examples of this include:</a:t>
            </a:r>
          </a:p>
          <a:p>
            <a:r>
              <a:rPr lang="en-GB" dirty="0"/>
              <a:t>When finding the exact number of tiles you need to cover a wall ends in a decimal, you will need to round up matter what, as you always need the extra in this sort of situation!</a:t>
            </a:r>
          </a:p>
          <a:p>
            <a:endParaRPr lang="en-GB" dirty="0"/>
          </a:p>
          <a:p>
            <a:endParaRPr lang="en-GB" dirty="0"/>
          </a:p>
          <a:p>
            <a:pPr marL="0" indent="0">
              <a:buNone/>
            </a:pPr>
            <a:r>
              <a:rPr lang="en-GB" dirty="0"/>
              <a:t>In other circumstances, you will be asked to estimate exact numbers, and then make a comment based on this estimation. </a:t>
            </a:r>
          </a:p>
          <a:p>
            <a:r>
              <a:rPr lang="en-GB" dirty="0"/>
              <a:t>In this situation, always apply the same technique to all numbers you are estimating, i.e. always round up </a:t>
            </a:r>
            <a:r>
              <a:rPr lang="en-GB" b="1" dirty="0"/>
              <a:t>OR </a:t>
            </a:r>
            <a:r>
              <a:rPr lang="en-GB" dirty="0"/>
              <a:t>down, </a:t>
            </a:r>
            <a:r>
              <a:rPr lang="en-GB" u="sng" dirty="0"/>
              <a:t>never both</a:t>
            </a:r>
            <a:r>
              <a:rPr lang="en-GB" dirty="0"/>
              <a:t>. This is because you can easily comment on your estimation being an over or under estimation </a:t>
            </a:r>
            <a:endParaRPr lang="en-GB" b="1" dirty="0"/>
          </a:p>
        </p:txBody>
      </p:sp>
      <p:sp>
        <p:nvSpPr>
          <p:cNvPr id="5" name="TextBox 4">
            <a:extLst>
              <a:ext uri="{FF2B5EF4-FFF2-40B4-BE49-F238E27FC236}">
                <a16:creationId xmlns:a16="http://schemas.microsoft.com/office/drawing/2014/main" id="{FC23EE48-733E-4E29-98BF-2A07B3A7BE33}"/>
              </a:ext>
            </a:extLst>
          </p:cNvPr>
          <p:cNvSpPr txBox="1"/>
          <p:nvPr/>
        </p:nvSpPr>
        <p:spPr>
          <a:xfrm>
            <a:off x="601884" y="1527464"/>
            <a:ext cx="4004840" cy="369332"/>
          </a:xfrm>
          <a:prstGeom prst="rect">
            <a:avLst/>
          </a:prstGeom>
          <a:noFill/>
        </p:spPr>
        <p:txBody>
          <a:bodyPr wrap="square" rtlCol="0">
            <a:spAutoFit/>
          </a:bodyPr>
          <a:lstStyle/>
          <a:p>
            <a:r>
              <a:rPr lang="en-GB" dirty="0">
                <a:solidFill>
                  <a:schemeClr val="accent1"/>
                </a:solidFill>
              </a:rPr>
              <a:t>The Exception #1</a:t>
            </a:r>
          </a:p>
        </p:txBody>
      </p:sp>
      <p:sp>
        <p:nvSpPr>
          <p:cNvPr id="8" name="TextBox 7">
            <a:extLst>
              <a:ext uri="{FF2B5EF4-FFF2-40B4-BE49-F238E27FC236}">
                <a16:creationId xmlns:a16="http://schemas.microsoft.com/office/drawing/2014/main" id="{76634B4D-6CF9-44B7-849E-394638B8DE03}"/>
              </a:ext>
            </a:extLst>
          </p:cNvPr>
          <p:cNvSpPr txBox="1"/>
          <p:nvPr/>
        </p:nvSpPr>
        <p:spPr>
          <a:xfrm>
            <a:off x="601884" y="4607294"/>
            <a:ext cx="4004840" cy="369332"/>
          </a:xfrm>
          <a:prstGeom prst="rect">
            <a:avLst/>
          </a:prstGeom>
          <a:noFill/>
        </p:spPr>
        <p:txBody>
          <a:bodyPr wrap="square" rtlCol="0">
            <a:spAutoFit/>
          </a:bodyPr>
          <a:lstStyle/>
          <a:p>
            <a:r>
              <a:rPr lang="en-GB" dirty="0">
                <a:solidFill>
                  <a:schemeClr val="accent1"/>
                </a:solidFill>
              </a:rPr>
              <a:t>The Exception #2</a:t>
            </a:r>
          </a:p>
        </p:txBody>
      </p:sp>
      <p:sp>
        <p:nvSpPr>
          <p:cNvPr id="9" name="TextBox 8">
            <a:extLst>
              <a:ext uri="{FF2B5EF4-FFF2-40B4-BE49-F238E27FC236}">
                <a16:creationId xmlns:a16="http://schemas.microsoft.com/office/drawing/2014/main" id="{C870F44D-35CF-43AE-A635-E1B9BD985512}"/>
              </a:ext>
            </a:extLst>
          </p:cNvPr>
          <p:cNvSpPr txBox="1"/>
          <p:nvPr/>
        </p:nvSpPr>
        <p:spPr>
          <a:xfrm>
            <a:off x="601884" y="6685194"/>
            <a:ext cx="4004840" cy="369332"/>
          </a:xfrm>
          <a:prstGeom prst="rect">
            <a:avLst/>
          </a:prstGeom>
          <a:noFill/>
        </p:spPr>
        <p:txBody>
          <a:bodyPr wrap="square" rtlCol="0">
            <a:spAutoFit/>
          </a:bodyPr>
          <a:lstStyle/>
          <a:p>
            <a:r>
              <a:rPr lang="en-GB" dirty="0">
                <a:solidFill>
                  <a:schemeClr val="accent1"/>
                </a:solidFill>
              </a:rPr>
              <a:t>The Exception #3</a:t>
            </a:r>
          </a:p>
        </p:txBody>
      </p:sp>
    </p:spTree>
    <p:extLst>
      <p:ext uri="{BB962C8B-B14F-4D97-AF65-F5344CB8AC3E}">
        <p14:creationId xmlns:p14="http://schemas.microsoft.com/office/powerpoint/2010/main" val="19805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anim calcmode="lin" valueType="num">
                                      <p:cBhvr additive="base">
                                        <p:cTn id="4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724" y="1491128"/>
            <a:ext cx="2767599" cy="1052974"/>
          </a:xfrm>
        </p:spPr>
        <p:txBody>
          <a:bodyPr>
            <a:normAutofit/>
          </a:bodyPr>
          <a:lstStyle/>
          <a:p>
            <a:pPr algn="l"/>
            <a:r>
              <a:rPr lang="en-GB" sz="1800" dirty="0">
                <a:solidFill>
                  <a:schemeClr val="tx1"/>
                </a:solidFill>
                <a:latin typeface="+mn-lt"/>
              </a:rPr>
              <a:t>1. Number (Manual and Calculator) </a:t>
            </a:r>
          </a:p>
        </p:txBody>
      </p:sp>
      <p:sp>
        <p:nvSpPr>
          <p:cNvPr id="4" name="TextBox 3"/>
          <p:cNvSpPr txBox="1"/>
          <p:nvPr/>
        </p:nvSpPr>
        <p:spPr>
          <a:xfrm>
            <a:off x="551723" y="654627"/>
            <a:ext cx="5189320" cy="461665"/>
          </a:xfrm>
          <a:prstGeom prst="rect">
            <a:avLst/>
          </a:prstGeom>
          <a:noFill/>
        </p:spPr>
        <p:txBody>
          <a:bodyPr wrap="square" rtlCol="0">
            <a:spAutoFit/>
          </a:bodyPr>
          <a:lstStyle/>
          <a:p>
            <a:r>
              <a:rPr lang="en-GB" sz="2400" b="1" u="sng" dirty="0"/>
              <a:t>Course Contents		Covered in</a:t>
            </a:r>
          </a:p>
        </p:txBody>
      </p:sp>
      <p:sp>
        <p:nvSpPr>
          <p:cNvPr id="5" name="TextBox 4"/>
          <p:cNvSpPr txBox="1"/>
          <p:nvPr/>
        </p:nvSpPr>
        <p:spPr>
          <a:xfrm>
            <a:off x="551724" y="2088573"/>
            <a:ext cx="2326477" cy="924791"/>
          </a:xfrm>
          <a:prstGeom prst="rect">
            <a:avLst/>
          </a:prstGeom>
          <a:noFill/>
        </p:spPr>
        <p:txBody>
          <a:bodyPr wrap="square" rtlCol="0">
            <a:spAutoFit/>
          </a:bodyPr>
          <a:lstStyle/>
          <a:p>
            <a:r>
              <a:rPr lang="en-GB" dirty="0"/>
              <a:t>2. Checking &amp; Formula</a:t>
            </a:r>
            <a:br>
              <a:rPr lang="en-GB" dirty="0"/>
            </a:br>
            <a:endParaRPr lang="en-GB" dirty="0"/>
          </a:p>
        </p:txBody>
      </p:sp>
      <p:sp>
        <p:nvSpPr>
          <p:cNvPr id="6" name="TextBox 5"/>
          <p:cNvSpPr txBox="1"/>
          <p:nvPr/>
        </p:nvSpPr>
        <p:spPr>
          <a:xfrm>
            <a:off x="551724" y="2679882"/>
            <a:ext cx="2189627" cy="923330"/>
          </a:xfrm>
          <a:prstGeom prst="rect">
            <a:avLst/>
          </a:prstGeom>
          <a:noFill/>
        </p:spPr>
        <p:txBody>
          <a:bodyPr wrap="square" rtlCol="0">
            <a:spAutoFit/>
          </a:bodyPr>
          <a:lstStyle/>
          <a:p>
            <a:r>
              <a:rPr lang="en-GB" dirty="0"/>
              <a:t>3. Working with Measure </a:t>
            </a:r>
            <a:br>
              <a:rPr lang="en-GB" dirty="0"/>
            </a:br>
            <a:endParaRPr lang="en-GB" dirty="0"/>
          </a:p>
        </p:txBody>
      </p:sp>
      <p:sp>
        <p:nvSpPr>
          <p:cNvPr id="7" name="TextBox 6"/>
          <p:cNvSpPr txBox="1"/>
          <p:nvPr/>
        </p:nvSpPr>
        <p:spPr>
          <a:xfrm>
            <a:off x="551724" y="3284925"/>
            <a:ext cx="2161309" cy="369332"/>
          </a:xfrm>
          <a:prstGeom prst="rect">
            <a:avLst/>
          </a:prstGeom>
          <a:noFill/>
        </p:spPr>
        <p:txBody>
          <a:bodyPr wrap="square" rtlCol="0">
            <a:spAutoFit/>
          </a:bodyPr>
          <a:lstStyle/>
          <a:p>
            <a:r>
              <a:rPr lang="en-GB" dirty="0"/>
              <a:t>4. Shape</a:t>
            </a:r>
          </a:p>
        </p:txBody>
      </p:sp>
      <p:sp>
        <p:nvSpPr>
          <p:cNvPr id="9" name="TextBox 8"/>
          <p:cNvSpPr txBox="1"/>
          <p:nvPr/>
        </p:nvSpPr>
        <p:spPr>
          <a:xfrm>
            <a:off x="551724" y="3603212"/>
            <a:ext cx="2348346" cy="369332"/>
          </a:xfrm>
          <a:prstGeom prst="rect">
            <a:avLst/>
          </a:prstGeom>
          <a:noFill/>
        </p:spPr>
        <p:txBody>
          <a:bodyPr wrap="square" rtlCol="0">
            <a:spAutoFit/>
          </a:bodyPr>
          <a:lstStyle/>
          <a:p>
            <a:r>
              <a:rPr lang="en-GB" dirty="0"/>
              <a:t>5. Data</a:t>
            </a:r>
          </a:p>
        </p:txBody>
      </p:sp>
      <p:sp>
        <p:nvSpPr>
          <p:cNvPr id="10" name="TextBox 9"/>
          <p:cNvSpPr txBox="1"/>
          <p:nvPr/>
        </p:nvSpPr>
        <p:spPr>
          <a:xfrm>
            <a:off x="654627" y="4409469"/>
            <a:ext cx="4914900" cy="2031325"/>
          </a:xfrm>
          <a:prstGeom prst="rect">
            <a:avLst/>
          </a:prstGeom>
          <a:noFill/>
        </p:spPr>
        <p:txBody>
          <a:bodyPr wrap="square" rtlCol="0">
            <a:spAutoFit/>
          </a:bodyPr>
          <a:lstStyle/>
          <a:p>
            <a:r>
              <a:rPr lang="en-GB" dirty="0"/>
              <a:t>Exams:</a:t>
            </a:r>
          </a:p>
          <a:p>
            <a:r>
              <a:rPr lang="en-GB" dirty="0"/>
              <a:t>There are 2 parts to the exam:</a:t>
            </a:r>
          </a:p>
          <a:p>
            <a:r>
              <a:rPr lang="en-GB" dirty="0"/>
              <a:t>	1 Non-Calculator part (30 minutes)</a:t>
            </a:r>
          </a:p>
          <a:p>
            <a:r>
              <a:rPr lang="en-GB" dirty="0"/>
              <a:t>	1 Calculator part (1hr and 30 minutes)</a:t>
            </a:r>
          </a:p>
          <a:p>
            <a:endParaRPr lang="en-GB" dirty="0"/>
          </a:p>
          <a:p>
            <a:r>
              <a:rPr lang="en-GB" dirty="0"/>
              <a:t>These are sat together, with a short break between sections.</a:t>
            </a:r>
          </a:p>
        </p:txBody>
      </p:sp>
      <p:sp>
        <p:nvSpPr>
          <p:cNvPr id="3" name="TextBox 2">
            <a:extLst>
              <a:ext uri="{FF2B5EF4-FFF2-40B4-BE49-F238E27FC236}">
                <a16:creationId xmlns:a16="http://schemas.microsoft.com/office/drawing/2014/main" id="{D9443DDC-8174-4872-9615-8031DFDAC2AE}"/>
              </a:ext>
            </a:extLst>
          </p:cNvPr>
          <p:cNvSpPr txBox="1"/>
          <p:nvPr/>
        </p:nvSpPr>
        <p:spPr>
          <a:xfrm>
            <a:off x="3970116" y="1491128"/>
            <a:ext cx="1599411" cy="2554545"/>
          </a:xfrm>
          <a:prstGeom prst="rect">
            <a:avLst/>
          </a:prstGeom>
          <a:noFill/>
        </p:spPr>
        <p:txBody>
          <a:bodyPr wrap="square" rtlCol="0">
            <a:spAutoFit/>
          </a:bodyPr>
          <a:lstStyle/>
          <a:p>
            <a:r>
              <a:rPr lang="en-GB" sz="2000" dirty="0"/>
              <a:t>Booklet 1</a:t>
            </a:r>
          </a:p>
          <a:p>
            <a:endParaRPr lang="en-GB" sz="2000" dirty="0"/>
          </a:p>
          <a:p>
            <a:r>
              <a:rPr lang="en-GB" sz="2000" dirty="0"/>
              <a:t>Booklet 2</a:t>
            </a:r>
          </a:p>
          <a:p>
            <a:endParaRPr lang="en-GB" sz="2000" dirty="0"/>
          </a:p>
          <a:p>
            <a:r>
              <a:rPr lang="en-GB" sz="2000" dirty="0"/>
              <a:t>Booklet 3</a:t>
            </a:r>
          </a:p>
          <a:p>
            <a:endParaRPr lang="en-GB" sz="2000" dirty="0"/>
          </a:p>
          <a:p>
            <a:r>
              <a:rPr lang="en-GB" sz="2000" dirty="0"/>
              <a:t>Booklet 4</a:t>
            </a:r>
          </a:p>
          <a:p>
            <a:r>
              <a:rPr lang="en-GB" sz="2000" dirty="0"/>
              <a:t>Booklet 5</a:t>
            </a:r>
          </a:p>
        </p:txBody>
      </p:sp>
      <p:sp>
        <p:nvSpPr>
          <p:cNvPr id="17" name="Rectangle: Rounded Corners 16">
            <a:extLst>
              <a:ext uri="{FF2B5EF4-FFF2-40B4-BE49-F238E27FC236}">
                <a16:creationId xmlns:a16="http://schemas.microsoft.com/office/drawing/2014/main" id="{802E3959-D94F-4782-8E8D-436E7C272580}"/>
              </a:ext>
            </a:extLst>
          </p:cNvPr>
          <p:cNvSpPr/>
          <p:nvPr/>
        </p:nvSpPr>
        <p:spPr>
          <a:xfrm>
            <a:off x="551723" y="6877719"/>
            <a:ext cx="5270509" cy="27786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948E11F-1E48-4EBE-B677-475C1D615C8F}"/>
              </a:ext>
            </a:extLst>
          </p:cNvPr>
          <p:cNvSpPr txBox="1"/>
          <p:nvPr/>
        </p:nvSpPr>
        <p:spPr>
          <a:xfrm>
            <a:off x="2027495" y="6936303"/>
            <a:ext cx="3808072" cy="2585323"/>
          </a:xfrm>
          <a:prstGeom prst="rect">
            <a:avLst/>
          </a:prstGeom>
          <a:noFill/>
        </p:spPr>
        <p:txBody>
          <a:bodyPr wrap="square" rtlCol="0">
            <a:spAutoFit/>
          </a:bodyPr>
          <a:lstStyle/>
          <a:p>
            <a:r>
              <a:rPr lang="en-GB" dirty="0"/>
              <a:t>Within this booklet (as well as the others) you may see these symbols next to questions. Red means it was designed to be completed without a calculator, while green means it’s fine to use your calculator! If both are there, it means this could be on either paper!</a:t>
            </a:r>
          </a:p>
        </p:txBody>
      </p:sp>
      <p:sp>
        <p:nvSpPr>
          <p:cNvPr id="19" name="Rectangle: Rounded Corners 18">
            <a:extLst>
              <a:ext uri="{FF2B5EF4-FFF2-40B4-BE49-F238E27FC236}">
                <a16:creationId xmlns:a16="http://schemas.microsoft.com/office/drawing/2014/main" id="{C97E1489-1340-422D-BEE1-C145280BC696}"/>
              </a:ext>
            </a:extLst>
          </p:cNvPr>
          <p:cNvSpPr/>
          <p:nvPr/>
        </p:nvSpPr>
        <p:spPr>
          <a:xfrm>
            <a:off x="832409" y="7003546"/>
            <a:ext cx="906138" cy="9195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Mathematics">
            <a:extLst>
              <a:ext uri="{FF2B5EF4-FFF2-40B4-BE49-F238E27FC236}">
                <a16:creationId xmlns:a16="http://schemas.microsoft.com/office/drawing/2014/main" id="{9CB7AD1E-7E49-45D6-8B18-EBC6A61FF1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2409" y="6988253"/>
            <a:ext cx="934883" cy="934883"/>
          </a:xfrm>
          <a:prstGeom prst="rect">
            <a:avLst/>
          </a:prstGeom>
        </p:spPr>
      </p:pic>
      <p:sp>
        <p:nvSpPr>
          <p:cNvPr id="21" name="Rectangle: Rounded Corners 20">
            <a:extLst>
              <a:ext uri="{FF2B5EF4-FFF2-40B4-BE49-F238E27FC236}">
                <a16:creationId xmlns:a16="http://schemas.microsoft.com/office/drawing/2014/main" id="{9533F262-1E44-40B9-BCEE-C16FC7CECFF0}"/>
              </a:ext>
            </a:extLst>
          </p:cNvPr>
          <p:cNvSpPr/>
          <p:nvPr/>
        </p:nvSpPr>
        <p:spPr>
          <a:xfrm>
            <a:off x="832409" y="8026412"/>
            <a:ext cx="906138" cy="91959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descr="Mathematics">
            <a:extLst>
              <a:ext uri="{FF2B5EF4-FFF2-40B4-BE49-F238E27FC236}">
                <a16:creationId xmlns:a16="http://schemas.microsoft.com/office/drawing/2014/main" id="{D0A034AB-6850-43F9-8676-F2AA5784C0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2409" y="8019783"/>
            <a:ext cx="934883" cy="934883"/>
          </a:xfrm>
          <a:prstGeom prst="rect">
            <a:avLst/>
          </a:prstGeom>
        </p:spPr>
      </p:pic>
    </p:spTree>
    <p:extLst>
      <p:ext uri="{BB962C8B-B14F-4D97-AF65-F5344CB8AC3E}">
        <p14:creationId xmlns:p14="http://schemas.microsoft.com/office/powerpoint/2010/main" val="1340875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5" cy="646931"/>
          </a:xfrm>
        </p:spPr>
        <p:txBody>
          <a:bodyPr/>
          <a:lstStyle/>
          <a:p>
            <a:r>
              <a:rPr lang="en-GB" dirty="0"/>
              <a:t>Percentages</a:t>
            </a:r>
          </a:p>
        </p:txBody>
      </p:sp>
      <p:sp>
        <p:nvSpPr>
          <p:cNvPr id="4" name="Content Placeholder 2"/>
          <p:cNvSpPr>
            <a:spLocks noGrp="1"/>
          </p:cNvSpPr>
          <p:nvPr>
            <p:ph idx="1"/>
          </p:nvPr>
        </p:nvSpPr>
        <p:spPr>
          <a:xfrm>
            <a:off x="363681" y="1527464"/>
            <a:ext cx="4760786" cy="5605561"/>
          </a:xfrm>
        </p:spPr>
        <p:txBody>
          <a:bodyPr/>
          <a:lstStyle/>
          <a:p>
            <a:r>
              <a:rPr lang="en-GB" dirty="0"/>
              <a:t>How do you find a percentage of a number?</a:t>
            </a:r>
          </a:p>
          <a:p>
            <a:r>
              <a:rPr lang="en-GB" dirty="0"/>
              <a:t>There are several different ways</a:t>
            </a:r>
          </a:p>
          <a:p>
            <a:r>
              <a:rPr lang="en-GB" dirty="0"/>
              <a:t>Remember that you can use a calculator, but the calculator on the on-line exam does NOT have a % button.</a:t>
            </a:r>
          </a:p>
        </p:txBody>
      </p:sp>
      <p:sp>
        <p:nvSpPr>
          <p:cNvPr id="5" name="Title 1"/>
          <p:cNvSpPr txBox="1">
            <a:spLocks/>
          </p:cNvSpPr>
          <p:nvPr/>
        </p:nvSpPr>
        <p:spPr>
          <a:xfrm>
            <a:off x="457200" y="3090574"/>
            <a:ext cx="8229600" cy="650153"/>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Find 47% of £340</a:t>
            </a:r>
          </a:p>
        </p:txBody>
      </p:sp>
      <p:sp>
        <p:nvSpPr>
          <p:cNvPr id="6" name="Content Placeholder 2"/>
          <p:cNvSpPr txBox="1">
            <a:spLocks/>
          </p:cNvSpPr>
          <p:nvPr/>
        </p:nvSpPr>
        <p:spPr>
          <a:xfrm>
            <a:off x="457200" y="3740727"/>
            <a:ext cx="5278582" cy="4525963"/>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342900" indent="-342900">
              <a:buFont typeface="+mj-lt"/>
              <a:buAutoNum type="arabicPeriod"/>
            </a:pPr>
            <a:r>
              <a:rPr lang="en-GB" dirty="0"/>
              <a:t>47 ÷ 100 x 340 =</a:t>
            </a:r>
          </a:p>
          <a:p>
            <a:pPr marL="342900" indent="-342900">
              <a:buFont typeface="+mj-lt"/>
              <a:buAutoNum type="arabicPeriod"/>
            </a:pPr>
            <a:r>
              <a:rPr lang="en-GB" dirty="0"/>
              <a:t>340 ÷ 100 x 47 =</a:t>
            </a:r>
          </a:p>
          <a:p>
            <a:pPr marL="342900" indent="-342900">
              <a:buFont typeface="+mj-lt"/>
              <a:buAutoNum type="arabicPeriod"/>
            </a:pPr>
            <a:r>
              <a:rPr lang="en-GB" dirty="0"/>
              <a:t>0.47 x 340 = </a:t>
            </a:r>
          </a:p>
          <a:p>
            <a:pPr marL="342900" indent="-342900">
              <a:buFont typeface="+mj-lt"/>
              <a:buAutoNum type="arabicPeriod"/>
            </a:pPr>
            <a:endParaRPr lang="en-GB" dirty="0"/>
          </a:p>
          <a:p>
            <a:pPr marL="0" indent="0">
              <a:buFont typeface="Wingdings 3" charset="2"/>
              <a:buNone/>
            </a:pPr>
            <a:r>
              <a:rPr lang="en-GB" dirty="0"/>
              <a:t>Which method do you prefer? </a:t>
            </a:r>
            <a:r>
              <a:rPr lang="en-GB" u="sng" dirty="0"/>
              <a:t>							</a:t>
            </a:r>
          </a:p>
          <a:p>
            <a:pPr marL="0" indent="0">
              <a:buFont typeface="Wingdings 3" charset="2"/>
              <a:buNone/>
            </a:pPr>
            <a:endParaRPr lang="en-GB" u="sng" dirty="0"/>
          </a:p>
        </p:txBody>
      </p:sp>
      <p:sp>
        <p:nvSpPr>
          <p:cNvPr id="10" name="Rectangle 9">
            <a:extLst>
              <a:ext uri="{FF2B5EF4-FFF2-40B4-BE49-F238E27FC236}">
                <a16:creationId xmlns:a16="http://schemas.microsoft.com/office/drawing/2014/main" id="{E7903D81-CD47-4140-99C5-2ECC1881F608}"/>
              </a:ext>
            </a:extLst>
          </p:cNvPr>
          <p:cNvSpPr/>
          <p:nvPr/>
        </p:nvSpPr>
        <p:spPr>
          <a:xfrm>
            <a:off x="363681" y="6003708"/>
            <a:ext cx="5179671" cy="3570208"/>
          </a:xfrm>
          <a:prstGeom prst="rect">
            <a:avLst/>
          </a:prstGeom>
        </p:spPr>
        <p:txBody>
          <a:bodyPr wrap="square">
            <a:spAutoFit/>
          </a:bodyPr>
          <a:lstStyle/>
          <a:p>
            <a:r>
              <a:rPr lang="en-GB" sz="1600" b="1" u="sng" dirty="0">
                <a:solidFill>
                  <a:schemeClr val="bg2">
                    <a:lumMod val="25000"/>
                  </a:schemeClr>
                </a:solidFill>
              </a:rPr>
              <a:t>How could we do this without a calculator?</a:t>
            </a:r>
          </a:p>
          <a:p>
            <a:endParaRPr lang="en-GB" sz="1400" dirty="0">
              <a:solidFill>
                <a:schemeClr val="bg2">
                  <a:lumMod val="25000"/>
                </a:schemeClr>
              </a:solidFill>
            </a:endParaRPr>
          </a:p>
          <a:p>
            <a:r>
              <a:rPr lang="en-GB" sz="1400" dirty="0">
                <a:solidFill>
                  <a:schemeClr val="bg2">
                    <a:lumMod val="25000"/>
                  </a:schemeClr>
                </a:solidFill>
              </a:rPr>
              <a:t>Find 10%! – 10% of any number will always be the same individual numbers, just with the decimal place moved over one spot to the left! </a:t>
            </a:r>
          </a:p>
          <a:p>
            <a:endParaRPr lang="en-GB" sz="1400" dirty="0">
              <a:solidFill>
                <a:schemeClr val="bg2">
                  <a:lumMod val="25000"/>
                </a:schemeClr>
              </a:solidFill>
            </a:endParaRPr>
          </a:p>
          <a:p>
            <a:r>
              <a:rPr lang="en-GB" sz="1400" dirty="0">
                <a:solidFill>
                  <a:schemeClr val="bg2">
                    <a:lumMod val="25000"/>
                  </a:schemeClr>
                </a:solidFill>
              </a:rPr>
              <a:t>SO, 10% of £340.00 is £34.00 (remember, money only ever shows </a:t>
            </a:r>
            <a:r>
              <a:rPr lang="en-GB" sz="1400" b="1" u="sng" dirty="0">
                <a:solidFill>
                  <a:srgbClr val="FF0000"/>
                </a:solidFill>
              </a:rPr>
              <a:t>two digits</a:t>
            </a:r>
            <a:r>
              <a:rPr lang="en-GB" sz="1400" dirty="0">
                <a:solidFill>
                  <a:schemeClr val="bg2">
                    <a:lumMod val="25000"/>
                  </a:schemeClr>
                </a:solidFill>
              </a:rPr>
              <a:t> after the </a:t>
            </a:r>
            <a:r>
              <a:rPr lang="en-GB" sz="1400" i="1" dirty="0">
                <a:solidFill>
                  <a:srgbClr val="FF0000"/>
                </a:solidFill>
              </a:rPr>
              <a:t>decimal point</a:t>
            </a:r>
            <a:r>
              <a:rPr lang="en-GB" sz="1400" dirty="0">
                <a:solidFill>
                  <a:schemeClr val="bg2">
                    <a:lumMod val="25000"/>
                  </a:schemeClr>
                </a:solidFill>
              </a:rPr>
              <a:t> – these are the pence!)</a:t>
            </a:r>
          </a:p>
          <a:p>
            <a:endParaRPr lang="en-GB" sz="1400" dirty="0">
              <a:solidFill>
                <a:schemeClr val="bg2">
                  <a:lumMod val="25000"/>
                </a:schemeClr>
              </a:solidFill>
            </a:endParaRPr>
          </a:p>
          <a:p>
            <a:r>
              <a:rPr lang="en-GB" sz="1400" dirty="0">
                <a:solidFill>
                  <a:schemeClr val="bg2">
                    <a:lumMod val="25000"/>
                  </a:schemeClr>
                </a:solidFill>
              </a:rPr>
              <a:t>Find 1%! – 1% is similar, but the decimal moves </a:t>
            </a:r>
            <a:r>
              <a:rPr lang="en-GB" sz="1400" b="1" u="sng" dirty="0">
                <a:solidFill>
                  <a:schemeClr val="bg2">
                    <a:lumMod val="25000"/>
                  </a:schemeClr>
                </a:solidFill>
              </a:rPr>
              <a:t>TWO</a:t>
            </a:r>
            <a:r>
              <a:rPr lang="en-GB" sz="1400" dirty="0">
                <a:solidFill>
                  <a:schemeClr val="bg2">
                    <a:lumMod val="25000"/>
                  </a:schemeClr>
                </a:solidFill>
              </a:rPr>
              <a:t> spots! </a:t>
            </a:r>
          </a:p>
          <a:p>
            <a:r>
              <a:rPr lang="en-GB" sz="1400" dirty="0">
                <a:solidFill>
                  <a:schemeClr val="bg2">
                    <a:lumMod val="25000"/>
                  </a:schemeClr>
                </a:solidFill>
              </a:rPr>
              <a:t>SO, 1% of £340 is £3.40</a:t>
            </a:r>
          </a:p>
          <a:p>
            <a:endParaRPr lang="en-GB" sz="1400" dirty="0">
              <a:solidFill>
                <a:schemeClr val="bg2">
                  <a:lumMod val="25000"/>
                </a:schemeClr>
              </a:solidFill>
            </a:endParaRPr>
          </a:p>
          <a:p>
            <a:r>
              <a:rPr lang="en-GB" sz="1400" dirty="0">
                <a:solidFill>
                  <a:schemeClr val="bg2">
                    <a:lumMod val="25000"/>
                  </a:schemeClr>
                </a:solidFill>
              </a:rPr>
              <a:t>With the ability to find 10% and 1%, we can work out any percentage question we could be asked – without a calculator!!</a:t>
            </a:r>
          </a:p>
        </p:txBody>
      </p:sp>
      <p:sp>
        <p:nvSpPr>
          <p:cNvPr id="8" name="Rectangle: Rounded Corners 7">
            <a:extLst>
              <a:ext uri="{FF2B5EF4-FFF2-40B4-BE49-F238E27FC236}">
                <a16:creationId xmlns:a16="http://schemas.microsoft.com/office/drawing/2014/main" id="{54E92766-47E8-4E27-A301-5764D28FF7AA}"/>
              </a:ext>
            </a:extLst>
          </p:cNvPr>
          <p:cNvSpPr/>
          <p:nvPr/>
        </p:nvSpPr>
        <p:spPr>
          <a:xfrm>
            <a:off x="457200" y="5419477"/>
            <a:ext cx="518309" cy="5099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Mathematics">
            <a:extLst>
              <a:ext uri="{FF2B5EF4-FFF2-40B4-BE49-F238E27FC236}">
                <a16:creationId xmlns:a16="http://schemas.microsoft.com/office/drawing/2014/main" id="{4A885BCF-B5BF-4733-9F99-1BFF42942D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 y="5419478"/>
            <a:ext cx="518309" cy="518309"/>
          </a:xfrm>
          <a:prstGeom prst="rect">
            <a:avLst/>
          </a:prstGeom>
        </p:spPr>
      </p:pic>
    </p:spTree>
    <p:extLst>
      <p:ext uri="{BB962C8B-B14F-4D97-AF65-F5344CB8AC3E}">
        <p14:creationId xmlns:p14="http://schemas.microsoft.com/office/powerpoint/2010/main" val="88328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372711"/>
            <a:ext cx="4760785" cy="646931"/>
          </a:xfrm>
        </p:spPr>
        <p:txBody>
          <a:bodyPr/>
          <a:lstStyle/>
          <a:p>
            <a:r>
              <a:rPr lang="en-GB" dirty="0"/>
              <a:t>Exam Question</a:t>
            </a:r>
          </a:p>
        </p:txBody>
      </p:sp>
      <p:pic>
        <p:nvPicPr>
          <p:cNvPr id="12" name="Picture 11" descr="A screenshot of a cell phone&#10;&#10;Description automatically generated">
            <a:extLst>
              <a:ext uri="{FF2B5EF4-FFF2-40B4-BE49-F238E27FC236}">
                <a16:creationId xmlns:a16="http://schemas.microsoft.com/office/drawing/2014/main" id="{74FBD407-6A81-43DA-A53B-6CC0AC4944E6}"/>
              </a:ext>
            </a:extLst>
          </p:cNvPr>
          <p:cNvPicPr>
            <a:picLocks noChangeAspect="1"/>
          </p:cNvPicPr>
          <p:nvPr/>
        </p:nvPicPr>
        <p:blipFill rotWithShape="1">
          <a:blip r:embed="rId2"/>
          <a:srcRect l="1574" r="2664" b="71064"/>
          <a:stretch/>
        </p:blipFill>
        <p:spPr>
          <a:xfrm>
            <a:off x="198045" y="1998130"/>
            <a:ext cx="5161033" cy="1092311"/>
          </a:xfrm>
          <a:prstGeom prst="rect">
            <a:avLst/>
          </a:prstGeom>
          <a:ln>
            <a:solidFill>
              <a:schemeClr val="tx1"/>
            </a:solidFill>
          </a:ln>
        </p:spPr>
      </p:pic>
      <p:sp>
        <p:nvSpPr>
          <p:cNvPr id="13" name="Rectangle: Rounded Corners 12">
            <a:extLst>
              <a:ext uri="{FF2B5EF4-FFF2-40B4-BE49-F238E27FC236}">
                <a16:creationId xmlns:a16="http://schemas.microsoft.com/office/drawing/2014/main" id="{5D5B0717-F188-47CB-8F72-92863AA47DBC}"/>
              </a:ext>
            </a:extLst>
          </p:cNvPr>
          <p:cNvSpPr/>
          <p:nvPr/>
        </p:nvSpPr>
        <p:spPr>
          <a:xfrm>
            <a:off x="198046" y="1351199"/>
            <a:ext cx="518309" cy="50999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Mathematics">
            <a:extLst>
              <a:ext uri="{FF2B5EF4-FFF2-40B4-BE49-F238E27FC236}">
                <a16:creationId xmlns:a16="http://schemas.microsoft.com/office/drawing/2014/main" id="{18FFB4A3-7032-4749-AB8A-E39EB560FB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045" y="1367383"/>
            <a:ext cx="518309" cy="518309"/>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C550D348-23AF-4F0F-B8FC-F99EDE7409D2}"/>
              </a:ext>
            </a:extLst>
          </p:cNvPr>
          <p:cNvPicPr>
            <a:picLocks noChangeAspect="1"/>
          </p:cNvPicPr>
          <p:nvPr/>
        </p:nvPicPr>
        <p:blipFill rotWithShape="1">
          <a:blip r:embed="rId5"/>
          <a:srcRect l="681" b="71721"/>
          <a:stretch/>
        </p:blipFill>
        <p:spPr>
          <a:xfrm>
            <a:off x="150470" y="4233396"/>
            <a:ext cx="5441481" cy="1377415"/>
          </a:xfrm>
          <a:prstGeom prst="rect">
            <a:avLst/>
          </a:prstGeom>
          <a:ln>
            <a:solidFill>
              <a:schemeClr val="tx1"/>
            </a:solidFill>
          </a:ln>
        </p:spPr>
      </p:pic>
      <p:sp>
        <p:nvSpPr>
          <p:cNvPr id="17" name="Rectangle: Rounded Corners 16">
            <a:extLst>
              <a:ext uri="{FF2B5EF4-FFF2-40B4-BE49-F238E27FC236}">
                <a16:creationId xmlns:a16="http://schemas.microsoft.com/office/drawing/2014/main" id="{605D1792-6AC9-424C-B14E-B7C632962CF3}"/>
              </a:ext>
            </a:extLst>
          </p:cNvPr>
          <p:cNvSpPr/>
          <p:nvPr/>
        </p:nvSpPr>
        <p:spPr>
          <a:xfrm>
            <a:off x="198045" y="3654328"/>
            <a:ext cx="518309" cy="5099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Mathematics">
            <a:extLst>
              <a:ext uri="{FF2B5EF4-FFF2-40B4-BE49-F238E27FC236}">
                <a16:creationId xmlns:a16="http://schemas.microsoft.com/office/drawing/2014/main" id="{BA35A86C-83DA-4588-97E3-14CA47E0FC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045" y="3654329"/>
            <a:ext cx="518309" cy="518309"/>
          </a:xfrm>
          <a:prstGeom prst="rect">
            <a:avLst/>
          </a:prstGeom>
        </p:spPr>
      </p:pic>
      <p:pic>
        <p:nvPicPr>
          <p:cNvPr id="20" name="Picture 19" descr="A screenshot of a cell phone&#10;&#10;Description automatically generated">
            <a:extLst>
              <a:ext uri="{FF2B5EF4-FFF2-40B4-BE49-F238E27FC236}">
                <a16:creationId xmlns:a16="http://schemas.microsoft.com/office/drawing/2014/main" id="{2C35DE8B-9038-4EC2-AE76-581BD1EBA4A3}"/>
              </a:ext>
            </a:extLst>
          </p:cNvPr>
          <p:cNvPicPr>
            <a:picLocks noChangeAspect="1"/>
          </p:cNvPicPr>
          <p:nvPr/>
        </p:nvPicPr>
        <p:blipFill rotWithShape="1">
          <a:blip r:embed="rId6"/>
          <a:srcRect l="1574" t="10555" r="2664" b="22982"/>
          <a:stretch/>
        </p:blipFill>
        <p:spPr>
          <a:xfrm>
            <a:off x="198045" y="6413246"/>
            <a:ext cx="5161033" cy="2989247"/>
          </a:xfrm>
          <a:prstGeom prst="rect">
            <a:avLst/>
          </a:prstGeom>
          <a:ln>
            <a:solidFill>
              <a:schemeClr val="tx1"/>
            </a:solidFill>
          </a:ln>
        </p:spPr>
      </p:pic>
      <p:sp>
        <p:nvSpPr>
          <p:cNvPr id="21" name="Rectangle: Rounded Corners 20">
            <a:extLst>
              <a:ext uri="{FF2B5EF4-FFF2-40B4-BE49-F238E27FC236}">
                <a16:creationId xmlns:a16="http://schemas.microsoft.com/office/drawing/2014/main" id="{108F51FA-2823-4BAF-AD6D-309A49A62B3E}"/>
              </a:ext>
            </a:extLst>
          </p:cNvPr>
          <p:cNvSpPr/>
          <p:nvPr/>
        </p:nvSpPr>
        <p:spPr>
          <a:xfrm>
            <a:off x="198045" y="5785998"/>
            <a:ext cx="518309" cy="5099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descr="Mathematics">
            <a:extLst>
              <a:ext uri="{FF2B5EF4-FFF2-40B4-BE49-F238E27FC236}">
                <a16:creationId xmlns:a16="http://schemas.microsoft.com/office/drawing/2014/main" id="{D34725F0-EB86-4DF9-915D-53DF210B5A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045" y="5785999"/>
            <a:ext cx="518309" cy="518309"/>
          </a:xfrm>
          <a:prstGeom prst="rect">
            <a:avLst/>
          </a:prstGeom>
        </p:spPr>
      </p:pic>
    </p:spTree>
    <p:extLst>
      <p:ext uri="{BB962C8B-B14F-4D97-AF65-F5344CB8AC3E}">
        <p14:creationId xmlns:p14="http://schemas.microsoft.com/office/powerpoint/2010/main" val="2034425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5B055B-C0C6-45E0-813F-E5396F6FDBCC}"/>
              </a:ext>
            </a:extLst>
          </p:cNvPr>
          <p:cNvSpPr>
            <a:spLocks noGrp="1"/>
          </p:cNvSpPr>
          <p:nvPr>
            <p:ph type="title"/>
          </p:nvPr>
        </p:nvSpPr>
        <p:spPr>
          <a:xfrm>
            <a:off x="457200" y="881063"/>
            <a:ext cx="4760913" cy="1906587"/>
          </a:xfrm>
        </p:spPr>
        <p:txBody>
          <a:bodyPr/>
          <a:lstStyle/>
          <a:p>
            <a:r>
              <a:rPr lang="en-GB" dirty="0"/>
              <a:t>Percentages</a:t>
            </a:r>
          </a:p>
        </p:txBody>
      </p:sp>
      <p:sp>
        <p:nvSpPr>
          <p:cNvPr id="5" name="Title 1">
            <a:extLst>
              <a:ext uri="{FF2B5EF4-FFF2-40B4-BE49-F238E27FC236}">
                <a16:creationId xmlns:a16="http://schemas.microsoft.com/office/drawing/2014/main" id="{F446EF23-166D-4ACF-A413-3755244D3CD7}"/>
              </a:ext>
            </a:extLst>
          </p:cNvPr>
          <p:cNvSpPr txBox="1">
            <a:spLocks/>
          </p:cNvSpPr>
          <p:nvPr/>
        </p:nvSpPr>
        <p:spPr>
          <a:xfrm>
            <a:off x="457203" y="1617317"/>
            <a:ext cx="4210066" cy="332588"/>
          </a:xfrm>
          <a:prstGeom prst="rect">
            <a:avLst/>
          </a:prstGeom>
        </p:spPr>
        <p:txBody>
          <a:bodyPr vert="horz" lIns="91440" tIns="45720" rIns="91440" bIns="45720" rtlCol="0" anchor="t">
            <a:normAutofit fontScale="70000" lnSpcReduction="200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Percentage Change – Profit/Loss</a:t>
            </a:r>
          </a:p>
        </p:txBody>
      </p:sp>
      <p:pic>
        <p:nvPicPr>
          <p:cNvPr id="6" name="Picture 2" descr="http://www.satprepget800.com/wp-content/uploads/2013/11/Percent_Change.png">
            <a:extLst>
              <a:ext uri="{FF2B5EF4-FFF2-40B4-BE49-F238E27FC236}">
                <a16:creationId xmlns:a16="http://schemas.microsoft.com/office/drawing/2014/main" id="{2B2AEC71-28C1-42EA-AD72-F7E09257C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3" y="2873390"/>
            <a:ext cx="3178208" cy="8598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5749E3A-CFA4-4B7F-80A5-8AFF91035D31}"/>
              </a:ext>
            </a:extLst>
          </p:cNvPr>
          <p:cNvSpPr/>
          <p:nvPr/>
        </p:nvSpPr>
        <p:spPr>
          <a:xfrm>
            <a:off x="457202" y="2030302"/>
            <a:ext cx="5179671" cy="738664"/>
          </a:xfrm>
          <a:prstGeom prst="rect">
            <a:avLst/>
          </a:prstGeom>
        </p:spPr>
        <p:txBody>
          <a:bodyPr wrap="square">
            <a:spAutoFit/>
          </a:bodyPr>
          <a:lstStyle/>
          <a:p>
            <a:r>
              <a:rPr lang="en-GB" sz="1400" dirty="0">
                <a:solidFill>
                  <a:schemeClr val="bg2">
                    <a:lumMod val="25000"/>
                  </a:schemeClr>
                </a:solidFill>
              </a:rPr>
              <a:t>Percentage change allows us to see how much profit we have made, or (sadly) how much we may have lost, as a percentage. The formula is below.</a:t>
            </a:r>
          </a:p>
        </p:txBody>
      </p:sp>
      <p:sp>
        <p:nvSpPr>
          <p:cNvPr id="9" name="Rectangle 8">
            <a:extLst>
              <a:ext uri="{FF2B5EF4-FFF2-40B4-BE49-F238E27FC236}">
                <a16:creationId xmlns:a16="http://schemas.microsoft.com/office/drawing/2014/main" id="{51DD431B-1011-4025-9582-64331D4E681C}"/>
              </a:ext>
            </a:extLst>
          </p:cNvPr>
          <p:cNvSpPr/>
          <p:nvPr/>
        </p:nvSpPr>
        <p:spPr>
          <a:xfrm>
            <a:off x="457201" y="3819904"/>
            <a:ext cx="5179671" cy="523220"/>
          </a:xfrm>
          <a:prstGeom prst="rect">
            <a:avLst/>
          </a:prstGeom>
        </p:spPr>
        <p:txBody>
          <a:bodyPr wrap="square">
            <a:spAutoFit/>
          </a:bodyPr>
          <a:lstStyle/>
          <a:p>
            <a:r>
              <a:rPr lang="en-GB" sz="1400" dirty="0">
                <a:solidFill>
                  <a:schemeClr val="bg2">
                    <a:lumMod val="25000"/>
                  </a:schemeClr>
                </a:solidFill>
              </a:rPr>
              <a:t>So: If I buy 5 clocks for a total of £50, and sell them for a total of £60 what is the percentage change?</a:t>
            </a:r>
          </a:p>
        </p:txBody>
      </p:sp>
      <p:sp>
        <p:nvSpPr>
          <p:cNvPr id="10" name="Rectangle 9">
            <a:extLst>
              <a:ext uri="{FF2B5EF4-FFF2-40B4-BE49-F238E27FC236}">
                <a16:creationId xmlns:a16="http://schemas.microsoft.com/office/drawing/2014/main" id="{563D0682-BC1C-4EBC-A926-E53625D53EEC}"/>
              </a:ext>
            </a:extLst>
          </p:cNvPr>
          <p:cNvSpPr/>
          <p:nvPr/>
        </p:nvSpPr>
        <p:spPr>
          <a:xfrm>
            <a:off x="457200" y="4429780"/>
            <a:ext cx="5179671" cy="3970318"/>
          </a:xfrm>
          <a:prstGeom prst="rect">
            <a:avLst/>
          </a:prstGeom>
          <a:ln>
            <a:solidFill>
              <a:srgbClr val="FF0000"/>
            </a:solidFill>
          </a:ln>
        </p:spPr>
        <p:txBody>
          <a:bodyPr wrap="square">
            <a:spAutoFit/>
          </a:bodyPr>
          <a:lstStyle/>
          <a:p>
            <a:r>
              <a:rPr lang="en-GB" sz="1400" dirty="0">
                <a:solidFill>
                  <a:schemeClr val="bg2">
                    <a:lumMod val="25000"/>
                  </a:schemeClr>
                </a:solidFill>
              </a:rPr>
              <a:t>First, let’s work out the change between the two values:</a:t>
            </a:r>
          </a:p>
          <a:p>
            <a:endParaRPr lang="en-GB" sz="1400" dirty="0">
              <a:solidFill>
                <a:schemeClr val="bg2">
                  <a:lumMod val="25000"/>
                </a:schemeClr>
              </a:solidFill>
            </a:endParaRPr>
          </a:p>
          <a:p>
            <a:r>
              <a:rPr lang="en-GB" sz="1400" dirty="0">
                <a:solidFill>
                  <a:schemeClr val="bg2">
                    <a:lumMod val="25000"/>
                  </a:schemeClr>
                </a:solidFill>
              </a:rPr>
              <a:t>60 – 50 = 10</a:t>
            </a:r>
          </a:p>
          <a:p>
            <a:endParaRPr lang="en-GB" sz="1400" dirty="0">
              <a:solidFill>
                <a:schemeClr val="bg2">
                  <a:lumMod val="25000"/>
                </a:schemeClr>
              </a:solidFill>
            </a:endParaRPr>
          </a:p>
          <a:p>
            <a:r>
              <a:rPr lang="en-GB" sz="1400" dirty="0">
                <a:solidFill>
                  <a:schemeClr val="bg2">
                    <a:lumMod val="25000"/>
                  </a:schemeClr>
                </a:solidFill>
              </a:rPr>
              <a:t>So the change (or the difference) is 10</a:t>
            </a:r>
          </a:p>
          <a:p>
            <a:endParaRPr lang="en-GB" sz="1400" dirty="0">
              <a:solidFill>
                <a:schemeClr val="bg2">
                  <a:lumMod val="25000"/>
                </a:schemeClr>
              </a:solidFill>
            </a:endParaRPr>
          </a:p>
          <a:p>
            <a:r>
              <a:rPr lang="en-GB" sz="1400" dirty="0">
                <a:solidFill>
                  <a:schemeClr val="bg2">
                    <a:lumMod val="25000"/>
                  </a:schemeClr>
                </a:solidFill>
              </a:rPr>
              <a:t>Next, lets divide the change by the original price:</a:t>
            </a:r>
          </a:p>
          <a:p>
            <a:endParaRPr lang="en-GB" sz="1400" dirty="0">
              <a:solidFill>
                <a:schemeClr val="bg2">
                  <a:lumMod val="25000"/>
                </a:schemeClr>
              </a:solidFill>
            </a:endParaRPr>
          </a:p>
          <a:p>
            <a:r>
              <a:rPr lang="en-GB" sz="1400" dirty="0">
                <a:solidFill>
                  <a:schemeClr val="bg2">
                    <a:lumMod val="25000"/>
                  </a:schemeClr>
                </a:solidFill>
              </a:rPr>
              <a:t>10 ÷ 50 = 0.2</a:t>
            </a:r>
          </a:p>
          <a:p>
            <a:endParaRPr lang="en-GB" sz="1400" dirty="0">
              <a:solidFill>
                <a:schemeClr val="bg2">
                  <a:lumMod val="25000"/>
                </a:schemeClr>
              </a:solidFill>
            </a:endParaRPr>
          </a:p>
          <a:p>
            <a:r>
              <a:rPr lang="en-GB" sz="1400" dirty="0">
                <a:solidFill>
                  <a:schemeClr val="bg2">
                    <a:lumMod val="25000"/>
                  </a:schemeClr>
                </a:solidFill>
              </a:rPr>
              <a:t>Finally, lets take this answer and multiply by 100:</a:t>
            </a:r>
          </a:p>
          <a:p>
            <a:endParaRPr lang="en-GB" sz="1400" dirty="0">
              <a:solidFill>
                <a:schemeClr val="bg2">
                  <a:lumMod val="25000"/>
                </a:schemeClr>
              </a:solidFill>
            </a:endParaRPr>
          </a:p>
          <a:p>
            <a:r>
              <a:rPr lang="en-GB" sz="1400" dirty="0">
                <a:solidFill>
                  <a:schemeClr val="bg2">
                    <a:lumMod val="25000"/>
                  </a:schemeClr>
                </a:solidFill>
              </a:rPr>
              <a:t>0.2 x 100 = 20</a:t>
            </a:r>
          </a:p>
          <a:p>
            <a:endParaRPr lang="en-GB" sz="1400" dirty="0">
              <a:solidFill>
                <a:schemeClr val="bg2">
                  <a:lumMod val="25000"/>
                </a:schemeClr>
              </a:solidFill>
            </a:endParaRPr>
          </a:p>
          <a:p>
            <a:r>
              <a:rPr lang="en-GB" sz="1400" dirty="0">
                <a:solidFill>
                  <a:schemeClr val="bg2">
                    <a:lumMod val="25000"/>
                  </a:schemeClr>
                </a:solidFill>
              </a:rPr>
              <a:t>So the percentage change is 20%</a:t>
            </a:r>
          </a:p>
          <a:p>
            <a:endParaRPr lang="en-GB" sz="1400" dirty="0">
              <a:solidFill>
                <a:schemeClr val="bg2">
                  <a:lumMod val="25000"/>
                </a:schemeClr>
              </a:solidFill>
            </a:endParaRPr>
          </a:p>
          <a:p>
            <a:r>
              <a:rPr lang="en-GB" sz="1400" dirty="0">
                <a:solidFill>
                  <a:schemeClr val="bg2">
                    <a:lumMod val="25000"/>
                  </a:schemeClr>
                </a:solidFill>
              </a:rPr>
              <a:t>And, because the money I receive is more than the money I spent, I have a percentage change of 20% profit!! Phew!</a:t>
            </a:r>
          </a:p>
        </p:txBody>
      </p:sp>
    </p:spTree>
    <p:extLst>
      <p:ext uri="{BB962C8B-B14F-4D97-AF65-F5344CB8AC3E}">
        <p14:creationId xmlns:p14="http://schemas.microsoft.com/office/powerpoint/2010/main" val="1029720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5B055B-C0C6-45E0-813F-E5396F6FDBCC}"/>
              </a:ext>
            </a:extLst>
          </p:cNvPr>
          <p:cNvSpPr>
            <a:spLocks noGrp="1"/>
          </p:cNvSpPr>
          <p:nvPr>
            <p:ph type="title"/>
          </p:nvPr>
        </p:nvSpPr>
        <p:spPr>
          <a:xfrm>
            <a:off x="457200" y="881063"/>
            <a:ext cx="4760913" cy="1906587"/>
          </a:xfrm>
        </p:spPr>
        <p:txBody>
          <a:bodyPr/>
          <a:lstStyle/>
          <a:p>
            <a:r>
              <a:rPr lang="en-GB" dirty="0"/>
              <a:t>Exam Question</a:t>
            </a:r>
          </a:p>
        </p:txBody>
      </p:sp>
      <p:sp>
        <p:nvSpPr>
          <p:cNvPr id="5" name="Title 1">
            <a:extLst>
              <a:ext uri="{FF2B5EF4-FFF2-40B4-BE49-F238E27FC236}">
                <a16:creationId xmlns:a16="http://schemas.microsoft.com/office/drawing/2014/main" id="{F446EF23-166D-4ACF-A413-3755244D3CD7}"/>
              </a:ext>
            </a:extLst>
          </p:cNvPr>
          <p:cNvSpPr txBox="1">
            <a:spLocks/>
          </p:cNvSpPr>
          <p:nvPr/>
        </p:nvSpPr>
        <p:spPr>
          <a:xfrm>
            <a:off x="457203" y="1617317"/>
            <a:ext cx="4210066" cy="332588"/>
          </a:xfrm>
          <a:prstGeom prst="rect">
            <a:avLst/>
          </a:prstGeom>
        </p:spPr>
        <p:txBody>
          <a:bodyPr vert="horz" lIns="91440" tIns="45720" rIns="91440" bIns="45720" rtlCol="0" anchor="t">
            <a:normAutofit fontScale="70000" lnSpcReduction="200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Percentage Change – Profit/Loss</a:t>
            </a:r>
          </a:p>
        </p:txBody>
      </p:sp>
      <p:pic>
        <p:nvPicPr>
          <p:cNvPr id="3" name="Picture 2" descr="A screenshot of a cell phone&#10;&#10;Description automatically generated">
            <a:extLst>
              <a:ext uri="{FF2B5EF4-FFF2-40B4-BE49-F238E27FC236}">
                <a16:creationId xmlns:a16="http://schemas.microsoft.com/office/drawing/2014/main" id="{F521D4DC-B1CB-4903-8674-A4B5AB1D0577}"/>
              </a:ext>
            </a:extLst>
          </p:cNvPr>
          <p:cNvPicPr>
            <a:picLocks noChangeAspect="1"/>
          </p:cNvPicPr>
          <p:nvPr/>
        </p:nvPicPr>
        <p:blipFill>
          <a:blip r:embed="rId2"/>
          <a:stretch>
            <a:fillRect/>
          </a:stretch>
        </p:blipFill>
        <p:spPr>
          <a:xfrm>
            <a:off x="307177" y="2787650"/>
            <a:ext cx="5181915" cy="5875855"/>
          </a:xfrm>
          <a:prstGeom prst="rect">
            <a:avLst/>
          </a:prstGeom>
          <a:ln>
            <a:solidFill>
              <a:schemeClr val="tx1"/>
            </a:solidFill>
          </a:ln>
        </p:spPr>
      </p:pic>
      <p:sp>
        <p:nvSpPr>
          <p:cNvPr id="11" name="Rectangle: Rounded Corners 10">
            <a:extLst>
              <a:ext uri="{FF2B5EF4-FFF2-40B4-BE49-F238E27FC236}">
                <a16:creationId xmlns:a16="http://schemas.microsoft.com/office/drawing/2014/main" id="{9B6A8588-0447-46E2-9FDB-7F1D044F4954}"/>
              </a:ext>
            </a:extLst>
          </p:cNvPr>
          <p:cNvSpPr/>
          <p:nvPr/>
        </p:nvSpPr>
        <p:spPr>
          <a:xfrm>
            <a:off x="203583" y="2109621"/>
            <a:ext cx="518309" cy="5099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Mathematics">
            <a:extLst>
              <a:ext uri="{FF2B5EF4-FFF2-40B4-BE49-F238E27FC236}">
                <a16:creationId xmlns:a16="http://schemas.microsoft.com/office/drawing/2014/main" id="{2E109EDC-EDE8-46E5-AA8E-5BBF563DE8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583" y="2109622"/>
            <a:ext cx="518309" cy="518309"/>
          </a:xfrm>
          <a:prstGeom prst="rect">
            <a:avLst/>
          </a:prstGeom>
        </p:spPr>
      </p:pic>
    </p:spTree>
    <p:extLst>
      <p:ext uri="{BB962C8B-B14F-4D97-AF65-F5344CB8AC3E}">
        <p14:creationId xmlns:p14="http://schemas.microsoft.com/office/powerpoint/2010/main" val="624081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Fractions</a:t>
            </a:r>
          </a:p>
        </p:txBody>
      </p:sp>
      <p:sp>
        <p:nvSpPr>
          <p:cNvPr id="4" name="Content Placeholder 2"/>
          <p:cNvSpPr>
            <a:spLocks noGrp="1"/>
          </p:cNvSpPr>
          <p:nvPr>
            <p:ph idx="1"/>
          </p:nvPr>
        </p:nvSpPr>
        <p:spPr>
          <a:xfrm>
            <a:off x="457199" y="1541434"/>
            <a:ext cx="4760786" cy="2127741"/>
          </a:xfrm>
        </p:spPr>
        <p:txBody>
          <a:bodyPr>
            <a:normAutofit/>
          </a:bodyPr>
          <a:lstStyle/>
          <a:p>
            <a:pPr marL="0" indent="0">
              <a:buNone/>
            </a:pPr>
            <a:r>
              <a:rPr lang="en-GB" b="1" u="sng" dirty="0"/>
              <a:t>How do you calculate a fraction of a number?</a:t>
            </a:r>
          </a:p>
          <a:p>
            <a:pPr marL="0" indent="0">
              <a:buNone/>
            </a:pPr>
            <a:r>
              <a:rPr lang="en-GB" dirty="0"/>
              <a:t>Divide by the bottom number (denominator) and multiply by the top number (numerator).</a:t>
            </a:r>
          </a:p>
          <a:p>
            <a:pPr marL="0" indent="0">
              <a:buNone/>
            </a:pPr>
            <a:endParaRPr lang="en-GB" dirty="0"/>
          </a:p>
          <a:p>
            <a:pPr marL="0" indent="0">
              <a:buNone/>
            </a:pPr>
            <a:r>
              <a:rPr lang="en-GB" dirty="0"/>
              <a:t>e.g. to find 2/3 of 360</a:t>
            </a:r>
          </a:p>
          <a:p>
            <a:pPr marL="0" indent="0">
              <a:buNone/>
            </a:pPr>
            <a:r>
              <a:rPr lang="en-GB" dirty="0"/>
              <a:t>360 ÷ 3 x 2 = 240 (360 ÷ 3 = 120 and then 120 x 2 = 240)</a:t>
            </a:r>
          </a:p>
          <a:p>
            <a:pPr marL="0" indent="0">
              <a:buNone/>
            </a:pPr>
            <a:endParaRPr lang="en-GB"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231" t="19364" r="41230" b="11384"/>
          <a:stretch/>
        </p:blipFill>
        <p:spPr bwMode="auto">
          <a:xfrm>
            <a:off x="550864" y="3482052"/>
            <a:ext cx="2041865" cy="346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1F72D775-C56C-489C-BF70-3C568D828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394" y="3669175"/>
            <a:ext cx="3153099" cy="305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AC4A2F9F-3956-481F-A08D-F9A69F2E3E9E}"/>
              </a:ext>
            </a:extLst>
          </p:cNvPr>
          <p:cNvSpPr txBox="1"/>
          <p:nvPr/>
        </p:nvSpPr>
        <p:spPr>
          <a:xfrm>
            <a:off x="2276004" y="8041400"/>
            <a:ext cx="4469840" cy="646331"/>
          </a:xfrm>
          <a:prstGeom prst="rect">
            <a:avLst/>
          </a:prstGeom>
          <a:solidFill>
            <a:srgbClr val="FFFF00"/>
          </a:solidFill>
          <a:ln>
            <a:solidFill>
              <a:srgbClr val="FF0000"/>
            </a:solidFill>
          </a:ln>
        </p:spPr>
        <p:txBody>
          <a:bodyPr wrap="square" rtlCol="0">
            <a:spAutoFit/>
          </a:bodyPr>
          <a:lstStyle/>
          <a:p>
            <a:r>
              <a:rPr lang="en-GB" dirty="0"/>
              <a:t>What can you notice about the answers? Why is this?</a:t>
            </a:r>
          </a:p>
        </p:txBody>
      </p:sp>
      <p:cxnSp>
        <p:nvCxnSpPr>
          <p:cNvPr id="8" name="Straight Connector 7">
            <a:extLst>
              <a:ext uri="{FF2B5EF4-FFF2-40B4-BE49-F238E27FC236}">
                <a16:creationId xmlns:a16="http://schemas.microsoft.com/office/drawing/2014/main" id="{3BD78DA6-2E72-4C97-8842-00B944B7E067}"/>
              </a:ext>
            </a:extLst>
          </p:cNvPr>
          <p:cNvCxnSpPr>
            <a:stCxn id="7" idx="0"/>
            <a:endCxn id="6" idx="2"/>
          </p:cNvCxnSpPr>
          <p:nvPr/>
        </p:nvCxnSpPr>
        <p:spPr>
          <a:xfrm flipH="1" flipV="1">
            <a:off x="4262944" y="6727475"/>
            <a:ext cx="247980" cy="13139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74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C06938-49A0-4AB9-8C52-AD7CE18247CB}"/>
              </a:ext>
            </a:extLst>
          </p:cNvPr>
          <p:cNvSpPr>
            <a:spLocks noGrp="1"/>
          </p:cNvSpPr>
          <p:nvPr>
            <p:ph type="title"/>
          </p:nvPr>
        </p:nvSpPr>
        <p:spPr>
          <a:xfrm>
            <a:off x="457200" y="881063"/>
            <a:ext cx="4760913" cy="1906587"/>
          </a:xfrm>
        </p:spPr>
        <p:txBody>
          <a:bodyPr/>
          <a:lstStyle/>
          <a:p>
            <a:r>
              <a:rPr lang="en-GB" dirty="0"/>
              <a:t>Fractions</a:t>
            </a:r>
          </a:p>
        </p:txBody>
      </p:sp>
      <p:sp>
        <p:nvSpPr>
          <p:cNvPr id="6" name="Rectangle 5">
            <a:extLst>
              <a:ext uri="{FF2B5EF4-FFF2-40B4-BE49-F238E27FC236}">
                <a16:creationId xmlns:a16="http://schemas.microsoft.com/office/drawing/2014/main" id="{3C5EA0F7-C534-4A94-8904-480D8DEBA83A}"/>
              </a:ext>
            </a:extLst>
          </p:cNvPr>
          <p:cNvSpPr/>
          <p:nvPr/>
        </p:nvSpPr>
        <p:spPr>
          <a:xfrm>
            <a:off x="448518" y="1965995"/>
            <a:ext cx="5179671" cy="1600438"/>
          </a:xfrm>
          <a:prstGeom prst="rect">
            <a:avLst/>
          </a:prstGeom>
        </p:spPr>
        <p:txBody>
          <a:bodyPr wrap="square">
            <a:spAutoFit/>
          </a:bodyPr>
          <a:lstStyle/>
          <a:p>
            <a:r>
              <a:rPr lang="en-GB" sz="1400" dirty="0">
                <a:solidFill>
                  <a:schemeClr val="bg2">
                    <a:lumMod val="25000"/>
                  </a:schemeClr>
                </a:solidFill>
              </a:rPr>
              <a:t>On the last page you may have noticed that different fractions of the same number came to the same answer…</a:t>
            </a:r>
          </a:p>
          <a:p>
            <a:endParaRPr lang="en-GB" sz="1400" dirty="0">
              <a:solidFill>
                <a:schemeClr val="bg2">
                  <a:lumMod val="25000"/>
                </a:schemeClr>
              </a:solidFill>
            </a:endParaRPr>
          </a:p>
          <a:p>
            <a:r>
              <a:rPr lang="en-GB" sz="1400" dirty="0">
                <a:solidFill>
                  <a:schemeClr val="bg2">
                    <a:lumMod val="25000"/>
                  </a:schemeClr>
                </a:solidFill>
              </a:rPr>
              <a:t>This is because, when working with fractions, we can make the numbers smaller, as long as there is a times table that BOTH numbers (the numerator AND the denominator) are a part of.</a:t>
            </a:r>
          </a:p>
        </p:txBody>
      </p:sp>
      <p:sp>
        <p:nvSpPr>
          <p:cNvPr id="7" name="Title 1">
            <a:extLst>
              <a:ext uri="{FF2B5EF4-FFF2-40B4-BE49-F238E27FC236}">
                <a16:creationId xmlns:a16="http://schemas.microsoft.com/office/drawing/2014/main" id="{C14E2291-BD2E-44E7-A249-04C3799D6968}"/>
              </a:ext>
            </a:extLst>
          </p:cNvPr>
          <p:cNvSpPr txBox="1">
            <a:spLocks/>
          </p:cNvSpPr>
          <p:nvPr/>
        </p:nvSpPr>
        <p:spPr>
          <a:xfrm>
            <a:off x="457199" y="1453745"/>
            <a:ext cx="4760913" cy="1906587"/>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i="1" dirty="0"/>
              <a:t>Simplifying Fractions</a:t>
            </a:r>
          </a:p>
        </p:txBody>
      </p:sp>
      <p:sp>
        <p:nvSpPr>
          <p:cNvPr id="8" name="Rectangle 7">
            <a:extLst>
              <a:ext uri="{FF2B5EF4-FFF2-40B4-BE49-F238E27FC236}">
                <a16:creationId xmlns:a16="http://schemas.microsoft.com/office/drawing/2014/main" id="{69778886-2414-45E5-8A3A-F1FA4975EFF9}"/>
              </a:ext>
            </a:extLst>
          </p:cNvPr>
          <p:cNvSpPr/>
          <p:nvPr/>
        </p:nvSpPr>
        <p:spPr>
          <a:xfrm>
            <a:off x="448517" y="3854688"/>
            <a:ext cx="5179671" cy="307777"/>
          </a:xfrm>
          <a:prstGeom prst="rect">
            <a:avLst/>
          </a:prstGeom>
        </p:spPr>
        <p:txBody>
          <a:bodyPr wrap="square">
            <a:spAutoFit/>
          </a:bodyPr>
          <a:lstStyle/>
          <a:p>
            <a:r>
              <a:rPr lang="en-GB" sz="1400" dirty="0">
                <a:solidFill>
                  <a:schemeClr val="bg2">
                    <a:lumMod val="25000"/>
                  </a:schemeClr>
                </a:solidFill>
              </a:rPr>
              <a:t>Example:</a:t>
            </a:r>
          </a:p>
        </p:txBody>
      </p:sp>
      <p:cxnSp>
        <p:nvCxnSpPr>
          <p:cNvPr id="10" name="Straight Connector 9">
            <a:extLst>
              <a:ext uri="{FF2B5EF4-FFF2-40B4-BE49-F238E27FC236}">
                <a16:creationId xmlns:a16="http://schemas.microsoft.com/office/drawing/2014/main" id="{06B63607-3BDD-464D-B3F4-41277753E770}"/>
              </a:ext>
            </a:extLst>
          </p:cNvPr>
          <p:cNvCxnSpPr>
            <a:cxnSpLocks/>
          </p:cNvCxnSpPr>
          <p:nvPr/>
        </p:nvCxnSpPr>
        <p:spPr>
          <a:xfrm>
            <a:off x="2604303" y="4962083"/>
            <a:ext cx="578735"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D165F744-6E26-4FDC-9AA0-52187F7EABE2}"/>
              </a:ext>
            </a:extLst>
          </p:cNvPr>
          <p:cNvSpPr txBox="1"/>
          <p:nvPr/>
        </p:nvSpPr>
        <p:spPr>
          <a:xfrm>
            <a:off x="2691114" y="4475946"/>
            <a:ext cx="983848" cy="954107"/>
          </a:xfrm>
          <a:prstGeom prst="rect">
            <a:avLst/>
          </a:prstGeom>
          <a:noFill/>
        </p:spPr>
        <p:txBody>
          <a:bodyPr wrap="square" rtlCol="0">
            <a:spAutoFit/>
          </a:bodyPr>
          <a:lstStyle/>
          <a:p>
            <a:r>
              <a:rPr lang="en-GB" sz="2800" dirty="0"/>
              <a:t>6</a:t>
            </a:r>
          </a:p>
          <a:p>
            <a:r>
              <a:rPr lang="en-GB" sz="2800" dirty="0"/>
              <a:t>9</a:t>
            </a:r>
          </a:p>
        </p:txBody>
      </p:sp>
      <p:cxnSp>
        <p:nvCxnSpPr>
          <p:cNvPr id="14" name="Straight Connector 13">
            <a:extLst>
              <a:ext uri="{FF2B5EF4-FFF2-40B4-BE49-F238E27FC236}">
                <a16:creationId xmlns:a16="http://schemas.microsoft.com/office/drawing/2014/main" id="{A6582862-0793-4C3B-9D35-EC8C7E62AC5D}"/>
              </a:ext>
            </a:extLst>
          </p:cNvPr>
          <p:cNvCxnSpPr/>
          <p:nvPr/>
        </p:nvCxnSpPr>
        <p:spPr>
          <a:xfrm flipH="1">
            <a:off x="1875099" y="4676172"/>
            <a:ext cx="925974" cy="276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55A3D4-46DC-497F-BCAA-753504BCDD59}"/>
              </a:ext>
            </a:extLst>
          </p:cNvPr>
          <p:cNvCxnSpPr/>
          <p:nvPr/>
        </p:nvCxnSpPr>
        <p:spPr>
          <a:xfrm flipH="1" flipV="1">
            <a:off x="1875099" y="4953000"/>
            <a:ext cx="729204" cy="313481"/>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8E683A5-BBC6-4E7C-B7D2-90C9621017D5}"/>
              </a:ext>
            </a:extLst>
          </p:cNvPr>
          <p:cNvSpPr txBox="1"/>
          <p:nvPr/>
        </p:nvSpPr>
        <p:spPr>
          <a:xfrm>
            <a:off x="636608" y="4475946"/>
            <a:ext cx="1238491" cy="738664"/>
          </a:xfrm>
          <a:prstGeom prst="rect">
            <a:avLst/>
          </a:prstGeom>
          <a:noFill/>
          <a:ln>
            <a:solidFill>
              <a:schemeClr val="accent1"/>
            </a:solidFill>
          </a:ln>
        </p:spPr>
        <p:txBody>
          <a:bodyPr wrap="square" rtlCol="0">
            <a:spAutoFit/>
          </a:bodyPr>
          <a:lstStyle/>
          <a:p>
            <a:r>
              <a:rPr lang="en-GB" sz="1400" dirty="0"/>
              <a:t>Both 6 and 9 are in the 3 times table</a:t>
            </a:r>
          </a:p>
        </p:txBody>
      </p:sp>
      <p:sp>
        <p:nvSpPr>
          <p:cNvPr id="18" name="TextBox 17">
            <a:extLst>
              <a:ext uri="{FF2B5EF4-FFF2-40B4-BE49-F238E27FC236}">
                <a16:creationId xmlns:a16="http://schemas.microsoft.com/office/drawing/2014/main" id="{869AE8F9-51E1-4FDD-8262-96BCDE0457A9}"/>
              </a:ext>
            </a:extLst>
          </p:cNvPr>
          <p:cNvSpPr txBox="1"/>
          <p:nvPr/>
        </p:nvSpPr>
        <p:spPr>
          <a:xfrm>
            <a:off x="636608" y="5775767"/>
            <a:ext cx="4581504" cy="1169551"/>
          </a:xfrm>
          <a:prstGeom prst="rect">
            <a:avLst/>
          </a:prstGeom>
          <a:noFill/>
        </p:spPr>
        <p:txBody>
          <a:bodyPr wrap="square" rtlCol="0">
            <a:spAutoFit/>
          </a:bodyPr>
          <a:lstStyle/>
          <a:p>
            <a:r>
              <a:rPr lang="en-GB" sz="1400" dirty="0"/>
              <a:t>Because both the numerator and denominator are in the 3 times table, we can divide both by 3:</a:t>
            </a:r>
          </a:p>
          <a:p>
            <a:endParaRPr lang="en-GB" sz="1400" dirty="0"/>
          </a:p>
          <a:p>
            <a:r>
              <a:rPr lang="en-GB" sz="1400" dirty="0"/>
              <a:t>6 ÷ 3 = 2</a:t>
            </a:r>
          </a:p>
          <a:p>
            <a:r>
              <a:rPr lang="en-GB" sz="1400" dirty="0"/>
              <a:t>9 ÷ 3 = 3</a:t>
            </a:r>
          </a:p>
        </p:txBody>
      </p:sp>
      <p:cxnSp>
        <p:nvCxnSpPr>
          <p:cNvPr id="19" name="Straight Connector 18">
            <a:extLst>
              <a:ext uri="{FF2B5EF4-FFF2-40B4-BE49-F238E27FC236}">
                <a16:creationId xmlns:a16="http://schemas.microsoft.com/office/drawing/2014/main" id="{EA69BCA6-6CF3-4DF3-9C74-62D1F3CBE04C}"/>
              </a:ext>
            </a:extLst>
          </p:cNvPr>
          <p:cNvCxnSpPr>
            <a:cxnSpLocks/>
          </p:cNvCxnSpPr>
          <p:nvPr/>
        </p:nvCxnSpPr>
        <p:spPr>
          <a:xfrm>
            <a:off x="1661443" y="7806402"/>
            <a:ext cx="578735" cy="0"/>
          </a:xfrm>
          <a:prstGeom prst="line">
            <a:avLst/>
          </a:prstGeom>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E8AF6F93-2264-479B-AAF6-3BE52DE0C2A3}"/>
              </a:ext>
            </a:extLst>
          </p:cNvPr>
          <p:cNvSpPr txBox="1"/>
          <p:nvPr/>
        </p:nvSpPr>
        <p:spPr>
          <a:xfrm>
            <a:off x="1748254" y="7320265"/>
            <a:ext cx="983848" cy="954107"/>
          </a:xfrm>
          <a:prstGeom prst="rect">
            <a:avLst/>
          </a:prstGeom>
          <a:noFill/>
        </p:spPr>
        <p:txBody>
          <a:bodyPr wrap="square" rtlCol="0">
            <a:spAutoFit/>
          </a:bodyPr>
          <a:lstStyle/>
          <a:p>
            <a:r>
              <a:rPr lang="en-GB" sz="2800" dirty="0"/>
              <a:t>6</a:t>
            </a:r>
          </a:p>
          <a:p>
            <a:r>
              <a:rPr lang="en-GB" sz="2800" dirty="0"/>
              <a:t>9</a:t>
            </a:r>
          </a:p>
        </p:txBody>
      </p:sp>
      <p:cxnSp>
        <p:nvCxnSpPr>
          <p:cNvPr id="21" name="Straight Connector 20">
            <a:extLst>
              <a:ext uri="{FF2B5EF4-FFF2-40B4-BE49-F238E27FC236}">
                <a16:creationId xmlns:a16="http://schemas.microsoft.com/office/drawing/2014/main" id="{4824BFDB-5877-4D36-BAAB-8B450E19644C}"/>
              </a:ext>
            </a:extLst>
          </p:cNvPr>
          <p:cNvCxnSpPr>
            <a:cxnSpLocks/>
          </p:cNvCxnSpPr>
          <p:nvPr/>
        </p:nvCxnSpPr>
        <p:spPr>
          <a:xfrm>
            <a:off x="3415997" y="7806402"/>
            <a:ext cx="578735" cy="0"/>
          </a:xfrm>
          <a:prstGeom prst="line">
            <a:avLst/>
          </a:prstGeom>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42864F91-3829-4F82-813B-2CA10A7CCB1C}"/>
              </a:ext>
            </a:extLst>
          </p:cNvPr>
          <p:cNvSpPr txBox="1"/>
          <p:nvPr/>
        </p:nvSpPr>
        <p:spPr>
          <a:xfrm>
            <a:off x="3511975" y="7313756"/>
            <a:ext cx="338552" cy="954107"/>
          </a:xfrm>
          <a:prstGeom prst="rect">
            <a:avLst/>
          </a:prstGeom>
          <a:noFill/>
        </p:spPr>
        <p:txBody>
          <a:bodyPr wrap="square" rtlCol="0">
            <a:spAutoFit/>
          </a:bodyPr>
          <a:lstStyle/>
          <a:p>
            <a:r>
              <a:rPr lang="en-GB" sz="2800" dirty="0"/>
              <a:t>2</a:t>
            </a:r>
          </a:p>
          <a:p>
            <a:r>
              <a:rPr lang="en-GB" sz="2800" dirty="0"/>
              <a:t>3</a:t>
            </a:r>
          </a:p>
        </p:txBody>
      </p:sp>
      <p:sp>
        <p:nvSpPr>
          <p:cNvPr id="23" name="TextBox 22">
            <a:extLst>
              <a:ext uri="{FF2B5EF4-FFF2-40B4-BE49-F238E27FC236}">
                <a16:creationId xmlns:a16="http://schemas.microsoft.com/office/drawing/2014/main" id="{CB949495-C7CC-4E42-BCA1-0ACF77C5445D}"/>
              </a:ext>
            </a:extLst>
          </p:cNvPr>
          <p:cNvSpPr txBox="1"/>
          <p:nvPr/>
        </p:nvSpPr>
        <p:spPr>
          <a:xfrm>
            <a:off x="2351546" y="7406089"/>
            <a:ext cx="983848" cy="861774"/>
          </a:xfrm>
          <a:prstGeom prst="rect">
            <a:avLst/>
          </a:prstGeom>
          <a:noFill/>
        </p:spPr>
        <p:txBody>
          <a:bodyPr wrap="square" rtlCol="0">
            <a:spAutoFit/>
          </a:bodyPr>
          <a:lstStyle/>
          <a:p>
            <a:r>
              <a:rPr lang="en-GB" dirty="0"/>
              <a:t>÷</a:t>
            </a:r>
          </a:p>
          <a:p>
            <a:endParaRPr lang="en-GB" sz="1400" dirty="0"/>
          </a:p>
          <a:p>
            <a:r>
              <a:rPr lang="en-GB" dirty="0"/>
              <a:t>÷</a:t>
            </a:r>
          </a:p>
        </p:txBody>
      </p:sp>
      <p:sp>
        <p:nvSpPr>
          <p:cNvPr id="24" name="TextBox 23">
            <a:extLst>
              <a:ext uri="{FF2B5EF4-FFF2-40B4-BE49-F238E27FC236}">
                <a16:creationId xmlns:a16="http://schemas.microsoft.com/office/drawing/2014/main" id="{E62FA4B3-62CF-496E-A8CE-764361386A78}"/>
              </a:ext>
            </a:extLst>
          </p:cNvPr>
          <p:cNvSpPr txBox="1"/>
          <p:nvPr/>
        </p:nvSpPr>
        <p:spPr>
          <a:xfrm>
            <a:off x="2604303" y="7313756"/>
            <a:ext cx="983848" cy="954107"/>
          </a:xfrm>
          <a:prstGeom prst="rect">
            <a:avLst/>
          </a:prstGeom>
          <a:noFill/>
        </p:spPr>
        <p:txBody>
          <a:bodyPr wrap="square" rtlCol="0">
            <a:spAutoFit/>
          </a:bodyPr>
          <a:lstStyle/>
          <a:p>
            <a:r>
              <a:rPr lang="en-GB" sz="2800" dirty="0">
                <a:solidFill>
                  <a:srgbClr val="FF0000"/>
                </a:solidFill>
              </a:rPr>
              <a:t>3 </a:t>
            </a:r>
            <a:r>
              <a:rPr lang="en-GB" sz="2800" dirty="0"/>
              <a:t>=</a:t>
            </a:r>
            <a:endParaRPr lang="en-GB" sz="2800" dirty="0">
              <a:solidFill>
                <a:srgbClr val="FF0000"/>
              </a:solidFill>
            </a:endParaRPr>
          </a:p>
          <a:p>
            <a:r>
              <a:rPr lang="en-GB" sz="2800" dirty="0">
                <a:solidFill>
                  <a:srgbClr val="FF0000"/>
                </a:solidFill>
              </a:rPr>
              <a:t>3 </a:t>
            </a:r>
            <a:r>
              <a:rPr lang="en-GB" sz="2800" dirty="0"/>
              <a:t>=</a:t>
            </a:r>
            <a:endParaRPr lang="en-GB" sz="2800" dirty="0">
              <a:solidFill>
                <a:srgbClr val="FF0000"/>
              </a:solidFill>
            </a:endParaRPr>
          </a:p>
        </p:txBody>
      </p:sp>
      <p:sp>
        <p:nvSpPr>
          <p:cNvPr id="25" name="TextBox 24">
            <a:extLst>
              <a:ext uri="{FF2B5EF4-FFF2-40B4-BE49-F238E27FC236}">
                <a16:creationId xmlns:a16="http://schemas.microsoft.com/office/drawing/2014/main" id="{241519ED-B6A9-4C7D-8E67-17F991A6A3D1}"/>
              </a:ext>
            </a:extLst>
          </p:cNvPr>
          <p:cNvSpPr txBox="1"/>
          <p:nvPr/>
        </p:nvSpPr>
        <p:spPr>
          <a:xfrm>
            <a:off x="4615666" y="6383090"/>
            <a:ext cx="2025043" cy="2677656"/>
          </a:xfrm>
          <a:prstGeom prst="rect">
            <a:avLst/>
          </a:prstGeom>
          <a:solidFill>
            <a:srgbClr val="FFFF00"/>
          </a:solidFill>
          <a:ln>
            <a:solidFill>
              <a:srgbClr val="FF0000"/>
            </a:solidFill>
          </a:ln>
        </p:spPr>
        <p:txBody>
          <a:bodyPr wrap="square" rtlCol="0">
            <a:spAutoFit/>
          </a:bodyPr>
          <a:lstStyle/>
          <a:p>
            <a:r>
              <a:rPr lang="en-GB" sz="1400" dirty="0">
                <a:solidFill>
                  <a:srgbClr val="FF0000"/>
                </a:solidFill>
              </a:rPr>
              <a:t>TIP</a:t>
            </a:r>
            <a:r>
              <a:rPr lang="en-GB" sz="1400" dirty="0"/>
              <a:t>: If you can’t find a times table that works with both the numerator and denominator, try dividing by 2! If you can’t do that (because the numbers are odd and don’t share a times table), then you are at your simplest point!</a:t>
            </a:r>
          </a:p>
        </p:txBody>
      </p:sp>
    </p:spTree>
    <p:extLst>
      <p:ext uri="{BB962C8B-B14F-4D97-AF65-F5344CB8AC3E}">
        <p14:creationId xmlns:p14="http://schemas.microsoft.com/office/powerpoint/2010/main" val="2706828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8EFD8-BAED-49CC-81E5-58373B3BC6E7}"/>
              </a:ext>
            </a:extLst>
          </p:cNvPr>
          <p:cNvSpPr/>
          <p:nvPr/>
        </p:nvSpPr>
        <p:spPr>
          <a:xfrm>
            <a:off x="236077" y="6348845"/>
            <a:ext cx="3192923" cy="95410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36077" y="284792"/>
            <a:ext cx="4760785" cy="605367"/>
          </a:xfrm>
        </p:spPr>
        <p:txBody>
          <a:bodyPr/>
          <a:lstStyle/>
          <a:p>
            <a:r>
              <a:rPr lang="en-GB" dirty="0">
                <a:solidFill>
                  <a:srgbClr val="FF0000"/>
                </a:solidFill>
              </a:rPr>
              <a:t>Exam Question</a:t>
            </a:r>
          </a:p>
        </p:txBody>
      </p:sp>
      <p:pic>
        <p:nvPicPr>
          <p:cNvPr id="4" name="Picture 3"/>
          <p:cNvPicPr/>
          <p:nvPr/>
        </p:nvPicPr>
        <p:blipFill>
          <a:blip r:embed="rId2"/>
          <a:stretch>
            <a:fillRect/>
          </a:stretch>
        </p:blipFill>
        <p:spPr>
          <a:xfrm>
            <a:off x="134732" y="1485900"/>
            <a:ext cx="6619359" cy="4862945"/>
          </a:xfrm>
          <a:prstGeom prst="rect">
            <a:avLst/>
          </a:prstGeom>
        </p:spPr>
      </p:pic>
      <p:sp>
        <p:nvSpPr>
          <p:cNvPr id="5" name="TextBox 4"/>
          <p:cNvSpPr txBox="1"/>
          <p:nvPr/>
        </p:nvSpPr>
        <p:spPr>
          <a:xfrm>
            <a:off x="236077" y="6348845"/>
            <a:ext cx="3439471" cy="954107"/>
          </a:xfrm>
          <a:prstGeom prst="rect">
            <a:avLst/>
          </a:prstGeom>
          <a:noFill/>
        </p:spPr>
        <p:txBody>
          <a:bodyPr wrap="square" rtlCol="0">
            <a:spAutoFit/>
          </a:bodyPr>
          <a:lstStyle/>
          <a:p>
            <a:r>
              <a:rPr lang="en-GB" sz="1400" b="1" dirty="0">
                <a:solidFill>
                  <a:srgbClr val="FF0000"/>
                </a:solidFill>
              </a:rPr>
              <a:t>When given options you must clearly show how you work out how much </a:t>
            </a:r>
            <a:r>
              <a:rPr lang="en-GB" sz="1400" b="1" u="sng" dirty="0">
                <a:solidFill>
                  <a:srgbClr val="FF0000"/>
                </a:solidFill>
              </a:rPr>
              <a:t>each</a:t>
            </a:r>
            <a:r>
              <a:rPr lang="en-GB" sz="1400" b="1" dirty="0">
                <a:solidFill>
                  <a:srgbClr val="FF0000"/>
                </a:solidFill>
              </a:rPr>
              <a:t> option costs and indicate your choice.</a:t>
            </a:r>
          </a:p>
        </p:txBody>
      </p:sp>
      <p:sp>
        <p:nvSpPr>
          <p:cNvPr id="6" name="Rectangle: Rounded Corners 5">
            <a:extLst>
              <a:ext uri="{FF2B5EF4-FFF2-40B4-BE49-F238E27FC236}">
                <a16:creationId xmlns:a16="http://schemas.microsoft.com/office/drawing/2014/main" id="{62C4CFC4-EA5D-4591-B9A7-65CED4F5D290}"/>
              </a:ext>
            </a:extLst>
          </p:cNvPr>
          <p:cNvSpPr/>
          <p:nvPr/>
        </p:nvSpPr>
        <p:spPr>
          <a:xfrm>
            <a:off x="186819" y="899786"/>
            <a:ext cx="518309" cy="50999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Mathematics">
            <a:extLst>
              <a:ext uri="{FF2B5EF4-FFF2-40B4-BE49-F238E27FC236}">
                <a16:creationId xmlns:a16="http://schemas.microsoft.com/office/drawing/2014/main" id="{6DCFF595-75AF-4050-8CAD-ADED81FDB7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6818" y="915970"/>
            <a:ext cx="518309" cy="518309"/>
          </a:xfrm>
          <a:prstGeom prst="rect">
            <a:avLst/>
          </a:prstGeom>
        </p:spPr>
      </p:pic>
    </p:spTree>
    <p:extLst>
      <p:ext uri="{BB962C8B-B14F-4D97-AF65-F5344CB8AC3E}">
        <p14:creationId xmlns:p14="http://schemas.microsoft.com/office/powerpoint/2010/main" val="3723763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28" y="1126116"/>
            <a:ext cx="6587881" cy="6178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45428" y="222291"/>
            <a:ext cx="1740018" cy="369332"/>
          </a:xfrm>
          <a:prstGeom prst="rect">
            <a:avLst/>
          </a:prstGeom>
        </p:spPr>
        <p:txBody>
          <a:bodyPr wrap="square">
            <a:spAutoFit/>
          </a:bodyPr>
          <a:lstStyle/>
          <a:p>
            <a:r>
              <a:rPr lang="en-GB" dirty="0">
                <a:solidFill>
                  <a:srgbClr val="FF0000"/>
                </a:solidFill>
              </a:rPr>
              <a:t>Exam Question</a:t>
            </a:r>
          </a:p>
        </p:txBody>
      </p:sp>
      <p:sp>
        <p:nvSpPr>
          <p:cNvPr id="6" name="Rectangle: Rounded Corners 5">
            <a:extLst>
              <a:ext uri="{FF2B5EF4-FFF2-40B4-BE49-F238E27FC236}">
                <a16:creationId xmlns:a16="http://schemas.microsoft.com/office/drawing/2014/main" id="{4A8F5864-4801-43A6-A817-5940517C5A96}"/>
              </a:ext>
            </a:extLst>
          </p:cNvPr>
          <p:cNvSpPr/>
          <p:nvPr/>
        </p:nvSpPr>
        <p:spPr>
          <a:xfrm>
            <a:off x="145429" y="591623"/>
            <a:ext cx="518309" cy="50999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Mathematics">
            <a:extLst>
              <a:ext uri="{FF2B5EF4-FFF2-40B4-BE49-F238E27FC236}">
                <a16:creationId xmlns:a16="http://schemas.microsoft.com/office/drawing/2014/main" id="{ED01B8C0-C15E-4D11-BB42-B817EBAB25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428" y="607807"/>
            <a:ext cx="518309" cy="518309"/>
          </a:xfrm>
          <a:prstGeom prst="rect">
            <a:avLst/>
          </a:prstGeom>
        </p:spPr>
      </p:pic>
    </p:spTree>
    <p:extLst>
      <p:ext uri="{BB962C8B-B14F-4D97-AF65-F5344CB8AC3E}">
        <p14:creationId xmlns:p14="http://schemas.microsoft.com/office/powerpoint/2010/main" val="3166242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FEAD3898-039A-4BAD-B517-461C3B8A96D1}"/>
              </a:ext>
            </a:extLst>
          </p:cNvPr>
          <p:cNvSpPr/>
          <p:nvPr/>
        </p:nvSpPr>
        <p:spPr>
          <a:xfrm>
            <a:off x="2106590" y="7977468"/>
            <a:ext cx="3530279" cy="659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99D989FD-DA5F-4121-A910-0A5899D75B1D}"/>
              </a:ext>
            </a:extLst>
          </p:cNvPr>
          <p:cNvSpPr/>
          <p:nvPr/>
        </p:nvSpPr>
        <p:spPr>
          <a:xfrm>
            <a:off x="2106591" y="7177978"/>
            <a:ext cx="3530279" cy="659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622AC03C-6EF5-4716-8644-4E02C1827DA4}"/>
              </a:ext>
            </a:extLst>
          </p:cNvPr>
          <p:cNvSpPr/>
          <p:nvPr/>
        </p:nvSpPr>
        <p:spPr>
          <a:xfrm>
            <a:off x="2106590" y="6378487"/>
            <a:ext cx="3530279" cy="659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E3EE0AE2-4AA1-43A2-A05E-1BB85F49778C}"/>
              </a:ext>
            </a:extLst>
          </p:cNvPr>
          <p:cNvSpPr/>
          <p:nvPr/>
        </p:nvSpPr>
        <p:spPr>
          <a:xfrm>
            <a:off x="2106592" y="5578997"/>
            <a:ext cx="3530279" cy="659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C88AC52-BA15-40AC-B9EE-2BF9E50AC90D}"/>
              </a:ext>
            </a:extLst>
          </p:cNvPr>
          <p:cNvSpPr>
            <a:spLocks noGrp="1"/>
          </p:cNvSpPr>
          <p:nvPr>
            <p:ph type="title"/>
          </p:nvPr>
        </p:nvSpPr>
        <p:spPr/>
        <p:txBody>
          <a:bodyPr/>
          <a:lstStyle/>
          <a:p>
            <a:r>
              <a:rPr lang="en-GB" dirty="0"/>
              <a:t>Advanced Fractions!</a:t>
            </a:r>
          </a:p>
        </p:txBody>
      </p:sp>
      <p:sp>
        <p:nvSpPr>
          <p:cNvPr id="3" name="TextBox 2">
            <a:extLst>
              <a:ext uri="{FF2B5EF4-FFF2-40B4-BE49-F238E27FC236}">
                <a16:creationId xmlns:a16="http://schemas.microsoft.com/office/drawing/2014/main" id="{9BA64BA4-1C41-4F46-B0FB-D7ED0591A673}"/>
              </a:ext>
            </a:extLst>
          </p:cNvPr>
          <p:cNvSpPr txBox="1"/>
          <p:nvPr/>
        </p:nvSpPr>
        <p:spPr>
          <a:xfrm>
            <a:off x="578734" y="1713053"/>
            <a:ext cx="4639251" cy="3447098"/>
          </a:xfrm>
          <a:prstGeom prst="rect">
            <a:avLst/>
          </a:prstGeom>
          <a:noFill/>
        </p:spPr>
        <p:txBody>
          <a:bodyPr wrap="square" rtlCol="0">
            <a:spAutoFit/>
          </a:bodyPr>
          <a:lstStyle/>
          <a:p>
            <a:r>
              <a:rPr lang="en-GB" dirty="0"/>
              <a:t>Sometimes you might need to add fractions. When they are the same kind, this is simple:</a:t>
            </a:r>
          </a:p>
          <a:p>
            <a:endParaRPr lang="en-GB" dirty="0"/>
          </a:p>
          <a:p>
            <a:r>
              <a:rPr lang="en-GB" sz="2800" dirty="0"/>
              <a:t>2 + 2 = 4</a:t>
            </a:r>
          </a:p>
          <a:p>
            <a:r>
              <a:rPr lang="en-GB" sz="2800" dirty="0"/>
              <a:t>5 </a:t>
            </a:r>
            <a:r>
              <a:rPr lang="en-GB" sz="2800" dirty="0">
                <a:solidFill>
                  <a:schemeClr val="bg1"/>
                </a:solidFill>
              </a:rPr>
              <a:t>+</a:t>
            </a:r>
            <a:r>
              <a:rPr lang="en-GB" sz="2800" dirty="0"/>
              <a:t> 5 </a:t>
            </a:r>
            <a:r>
              <a:rPr lang="en-GB" sz="2800" dirty="0">
                <a:solidFill>
                  <a:schemeClr val="bg1"/>
                </a:solidFill>
              </a:rPr>
              <a:t>=</a:t>
            </a:r>
            <a:r>
              <a:rPr lang="en-GB" sz="2800" dirty="0"/>
              <a:t> 5</a:t>
            </a:r>
          </a:p>
          <a:p>
            <a:endParaRPr lang="en-GB" dirty="0"/>
          </a:p>
          <a:p>
            <a:endParaRPr lang="en-GB" dirty="0"/>
          </a:p>
          <a:p>
            <a:r>
              <a:rPr lang="en-GB" dirty="0"/>
              <a:t>But when they have different bottom numbers, this is much harder. We need to cross multiply!</a:t>
            </a:r>
          </a:p>
        </p:txBody>
      </p:sp>
      <p:cxnSp>
        <p:nvCxnSpPr>
          <p:cNvPr id="5" name="Straight Connector 4">
            <a:extLst>
              <a:ext uri="{FF2B5EF4-FFF2-40B4-BE49-F238E27FC236}">
                <a16:creationId xmlns:a16="http://schemas.microsoft.com/office/drawing/2014/main" id="{CFBAB206-5D98-4E25-8199-DC9358BC669F}"/>
              </a:ext>
            </a:extLst>
          </p:cNvPr>
          <p:cNvCxnSpPr>
            <a:cxnSpLocks/>
          </p:cNvCxnSpPr>
          <p:nvPr/>
        </p:nvCxnSpPr>
        <p:spPr>
          <a:xfrm>
            <a:off x="578734" y="3287210"/>
            <a:ext cx="3240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AF47509-8E93-4F4E-932A-1E1178A2CE6B}"/>
              </a:ext>
            </a:extLst>
          </p:cNvPr>
          <p:cNvCxnSpPr/>
          <p:nvPr/>
        </p:nvCxnSpPr>
        <p:spPr>
          <a:xfrm>
            <a:off x="1230774" y="3287210"/>
            <a:ext cx="219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733519D-4F04-4269-91C8-ED09F7D6E67C}"/>
              </a:ext>
            </a:extLst>
          </p:cNvPr>
          <p:cNvCxnSpPr>
            <a:cxnSpLocks/>
          </p:cNvCxnSpPr>
          <p:nvPr/>
        </p:nvCxnSpPr>
        <p:spPr>
          <a:xfrm>
            <a:off x="1784430" y="3287210"/>
            <a:ext cx="3221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56E9900-7152-46E4-AA5C-AFE59BB47C11}"/>
              </a:ext>
            </a:extLst>
          </p:cNvPr>
          <p:cNvSpPr txBox="1"/>
          <p:nvPr/>
        </p:nvSpPr>
        <p:spPr>
          <a:xfrm>
            <a:off x="644324" y="5567422"/>
            <a:ext cx="2280212" cy="3416320"/>
          </a:xfrm>
          <a:prstGeom prst="rect">
            <a:avLst/>
          </a:prstGeom>
          <a:noFill/>
        </p:spPr>
        <p:txBody>
          <a:bodyPr wrap="square" rtlCol="0">
            <a:spAutoFit/>
          </a:bodyPr>
          <a:lstStyle/>
          <a:p>
            <a:r>
              <a:rPr lang="en-GB" dirty="0"/>
              <a:t>2 + 3 = ?</a:t>
            </a:r>
          </a:p>
          <a:p>
            <a:r>
              <a:rPr lang="en-GB" dirty="0">
                <a:solidFill>
                  <a:srgbClr val="7030A0"/>
                </a:solidFill>
              </a:rPr>
              <a:t>6</a:t>
            </a:r>
            <a:r>
              <a:rPr lang="en-GB" dirty="0"/>
              <a:t> </a:t>
            </a:r>
            <a:r>
              <a:rPr lang="en-GB" dirty="0">
                <a:solidFill>
                  <a:schemeClr val="bg1"/>
                </a:solidFill>
              </a:rPr>
              <a:t>+</a:t>
            </a:r>
            <a:r>
              <a:rPr lang="en-GB" dirty="0"/>
              <a:t> </a:t>
            </a:r>
            <a:r>
              <a:rPr lang="en-GB" dirty="0">
                <a:solidFill>
                  <a:srgbClr val="7030A0"/>
                </a:solidFill>
              </a:rPr>
              <a:t>5</a:t>
            </a:r>
            <a:r>
              <a:rPr lang="en-GB" dirty="0"/>
              <a:t> </a:t>
            </a:r>
            <a:r>
              <a:rPr lang="en-GB" dirty="0">
                <a:solidFill>
                  <a:schemeClr val="bg1"/>
                </a:solidFill>
              </a:rPr>
              <a:t>=</a:t>
            </a:r>
            <a:r>
              <a:rPr lang="en-GB" dirty="0"/>
              <a:t> ?</a:t>
            </a:r>
          </a:p>
          <a:p>
            <a:endParaRPr lang="en-GB" dirty="0"/>
          </a:p>
          <a:p>
            <a:r>
              <a:rPr lang="en-GB" dirty="0">
                <a:solidFill>
                  <a:srgbClr val="FFC000"/>
                </a:solidFill>
              </a:rPr>
              <a:t>2</a:t>
            </a:r>
            <a:r>
              <a:rPr lang="en-GB" dirty="0"/>
              <a:t> + 3 = ?</a:t>
            </a:r>
          </a:p>
          <a:p>
            <a:r>
              <a:rPr lang="en-GB" dirty="0"/>
              <a:t>6 </a:t>
            </a:r>
            <a:r>
              <a:rPr lang="en-GB" dirty="0">
                <a:solidFill>
                  <a:schemeClr val="bg1"/>
                </a:solidFill>
              </a:rPr>
              <a:t>+</a:t>
            </a:r>
            <a:r>
              <a:rPr lang="en-GB" dirty="0"/>
              <a:t> </a:t>
            </a:r>
            <a:r>
              <a:rPr lang="en-GB" dirty="0">
                <a:solidFill>
                  <a:srgbClr val="FFC000"/>
                </a:solidFill>
              </a:rPr>
              <a:t>5</a:t>
            </a:r>
            <a:r>
              <a:rPr lang="en-GB" dirty="0"/>
              <a:t> </a:t>
            </a:r>
            <a:r>
              <a:rPr lang="en-GB" dirty="0">
                <a:solidFill>
                  <a:schemeClr val="bg1"/>
                </a:solidFill>
              </a:rPr>
              <a:t>=</a:t>
            </a:r>
            <a:r>
              <a:rPr lang="en-GB" dirty="0"/>
              <a:t> ?</a:t>
            </a:r>
          </a:p>
          <a:p>
            <a:endParaRPr lang="en-GB" dirty="0"/>
          </a:p>
          <a:p>
            <a:r>
              <a:rPr lang="en-GB" dirty="0"/>
              <a:t>2 + </a:t>
            </a:r>
            <a:r>
              <a:rPr lang="en-GB" dirty="0">
                <a:solidFill>
                  <a:srgbClr val="FF0000"/>
                </a:solidFill>
              </a:rPr>
              <a:t>3</a:t>
            </a:r>
            <a:r>
              <a:rPr lang="en-GB" dirty="0"/>
              <a:t> = ?</a:t>
            </a:r>
          </a:p>
          <a:p>
            <a:r>
              <a:rPr lang="en-GB" dirty="0">
                <a:solidFill>
                  <a:srgbClr val="FF0000"/>
                </a:solidFill>
              </a:rPr>
              <a:t>6</a:t>
            </a:r>
            <a:r>
              <a:rPr lang="en-GB" dirty="0"/>
              <a:t> </a:t>
            </a:r>
            <a:r>
              <a:rPr lang="en-GB" dirty="0">
                <a:solidFill>
                  <a:schemeClr val="bg1"/>
                </a:solidFill>
              </a:rPr>
              <a:t>+</a:t>
            </a:r>
            <a:r>
              <a:rPr lang="en-GB" dirty="0"/>
              <a:t> 5 </a:t>
            </a:r>
            <a:r>
              <a:rPr lang="en-GB" dirty="0">
                <a:solidFill>
                  <a:schemeClr val="bg1"/>
                </a:solidFill>
              </a:rPr>
              <a:t>=</a:t>
            </a:r>
            <a:r>
              <a:rPr lang="en-GB" dirty="0"/>
              <a:t> ?</a:t>
            </a:r>
          </a:p>
          <a:p>
            <a:endParaRPr lang="en-GB" dirty="0"/>
          </a:p>
          <a:p>
            <a:r>
              <a:rPr lang="en-GB" dirty="0"/>
              <a:t>10 + 18 =  ??</a:t>
            </a:r>
          </a:p>
          <a:p>
            <a:r>
              <a:rPr lang="en-GB" dirty="0"/>
              <a:t>30 </a:t>
            </a:r>
            <a:r>
              <a:rPr lang="en-GB" dirty="0">
                <a:solidFill>
                  <a:schemeClr val="bg1"/>
                </a:solidFill>
              </a:rPr>
              <a:t>+</a:t>
            </a:r>
            <a:r>
              <a:rPr lang="en-GB" dirty="0"/>
              <a:t> 30 </a:t>
            </a:r>
            <a:r>
              <a:rPr lang="en-GB" dirty="0">
                <a:solidFill>
                  <a:schemeClr val="bg1"/>
                </a:solidFill>
              </a:rPr>
              <a:t>=</a:t>
            </a:r>
            <a:r>
              <a:rPr lang="en-GB" dirty="0"/>
              <a:t> 30</a:t>
            </a:r>
          </a:p>
          <a:p>
            <a:endParaRPr lang="en-GB" dirty="0"/>
          </a:p>
        </p:txBody>
      </p:sp>
      <p:sp>
        <p:nvSpPr>
          <p:cNvPr id="15" name="TextBox 14">
            <a:extLst>
              <a:ext uri="{FF2B5EF4-FFF2-40B4-BE49-F238E27FC236}">
                <a16:creationId xmlns:a16="http://schemas.microsoft.com/office/drawing/2014/main" id="{C4B5CFB0-B816-40EF-A019-2363BDC0D0C7}"/>
              </a:ext>
            </a:extLst>
          </p:cNvPr>
          <p:cNvSpPr txBox="1"/>
          <p:nvPr/>
        </p:nvSpPr>
        <p:spPr>
          <a:xfrm>
            <a:off x="2106590" y="5578997"/>
            <a:ext cx="3530279" cy="646331"/>
          </a:xfrm>
          <a:prstGeom prst="rect">
            <a:avLst/>
          </a:prstGeom>
          <a:noFill/>
        </p:spPr>
        <p:txBody>
          <a:bodyPr wrap="square" rtlCol="0">
            <a:spAutoFit/>
          </a:bodyPr>
          <a:lstStyle/>
          <a:p>
            <a:r>
              <a:rPr lang="en-GB" sz="1200" dirty="0"/>
              <a:t>First, we multiply the denominators together. This will be one of the common multiples, and out </a:t>
            </a:r>
            <a:r>
              <a:rPr lang="en-GB" sz="1200" b="1" dirty="0"/>
              <a:t>NEW</a:t>
            </a:r>
            <a:r>
              <a:rPr lang="en-GB" sz="1200" dirty="0"/>
              <a:t> denominator (6 X 5 = </a:t>
            </a:r>
            <a:r>
              <a:rPr lang="en-GB" sz="1200" b="1" dirty="0">
                <a:solidFill>
                  <a:srgbClr val="7030A0"/>
                </a:solidFill>
              </a:rPr>
              <a:t>30</a:t>
            </a:r>
            <a:r>
              <a:rPr lang="en-GB" sz="1200" dirty="0"/>
              <a:t>)</a:t>
            </a:r>
          </a:p>
        </p:txBody>
      </p:sp>
      <p:sp>
        <p:nvSpPr>
          <p:cNvPr id="16" name="TextBox 15">
            <a:extLst>
              <a:ext uri="{FF2B5EF4-FFF2-40B4-BE49-F238E27FC236}">
                <a16:creationId xmlns:a16="http://schemas.microsoft.com/office/drawing/2014/main" id="{18CDB446-DE3C-4906-8E5D-EB9E335DD9C3}"/>
              </a:ext>
            </a:extLst>
          </p:cNvPr>
          <p:cNvSpPr txBox="1"/>
          <p:nvPr/>
        </p:nvSpPr>
        <p:spPr>
          <a:xfrm>
            <a:off x="2106589" y="6371774"/>
            <a:ext cx="3530279" cy="646331"/>
          </a:xfrm>
          <a:prstGeom prst="rect">
            <a:avLst/>
          </a:prstGeom>
          <a:noFill/>
        </p:spPr>
        <p:txBody>
          <a:bodyPr wrap="square" rtlCol="0">
            <a:spAutoFit/>
          </a:bodyPr>
          <a:lstStyle/>
          <a:p>
            <a:r>
              <a:rPr lang="en-GB" sz="1200" dirty="0"/>
              <a:t>Next, we multiply the </a:t>
            </a:r>
            <a:r>
              <a:rPr lang="en-GB" sz="1200" b="1" dirty="0">
                <a:solidFill>
                  <a:srgbClr val="FFC000"/>
                </a:solidFill>
              </a:rPr>
              <a:t>first</a:t>
            </a:r>
            <a:r>
              <a:rPr lang="en-GB" sz="1200" dirty="0"/>
              <a:t> numerator with the </a:t>
            </a:r>
            <a:r>
              <a:rPr lang="en-GB" sz="1200" b="1" dirty="0">
                <a:solidFill>
                  <a:srgbClr val="FFC000"/>
                </a:solidFill>
              </a:rPr>
              <a:t>old second</a:t>
            </a:r>
            <a:r>
              <a:rPr lang="en-GB" sz="1200" dirty="0">
                <a:solidFill>
                  <a:srgbClr val="FFC000"/>
                </a:solidFill>
              </a:rPr>
              <a:t> </a:t>
            </a:r>
            <a:r>
              <a:rPr lang="en-GB" sz="1200" dirty="0"/>
              <a:t>denominator. This will be our </a:t>
            </a:r>
            <a:r>
              <a:rPr lang="en-GB" sz="1200" b="1" dirty="0"/>
              <a:t>NEW</a:t>
            </a:r>
            <a:r>
              <a:rPr lang="en-GB" sz="1200" dirty="0"/>
              <a:t> </a:t>
            </a:r>
            <a:r>
              <a:rPr lang="en-GB" sz="1200" b="1" dirty="0">
                <a:solidFill>
                  <a:srgbClr val="FFC000"/>
                </a:solidFill>
              </a:rPr>
              <a:t>first</a:t>
            </a:r>
            <a:r>
              <a:rPr lang="en-GB" sz="1200" dirty="0"/>
              <a:t> numerator (2 X 5 = </a:t>
            </a:r>
            <a:r>
              <a:rPr lang="en-GB" sz="1200" b="1" dirty="0">
                <a:solidFill>
                  <a:srgbClr val="FFC000"/>
                </a:solidFill>
              </a:rPr>
              <a:t>10</a:t>
            </a:r>
            <a:r>
              <a:rPr lang="en-GB" sz="1200" dirty="0"/>
              <a:t>)</a:t>
            </a:r>
          </a:p>
        </p:txBody>
      </p:sp>
      <p:sp>
        <p:nvSpPr>
          <p:cNvPr id="17" name="TextBox 16">
            <a:extLst>
              <a:ext uri="{FF2B5EF4-FFF2-40B4-BE49-F238E27FC236}">
                <a16:creationId xmlns:a16="http://schemas.microsoft.com/office/drawing/2014/main" id="{958687E4-70E5-4833-84C8-C79952FDEB73}"/>
              </a:ext>
            </a:extLst>
          </p:cNvPr>
          <p:cNvSpPr txBox="1"/>
          <p:nvPr/>
        </p:nvSpPr>
        <p:spPr>
          <a:xfrm>
            <a:off x="2106588" y="7165387"/>
            <a:ext cx="3530279" cy="646331"/>
          </a:xfrm>
          <a:prstGeom prst="rect">
            <a:avLst/>
          </a:prstGeom>
          <a:noFill/>
        </p:spPr>
        <p:txBody>
          <a:bodyPr wrap="square" rtlCol="0">
            <a:spAutoFit/>
          </a:bodyPr>
          <a:lstStyle/>
          <a:p>
            <a:r>
              <a:rPr lang="en-GB" sz="1200" dirty="0"/>
              <a:t>Next, we multiply the </a:t>
            </a:r>
            <a:r>
              <a:rPr lang="en-GB" sz="1200" b="1" dirty="0">
                <a:solidFill>
                  <a:srgbClr val="FF0000"/>
                </a:solidFill>
              </a:rPr>
              <a:t>second numerator </a:t>
            </a:r>
            <a:r>
              <a:rPr lang="en-GB" sz="1200" dirty="0"/>
              <a:t>with the </a:t>
            </a:r>
            <a:r>
              <a:rPr lang="en-GB" sz="1200" b="1" dirty="0">
                <a:solidFill>
                  <a:srgbClr val="FF0000"/>
                </a:solidFill>
              </a:rPr>
              <a:t>old first</a:t>
            </a:r>
            <a:r>
              <a:rPr lang="en-GB" sz="1200" dirty="0"/>
              <a:t> denominator together. This will be our </a:t>
            </a:r>
            <a:r>
              <a:rPr lang="en-GB" sz="1200" b="1" dirty="0"/>
              <a:t>NEW</a:t>
            </a:r>
            <a:r>
              <a:rPr lang="en-GB" sz="1200" dirty="0"/>
              <a:t> second numerator (3 X 6 = </a:t>
            </a:r>
            <a:r>
              <a:rPr lang="en-GB" sz="1200" b="1" dirty="0">
                <a:solidFill>
                  <a:srgbClr val="FF0000"/>
                </a:solidFill>
              </a:rPr>
              <a:t>18</a:t>
            </a:r>
            <a:r>
              <a:rPr lang="en-GB" sz="1200" dirty="0"/>
              <a:t>)</a:t>
            </a:r>
          </a:p>
        </p:txBody>
      </p:sp>
      <p:sp>
        <p:nvSpPr>
          <p:cNvPr id="18" name="TextBox 17">
            <a:extLst>
              <a:ext uri="{FF2B5EF4-FFF2-40B4-BE49-F238E27FC236}">
                <a16:creationId xmlns:a16="http://schemas.microsoft.com/office/drawing/2014/main" id="{0B71E0FD-F70F-4707-9A88-FCDADD128CA0}"/>
              </a:ext>
            </a:extLst>
          </p:cNvPr>
          <p:cNvSpPr txBox="1"/>
          <p:nvPr/>
        </p:nvSpPr>
        <p:spPr>
          <a:xfrm>
            <a:off x="2106587" y="7978303"/>
            <a:ext cx="3530279" cy="646331"/>
          </a:xfrm>
          <a:prstGeom prst="rect">
            <a:avLst/>
          </a:prstGeom>
          <a:noFill/>
        </p:spPr>
        <p:txBody>
          <a:bodyPr wrap="square" rtlCol="0">
            <a:spAutoFit/>
          </a:bodyPr>
          <a:lstStyle/>
          <a:p>
            <a:r>
              <a:rPr lang="en-GB" sz="1200" dirty="0"/>
              <a:t>Now we solve our </a:t>
            </a:r>
            <a:r>
              <a:rPr lang="en-GB" sz="1200" b="1" dirty="0"/>
              <a:t>NEW </a:t>
            </a:r>
            <a:r>
              <a:rPr lang="en-GB" sz="1200" dirty="0"/>
              <a:t>version of the sum: we add the fractions together. Now they have the same denominator, it’s the same as before!</a:t>
            </a:r>
          </a:p>
        </p:txBody>
      </p:sp>
      <p:sp>
        <p:nvSpPr>
          <p:cNvPr id="19" name="Rectangle: Rounded Corners 18">
            <a:extLst>
              <a:ext uri="{FF2B5EF4-FFF2-40B4-BE49-F238E27FC236}">
                <a16:creationId xmlns:a16="http://schemas.microsoft.com/office/drawing/2014/main" id="{AF4F0185-03E0-4459-B391-AE225D249D14}"/>
              </a:ext>
            </a:extLst>
          </p:cNvPr>
          <p:cNvSpPr/>
          <p:nvPr/>
        </p:nvSpPr>
        <p:spPr>
          <a:xfrm>
            <a:off x="2702680" y="2871710"/>
            <a:ext cx="2251285" cy="9677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16432794-47B7-47DE-AAE1-A01E1B791295}"/>
              </a:ext>
            </a:extLst>
          </p:cNvPr>
          <p:cNvSpPr txBox="1"/>
          <p:nvPr/>
        </p:nvSpPr>
        <p:spPr>
          <a:xfrm>
            <a:off x="2702680" y="2871711"/>
            <a:ext cx="2338091" cy="830997"/>
          </a:xfrm>
          <a:prstGeom prst="rect">
            <a:avLst/>
          </a:prstGeom>
          <a:noFill/>
        </p:spPr>
        <p:txBody>
          <a:bodyPr wrap="square" rtlCol="0">
            <a:spAutoFit/>
          </a:bodyPr>
          <a:lstStyle/>
          <a:p>
            <a:r>
              <a:rPr lang="en-GB" sz="1200" dirty="0"/>
              <a:t>When we add fractions, we only really care about the top number. The bottom number is the total, so stays the same!</a:t>
            </a:r>
          </a:p>
        </p:txBody>
      </p:sp>
      <p:cxnSp>
        <p:nvCxnSpPr>
          <p:cNvPr id="22" name="Straight Connector 21">
            <a:extLst>
              <a:ext uri="{FF2B5EF4-FFF2-40B4-BE49-F238E27FC236}">
                <a16:creationId xmlns:a16="http://schemas.microsoft.com/office/drawing/2014/main" id="{D8357BDA-1973-4C1E-B2E9-E62E46F731EE}"/>
              </a:ext>
            </a:extLst>
          </p:cNvPr>
          <p:cNvCxnSpPr>
            <a:cxnSpLocks/>
          </p:cNvCxnSpPr>
          <p:nvPr/>
        </p:nvCxnSpPr>
        <p:spPr>
          <a:xfrm>
            <a:off x="1088019" y="5880186"/>
            <a:ext cx="22956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1FE30EE-27BD-4E21-A2CA-2FA2C3274132}"/>
              </a:ext>
            </a:extLst>
          </p:cNvPr>
          <p:cNvCxnSpPr/>
          <p:nvPr/>
        </p:nvCxnSpPr>
        <p:spPr>
          <a:xfrm>
            <a:off x="669402" y="5880187"/>
            <a:ext cx="219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3E02A1C-2B57-4B26-8896-9F8EE6AC7B92}"/>
              </a:ext>
            </a:extLst>
          </p:cNvPr>
          <p:cNvCxnSpPr/>
          <p:nvPr/>
        </p:nvCxnSpPr>
        <p:spPr>
          <a:xfrm>
            <a:off x="1441048" y="5880186"/>
            <a:ext cx="219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AD57EC3-B926-49CC-B820-ECF5F077D19B}"/>
              </a:ext>
            </a:extLst>
          </p:cNvPr>
          <p:cNvCxnSpPr>
            <a:cxnSpLocks/>
          </p:cNvCxnSpPr>
          <p:nvPr/>
        </p:nvCxnSpPr>
        <p:spPr>
          <a:xfrm>
            <a:off x="1097664" y="6694939"/>
            <a:ext cx="22956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98FE713-09CF-48F3-84F5-CF323D276E79}"/>
              </a:ext>
            </a:extLst>
          </p:cNvPr>
          <p:cNvCxnSpPr/>
          <p:nvPr/>
        </p:nvCxnSpPr>
        <p:spPr>
          <a:xfrm>
            <a:off x="679047" y="6694940"/>
            <a:ext cx="219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9DB2B4B-1E56-4E8E-BD7A-C6509E57E50E}"/>
              </a:ext>
            </a:extLst>
          </p:cNvPr>
          <p:cNvCxnSpPr/>
          <p:nvPr/>
        </p:nvCxnSpPr>
        <p:spPr>
          <a:xfrm>
            <a:off x="1450693" y="6694939"/>
            <a:ext cx="219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E14D320-2D28-4B70-A731-6321B59ACE96}"/>
              </a:ext>
            </a:extLst>
          </p:cNvPr>
          <p:cNvCxnSpPr>
            <a:cxnSpLocks/>
          </p:cNvCxnSpPr>
          <p:nvPr/>
        </p:nvCxnSpPr>
        <p:spPr>
          <a:xfrm>
            <a:off x="1097664" y="7541178"/>
            <a:ext cx="22956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1D571A9-3BAD-48B8-BEEC-FD346D65ABAA}"/>
              </a:ext>
            </a:extLst>
          </p:cNvPr>
          <p:cNvCxnSpPr/>
          <p:nvPr/>
        </p:nvCxnSpPr>
        <p:spPr>
          <a:xfrm>
            <a:off x="679047" y="7541179"/>
            <a:ext cx="219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91E049E-72DD-485F-87C2-F64D45A5A399}"/>
              </a:ext>
            </a:extLst>
          </p:cNvPr>
          <p:cNvCxnSpPr/>
          <p:nvPr/>
        </p:nvCxnSpPr>
        <p:spPr>
          <a:xfrm>
            <a:off x="1450693" y="7541178"/>
            <a:ext cx="219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E7A9FE2-83B0-440C-9858-411C91ED7CB1}"/>
              </a:ext>
            </a:extLst>
          </p:cNvPr>
          <p:cNvCxnSpPr>
            <a:cxnSpLocks/>
          </p:cNvCxnSpPr>
          <p:nvPr/>
        </p:nvCxnSpPr>
        <p:spPr>
          <a:xfrm>
            <a:off x="679047" y="8341762"/>
            <a:ext cx="3414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7C12970-F790-4934-B27E-FE3E47EABE60}"/>
              </a:ext>
            </a:extLst>
          </p:cNvPr>
          <p:cNvCxnSpPr>
            <a:cxnSpLocks/>
          </p:cNvCxnSpPr>
          <p:nvPr/>
        </p:nvCxnSpPr>
        <p:spPr>
          <a:xfrm>
            <a:off x="1226915" y="8343716"/>
            <a:ext cx="3414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0272967-4F8C-4493-A24D-9547EB5AE7A0}"/>
              </a:ext>
            </a:extLst>
          </p:cNvPr>
          <p:cNvCxnSpPr>
            <a:cxnSpLocks/>
          </p:cNvCxnSpPr>
          <p:nvPr/>
        </p:nvCxnSpPr>
        <p:spPr>
          <a:xfrm>
            <a:off x="1670612" y="8341762"/>
            <a:ext cx="312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5DD09268-0482-4FEB-AE2A-D8278DD09DA1}"/>
              </a:ext>
            </a:extLst>
          </p:cNvPr>
          <p:cNvSpPr txBox="1">
            <a:spLocks/>
          </p:cNvSpPr>
          <p:nvPr/>
        </p:nvSpPr>
        <p:spPr>
          <a:xfrm>
            <a:off x="457199" y="5118564"/>
            <a:ext cx="4760785" cy="1907822"/>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000" i="1" dirty="0"/>
              <a:t>Cross Multiplying</a:t>
            </a:r>
          </a:p>
        </p:txBody>
      </p:sp>
      <p:sp>
        <p:nvSpPr>
          <p:cNvPr id="42" name="Rectangle: Rounded Corners 41">
            <a:extLst>
              <a:ext uri="{FF2B5EF4-FFF2-40B4-BE49-F238E27FC236}">
                <a16:creationId xmlns:a16="http://schemas.microsoft.com/office/drawing/2014/main" id="{824A977B-9ED4-4FF3-901A-A78EF09DA8F2}"/>
              </a:ext>
            </a:extLst>
          </p:cNvPr>
          <p:cNvSpPr/>
          <p:nvPr/>
        </p:nvSpPr>
        <p:spPr>
          <a:xfrm>
            <a:off x="462980" y="8806321"/>
            <a:ext cx="3379804" cy="7777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27C25D2D-B1DE-4C3A-97E2-2BDD683BB3F2}"/>
              </a:ext>
            </a:extLst>
          </p:cNvPr>
          <p:cNvSpPr txBox="1"/>
          <p:nvPr/>
        </p:nvSpPr>
        <p:spPr>
          <a:xfrm>
            <a:off x="462980" y="8814640"/>
            <a:ext cx="3379804" cy="769441"/>
          </a:xfrm>
          <a:prstGeom prst="rect">
            <a:avLst/>
          </a:prstGeom>
          <a:noFill/>
        </p:spPr>
        <p:txBody>
          <a:bodyPr wrap="square" rtlCol="0">
            <a:spAutoFit/>
          </a:bodyPr>
          <a:lstStyle/>
          <a:p>
            <a:r>
              <a:rPr lang="en-GB" sz="1100" dirty="0"/>
              <a:t>Once you have your answer, there still might be one more step: Remember to check and see if the question asks for the answer in the simplest form! If it does, follow the steps we went over earlier!</a:t>
            </a:r>
          </a:p>
        </p:txBody>
      </p:sp>
    </p:spTree>
    <p:extLst>
      <p:ext uri="{BB962C8B-B14F-4D97-AF65-F5344CB8AC3E}">
        <p14:creationId xmlns:p14="http://schemas.microsoft.com/office/powerpoint/2010/main" val="779815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F0A780F1-1233-4CA8-B5E3-58A22BCC5230}"/>
              </a:ext>
            </a:extLst>
          </p:cNvPr>
          <p:cNvPicPr>
            <a:picLocks noChangeAspect="1"/>
          </p:cNvPicPr>
          <p:nvPr/>
        </p:nvPicPr>
        <p:blipFill rotWithShape="1">
          <a:blip r:embed="rId2"/>
          <a:srcRect r="1485"/>
          <a:stretch/>
        </p:blipFill>
        <p:spPr>
          <a:xfrm>
            <a:off x="145427" y="1834444"/>
            <a:ext cx="5375697" cy="4336097"/>
          </a:xfrm>
          <a:prstGeom prst="rect">
            <a:avLst/>
          </a:prstGeom>
          <a:ln>
            <a:solidFill>
              <a:schemeClr val="tx1"/>
            </a:solidFill>
          </a:ln>
        </p:spPr>
      </p:pic>
      <p:sp>
        <p:nvSpPr>
          <p:cNvPr id="4" name="Rectangle 3">
            <a:extLst>
              <a:ext uri="{FF2B5EF4-FFF2-40B4-BE49-F238E27FC236}">
                <a16:creationId xmlns:a16="http://schemas.microsoft.com/office/drawing/2014/main" id="{E9EC477B-FAFC-400C-B1A9-BE01F4690703}"/>
              </a:ext>
            </a:extLst>
          </p:cNvPr>
          <p:cNvSpPr/>
          <p:nvPr/>
        </p:nvSpPr>
        <p:spPr>
          <a:xfrm>
            <a:off x="145427" y="203720"/>
            <a:ext cx="2262107" cy="461665"/>
          </a:xfrm>
          <a:prstGeom prst="rect">
            <a:avLst/>
          </a:prstGeom>
        </p:spPr>
        <p:txBody>
          <a:bodyPr wrap="square">
            <a:spAutoFit/>
          </a:bodyPr>
          <a:lstStyle/>
          <a:p>
            <a:r>
              <a:rPr lang="en-GB" sz="2400" dirty="0">
                <a:solidFill>
                  <a:srgbClr val="FF0000"/>
                </a:solidFill>
              </a:rPr>
              <a:t>Exam Question</a:t>
            </a:r>
          </a:p>
        </p:txBody>
      </p:sp>
      <p:sp>
        <p:nvSpPr>
          <p:cNvPr id="6" name="Rectangle: Rounded Corners 5">
            <a:extLst>
              <a:ext uri="{FF2B5EF4-FFF2-40B4-BE49-F238E27FC236}">
                <a16:creationId xmlns:a16="http://schemas.microsoft.com/office/drawing/2014/main" id="{89589FD7-A363-47AB-A13A-6B8609F2A782}"/>
              </a:ext>
            </a:extLst>
          </p:cNvPr>
          <p:cNvSpPr/>
          <p:nvPr/>
        </p:nvSpPr>
        <p:spPr>
          <a:xfrm>
            <a:off x="145427" y="736179"/>
            <a:ext cx="518309" cy="5099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Mathematics">
            <a:extLst>
              <a:ext uri="{FF2B5EF4-FFF2-40B4-BE49-F238E27FC236}">
                <a16:creationId xmlns:a16="http://schemas.microsoft.com/office/drawing/2014/main" id="{6A7289C4-F40F-4CF3-A62E-3488D4B403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427" y="736180"/>
            <a:ext cx="518309" cy="518309"/>
          </a:xfrm>
          <a:prstGeom prst="rect">
            <a:avLst/>
          </a:prstGeom>
        </p:spPr>
      </p:pic>
      <p:sp>
        <p:nvSpPr>
          <p:cNvPr id="3" name="Rectangle: Rounded Corners 2">
            <a:extLst>
              <a:ext uri="{FF2B5EF4-FFF2-40B4-BE49-F238E27FC236}">
                <a16:creationId xmlns:a16="http://schemas.microsoft.com/office/drawing/2014/main" id="{13E2C2BC-B3BC-466B-8AAC-6990A116C6A8}"/>
              </a:ext>
            </a:extLst>
          </p:cNvPr>
          <p:cNvSpPr/>
          <p:nvPr/>
        </p:nvSpPr>
        <p:spPr>
          <a:xfrm>
            <a:off x="1331089" y="7037408"/>
            <a:ext cx="3345083" cy="15973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1854B83-5BF8-4770-BD0F-2B1D01B2EF31}"/>
              </a:ext>
            </a:extLst>
          </p:cNvPr>
          <p:cNvSpPr txBox="1"/>
          <p:nvPr/>
        </p:nvSpPr>
        <p:spPr>
          <a:xfrm>
            <a:off x="1446835" y="7037409"/>
            <a:ext cx="3229337" cy="1661993"/>
          </a:xfrm>
          <a:prstGeom prst="rect">
            <a:avLst/>
          </a:prstGeom>
          <a:noFill/>
        </p:spPr>
        <p:txBody>
          <a:bodyPr wrap="square" rtlCol="0">
            <a:spAutoFit/>
          </a:bodyPr>
          <a:lstStyle/>
          <a:p>
            <a:r>
              <a:rPr lang="en-GB" sz="1700" dirty="0">
                <a:solidFill>
                  <a:srgbClr val="FF0000"/>
                </a:solidFill>
              </a:rPr>
              <a:t>Remember: read the question carefully!</a:t>
            </a:r>
          </a:p>
          <a:p>
            <a:r>
              <a:rPr lang="en-GB" sz="1700" dirty="0">
                <a:solidFill>
                  <a:srgbClr val="FF0000"/>
                </a:solidFill>
              </a:rPr>
              <a:t>You don’t want to over complicate it for yourself! </a:t>
            </a:r>
          </a:p>
          <a:p>
            <a:r>
              <a:rPr lang="en-GB" sz="1700" dirty="0">
                <a:solidFill>
                  <a:srgbClr val="FF0000"/>
                </a:solidFill>
              </a:rPr>
              <a:t>Never do more than you need to!</a:t>
            </a:r>
          </a:p>
        </p:txBody>
      </p:sp>
    </p:spTree>
    <p:extLst>
      <p:ext uri="{BB962C8B-B14F-4D97-AF65-F5344CB8AC3E}">
        <p14:creationId xmlns:p14="http://schemas.microsoft.com/office/powerpoint/2010/main" val="3358677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60BD00-F7AB-4286-9A69-4B176890A770}"/>
              </a:ext>
            </a:extLst>
          </p:cNvPr>
          <p:cNvSpPr>
            <a:spLocks noGrp="1"/>
          </p:cNvSpPr>
          <p:nvPr>
            <p:ph type="title"/>
          </p:nvPr>
        </p:nvSpPr>
        <p:spPr>
          <a:xfrm>
            <a:off x="483940" y="1327346"/>
            <a:ext cx="4760913" cy="1906587"/>
          </a:xfrm>
        </p:spPr>
        <p:txBody>
          <a:bodyPr/>
          <a:lstStyle/>
          <a:p>
            <a:r>
              <a:rPr lang="en-GB" b="1" u="sng" dirty="0"/>
              <a:t>Number:</a:t>
            </a:r>
            <a:br>
              <a:rPr lang="en-GB" dirty="0"/>
            </a:br>
            <a:r>
              <a:rPr lang="en-GB" sz="1200" dirty="0"/>
              <a:t>Addition, Subtraction, Division, Multiplication.</a:t>
            </a:r>
            <a:br>
              <a:rPr lang="en-GB" sz="1200" dirty="0"/>
            </a:br>
            <a:r>
              <a:rPr lang="en-GB" sz="1200" dirty="0"/>
              <a:t>Percent/Fraction/Ratio</a:t>
            </a:r>
            <a:endParaRPr lang="en-GB" sz="1600" dirty="0"/>
          </a:p>
        </p:txBody>
      </p:sp>
      <p:graphicFrame>
        <p:nvGraphicFramePr>
          <p:cNvPr id="7" name="Table 6">
            <a:extLst>
              <a:ext uri="{FF2B5EF4-FFF2-40B4-BE49-F238E27FC236}">
                <a16:creationId xmlns:a16="http://schemas.microsoft.com/office/drawing/2014/main" id="{625B961B-3856-424D-851F-ED9A5F989C02}"/>
              </a:ext>
            </a:extLst>
          </p:cNvPr>
          <p:cNvGraphicFramePr>
            <a:graphicFrameLocks noGrp="1"/>
          </p:cNvGraphicFramePr>
          <p:nvPr>
            <p:extLst>
              <p:ext uri="{D42A27DB-BD31-4B8C-83A1-F6EECF244321}">
                <p14:modId xmlns:p14="http://schemas.microsoft.com/office/powerpoint/2010/main" val="1515618265"/>
              </p:ext>
            </p:extLst>
          </p:nvPr>
        </p:nvGraphicFramePr>
        <p:xfrm>
          <a:off x="581226" y="3840861"/>
          <a:ext cx="4566212" cy="4537280"/>
        </p:xfrm>
        <a:graphic>
          <a:graphicData uri="http://schemas.openxmlformats.org/drawingml/2006/table">
            <a:tbl>
              <a:tblPr firstCol="1">
                <a:tableStyleId>{3C2FFA5D-87B4-456A-9821-1D502468CF0F}</a:tableStyleId>
              </a:tblPr>
              <a:tblGrid>
                <a:gridCol w="1348451">
                  <a:extLst>
                    <a:ext uri="{9D8B030D-6E8A-4147-A177-3AD203B41FA5}">
                      <a16:colId xmlns:a16="http://schemas.microsoft.com/office/drawing/2014/main" val="1848481671"/>
                    </a:ext>
                  </a:extLst>
                </a:gridCol>
                <a:gridCol w="1066939">
                  <a:extLst>
                    <a:ext uri="{9D8B030D-6E8A-4147-A177-3AD203B41FA5}">
                      <a16:colId xmlns:a16="http://schemas.microsoft.com/office/drawing/2014/main" val="1524117837"/>
                    </a:ext>
                  </a:extLst>
                </a:gridCol>
                <a:gridCol w="1009269">
                  <a:extLst>
                    <a:ext uri="{9D8B030D-6E8A-4147-A177-3AD203B41FA5}">
                      <a16:colId xmlns:a16="http://schemas.microsoft.com/office/drawing/2014/main" val="2047186974"/>
                    </a:ext>
                  </a:extLst>
                </a:gridCol>
                <a:gridCol w="1141553">
                  <a:extLst>
                    <a:ext uri="{9D8B030D-6E8A-4147-A177-3AD203B41FA5}">
                      <a16:colId xmlns:a16="http://schemas.microsoft.com/office/drawing/2014/main" val="851776969"/>
                    </a:ext>
                  </a:extLst>
                </a:gridCol>
              </a:tblGrid>
              <a:tr h="567160">
                <a:tc>
                  <a:txBody>
                    <a:bodyPr/>
                    <a:lstStyle/>
                    <a:p>
                      <a:r>
                        <a:rPr lang="en-GB" dirty="0"/>
                        <a:t>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GB" dirty="0"/>
                        <a:t>Confident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dirty="0"/>
                        <a:t>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dirty="0"/>
                        <a:t>Need More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123929990"/>
                  </a:ext>
                </a:extLst>
              </a:tr>
              <a:tr h="567160">
                <a:tc>
                  <a:txBody>
                    <a:bodyPr/>
                    <a:lstStyle/>
                    <a:p>
                      <a:r>
                        <a:rPr lang="en-GB" dirty="0"/>
                        <a:t>Addition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1361"/>
                  </a:ext>
                </a:extLst>
              </a:tr>
              <a:tr h="567160">
                <a:tc>
                  <a:txBody>
                    <a:bodyPr/>
                    <a:lstStyle/>
                    <a:p>
                      <a:r>
                        <a:rPr lang="en-GB" dirty="0"/>
                        <a:t>Subtraction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7181004"/>
                  </a:ext>
                </a:extLst>
              </a:tr>
              <a:tr h="567160">
                <a:tc>
                  <a:txBody>
                    <a:bodyPr/>
                    <a:lstStyle/>
                    <a:p>
                      <a:r>
                        <a:rPr lang="en-GB" dirty="0"/>
                        <a:t>Multiplication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0812112"/>
                  </a:ext>
                </a:extLst>
              </a:tr>
              <a:tr h="567160">
                <a:tc>
                  <a:txBody>
                    <a:bodyPr/>
                    <a:lstStyle/>
                    <a:p>
                      <a:r>
                        <a:rPr lang="en-GB" dirty="0"/>
                        <a:t>Division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8524832"/>
                  </a:ext>
                </a:extLst>
              </a:tr>
              <a:tr h="567160">
                <a:tc>
                  <a:txBody>
                    <a:bodyPr/>
                    <a:lstStyle/>
                    <a:p>
                      <a:r>
                        <a:rPr lang="en-GB" dirty="0"/>
                        <a:t>Percentages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628149"/>
                  </a:ext>
                </a:extLst>
              </a:tr>
              <a:tr h="567160">
                <a:tc>
                  <a:txBody>
                    <a:bodyPr/>
                    <a:lstStyle/>
                    <a:p>
                      <a:r>
                        <a:rPr lang="en-GB" dirty="0"/>
                        <a:t>Fractions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9908767"/>
                  </a:ext>
                </a:extLst>
              </a:tr>
              <a:tr h="567160">
                <a:tc>
                  <a:txBody>
                    <a:bodyPr/>
                    <a:lstStyle/>
                    <a:p>
                      <a:r>
                        <a:rPr lang="en-GB" dirty="0"/>
                        <a:t>Ratio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0364519"/>
                  </a:ext>
                </a:extLst>
              </a:tr>
            </a:tbl>
          </a:graphicData>
        </a:graphic>
      </p:graphicFrame>
      <p:sp>
        <p:nvSpPr>
          <p:cNvPr id="8" name="TextBox 7">
            <a:extLst>
              <a:ext uri="{FF2B5EF4-FFF2-40B4-BE49-F238E27FC236}">
                <a16:creationId xmlns:a16="http://schemas.microsoft.com/office/drawing/2014/main" id="{AEB8CF1F-4AE5-45E5-8670-7102B8B512A5}"/>
              </a:ext>
            </a:extLst>
          </p:cNvPr>
          <p:cNvSpPr txBox="1"/>
          <p:nvPr/>
        </p:nvSpPr>
        <p:spPr>
          <a:xfrm>
            <a:off x="483940" y="2200960"/>
            <a:ext cx="4469897" cy="1477328"/>
          </a:xfrm>
          <a:prstGeom prst="rect">
            <a:avLst/>
          </a:prstGeom>
          <a:noFill/>
        </p:spPr>
        <p:txBody>
          <a:bodyPr wrap="square" rtlCol="0">
            <a:spAutoFit/>
          </a:bodyPr>
          <a:lstStyle/>
          <a:p>
            <a:r>
              <a:rPr lang="en-GB" dirty="0"/>
              <a:t>How confident are you on the following topics? </a:t>
            </a:r>
          </a:p>
          <a:p>
            <a:endParaRPr lang="en-GB" dirty="0"/>
          </a:p>
          <a:p>
            <a:r>
              <a:rPr lang="en-GB" dirty="0"/>
              <a:t>We will be covering all of these subjects withing our sessions.</a:t>
            </a:r>
          </a:p>
        </p:txBody>
      </p:sp>
    </p:spTree>
    <p:extLst>
      <p:ext uri="{BB962C8B-B14F-4D97-AF65-F5344CB8AC3E}">
        <p14:creationId xmlns:p14="http://schemas.microsoft.com/office/powerpoint/2010/main" val="70558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Ratio</a:t>
            </a:r>
          </a:p>
        </p:txBody>
      </p:sp>
      <p:sp>
        <p:nvSpPr>
          <p:cNvPr id="5" name="Title 1"/>
          <p:cNvSpPr txBox="1">
            <a:spLocks/>
          </p:cNvSpPr>
          <p:nvPr/>
        </p:nvSpPr>
        <p:spPr>
          <a:xfrm>
            <a:off x="457200" y="1262944"/>
            <a:ext cx="8229600" cy="1143000"/>
          </a:xfrm>
          <a:prstGeom prst="rect">
            <a:avLst/>
          </a:prstGeom>
        </p:spPr>
        <p:txBody>
          <a:bodyPr vert="horz" lIns="91440" tIns="45720" rIns="91440" bIns="45720" rtlCol="0" anchor="t">
            <a:normAutofit fontScale="975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GB" dirty="0">
                <a:solidFill>
                  <a:srgbClr val="FF0000"/>
                </a:solidFill>
              </a:rPr>
            </a:br>
            <a:r>
              <a:rPr lang="en-GB" dirty="0">
                <a:solidFill>
                  <a:srgbClr val="FF0000"/>
                </a:solidFill>
              </a:rPr>
              <a:t>3 types of questions</a:t>
            </a:r>
          </a:p>
        </p:txBody>
      </p:sp>
      <p:sp>
        <p:nvSpPr>
          <p:cNvPr id="6" name="Content Placeholder 2"/>
          <p:cNvSpPr txBox="1">
            <a:spLocks/>
          </p:cNvSpPr>
          <p:nvPr/>
        </p:nvSpPr>
        <p:spPr>
          <a:xfrm>
            <a:off x="457200" y="2405945"/>
            <a:ext cx="4623955" cy="2010192"/>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514350" indent="-514350">
              <a:buFont typeface="+mj-lt"/>
              <a:buAutoNum type="alphaUcPeriod"/>
            </a:pPr>
            <a:r>
              <a:rPr lang="en-GB" dirty="0"/>
              <a:t>You may need to share a quantity in a given ratio</a:t>
            </a:r>
          </a:p>
          <a:p>
            <a:pPr marL="514350" indent="-514350">
              <a:buFont typeface="+mj-lt"/>
              <a:buAutoNum type="alphaUcPeriod"/>
            </a:pPr>
            <a:r>
              <a:rPr lang="en-GB" dirty="0"/>
              <a:t>You might be given a value for one quantity and need to work out the other(s) or the total amount e.g. to dilute squash, mix a cocktail or make concrete</a:t>
            </a:r>
          </a:p>
          <a:p>
            <a:pPr marL="514350" indent="-514350">
              <a:buFont typeface="+mj-lt"/>
              <a:buAutoNum type="alphaUcPeriod"/>
            </a:pPr>
            <a:r>
              <a:rPr lang="en-GB" dirty="0"/>
              <a:t>You might be asked to write and simplify a ratio from given quantities.</a:t>
            </a:r>
          </a:p>
          <a:p>
            <a:endParaRPr lang="en-GB" dirty="0"/>
          </a:p>
        </p:txBody>
      </p:sp>
      <p:sp>
        <p:nvSpPr>
          <p:cNvPr id="7" name="Title 1"/>
          <p:cNvSpPr txBox="1">
            <a:spLocks/>
          </p:cNvSpPr>
          <p:nvPr/>
        </p:nvSpPr>
        <p:spPr>
          <a:xfrm>
            <a:off x="872837" y="4416137"/>
            <a:ext cx="4345148" cy="1143000"/>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A. Sharing in a given ratio</a:t>
            </a:r>
          </a:p>
        </p:txBody>
      </p:sp>
      <p:sp>
        <p:nvSpPr>
          <p:cNvPr id="8" name="Content Placeholder 2"/>
          <p:cNvSpPr>
            <a:spLocks noGrp="1"/>
          </p:cNvSpPr>
          <p:nvPr>
            <p:ph idx="1"/>
          </p:nvPr>
        </p:nvSpPr>
        <p:spPr>
          <a:xfrm>
            <a:off x="872837" y="5181660"/>
            <a:ext cx="4345148" cy="5112568"/>
          </a:xfrm>
        </p:spPr>
        <p:txBody>
          <a:bodyPr>
            <a:normAutofit/>
          </a:bodyPr>
          <a:lstStyle/>
          <a:p>
            <a:r>
              <a:rPr lang="en-GB" dirty="0"/>
              <a:t>First work out how many parts there are altogether.</a:t>
            </a:r>
          </a:p>
          <a:p>
            <a:r>
              <a:rPr lang="en-GB" dirty="0"/>
              <a:t>Divide the total by the number of parts</a:t>
            </a:r>
          </a:p>
          <a:p>
            <a:r>
              <a:rPr lang="en-GB" dirty="0"/>
              <a:t>Multiply to find each part</a:t>
            </a:r>
          </a:p>
          <a:p>
            <a:pPr marL="0" indent="0">
              <a:buNone/>
            </a:pPr>
            <a:r>
              <a:rPr lang="en-GB" dirty="0">
                <a:solidFill>
                  <a:srgbClr val="FF0000"/>
                </a:solidFill>
              </a:rPr>
              <a:t>Example</a:t>
            </a:r>
          </a:p>
          <a:p>
            <a:r>
              <a:rPr lang="en-GB" dirty="0"/>
              <a:t>Share £480 between Jack, Fiona and Luke in the ratio 3:4:5</a:t>
            </a:r>
          </a:p>
          <a:p>
            <a:r>
              <a:rPr lang="en-GB" dirty="0"/>
              <a:t>3+4+5 = 12</a:t>
            </a:r>
          </a:p>
          <a:p>
            <a:r>
              <a:rPr lang="en-GB" dirty="0"/>
              <a:t>480 ÷ 12 = 40</a:t>
            </a:r>
          </a:p>
          <a:p>
            <a:r>
              <a:rPr lang="en-GB" dirty="0"/>
              <a:t>3 x 40 = 120 (Jack’s part)</a:t>
            </a:r>
          </a:p>
          <a:p>
            <a:r>
              <a:rPr lang="en-GB" dirty="0"/>
              <a:t>4 x 40 = 160 (Fiona’s part)</a:t>
            </a:r>
          </a:p>
          <a:p>
            <a:r>
              <a:rPr lang="en-GB" dirty="0"/>
              <a:t>5 x 40 = 200 (Luke’s part)</a:t>
            </a:r>
          </a:p>
          <a:p>
            <a:endParaRPr lang="en-GB" dirty="0"/>
          </a:p>
          <a:p>
            <a:r>
              <a:rPr lang="en-GB" dirty="0"/>
              <a:t>£120 : £160 : £200</a:t>
            </a:r>
          </a:p>
          <a:p>
            <a:endParaRPr lang="en-GB" dirty="0"/>
          </a:p>
        </p:txBody>
      </p:sp>
      <p:sp>
        <p:nvSpPr>
          <p:cNvPr id="9" name="Rectangle: Rounded Corners 8">
            <a:extLst>
              <a:ext uri="{FF2B5EF4-FFF2-40B4-BE49-F238E27FC236}">
                <a16:creationId xmlns:a16="http://schemas.microsoft.com/office/drawing/2014/main" id="{823EFBE2-9AF1-48FA-9C7B-5AF3EF026887}"/>
              </a:ext>
            </a:extLst>
          </p:cNvPr>
          <p:cNvSpPr/>
          <p:nvPr/>
        </p:nvSpPr>
        <p:spPr>
          <a:xfrm>
            <a:off x="3545897" y="7357294"/>
            <a:ext cx="3009378" cy="113877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EF96B56-BB18-446C-94BB-0A1A48FC2F8C}"/>
              </a:ext>
            </a:extLst>
          </p:cNvPr>
          <p:cNvSpPr txBox="1"/>
          <p:nvPr/>
        </p:nvSpPr>
        <p:spPr>
          <a:xfrm>
            <a:off x="3553469" y="7357295"/>
            <a:ext cx="3009378" cy="1138773"/>
          </a:xfrm>
          <a:prstGeom prst="rect">
            <a:avLst/>
          </a:prstGeom>
          <a:noFill/>
        </p:spPr>
        <p:txBody>
          <a:bodyPr wrap="square" rtlCol="0">
            <a:spAutoFit/>
          </a:bodyPr>
          <a:lstStyle/>
          <a:p>
            <a:r>
              <a:rPr lang="en-GB" sz="1700" dirty="0">
                <a:solidFill>
                  <a:srgbClr val="FF0000"/>
                </a:solidFill>
              </a:rPr>
              <a:t>Ratio Top Tip #1</a:t>
            </a:r>
          </a:p>
          <a:p>
            <a:r>
              <a:rPr lang="en-GB" sz="1700" dirty="0">
                <a:solidFill>
                  <a:srgbClr val="FF0000"/>
                </a:solidFill>
              </a:rPr>
              <a:t>The numbers in a ratio are in the same order as the names given in a question </a:t>
            </a:r>
          </a:p>
        </p:txBody>
      </p:sp>
      <p:cxnSp>
        <p:nvCxnSpPr>
          <p:cNvPr id="4" name="Straight Connector 3">
            <a:extLst>
              <a:ext uri="{FF2B5EF4-FFF2-40B4-BE49-F238E27FC236}">
                <a16:creationId xmlns:a16="http://schemas.microsoft.com/office/drawing/2014/main" id="{884C1581-7BAE-4971-B42B-7105764CD171}"/>
              </a:ext>
            </a:extLst>
          </p:cNvPr>
          <p:cNvCxnSpPr>
            <a:stCxn id="9" idx="1"/>
          </p:cNvCxnSpPr>
          <p:nvPr/>
        </p:nvCxnSpPr>
        <p:spPr>
          <a:xfrm flipH="1" flipV="1">
            <a:off x="2152891" y="7025833"/>
            <a:ext cx="1393006" cy="9008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D3E04D-9018-4183-9BE5-17F46EF4CABF}"/>
              </a:ext>
            </a:extLst>
          </p:cNvPr>
          <p:cNvCxnSpPr>
            <a:cxnSpLocks/>
          </p:cNvCxnSpPr>
          <p:nvPr/>
        </p:nvCxnSpPr>
        <p:spPr>
          <a:xfrm flipH="1" flipV="1">
            <a:off x="3429000" y="6906870"/>
            <a:ext cx="120683" cy="10198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48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xEl>
                                              <p:pRg st="9" end="9"/>
                                            </p:txEl>
                                          </p:spTgt>
                                        </p:tgtEl>
                                        <p:attrNameLst>
                                          <p:attrName>style.visibility</p:attrName>
                                        </p:attrNameLst>
                                      </p:cBhvr>
                                      <p:to>
                                        <p:strVal val="visible"/>
                                      </p:to>
                                    </p:set>
                                    <p:anim calcmode="lin" valueType="num">
                                      <p:cBhvr additive="base">
                                        <p:cTn id="6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xEl>
                                              <p:pRg st="11" end="11"/>
                                            </p:txEl>
                                          </p:spTgt>
                                        </p:tgtEl>
                                        <p:attrNameLst>
                                          <p:attrName>style.visibility</p:attrName>
                                        </p:attrNameLst>
                                      </p:cBhvr>
                                      <p:to>
                                        <p:strVal val="visible"/>
                                      </p:to>
                                    </p:set>
                                    <p:anim calcmode="lin" valueType="num">
                                      <p:cBhvr additive="base">
                                        <p:cTn id="67"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Ratio (Cont.)</a:t>
            </a:r>
          </a:p>
        </p:txBody>
      </p:sp>
      <p:sp>
        <p:nvSpPr>
          <p:cNvPr id="4" name="Title 1"/>
          <p:cNvSpPr txBox="1">
            <a:spLocks/>
          </p:cNvSpPr>
          <p:nvPr/>
        </p:nvSpPr>
        <p:spPr>
          <a:xfrm>
            <a:off x="353291" y="1645355"/>
            <a:ext cx="5060373" cy="1143000"/>
          </a:xfrm>
          <a:prstGeom prst="rect">
            <a:avLst/>
          </a:prstGeom>
        </p:spPr>
        <p:txBody>
          <a:bodyPr vert="horz" lIns="91440" tIns="45720" rIns="91440" bIns="45720" rtlCol="0" anchor="t">
            <a:normAutofit fontScale="975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B. Finding one quantity or the whole amount</a:t>
            </a:r>
          </a:p>
        </p:txBody>
      </p:sp>
      <p:sp>
        <p:nvSpPr>
          <p:cNvPr id="5" name="Content Placeholder 2"/>
          <p:cNvSpPr txBox="1">
            <a:spLocks/>
          </p:cNvSpPr>
          <p:nvPr/>
        </p:nvSpPr>
        <p:spPr>
          <a:xfrm>
            <a:off x="353291" y="2591576"/>
            <a:ext cx="5060373" cy="2105114"/>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r>
              <a:rPr lang="en-GB" dirty="0"/>
              <a:t>Matt and Jane share some money in the ratio 3:5</a:t>
            </a:r>
          </a:p>
          <a:p>
            <a:r>
              <a:rPr lang="en-GB" dirty="0"/>
              <a:t>If Matt gets £210</a:t>
            </a:r>
          </a:p>
          <a:p>
            <a:r>
              <a:rPr lang="en-GB" dirty="0"/>
              <a:t>What is Jane’s share?</a:t>
            </a:r>
          </a:p>
          <a:p>
            <a:endParaRPr lang="en-GB" dirty="0"/>
          </a:p>
          <a:p>
            <a:endParaRPr lang="en-GB" dirty="0"/>
          </a:p>
          <a:p>
            <a:r>
              <a:rPr lang="en-GB" dirty="0"/>
              <a:t>How much money did they share?</a:t>
            </a:r>
          </a:p>
        </p:txBody>
      </p:sp>
      <p:sp>
        <p:nvSpPr>
          <p:cNvPr id="8" name="Content Placeholder 2">
            <a:extLst>
              <a:ext uri="{FF2B5EF4-FFF2-40B4-BE49-F238E27FC236}">
                <a16:creationId xmlns:a16="http://schemas.microsoft.com/office/drawing/2014/main" id="{956BF775-B506-43A5-8432-B392D311E766}"/>
              </a:ext>
            </a:extLst>
          </p:cNvPr>
          <p:cNvSpPr txBox="1">
            <a:spLocks/>
          </p:cNvSpPr>
          <p:nvPr/>
        </p:nvSpPr>
        <p:spPr>
          <a:xfrm>
            <a:off x="353291" y="5504847"/>
            <a:ext cx="5060373" cy="3824348"/>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GB" dirty="0"/>
              <a:t>With this question we will work backwards from Matt’s share.</a:t>
            </a:r>
          </a:p>
          <a:p>
            <a:pPr marL="0" indent="0">
              <a:buNone/>
            </a:pPr>
            <a:endParaRPr lang="en-GB" dirty="0"/>
          </a:p>
          <a:p>
            <a:pPr marL="0" indent="0">
              <a:buNone/>
            </a:pPr>
            <a:r>
              <a:rPr lang="en-GB" dirty="0"/>
              <a:t>Matt has £210. This is equal to 3 parts. SO let’s divide 210 by 3!</a:t>
            </a:r>
          </a:p>
          <a:p>
            <a:pPr marL="0" indent="0">
              <a:buNone/>
            </a:pPr>
            <a:endParaRPr lang="en-GB" dirty="0"/>
          </a:p>
          <a:p>
            <a:pPr marL="0" indent="0">
              <a:buNone/>
            </a:pPr>
            <a:r>
              <a:rPr lang="en-GB" dirty="0"/>
              <a:t>210 ÷ 3 = </a:t>
            </a:r>
            <a:r>
              <a:rPr lang="en-GB" u="sng" dirty="0"/>
              <a:t>			</a:t>
            </a:r>
            <a:endParaRPr lang="en-GB" dirty="0"/>
          </a:p>
          <a:p>
            <a:pPr marL="0" indent="0">
              <a:buNone/>
            </a:pPr>
            <a:endParaRPr lang="en-GB" dirty="0"/>
          </a:p>
          <a:p>
            <a:pPr marL="0" indent="0">
              <a:buNone/>
            </a:pPr>
            <a:r>
              <a:rPr lang="en-GB" dirty="0"/>
              <a:t>Now we know what one part is worth, we can multiply up to find Jane’s share, as well as the total amount! </a:t>
            </a:r>
          </a:p>
          <a:p>
            <a:pPr marL="0" indent="0">
              <a:buNone/>
            </a:pPr>
            <a:endParaRPr lang="en-GB" dirty="0"/>
          </a:p>
          <a:p>
            <a:pPr marL="0" indent="0" algn="ctr">
              <a:buNone/>
            </a:pPr>
            <a:r>
              <a:rPr lang="en-GB" dirty="0"/>
              <a:t>Jane’s Share = </a:t>
            </a:r>
            <a:r>
              <a:rPr lang="en-GB" u="sng" dirty="0"/>
              <a:t>£		</a:t>
            </a:r>
            <a:endParaRPr lang="en-GB" dirty="0"/>
          </a:p>
          <a:p>
            <a:pPr marL="0" indent="0" algn="ctr">
              <a:buNone/>
            </a:pPr>
            <a:endParaRPr lang="en-GB" dirty="0"/>
          </a:p>
          <a:p>
            <a:pPr marL="0" indent="0" algn="ctr">
              <a:buNone/>
            </a:pPr>
            <a:r>
              <a:rPr lang="en-GB" dirty="0"/>
              <a:t>Totally amount = </a:t>
            </a:r>
            <a:r>
              <a:rPr lang="en-GB" u="sng" dirty="0"/>
              <a:t>£		</a:t>
            </a:r>
            <a:endParaRPr lang="en-GB" dirty="0"/>
          </a:p>
        </p:txBody>
      </p:sp>
    </p:spTree>
    <p:extLst>
      <p:ext uri="{BB962C8B-B14F-4D97-AF65-F5344CB8AC3E}">
        <p14:creationId xmlns:p14="http://schemas.microsoft.com/office/powerpoint/2010/main" val="17908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additive="base">
                                        <p:cTn id="3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 calcmode="lin" valueType="num">
                                      <p:cBhvr additive="base">
                                        <p:cTn id="4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additive="base">
                                        <p:cTn id="4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xEl>
                                              <p:pRg st="10" end="10"/>
                                            </p:txEl>
                                          </p:spTgt>
                                        </p:tgtEl>
                                        <p:attrNameLst>
                                          <p:attrName>style.visibility</p:attrName>
                                        </p:attrNameLst>
                                      </p:cBhvr>
                                      <p:to>
                                        <p:strVal val="visible"/>
                                      </p:to>
                                    </p:set>
                                    <p:anim calcmode="lin" valueType="num">
                                      <p:cBhvr additive="base">
                                        <p:cTn id="61"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32501DC-1F85-434E-B22C-B6906A56B500}"/>
              </a:ext>
            </a:extLst>
          </p:cNvPr>
          <p:cNvSpPr txBox="1">
            <a:spLocks/>
          </p:cNvSpPr>
          <p:nvPr/>
        </p:nvSpPr>
        <p:spPr>
          <a:xfrm>
            <a:off x="353290" y="2121679"/>
            <a:ext cx="5060373" cy="2105114"/>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GB" dirty="0"/>
              <a:t>Simplifying ratios is very similar to what we covered with simplifying fractions. </a:t>
            </a:r>
          </a:p>
          <a:p>
            <a:pPr marL="0" indent="0">
              <a:buNone/>
            </a:pPr>
            <a:r>
              <a:rPr lang="en-GB" dirty="0"/>
              <a:t>You are looking for a time table that includes all parts of the ratio. Then it is the same method as before!</a:t>
            </a:r>
          </a:p>
        </p:txBody>
      </p:sp>
      <p:sp>
        <p:nvSpPr>
          <p:cNvPr id="6" name="Content Placeholder 2">
            <a:extLst>
              <a:ext uri="{FF2B5EF4-FFF2-40B4-BE49-F238E27FC236}">
                <a16:creationId xmlns:a16="http://schemas.microsoft.com/office/drawing/2014/main" id="{3B82E260-28ED-456E-887A-A0D2DD30295E}"/>
              </a:ext>
            </a:extLst>
          </p:cNvPr>
          <p:cNvSpPr txBox="1">
            <a:spLocks/>
          </p:cNvSpPr>
          <p:nvPr/>
        </p:nvSpPr>
        <p:spPr>
          <a:xfrm>
            <a:off x="353289" y="4226793"/>
            <a:ext cx="5060373" cy="5934259"/>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en-GB" dirty="0"/>
              <a:t>With the ratio </a:t>
            </a:r>
            <a:r>
              <a:rPr lang="en-GB" dirty="0">
                <a:solidFill>
                  <a:srgbClr val="FF0000"/>
                </a:solidFill>
              </a:rPr>
              <a:t>350:280:140</a:t>
            </a:r>
            <a:r>
              <a:rPr lang="en-GB" dirty="0"/>
              <a:t>, it might be quite hard to work out if there is a connection between these values as they are very large. </a:t>
            </a:r>
          </a:p>
          <a:p>
            <a:pPr marL="0" indent="0">
              <a:buNone/>
            </a:pPr>
            <a:endParaRPr lang="en-GB" dirty="0"/>
          </a:p>
          <a:p>
            <a:pPr marL="0" indent="0">
              <a:buNone/>
            </a:pPr>
            <a:endParaRPr lang="en-GB" dirty="0"/>
          </a:p>
          <a:p>
            <a:pPr marL="0" indent="0">
              <a:buNone/>
            </a:pPr>
            <a:r>
              <a:rPr lang="en-GB" dirty="0"/>
              <a:t>We can start by removing the zero from each value – what we are actually doing is </a:t>
            </a:r>
            <a:r>
              <a:rPr lang="en-GB" dirty="0">
                <a:solidFill>
                  <a:srgbClr val="7030A0"/>
                </a:solidFill>
              </a:rPr>
              <a:t>dividing</a:t>
            </a:r>
            <a:r>
              <a:rPr lang="en-GB" dirty="0"/>
              <a:t> all parts by </a:t>
            </a:r>
            <a:r>
              <a:rPr lang="en-GB" dirty="0">
                <a:solidFill>
                  <a:srgbClr val="7030A0"/>
                </a:solidFill>
              </a:rPr>
              <a:t>10</a:t>
            </a:r>
            <a:r>
              <a:rPr lang="en-GB" dirty="0"/>
              <a:t>, as all the numbers are in the ten times table!</a:t>
            </a:r>
          </a:p>
          <a:p>
            <a:pPr marL="0" indent="0">
              <a:buNone/>
            </a:pPr>
            <a:endParaRPr lang="en-GB" dirty="0"/>
          </a:p>
          <a:p>
            <a:pPr marL="0" indent="0">
              <a:buNone/>
            </a:pPr>
            <a:endParaRPr lang="en-GB" dirty="0"/>
          </a:p>
          <a:p>
            <a:pPr marL="0" indent="0">
              <a:buNone/>
            </a:pPr>
            <a:r>
              <a:rPr lang="en-GB" dirty="0">
                <a:solidFill>
                  <a:srgbClr val="FFC000"/>
                </a:solidFill>
              </a:rPr>
              <a:t>35:28:14</a:t>
            </a:r>
            <a:r>
              <a:rPr lang="en-GB" dirty="0"/>
              <a:t> – This is much easier to find a common multiple. Let’s try…. </a:t>
            </a:r>
            <a:r>
              <a:rPr lang="en-GB" dirty="0">
                <a:solidFill>
                  <a:srgbClr val="7030A0"/>
                </a:solidFill>
              </a:rPr>
              <a:t>7</a:t>
            </a:r>
            <a:r>
              <a:rPr lang="en-GB" dirty="0"/>
              <a:t>!</a:t>
            </a:r>
          </a:p>
          <a:p>
            <a:pPr marL="0" indent="0">
              <a:buNone/>
            </a:pPr>
            <a:endParaRPr lang="en-GB" dirty="0"/>
          </a:p>
          <a:p>
            <a:pPr marL="0" indent="0">
              <a:buNone/>
            </a:pPr>
            <a:endParaRPr lang="en-GB" dirty="0"/>
          </a:p>
          <a:p>
            <a:pPr marL="0" indent="0">
              <a:buNone/>
            </a:pPr>
            <a:r>
              <a:rPr lang="en-GB" dirty="0"/>
              <a:t>When we divide each part by </a:t>
            </a:r>
            <a:r>
              <a:rPr lang="en-GB" dirty="0">
                <a:solidFill>
                  <a:srgbClr val="7030A0"/>
                </a:solidFill>
              </a:rPr>
              <a:t>7</a:t>
            </a:r>
            <a:r>
              <a:rPr lang="en-GB" dirty="0"/>
              <a:t>, we end up with </a:t>
            </a:r>
            <a:r>
              <a:rPr lang="en-GB" dirty="0">
                <a:solidFill>
                  <a:schemeClr val="accent5"/>
                </a:solidFill>
              </a:rPr>
              <a:t>5:4:2</a:t>
            </a:r>
            <a:r>
              <a:rPr lang="en-GB" dirty="0"/>
              <a:t>! That looks a LOT simpler than where we started!</a:t>
            </a:r>
          </a:p>
        </p:txBody>
      </p:sp>
      <p:sp>
        <p:nvSpPr>
          <p:cNvPr id="7" name="Title 1">
            <a:extLst>
              <a:ext uri="{FF2B5EF4-FFF2-40B4-BE49-F238E27FC236}">
                <a16:creationId xmlns:a16="http://schemas.microsoft.com/office/drawing/2014/main" id="{405F4BDA-55E9-4209-AF83-7CEB8AF1278F}"/>
              </a:ext>
            </a:extLst>
          </p:cNvPr>
          <p:cNvSpPr txBox="1">
            <a:spLocks noGrp="1"/>
          </p:cNvSpPr>
          <p:nvPr>
            <p:ph type="title"/>
          </p:nvPr>
        </p:nvSpPr>
        <p:spPr>
          <a:xfrm>
            <a:off x="457200" y="881063"/>
            <a:ext cx="4760913" cy="1906587"/>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C. Writing and Simplifying Ratios</a:t>
            </a:r>
          </a:p>
        </p:txBody>
      </p:sp>
      <p:sp>
        <p:nvSpPr>
          <p:cNvPr id="8" name="TextBox 7">
            <a:extLst>
              <a:ext uri="{FF2B5EF4-FFF2-40B4-BE49-F238E27FC236}">
                <a16:creationId xmlns:a16="http://schemas.microsoft.com/office/drawing/2014/main" id="{98D50000-CC73-4947-87B1-776B0E1F0752}"/>
              </a:ext>
            </a:extLst>
          </p:cNvPr>
          <p:cNvSpPr txBox="1"/>
          <p:nvPr/>
        </p:nvSpPr>
        <p:spPr>
          <a:xfrm>
            <a:off x="1551008" y="3492545"/>
            <a:ext cx="3102015" cy="584775"/>
          </a:xfrm>
          <a:prstGeom prst="rect">
            <a:avLst/>
          </a:prstGeom>
          <a:noFill/>
        </p:spPr>
        <p:txBody>
          <a:bodyPr wrap="square" rtlCol="0">
            <a:spAutoFit/>
          </a:bodyPr>
          <a:lstStyle/>
          <a:p>
            <a:r>
              <a:rPr lang="en-GB" sz="3200" dirty="0">
                <a:solidFill>
                  <a:srgbClr val="FF0000"/>
                </a:solidFill>
              </a:rPr>
              <a:t>350:280:140</a:t>
            </a:r>
            <a:endParaRPr lang="en-GB" sz="3200" dirty="0"/>
          </a:p>
        </p:txBody>
      </p:sp>
      <p:sp>
        <p:nvSpPr>
          <p:cNvPr id="9" name="TextBox 8">
            <a:extLst>
              <a:ext uri="{FF2B5EF4-FFF2-40B4-BE49-F238E27FC236}">
                <a16:creationId xmlns:a16="http://schemas.microsoft.com/office/drawing/2014/main" id="{A3FF9E0B-F8F0-454E-A262-3C8AA2419384}"/>
              </a:ext>
            </a:extLst>
          </p:cNvPr>
          <p:cNvSpPr txBox="1"/>
          <p:nvPr/>
        </p:nvSpPr>
        <p:spPr>
          <a:xfrm>
            <a:off x="2311647" y="8732549"/>
            <a:ext cx="3102015" cy="584775"/>
          </a:xfrm>
          <a:prstGeom prst="rect">
            <a:avLst/>
          </a:prstGeom>
          <a:noFill/>
        </p:spPr>
        <p:txBody>
          <a:bodyPr wrap="square" rtlCol="0">
            <a:spAutoFit/>
          </a:bodyPr>
          <a:lstStyle/>
          <a:p>
            <a:r>
              <a:rPr lang="en-GB" sz="3200" dirty="0">
                <a:solidFill>
                  <a:schemeClr val="accent5"/>
                </a:solidFill>
              </a:rPr>
              <a:t>5:4:2</a:t>
            </a:r>
            <a:endParaRPr lang="en-GB" sz="3200" dirty="0"/>
          </a:p>
        </p:txBody>
      </p:sp>
    </p:spTree>
    <p:extLst>
      <p:ext uri="{BB962C8B-B14F-4D97-AF65-F5344CB8AC3E}">
        <p14:creationId xmlns:p14="http://schemas.microsoft.com/office/powerpoint/2010/main" val="302059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 calcmode="lin" valueType="num">
                                      <p:cBhvr additive="base">
                                        <p:cTn id="3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560"/>
            <a:ext cx="4760785" cy="1907822"/>
          </a:xfrm>
        </p:spPr>
        <p:txBody>
          <a:bodyPr/>
          <a:lstStyle/>
          <a:p>
            <a:r>
              <a:rPr lang="en-GB" dirty="0"/>
              <a:t>Practice Questions</a:t>
            </a:r>
          </a:p>
        </p:txBody>
      </p:sp>
      <p:pic>
        <p:nvPicPr>
          <p:cNvPr id="4" name="Picture 3"/>
          <p:cNvPicPr/>
          <p:nvPr/>
        </p:nvPicPr>
        <p:blipFill>
          <a:blip r:embed="rId2"/>
          <a:stretch>
            <a:fillRect/>
          </a:stretch>
        </p:blipFill>
        <p:spPr>
          <a:xfrm>
            <a:off x="457200" y="1704108"/>
            <a:ext cx="4894118" cy="2591707"/>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04" y="5652402"/>
            <a:ext cx="5448936" cy="2370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Rounded Corners 6">
            <a:extLst>
              <a:ext uri="{FF2B5EF4-FFF2-40B4-BE49-F238E27FC236}">
                <a16:creationId xmlns:a16="http://schemas.microsoft.com/office/drawing/2014/main" id="{623ABF18-883F-48F5-87BA-5C46BC5EA137}"/>
              </a:ext>
            </a:extLst>
          </p:cNvPr>
          <p:cNvSpPr/>
          <p:nvPr/>
        </p:nvSpPr>
        <p:spPr>
          <a:xfrm>
            <a:off x="198045" y="1091092"/>
            <a:ext cx="518309" cy="5099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Mathematics">
            <a:extLst>
              <a:ext uri="{FF2B5EF4-FFF2-40B4-BE49-F238E27FC236}">
                <a16:creationId xmlns:a16="http://schemas.microsoft.com/office/drawing/2014/main" id="{BD5C6261-038C-4FDA-8DB8-DB865D500F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045" y="1091093"/>
            <a:ext cx="518309" cy="518309"/>
          </a:xfrm>
          <a:prstGeom prst="rect">
            <a:avLst/>
          </a:prstGeom>
        </p:spPr>
      </p:pic>
      <p:sp>
        <p:nvSpPr>
          <p:cNvPr id="9" name="Rectangle: Rounded Corners 8">
            <a:extLst>
              <a:ext uri="{FF2B5EF4-FFF2-40B4-BE49-F238E27FC236}">
                <a16:creationId xmlns:a16="http://schemas.microsoft.com/office/drawing/2014/main" id="{9E0AAFC9-5632-45C3-B807-9A226FE12483}"/>
              </a:ext>
            </a:extLst>
          </p:cNvPr>
          <p:cNvSpPr/>
          <p:nvPr/>
        </p:nvSpPr>
        <p:spPr>
          <a:xfrm>
            <a:off x="198046" y="4953000"/>
            <a:ext cx="518309" cy="50999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Mathematics">
            <a:extLst>
              <a:ext uri="{FF2B5EF4-FFF2-40B4-BE49-F238E27FC236}">
                <a16:creationId xmlns:a16="http://schemas.microsoft.com/office/drawing/2014/main" id="{A54EBA75-7AEB-4277-8D18-0D5171FF67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045" y="4969184"/>
            <a:ext cx="518309" cy="518309"/>
          </a:xfrm>
          <a:prstGeom prst="rect">
            <a:avLst/>
          </a:prstGeom>
        </p:spPr>
      </p:pic>
    </p:spTree>
    <p:extLst>
      <p:ext uri="{BB962C8B-B14F-4D97-AF65-F5344CB8AC3E}">
        <p14:creationId xmlns:p14="http://schemas.microsoft.com/office/powerpoint/2010/main" val="76094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560"/>
            <a:ext cx="4760785" cy="1907822"/>
          </a:xfrm>
        </p:spPr>
        <p:txBody>
          <a:bodyPr/>
          <a:lstStyle/>
          <a:p>
            <a:r>
              <a:rPr lang="en-GB" dirty="0"/>
              <a:t>Practice Questions</a:t>
            </a:r>
          </a:p>
        </p:txBody>
      </p:sp>
      <p:sp>
        <p:nvSpPr>
          <p:cNvPr id="9" name="Rectangle: Rounded Corners 8">
            <a:extLst>
              <a:ext uri="{FF2B5EF4-FFF2-40B4-BE49-F238E27FC236}">
                <a16:creationId xmlns:a16="http://schemas.microsoft.com/office/drawing/2014/main" id="{9E0AAFC9-5632-45C3-B807-9A226FE12483}"/>
              </a:ext>
            </a:extLst>
          </p:cNvPr>
          <p:cNvSpPr/>
          <p:nvPr/>
        </p:nvSpPr>
        <p:spPr>
          <a:xfrm>
            <a:off x="198046" y="1609402"/>
            <a:ext cx="518309" cy="50999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Mathematics">
            <a:extLst>
              <a:ext uri="{FF2B5EF4-FFF2-40B4-BE49-F238E27FC236}">
                <a16:creationId xmlns:a16="http://schemas.microsoft.com/office/drawing/2014/main" id="{A54EBA75-7AEB-4277-8D18-0D5171FF67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045" y="1625586"/>
            <a:ext cx="518309" cy="518309"/>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CF4DEC33-27FC-41B0-BCEA-D046596A8882}"/>
              </a:ext>
            </a:extLst>
          </p:cNvPr>
          <p:cNvPicPr>
            <a:picLocks noChangeAspect="1"/>
          </p:cNvPicPr>
          <p:nvPr/>
        </p:nvPicPr>
        <p:blipFill rotWithShape="1">
          <a:blip r:embed="rId4"/>
          <a:srcRect l="1963" r="1389"/>
          <a:stretch/>
        </p:blipFill>
        <p:spPr>
          <a:xfrm>
            <a:off x="312516" y="2335382"/>
            <a:ext cx="5636871" cy="5521937"/>
          </a:xfrm>
          <a:prstGeom prst="rect">
            <a:avLst/>
          </a:prstGeom>
          <a:ln>
            <a:solidFill>
              <a:schemeClr val="tx1"/>
            </a:solidFill>
          </a:ln>
        </p:spPr>
      </p:pic>
    </p:spTree>
    <p:extLst>
      <p:ext uri="{BB962C8B-B14F-4D97-AF65-F5344CB8AC3E}">
        <p14:creationId xmlns:p14="http://schemas.microsoft.com/office/powerpoint/2010/main" val="25857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BFAF6A-F271-4921-9A93-67C83425B21A}"/>
              </a:ext>
            </a:extLst>
          </p:cNvPr>
          <p:cNvSpPr txBox="1"/>
          <p:nvPr/>
        </p:nvSpPr>
        <p:spPr>
          <a:xfrm>
            <a:off x="581418" y="2442260"/>
            <a:ext cx="4566212" cy="646331"/>
          </a:xfrm>
          <a:prstGeom prst="rect">
            <a:avLst/>
          </a:prstGeom>
          <a:noFill/>
        </p:spPr>
        <p:txBody>
          <a:bodyPr wrap="square" rtlCol="0">
            <a:spAutoFit/>
          </a:bodyPr>
          <a:lstStyle/>
          <a:p>
            <a:r>
              <a:rPr lang="en-GB" dirty="0"/>
              <a:t>How do you feel now that we have worked through each of these subjects a little?</a:t>
            </a:r>
          </a:p>
        </p:txBody>
      </p:sp>
      <p:graphicFrame>
        <p:nvGraphicFramePr>
          <p:cNvPr id="5" name="Table 4">
            <a:extLst>
              <a:ext uri="{FF2B5EF4-FFF2-40B4-BE49-F238E27FC236}">
                <a16:creationId xmlns:a16="http://schemas.microsoft.com/office/drawing/2014/main" id="{16D6D39F-58C0-47CA-A7FD-8C20A8A3325C}"/>
              </a:ext>
            </a:extLst>
          </p:cNvPr>
          <p:cNvGraphicFramePr>
            <a:graphicFrameLocks noGrp="1"/>
          </p:cNvGraphicFramePr>
          <p:nvPr>
            <p:extLst>
              <p:ext uri="{D42A27DB-BD31-4B8C-83A1-F6EECF244321}">
                <p14:modId xmlns:p14="http://schemas.microsoft.com/office/powerpoint/2010/main" val="2069227481"/>
              </p:ext>
            </p:extLst>
          </p:nvPr>
        </p:nvGraphicFramePr>
        <p:xfrm>
          <a:off x="581418" y="3437600"/>
          <a:ext cx="4566212" cy="4537280"/>
        </p:xfrm>
        <a:graphic>
          <a:graphicData uri="http://schemas.openxmlformats.org/drawingml/2006/table">
            <a:tbl>
              <a:tblPr firstCol="1">
                <a:tableStyleId>{3C2FFA5D-87B4-456A-9821-1D502468CF0F}</a:tableStyleId>
              </a:tblPr>
              <a:tblGrid>
                <a:gridCol w="1348451">
                  <a:extLst>
                    <a:ext uri="{9D8B030D-6E8A-4147-A177-3AD203B41FA5}">
                      <a16:colId xmlns:a16="http://schemas.microsoft.com/office/drawing/2014/main" val="1848481671"/>
                    </a:ext>
                  </a:extLst>
                </a:gridCol>
                <a:gridCol w="1066939">
                  <a:extLst>
                    <a:ext uri="{9D8B030D-6E8A-4147-A177-3AD203B41FA5}">
                      <a16:colId xmlns:a16="http://schemas.microsoft.com/office/drawing/2014/main" val="1524117837"/>
                    </a:ext>
                  </a:extLst>
                </a:gridCol>
                <a:gridCol w="1009269">
                  <a:extLst>
                    <a:ext uri="{9D8B030D-6E8A-4147-A177-3AD203B41FA5}">
                      <a16:colId xmlns:a16="http://schemas.microsoft.com/office/drawing/2014/main" val="2047186974"/>
                    </a:ext>
                  </a:extLst>
                </a:gridCol>
                <a:gridCol w="1141553">
                  <a:extLst>
                    <a:ext uri="{9D8B030D-6E8A-4147-A177-3AD203B41FA5}">
                      <a16:colId xmlns:a16="http://schemas.microsoft.com/office/drawing/2014/main" val="851776969"/>
                    </a:ext>
                  </a:extLst>
                </a:gridCol>
              </a:tblGrid>
              <a:tr h="567160">
                <a:tc>
                  <a:txBody>
                    <a:bodyPr/>
                    <a:lstStyle/>
                    <a:p>
                      <a:r>
                        <a:rPr lang="en-GB" dirty="0"/>
                        <a:t>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GB" dirty="0"/>
                        <a:t>Confident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dirty="0"/>
                        <a:t>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dirty="0"/>
                        <a:t>Need More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123929990"/>
                  </a:ext>
                </a:extLst>
              </a:tr>
              <a:tr h="567160">
                <a:tc>
                  <a:txBody>
                    <a:bodyPr/>
                    <a:lstStyle/>
                    <a:p>
                      <a:r>
                        <a:rPr lang="en-GB" dirty="0"/>
                        <a:t>Addition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1361"/>
                  </a:ext>
                </a:extLst>
              </a:tr>
              <a:tr h="567160">
                <a:tc>
                  <a:txBody>
                    <a:bodyPr/>
                    <a:lstStyle/>
                    <a:p>
                      <a:r>
                        <a:rPr lang="en-GB" dirty="0"/>
                        <a:t>Subtraction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7181004"/>
                  </a:ext>
                </a:extLst>
              </a:tr>
              <a:tr h="567160">
                <a:tc>
                  <a:txBody>
                    <a:bodyPr/>
                    <a:lstStyle/>
                    <a:p>
                      <a:r>
                        <a:rPr lang="en-GB" dirty="0"/>
                        <a:t>Multiplication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0812112"/>
                  </a:ext>
                </a:extLst>
              </a:tr>
              <a:tr h="567160">
                <a:tc>
                  <a:txBody>
                    <a:bodyPr/>
                    <a:lstStyle/>
                    <a:p>
                      <a:r>
                        <a:rPr lang="en-GB" dirty="0"/>
                        <a:t>Division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8524832"/>
                  </a:ext>
                </a:extLst>
              </a:tr>
              <a:tr h="567160">
                <a:tc>
                  <a:txBody>
                    <a:bodyPr/>
                    <a:lstStyle/>
                    <a:p>
                      <a:r>
                        <a:rPr lang="en-GB" dirty="0"/>
                        <a:t>Percentages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628149"/>
                  </a:ext>
                </a:extLst>
              </a:tr>
              <a:tr h="567160">
                <a:tc>
                  <a:txBody>
                    <a:bodyPr/>
                    <a:lstStyle/>
                    <a:p>
                      <a:r>
                        <a:rPr lang="en-GB" dirty="0"/>
                        <a:t>Fractions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9908767"/>
                  </a:ext>
                </a:extLst>
              </a:tr>
              <a:tr h="567160">
                <a:tc>
                  <a:txBody>
                    <a:bodyPr/>
                    <a:lstStyle/>
                    <a:p>
                      <a:r>
                        <a:rPr lang="en-GB" dirty="0"/>
                        <a:t>Ratio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0364519"/>
                  </a:ext>
                </a:extLst>
              </a:tr>
            </a:tbl>
          </a:graphicData>
        </a:graphic>
      </p:graphicFrame>
      <p:sp>
        <p:nvSpPr>
          <p:cNvPr id="12" name="Title 1">
            <a:extLst>
              <a:ext uri="{FF2B5EF4-FFF2-40B4-BE49-F238E27FC236}">
                <a16:creationId xmlns:a16="http://schemas.microsoft.com/office/drawing/2014/main" id="{AEEEE2AF-24CB-4F96-896A-699EAA916682}"/>
              </a:ext>
            </a:extLst>
          </p:cNvPr>
          <p:cNvSpPr txBox="1">
            <a:spLocks/>
          </p:cNvSpPr>
          <p:nvPr/>
        </p:nvSpPr>
        <p:spPr>
          <a:xfrm>
            <a:off x="484068" y="672719"/>
            <a:ext cx="4760913" cy="1906587"/>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u="sng"/>
              <a:t>Number:</a:t>
            </a:r>
            <a:br>
              <a:rPr lang="en-GB"/>
            </a:br>
            <a:r>
              <a:rPr lang="en-GB" sz="1200"/>
              <a:t>Addition, Subtraction, Division, Multiplication.</a:t>
            </a:r>
            <a:br>
              <a:rPr lang="en-GB" sz="1200"/>
            </a:br>
            <a:r>
              <a:rPr lang="en-GB" sz="1200"/>
              <a:t>Percent/Fraction/Ratio</a:t>
            </a:r>
            <a:endParaRPr lang="en-GB" sz="1600" dirty="0"/>
          </a:p>
        </p:txBody>
      </p:sp>
    </p:spTree>
    <p:extLst>
      <p:ext uri="{BB962C8B-B14F-4D97-AF65-F5344CB8AC3E}">
        <p14:creationId xmlns:p14="http://schemas.microsoft.com/office/powerpoint/2010/main" val="3544302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Number:</a:t>
            </a:r>
            <a:br>
              <a:rPr lang="en-GB" dirty="0"/>
            </a:br>
            <a:r>
              <a:rPr lang="en-GB" sz="1600" dirty="0"/>
              <a:t>Addition, Subtraction, Division, Multiplication.</a:t>
            </a:r>
            <a:br>
              <a:rPr lang="en-GB" sz="1600" dirty="0"/>
            </a:br>
            <a:r>
              <a:rPr lang="en-GB" sz="1600" dirty="0"/>
              <a:t>Percent/Fraction/Ratio</a:t>
            </a:r>
          </a:p>
        </p:txBody>
      </p:sp>
      <p:sp>
        <p:nvSpPr>
          <p:cNvPr id="3" name="Content Placeholder 2"/>
          <p:cNvSpPr>
            <a:spLocks noGrp="1"/>
          </p:cNvSpPr>
          <p:nvPr>
            <p:ph idx="1"/>
          </p:nvPr>
        </p:nvSpPr>
        <p:spPr>
          <a:xfrm>
            <a:off x="457200" y="2154498"/>
            <a:ext cx="4760786" cy="3820275"/>
          </a:xfrm>
        </p:spPr>
        <p:txBody>
          <a:bodyPr/>
          <a:lstStyle/>
          <a:p>
            <a:r>
              <a:rPr lang="en-GB" dirty="0"/>
              <a:t>Number will take us through the basics of Functional Skills maths. The next few pages are about operations.</a:t>
            </a:r>
          </a:p>
          <a:p>
            <a:r>
              <a:rPr lang="en-GB" dirty="0"/>
              <a:t>Addition = combining numbers into a greater amount.</a:t>
            </a:r>
          </a:p>
          <a:p>
            <a:pPr lvl="1"/>
            <a:r>
              <a:rPr lang="en-GB" dirty="0"/>
              <a:t>i.e. 10 + 12 = 22</a:t>
            </a:r>
          </a:p>
          <a:p>
            <a:r>
              <a:rPr lang="en-GB" dirty="0"/>
              <a:t>Subtraction = Taking apart numbers from the greater amount.</a:t>
            </a:r>
          </a:p>
          <a:p>
            <a:pPr lvl="1"/>
            <a:r>
              <a:rPr lang="en-GB" dirty="0"/>
              <a:t>i.e. 22 – 12 = 10</a:t>
            </a:r>
          </a:p>
          <a:p>
            <a:r>
              <a:rPr lang="en-GB" dirty="0"/>
              <a:t>Multiplication = How many groups of a number we have.</a:t>
            </a:r>
          </a:p>
          <a:p>
            <a:pPr lvl="1"/>
            <a:r>
              <a:rPr lang="en-GB" dirty="0"/>
              <a:t>i.e. 3 groups of 5 total 15 (3 x 5 = 15)</a:t>
            </a:r>
          </a:p>
          <a:p>
            <a:r>
              <a:rPr lang="en-GB" dirty="0"/>
              <a:t>Division = How many times a number fits inside another number.</a:t>
            </a:r>
          </a:p>
          <a:p>
            <a:pPr lvl="1"/>
            <a:r>
              <a:rPr lang="en-GB" dirty="0"/>
              <a:t>i.e. 5 fits inside 15 3 times (15 ÷ 5 = 3)</a:t>
            </a:r>
          </a:p>
        </p:txBody>
      </p:sp>
    </p:spTree>
    <p:extLst>
      <p:ext uri="{BB962C8B-B14F-4D97-AF65-F5344CB8AC3E}">
        <p14:creationId xmlns:p14="http://schemas.microsoft.com/office/powerpoint/2010/main" val="3339205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FF50BE19-D4B5-4A99-B898-A1F5B90E11A9}"/>
              </a:ext>
            </a:extLst>
          </p:cNvPr>
          <p:cNvSpPr/>
          <p:nvPr/>
        </p:nvSpPr>
        <p:spPr>
          <a:xfrm>
            <a:off x="590309" y="5877979"/>
            <a:ext cx="4479402" cy="1477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2A25D77-0115-4444-875C-CEC65C977D26}"/>
              </a:ext>
            </a:extLst>
          </p:cNvPr>
          <p:cNvSpPr>
            <a:spLocks noGrp="1"/>
          </p:cNvSpPr>
          <p:nvPr>
            <p:ph type="title"/>
          </p:nvPr>
        </p:nvSpPr>
        <p:spPr/>
        <p:txBody>
          <a:bodyPr/>
          <a:lstStyle/>
          <a:p>
            <a:r>
              <a:rPr lang="en-GB" dirty="0"/>
              <a:t>Addition and Subtraction</a:t>
            </a:r>
          </a:p>
        </p:txBody>
      </p:sp>
      <p:sp>
        <p:nvSpPr>
          <p:cNvPr id="4" name="TextBox 3">
            <a:extLst>
              <a:ext uri="{FF2B5EF4-FFF2-40B4-BE49-F238E27FC236}">
                <a16:creationId xmlns:a16="http://schemas.microsoft.com/office/drawing/2014/main" id="{A2107641-F09E-4A45-BFC9-778A31714B1F}"/>
              </a:ext>
            </a:extLst>
          </p:cNvPr>
          <p:cNvSpPr txBox="1"/>
          <p:nvPr/>
        </p:nvSpPr>
        <p:spPr>
          <a:xfrm>
            <a:off x="438015" y="1427709"/>
            <a:ext cx="5044365" cy="584775"/>
          </a:xfrm>
          <a:prstGeom prst="rect">
            <a:avLst/>
          </a:prstGeom>
          <a:noFill/>
        </p:spPr>
        <p:txBody>
          <a:bodyPr wrap="square" rtlCol="0">
            <a:spAutoFit/>
          </a:bodyPr>
          <a:lstStyle/>
          <a:p>
            <a:r>
              <a:rPr lang="en-GB" sz="1600" dirty="0"/>
              <a:t>Adding and subtracting are relatively straight forward, as long as you remember the following:</a:t>
            </a:r>
          </a:p>
        </p:txBody>
      </p:sp>
      <p:sp>
        <p:nvSpPr>
          <p:cNvPr id="5" name="Title 1">
            <a:extLst>
              <a:ext uri="{FF2B5EF4-FFF2-40B4-BE49-F238E27FC236}">
                <a16:creationId xmlns:a16="http://schemas.microsoft.com/office/drawing/2014/main" id="{DF53F9D1-5446-4C15-8FAC-D53A422148BA}"/>
              </a:ext>
            </a:extLst>
          </p:cNvPr>
          <p:cNvSpPr txBox="1">
            <a:spLocks/>
          </p:cNvSpPr>
          <p:nvPr/>
        </p:nvSpPr>
        <p:spPr>
          <a:xfrm>
            <a:off x="457200" y="2049714"/>
            <a:ext cx="4760785" cy="1907822"/>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i="1" u="sng" dirty="0"/>
              <a:t>Place Value</a:t>
            </a:r>
          </a:p>
        </p:txBody>
      </p:sp>
      <p:sp>
        <p:nvSpPr>
          <p:cNvPr id="8" name="TextBox 7">
            <a:extLst>
              <a:ext uri="{FF2B5EF4-FFF2-40B4-BE49-F238E27FC236}">
                <a16:creationId xmlns:a16="http://schemas.microsoft.com/office/drawing/2014/main" id="{F02EED80-56BD-464F-A8CB-56A950F92DF6}"/>
              </a:ext>
            </a:extLst>
          </p:cNvPr>
          <p:cNvSpPr txBox="1"/>
          <p:nvPr/>
        </p:nvSpPr>
        <p:spPr>
          <a:xfrm>
            <a:off x="590309" y="2432443"/>
            <a:ext cx="4479402" cy="1323439"/>
          </a:xfrm>
          <a:prstGeom prst="rect">
            <a:avLst/>
          </a:prstGeom>
          <a:noFill/>
        </p:spPr>
        <p:txBody>
          <a:bodyPr wrap="square" rtlCol="0">
            <a:spAutoFit/>
          </a:bodyPr>
          <a:lstStyle/>
          <a:p>
            <a:r>
              <a:rPr lang="en-GB" sz="1600" dirty="0"/>
              <a:t>The </a:t>
            </a:r>
            <a:r>
              <a:rPr lang="en-GB" sz="1600" b="1" dirty="0"/>
              <a:t>value</a:t>
            </a:r>
            <a:r>
              <a:rPr lang="en-GB" sz="1600" dirty="0"/>
              <a:t> of a digit depending on its </a:t>
            </a:r>
            <a:r>
              <a:rPr lang="en-GB" sz="1600" b="1" dirty="0"/>
              <a:t>place</a:t>
            </a:r>
            <a:r>
              <a:rPr lang="en-GB" sz="1600" dirty="0"/>
              <a:t> in a number. </a:t>
            </a:r>
          </a:p>
          <a:p>
            <a:r>
              <a:rPr lang="en-GB" sz="1600" dirty="0"/>
              <a:t>In the decimal system, each </a:t>
            </a:r>
            <a:r>
              <a:rPr lang="en-GB" sz="1600" b="1" dirty="0"/>
              <a:t>place</a:t>
            </a:r>
            <a:r>
              <a:rPr lang="en-GB" sz="1600" dirty="0"/>
              <a:t> is 10x bigger than the </a:t>
            </a:r>
            <a:r>
              <a:rPr lang="en-GB" sz="1600" b="1" dirty="0"/>
              <a:t>place</a:t>
            </a:r>
            <a:r>
              <a:rPr lang="en-GB" sz="1600" dirty="0"/>
              <a:t> to its right (so each place to the left is 10x smaller!)</a:t>
            </a:r>
          </a:p>
        </p:txBody>
      </p:sp>
      <p:pic>
        <p:nvPicPr>
          <p:cNvPr id="10" name="Picture 9" descr="A screenshot of a cell phone&#10;&#10;Description automatically generated">
            <a:extLst>
              <a:ext uri="{FF2B5EF4-FFF2-40B4-BE49-F238E27FC236}">
                <a16:creationId xmlns:a16="http://schemas.microsoft.com/office/drawing/2014/main" id="{E861FF23-1668-40FB-9C60-7107AD9484CE}"/>
              </a:ext>
            </a:extLst>
          </p:cNvPr>
          <p:cNvPicPr>
            <a:picLocks noChangeAspect="1"/>
          </p:cNvPicPr>
          <p:nvPr/>
        </p:nvPicPr>
        <p:blipFill rotWithShape="1">
          <a:blip r:embed="rId2"/>
          <a:srcRect b="10489"/>
          <a:stretch/>
        </p:blipFill>
        <p:spPr>
          <a:xfrm>
            <a:off x="1564737" y="3755882"/>
            <a:ext cx="3257550" cy="1995066"/>
          </a:xfrm>
          <a:prstGeom prst="rect">
            <a:avLst/>
          </a:prstGeom>
        </p:spPr>
      </p:pic>
      <p:sp>
        <p:nvSpPr>
          <p:cNvPr id="11" name="TextBox 10">
            <a:extLst>
              <a:ext uri="{FF2B5EF4-FFF2-40B4-BE49-F238E27FC236}">
                <a16:creationId xmlns:a16="http://schemas.microsoft.com/office/drawing/2014/main" id="{2C770A6E-486C-401A-AF5D-5939DC7642BD}"/>
              </a:ext>
            </a:extLst>
          </p:cNvPr>
          <p:cNvSpPr txBox="1"/>
          <p:nvPr/>
        </p:nvSpPr>
        <p:spPr>
          <a:xfrm>
            <a:off x="720497" y="5980352"/>
            <a:ext cx="4479402" cy="1200329"/>
          </a:xfrm>
          <a:prstGeom prst="rect">
            <a:avLst/>
          </a:prstGeom>
          <a:noFill/>
        </p:spPr>
        <p:txBody>
          <a:bodyPr wrap="square" rtlCol="0">
            <a:spAutoFit/>
          </a:bodyPr>
          <a:lstStyle/>
          <a:p>
            <a:r>
              <a:rPr lang="en-GB" dirty="0"/>
              <a:t>So when we have 10 </a:t>
            </a:r>
            <a:r>
              <a:rPr lang="en-GB" i="1" dirty="0"/>
              <a:t>ones</a:t>
            </a:r>
            <a:r>
              <a:rPr lang="en-GB" dirty="0"/>
              <a:t>, we actually have 1 </a:t>
            </a:r>
            <a:r>
              <a:rPr lang="en-GB" i="1" dirty="0"/>
              <a:t>ten</a:t>
            </a:r>
            <a:r>
              <a:rPr lang="en-GB" dirty="0"/>
              <a:t>, and no </a:t>
            </a:r>
            <a:r>
              <a:rPr lang="en-GB" i="1" dirty="0"/>
              <a:t>ones</a:t>
            </a:r>
            <a:r>
              <a:rPr lang="en-GB" dirty="0"/>
              <a:t>. Again, once we have 10 </a:t>
            </a:r>
            <a:r>
              <a:rPr lang="en-GB" i="1" dirty="0"/>
              <a:t>tens</a:t>
            </a:r>
            <a:r>
              <a:rPr lang="en-GB" dirty="0"/>
              <a:t>, we actually have 1 </a:t>
            </a:r>
            <a:r>
              <a:rPr lang="en-GB" i="1" dirty="0"/>
              <a:t>hundred</a:t>
            </a:r>
            <a:r>
              <a:rPr lang="en-GB" dirty="0"/>
              <a:t>, no</a:t>
            </a:r>
            <a:r>
              <a:rPr lang="en-GB" i="1" dirty="0"/>
              <a:t> tens </a:t>
            </a:r>
            <a:r>
              <a:rPr lang="en-GB" dirty="0"/>
              <a:t>and no</a:t>
            </a:r>
            <a:r>
              <a:rPr lang="en-GB" i="1" dirty="0"/>
              <a:t> ones</a:t>
            </a:r>
            <a:r>
              <a:rPr lang="en-GB" dirty="0"/>
              <a:t>, etc.</a:t>
            </a:r>
          </a:p>
        </p:txBody>
      </p:sp>
      <p:sp>
        <p:nvSpPr>
          <p:cNvPr id="14" name="Rectangle: Rounded Corners 13">
            <a:extLst>
              <a:ext uri="{FF2B5EF4-FFF2-40B4-BE49-F238E27FC236}">
                <a16:creationId xmlns:a16="http://schemas.microsoft.com/office/drawing/2014/main" id="{A979B5D1-06CF-4780-AEFE-D2065894A08B}"/>
              </a:ext>
            </a:extLst>
          </p:cNvPr>
          <p:cNvSpPr/>
          <p:nvPr/>
        </p:nvSpPr>
        <p:spPr>
          <a:xfrm>
            <a:off x="198045" y="207644"/>
            <a:ext cx="518309" cy="5099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Mathematics">
            <a:extLst>
              <a:ext uri="{FF2B5EF4-FFF2-40B4-BE49-F238E27FC236}">
                <a16:creationId xmlns:a16="http://schemas.microsoft.com/office/drawing/2014/main" id="{68212EAE-FAB9-4DDA-B794-59AA9665BB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045" y="207645"/>
            <a:ext cx="518309" cy="518309"/>
          </a:xfrm>
          <a:prstGeom prst="rect">
            <a:avLst/>
          </a:prstGeom>
        </p:spPr>
      </p:pic>
      <p:sp>
        <p:nvSpPr>
          <p:cNvPr id="13" name="Rectangle: Rounded Corners 12">
            <a:extLst>
              <a:ext uri="{FF2B5EF4-FFF2-40B4-BE49-F238E27FC236}">
                <a16:creationId xmlns:a16="http://schemas.microsoft.com/office/drawing/2014/main" id="{6AAEFBD4-FE92-426E-8DAB-3DD302CB9204}"/>
              </a:ext>
            </a:extLst>
          </p:cNvPr>
          <p:cNvSpPr/>
          <p:nvPr/>
        </p:nvSpPr>
        <p:spPr>
          <a:xfrm>
            <a:off x="538222" y="7564913"/>
            <a:ext cx="4760785" cy="1967553"/>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BAB208D-843B-4202-9622-F47E53BCC996}"/>
              </a:ext>
            </a:extLst>
          </p:cNvPr>
          <p:cNvSpPr txBox="1"/>
          <p:nvPr/>
        </p:nvSpPr>
        <p:spPr>
          <a:xfrm>
            <a:off x="590309" y="7655029"/>
            <a:ext cx="4760785" cy="1815882"/>
          </a:xfrm>
          <a:prstGeom prst="rect">
            <a:avLst/>
          </a:prstGeom>
          <a:noFill/>
        </p:spPr>
        <p:txBody>
          <a:bodyPr wrap="square" rtlCol="0">
            <a:spAutoFit/>
          </a:bodyPr>
          <a:lstStyle/>
          <a:p>
            <a:r>
              <a:rPr lang="en-GB" sz="1600" dirty="0">
                <a:solidFill>
                  <a:srgbClr val="FF0000"/>
                </a:solidFill>
              </a:rPr>
              <a:t>Remember, when answering questions, start with the units (or decimals if there are any) for:</a:t>
            </a:r>
          </a:p>
          <a:p>
            <a:pPr marL="285750" indent="-285750">
              <a:buFont typeface="Arial" panose="020B0604020202020204" pitchFamily="34" charset="0"/>
              <a:buChar char="•"/>
            </a:pPr>
            <a:r>
              <a:rPr lang="en-GB" sz="1600" dirty="0">
                <a:solidFill>
                  <a:srgbClr val="FF0000"/>
                </a:solidFill>
              </a:rPr>
              <a:t>Addition</a:t>
            </a:r>
          </a:p>
          <a:p>
            <a:pPr marL="285750" indent="-285750">
              <a:buFont typeface="Arial" panose="020B0604020202020204" pitchFamily="34" charset="0"/>
              <a:buChar char="•"/>
            </a:pPr>
            <a:r>
              <a:rPr lang="en-GB" sz="1600" dirty="0">
                <a:solidFill>
                  <a:srgbClr val="FF0000"/>
                </a:solidFill>
              </a:rPr>
              <a:t>Subtraction</a:t>
            </a:r>
          </a:p>
          <a:p>
            <a:pPr marL="285750" indent="-285750">
              <a:buFont typeface="Arial" panose="020B0604020202020204" pitchFamily="34" charset="0"/>
              <a:buChar char="•"/>
            </a:pPr>
            <a:r>
              <a:rPr lang="en-GB" sz="1600" dirty="0">
                <a:solidFill>
                  <a:srgbClr val="FF0000"/>
                </a:solidFill>
              </a:rPr>
              <a:t>Multiplication</a:t>
            </a:r>
          </a:p>
          <a:p>
            <a:endParaRPr lang="en-GB" sz="1600" dirty="0">
              <a:solidFill>
                <a:srgbClr val="FF0000"/>
              </a:solidFill>
            </a:endParaRPr>
          </a:p>
          <a:p>
            <a:r>
              <a:rPr lang="en-GB" sz="1600" dirty="0">
                <a:solidFill>
                  <a:srgbClr val="FF0000"/>
                </a:solidFill>
              </a:rPr>
              <a:t>However, for Division, start with the largest unit!</a:t>
            </a:r>
          </a:p>
        </p:txBody>
      </p:sp>
    </p:spTree>
    <p:extLst>
      <p:ext uri="{BB962C8B-B14F-4D97-AF65-F5344CB8AC3E}">
        <p14:creationId xmlns:p14="http://schemas.microsoft.com/office/powerpoint/2010/main" val="319612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29544-FA25-4138-8634-15269D351CD0}"/>
              </a:ext>
            </a:extLst>
          </p:cNvPr>
          <p:cNvSpPr>
            <a:spLocks noGrp="1"/>
          </p:cNvSpPr>
          <p:nvPr>
            <p:ph type="title"/>
          </p:nvPr>
        </p:nvSpPr>
        <p:spPr>
          <a:xfrm>
            <a:off x="198043" y="398143"/>
            <a:ext cx="4760785" cy="1907822"/>
          </a:xfrm>
        </p:spPr>
        <p:txBody>
          <a:bodyPr/>
          <a:lstStyle/>
          <a:p>
            <a:r>
              <a:rPr lang="en-GB" dirty="0"/>
              <a:t>Exam Question</a:t>
            </a:r>
          </a:p>
        </p:txBody>
      </p:sp>
      <p:pic>
        <p:nvPicPr>
          <p:cNvPr id="7" name="Picture 6" descr="A screenshot of a cell phone&#10;&#10;Description automatically generated">
            <a:extLst>
              <a:ext uri="{FF2B5EF4-FFF2-40B4-BE49-F238E27FC236}">
                <a16:creationId xmlns:a16="http://schemas.microsoft.com/office/drawing/2014/main" id="{71D0503F-BDCB-4A02-8593-B993B7A517AC}"/>
              </a:ext>
            </a:extLst>
          </p:cNvPr>
          <p:cNvPicPr>
            <a:picLocks noChangeAspect="1"/>
          </p:cNvPicPr>
          <p:nvPr/>
        </p:nvPicPr>
        <p:blipFill>
          <a:blip r:embed="rId2"/>
          <a:stretch>
            <a:fillRect/>
          </a:stretch>
        </p:blipFill>
        <p:spPr>
          <a:xfrm>
            <a:off x="198042" y="6134901"/>
            <a:ext cx="5380814" cy="2539744"/>
          </a:xfrm>
          <a:prstGeom prst="rect">
            <a:avLst/>
          </a:prstGeom>
          <a:ln>
            <a:solidFill>
              <a:schemeClr val="tx1"/>
            </a:solidFill>
          </a:ln>
        </p:spPr>
      </p:pic>
      <p:sp>
        <p:nvSpPr>
          <p:cNvPr id="8" name="Rectangle: Rounded Corners 7">
            <a:extLst>
              <a:ext uri="{FF2B5EF4-FFF2-40B4-BE49-F238E27FC236}">
                <a16:creationId xmlns:a16="http://schemas.microsoft.com/office/drawing/2014/main" id="{0BB9CFE9-A0FE-4953-BCAC-8EA2600328D9}"/>
              </a:ext>
            </a:extLst>
          </p:cNvPr>
          <p:cNvSpPr/>
          <p:nvPr/>
        </p:nvSpPr>
        <p:spPr>
          <a:xfrm>
            <a:off x="198045" y="898656"/>
            <a:ext cx="518309" cy="50999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Mathematics">
            <a:extLst>
              <a:ext uri="{FF2B5EF4-FFF2-40B4-BE49-F238E27FC236}">
                <a16:creationId xmlns:a16="http://schemas.microsoft.com/office/drawing/2014/main" id="{01A4BFAF-041E-4231-B2BE-2F570E8976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044" y="914840"/>
            <a:ext cx="518309" cy="518309"/>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A449AF35-3D6A-4770-B9D6-287ECADD19BD}"/>
              </a:ext>
            </a:extLst>
          </p:cNvPr>
          <p:cNvPicPr>
            <a:picLocks noChangeAspect="1"/>
          </p:cNvPicPr>
          <p:nvPr/>
        </p:nvPicPr>
        <p:blipFill rotWithShape="1">
          <a:blip r:embed="rId5"/>
          <a:srcRect l="1932" t="10219" r="1476"/>
          <a:stretch/>
        </p:blipFill>
        <p:spPr>
          <a:xfrm>
            <a:off x="198042" y="1566917"/>
            <a:ext cx="5092861" cy="3386083"/>
          </a:xfrm>
          <a:prstGeom prst="rect">
            <a:avLst/>
          </a:prstGeom>
          <a:ln>
            <a:solidFill>
              <a:schemeClr val="tx1"/>
            </a:solidFill>
          </a:ln>
        </p:spPr>
      </p:pic>
      <p:sp>
        <p:nvSpPr>
          <p:cNvPr id="12" name="Rectangle: Rounded Corners 11">
            <a:extLst>
              <a:ext uri="{FF2B5EF4-FFF2-40B4-BE49-F238E27FC236}">
                <a16:creationId xmlns:a16="http://schemas.microsoft.com/office/drawing/2014/main" id="{2561D84C-121D-4005-9CDF-17D67A9D0C0C}"/>
              </a:ext>
            </a:extLst>
          </p:cNvPr>
          <p:cNvSpPr/>
          <p:nvPr/>
        </p:nvSpPr>
        <p:spPr>
          <a:xfrm>
            <a:off x="198045" y="5268612"/>
            <a:ext cx="518309" cy="50999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Mathematics">
            <a:extLst>
              <a:ext uri="{FF2B5EF4-FFF2-40B4-BE49-F238E27FC236}">
                <a16:creationId xmlns:a16="http://schemas.microsoft.com/office/drawing/2014/main" id="{D3E178EF-6B0B-41D0-9601-132029E9AE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044" y="5284796"/>
            <a:ext cx="518309" cy="518309"/>
          </a:xfrm>
          <a:prstGeom prst="rect">
            <a:avLst/>
          </a:prstGeom>
        </p:spPr>
      </p:pic>
    </p:spTree>
    <p:extLst>
      <p:ext uri="{BB962C8B-B14F-4D97-AF65-F5344CB8AC3E}">
        <p14:creationId xmlns:p14="http://schemas.microsoft.com/office/powerpoint/2010/main" val="93568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210A305-602C-4807-B210-60B9E064AA22}"/>
              </a:ext>
            </a:extLst>
          </p:cNvPr>
          <p:cNvSpPr/>
          <p:nvPr/>
        </p:nvSpPr>
        <p:spPr>
          <a:xfrm>
            <a:off x="544010" y="7708739"/>
            <a:ext cx="4572000" cy="1620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9" y="974753"/>
            <a:ext cx="4658810" cy="1907822"/>
          </a:xfrm>
        </p:spPr>
        <p:txBody>
          <a:bodyPr/>
          <a:lstStyle/>
          <a:p>
            <a:r>
              <a:rPr lang="en-GB" dirty="0"/>
              <a:t>Methods of Multiplication and </a:t>
            </a:r>
            <a:br>
              <a:rPr lang="en-GB" dirty="0"/>
            </a:br>
            <a:r>
              <a:rPr lang="en-GB" dirty="0"/>
              <a:t>Division (non-calculator)</a:t>
            </a:r>
          </a:p>
        </p:txBody>
      </p:sp>
      <p:sp>
        <p:nvSpPr>
          <p:cNvPr id="3" name="Content Placeholder 2"/>
          <p:cNvSpPr>
            <a:spLocks noGrp="1"/>
          </p:cNvSpPr>
          <p:nvPr>
            <p:ph idx="1"/>
          </p:nvPr>
        </p:nvSpPr>
        <p:spPr/>
        <p:txBody>
          <a:bodyPr/>
          <a:lstStyle/>
          <a:p>
            <a:r>
              <a:rPr lang="en-GB" dirty="0"/>
              <a:t>For the calculator paper, you can use your calculator throughout.</a:t>
            </a:r>
          </a:p>
          <a:p>
            <a:r>
              <a:rPr lang="en-GB" dirty="0"/>
              <a:t>However, the non calculator section may cause more problems.</a:t>
            </a:r>
          </a:p>
          <a:p>
            <a:endParaRPr lang="en-GB" dirty="0"/>
          </a:p>
          <a:p>
            <a:r>
              <a:rPr lang="en-GB" sz="3600" dirty="0">
                <a:solidFill>
                  <a:schemeClr val="accent1"/>
                </a:solidFill>
              </a:rPr>
              <a:t>Multiplication:</a:t>
            </a:r>
          </a:p>
          <a:p>
            <a:r>
              <a:rPr lang="en-GB" dirty="0"/>
              <a:t>There are several techniques for manual multiplication. One is repeated adding.</a:t>
            </a:r>
          </a:p>
          <a:p>
            <a:r>
              <a:rPr lang="en-GB" dirty="0"/>
              <a:t>3 x 5 = 15</a:t>
            </a:r>
          </a:p>
          <a:p>
            <a:r>
              <a:rPr lang="en-GB" dirty="0"/>
              <a:t>If 3 x 5 means the same as ‘3 groups of 5’, we can add 3 </a:t>
            </a:r>
            <a:r>
              <a:rPr lang="en-GB" dirty="0">
                <a:solidFill>
                  <a:srgbClr val="FF0000"/>
                </a:solidFill>
              </a:rPr>
              <a:t>five</a:t>
            </a:r>
            <a:r>
              <a:rPr lang="en-GB" dirty="0"/>
              <a:t> times</a:t>
            </a:r>
          </a:p>
          <a:p>
            <a:r>
              <a:rPr lang="en-GB" dirty="0"/>
              <a:t>3 + 3 + 3 + 3 + 3 = 15</a:t>
            </a:r>
          </a:p>
          <a:p>
            <a:r>
              <a:rPr lang="en-GB" dirty="0">
                <a:solidFill>
                  <a:srgbClr val="FF0000"/>
                </a:solidFill>
              </a:rPr>
              <a:t>3    6    9   12  15</a:t>
            </a:r>
          </a:p>
        </p:txBody>
      </p:sp>
      <p:sp>
        <p:nvSpPr>
          <p:cNvPr id="4" name="TextBox 3"/>
          <p:cNvSpPr txBox="1"/>
          <p:nvPr/>
        </p:nvSpPr>
        <p:spPr>
          <a:xfrm>
            <a:off x="656468" y="8057302"/>
            <a:ext cx="4260273" cy="923330"/>
          </a:xfrm>
          <a:prstGeom prst="rect">
            <a:avLst/>
          </a:prstGeom>
          <a:noFill/>
        </p:spPr>
        <p:txBody>
          <a:bodyPr wrap="square" rtlCol="0">
            <a:spAutoFit/>
          </a:bodyPr>
          <a:lstStyle/>
          <a:p>
            <a:r>
              <a:rPr lang="en-GB" dirty="0">
                <a:solidFill>
                  <a:srgbClr val="FF0000"/>
                </a:solidFill>
              </a:rPr>
              <a:t>HOWEVER! This method will be quite a pain with larger numbers, so we need a second method…</a:t>
            </a:r>
          </a:p>
        </p:txBody>
      </p:sp>
      <p:sp>
        <p:nvSpPr>
          <p:cNvPr id="13" name="Rectangle: Rounded Corners 12">
            <a:extLst>
              <a:ext uri="{FF2B5EF4-FFF2-40B4-BE49-F238E27FC236}">
                <a16:creationId xmlns:a16="http://schemas.microsoft.com/office/drawing/2014/main" id="{8ED7464A-05BF-4CF6-A5B9-61895E21071C}"/>
              </a:ext>
            </a:extLst>
          </p:cNvPr>
          <p:cNvSpPr/>
          <p:nvPr/>
        </p:nvSpPr>
        <p:spPr>
          <a:xfrm>
            <a:off x="198045" y="207644"/>
            <a:ext cx="518309" cy="5099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Mathematics">
            <a:extLst>
              <a:ext uri="{FF2B5EF4-FFF2-40B4-BE49-F238E27FC236}">
                <a16:creationId xmlns:a16="http://schemas.microsoft.com/office/drawing/2014/main" id="{ABFDBC7B-79EA-4F15-AE42-F2ABE754BE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045" y="207645"/>
            <a:ext cx="518309" cy="518309"/>
          </a:xfrm>
          <a:prstGeom prst="rect">
            <a:avLst/>
          </a:prstGeom>
        </p:spPr>
      </p:pic>
    </p:spTree>
    <p:extLst>
      <p:ext uri="{BB962C8B-B14F-4D97-AF65-F5344CB8AC3E}">
        <p14:creationId xmlns:p14="http://schemas.microsoft.com/office/powerpoint/2010/main" val="64924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4031"/>
            <a:ext cx="4760785" cy="1907822"/>
          </a:xfrm>
        </p:spPr>
        <p:txBody>
          <a:bodyPr/>
          <a:lstStyle/>
          <a:p>
            <a:r>
              <a:rPr lang="en-GB" dirty="0"/>
              <a:t>Multiplication (</a:t>
            </a:r>
            <a:r>
              <a:rPr lang="en-GB" dirty="0" err="1"/>
              <a:t>cont</a:t>
            </a:r>
            <a:r>
              <a:rPr lang="en-GB" dirty="0"/>
              <a:t>)</a:t>
            </a:r>
          </a:p>
        </p:txBody>
      </p:sp>
      <p:sp>
        <p:nvSpPr>
          <p:cNvPr id="3" name="Content Placeholder 2"/>
          <p:cNvSpPr>
            <a:spLocks noGrp="1"/>
          </p:cNvSpPr>
          <p:nvPr>
            <p:ph idx="1"/>
          </p:nvPr>
        </p:nvSpPr>
        <p:spPr>
          <a:xfrm>
            <a:off x="492839" y="1765797"/>
            <a:ext cx="4760786" cy="7157387"/>
          </a:xfrm>
        </p:spPr>
        <p:txBody>
          <a:bodyPr/>
          <a:lstStyle/>
          <a:p>
            <a:r>
              <a:rPr lang="en-GB" dirty="0"/>
              <a:t>Another method is the following</a:t>
            </a:r>
          </a:p>
          <a:p>
            <a:endParaRPr lang="en-GB" dirty="0"/>
          </a:p>
        </p:txBody>
      </p:sp>
      <p:sp>
        <p:nvSpPr>
          <p:cNvPr id="4" name="Rectangle 3">
            <a:extLst>
              <a:ext uri="{FF2B5EF4-FFF2-40B4-BE49-F238E27FC236}">
                <a16:creationId xmlns:a16="http://schemas.microsoft.com/office/drawing/2014/main" id="{D94D0C51-3A11-4508-8401-9681B793F263}"/>
              </a:ext>
            </a:extLst>
          </p:cNvPr>
          <p:cNvSpPr/>
          <p:nvPr/>
        </p:nvSpPr>
        <p:spPr>
          <a:xfrm>
            <a:off x="1716493" y="2706253"/>
            <a:ext cx="1102290" cy="901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258D67-189F-4B62-8FAD-00D511AC300C}"/>
              </a:ext>
            </a:extLst>
          </p:cNvPr>
          <p:cNvSpPr/>
          <p:nvPr/>
        </p:nvSpPr>
        <p:spPr>
          <a:xfrm>
            <a:off x="2831309" y="2706253"/>
            <a:ext cx="1102290" cy="901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B75BFEA-A10B-442E-BAA0-C653B47E3C04}"/>
              </a:ext>
            </a:extLst>
          </p:cNvPr>
          <p:cNvSpPr/>
          <p:nvPr/>
        </p:nvSpPr>
        <p:spPr>
          <a:xfrm>
            <a:off x="1716493" y="3608127"/>
            <a:ext cx="1102290" cy="901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B1686-F8A2-44AF-9977-4E03B1B53A1B}"/>
              </a:ext>
            </a:extLst>
          </p:cNvPr>
          <p:cNvSpPr/>
          <p:nvPr/>
        </p:nvSpPr>
        <p:spPr>
          <a:xfrm>
            <a:off x="2831309" y="3608127"/>
            <a:ext cx="1102290" cy="901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0324635D-B50F-4CD7-A1FA-10188768EE9B}"/>
              </a:ext>
            </a:extLst>
          </p:cNvPr>
          <p:cNvCxnSpPr/>
          <p:nvPr/>
        </p:nvCxnSpPr>
        <p:spPr>
          <a:xfrm flipV="1">
            <a:off x="1716493" y="2706253"/>
            <a:ext cx="1114816" cy="901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9EC4BD-3BDB-4FDB-864E-45130219575E}"/>
              </a:ext>
            </a:extLst>
          </p:cNvPr>
          <p:cNvCxnSpPr/>
          <p:nvPr/>
        </p:nvCxnSpPr>
        <p:spPr>
          <a:xfrm flipV="1">
            <a:off x="2812520" y="2706253"/>
            <a:ext cx="1114816" cy="901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AE2F721-555E-4A5C-BE5A-882399B19B06}"/>
              </a:ext>
            </a:extLst>
          </p:cNvPr>
          <p:cNvCxnSpPr/>
          <p:nvPr/>
        </p:nvCxnSpPr>
        <p:spPr>
          <a:xfrm flipV="1">
            <a:off x="1694573" y="3608127"/>
            <a:ext cx="1114816" cy="901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6912884-5309-4C80-B142-43BCFD7B9F5F}"/>
              </a:ext>
            </a:extLst>
          </p:cNvPr>
          <p:cNvCxnSpPr/>
          <p:nvPr/>
        </p:nvCxnSpPr>
        <p:spPr>
          <a:xfrm flipV="1">
            <a:off x="2809389" y="3608127"/>
            <a:ext cx="1114816" cy="901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2C731B0-F603-4D9A-A192-B15EA4BB2FC2}"/>
              </a:ext>
            </a:extLst>
          </p:cNvPr>
          <p:cNvSpPr txBox="1"/>
          <p:nvPr/>
        </p:nvSpPr>
        <p:spPr>
          <a:xfrm>
            <a:off x="1887682" y="2017321"/>
            <a:ext cx="755737" cy="369332"/>
          </a:xfrm>
          <a:prstGeom prst="rect">
            <a:avLst/>
          </a:prstGeom>
          <a:noFill/>
        </p:spPr>
        <p:txBody>
          <a:bodyPr wrap="square" rtlCol="0">
            <a:spAutoFit/>
          </a:bodyPr>
          <a:lstStyle/>
          <a:p>
            <a:r>
              <a:rPr lang="en-GB" dirty="0"/>
              <a:t>Tens</a:t>
            </a:r>
          </a:p>
        </p:txBody>
      </p:sp>
      <p:sp>
        <p:nvSpPr>
          <p:cNvPr id="13" name="TextBox 12">
            <a:extLst>
              <a:ext uri="{FF2B5EF4-FFF2-40B4-BE49-F238E27FC236}">
                <a16:creationId xmlns:a16="http://schemas.microsoft.com/office/drawing/2014/main" id="{05338995-B0FD-4B49-B09C-555FF2522814}"/>
              </a:ext>
            </a:extLst>
          </p:cNvPr>
          <p:cNvSpPr txBox="1"/>
          <p:nvPr/>
        </p:nvSpPr>
        <p:spPr>
          <a:xfrm>
            <a:off x="4094350" y="2972524"/>
            <a:ext cx="755737" cy="369332"/>
          </a:xfrm>
          <a:prstGeom prst="rect">
            <a:avLst/>
          </a:prstGeom>
          <a:noFill/>
        </p:spPr>
        <p:txBody>
          <a:bodyPr wrap="square" rtlCol="0">
            <a:spAutoFit/>
          </a:bodyPr>
          <a:lstStyle/>
          <a:p>
            <a:r>
              <a:rPr lang="en-GB" dirty="0"/>
              <a:t>Tens</a:t>
            </a:r>
          </a:p>
        </p:txBody>
      </p:sp>
      <p:sp>
        <p:nvSpPr>
          <p:cNvPr id="14" name="TextBox 13">
            <a:extLst>
              <a:ext uri="{FF2B5EF4-FFF2-40B4-BE49-F238E27FC236}">
                <a16:creationId xmlns:a16="http://schemas.microsoft.com/office/drawing/2014/main" id="{733DBDB8-F668-4613-BEEA-C32F24D38E91}"/>
              </a:ext>
            </a:extLst>
          </p:cNvPr>
          <p:cNvSpPr txBox="1"/>
          <p:nvPr/>
        </p:nvSpPr>
        <p:spPr>
          <a:xfrm>
            <a:off x="2886633" y="2015234"/>
            <a:ext cx="755737" cy="369332"/>
          </a:xfrm>
          <a:prstGeom prst="rect">
            <a:avLst/>
          </a:prstGeom>
          <a:noFill/>
        </p:spPr>
        <p:txBody>
          <a:bodyPr wrap="square" rtlCol="0">
            <a:spAutoFit/>
          </a:bodyPr>
          <a:lstStyle/>
          <a:p>
            <a:r>
              <a:rPr lang="en-GB" dirty="0"/>
              <a:t>Units</a:t>
            </a:r>
          </a:p>
        </p:txBody>
      </p:sp>
      <p:sp>
        <p:nvSpPr>
          <p:cNvPr id="15" name="TextBox 14">
            <a:extLst>
              <a:ext uri="{FF2B5EF4-FFF2-40B4-BE49-F238E27FC236}">
                <a16:creationId xmlns:a16="http://schemas.microsoft.com/office/drawing/2014/main" id="{975E1C03-658B-4B50-A09B-2513DF972738}"/>
              </a:ext>
            </a:extLst>
          </p:cNvPr>
          <p:cNvSpPr txBox="1"/>
          <p:nvPr/>
        </p:nvSpPr>
        <p:spPr>
          <a:xfrm>
            <a:off x="1778080" y="2781409"/>
            <a:ext cx="755737" cy="369332"/>
          </a:xfrm>
          <a:prstGeom prst="rect">
            <a:avLst/>
          </a:prstGeom>
          <a:noFill/>
        </p:spPr>
        <p:txBody>
          <a:bodyPr wrap="square" rtlCol="0">
            <a:spAutoFit/>
          </a:bodyPr>
          <a:lstStyle/>
          <a:p>
            <a:r>
              <a:rPr lang="en-GB" dirty="0"/>
              <a:t>Tens</a:t>
            </a:r>
          </a:p>
        </p:txBody>
      </p:sp>
      <p:sp>
        <p:nvSpPr>
          <p:cNvPr id="16" name="TextBox 15">
            <a:extLst>
              <a:ext uri="{FF2B5EF4-FFF2-40B4-BE49-F238E27FC236}">
                <a16:creationId xmlns:a16="http://schemas.microsoft.com/office/drawing/2014/main" id="{85A12753-2ED4-4383-82D3-6089537C2190}"/>
              </a:ext>
            </a:extLst>
          </p:cNvPr>
          <p:cNvSpPr txBox="1"/>
          <p:nvPr/>
        </p:nvSpPr>
        <p:spPr>
          <a:xfrm>
            <a:off x="2078703" y="3174773"/>
            <a:ext cx="755737" cy="369332"/>
          </a:xfrm>
          <a:prstGeom prst="rect">
            <a:avLst/>
          </a:prstGeom>
          <a:noFill/>
        </p:spPr>
        <p:txBody>
          <a:bodyPr wrap="square" rtlCol="0">
            <a:spAutoFit/>
          </a:bodyPr>
          <a:lstStyle/>
          <a:p>
            <a:r>
              <a:rPr lang="en-GB" dirty="0"/>
              <a:t>Units</a:t>
            </a:r>
          </a:p>
        </p:txBody>
      </p:sp>
      <p:sp>
        <p:nvSpPr>
          <p:cNvPr id="17" name="TextBox 16">
            <a:extLst>
              <a:ext uri="{FF2B5EF4-FFF2-40B4-BE49-F238E27FC236}">
                <a16:creationId xmlns:a16="http://schemas.microsoft.com/office/drawing/2014/main" id="{82A25686-0CB3-4DA5-BF42-A7D5B868A5E4}"/>
              </a:ext>
            </a:extLst>
          </p:cNvPr>
          <p:cNvSpPr txBox="1"/>
          <p:nvPr/>
        </p:nvSpPr>
        <p:spPr>
          <a:xfrm>
            <a:off x="2846966" y="2775842"/>
            <a:ext cx="755737" cy="369332"/>
          </a:xfrm>
          <a:prstGeom prst="rect">
            <a:avLst/>
          </a:prstGeom>
          <a:noFill/>
        </p:spPr>
        <p:txBody>
          <a:bodyPr wrap="square" rtlCol="0">
            <a:spAutoFit/>
          </a:bodyPr>
          <a:lstStyle/>
          <a:p>
            <a:r>
              <a:rPr lang="en-GB" dirty="0"/>
              <a:t>Tens</a:t>
            </a:r>
          </a:p>
        </p:txBody>
      </p:sp>
      <p:sp>
        <p:nvSpPr>
          <p:cNvPr id="18" name="TextBox 17">
            <a:extLst>
              <a:ext uri="{FF2B5EF4-FFF2-40B4-BE49-F238E27FC236}">
                <a16:creationId xmlns:a16="http://schemas.microsoft.com/office/drawing/2014/main" id="{EEFEE6A9-75C2-484A-8CE3-36395CAD0B28}"/>
              </a:ext>
            </a:extLst>
          </p:cNvPr>
          <p:cNvSpPr txBox="1"/>
          <p:nvPr/>
        </p:nvSpPr>
        <p:spPr>
          <a:xfrm>
            <a:off x="3147589" y="3169206"/>
            <a:ext cx="755737" cy="369332"/>
          </a:xfrm>
          <a:prstGeom prst="rect">
            <a:avLst/>
          </a:prstGeom>
          <a:noFill/>
        </p:spPr>
        <p:txBody>
          <a:bodyPr wrap="square" rtlCol="0">
            <a:spAutoFit/>
          </a:bodyPr>
          <a:lstStyle/>
          <a:p>
            <a:r>
              <a:rPr lang="en-GB" dirty="0"/>
              <a:t>Units</a:t>
            </a:r>
          </a:p>
        </p:txBody>
      </p:sp>
      <p:sp>
        <p:nvSpPr>
          <p:cNvPr id="19" name="TextBox 18">
            <a:extLst>
              <a:ext uri="{FF2B5EF4-FFF2-40B4-BE49-F238E27FC236}">
                <a16:creationId xmlns:a16="http://schemas.microsoft.com/office/drawing/2014/main" id="{8D3F75A8-F3E5-45A9-9081-C6D7C8B05F29}"/>
              </a:ext>
            </a:extLst>
          </p:cNvPr>
          <p:cNvSpPr txBox="1"/>
          <p:nvPr/>
        </p:nvSpPr>
        <p:spPr>
          <a:xfrm>
            <a:off x="1756681" y="3707315"/>
            <a:ext cx="755737" cy="369332"/>
          </a:xfrm>
          <a:prstGeom prst="rect">
            <a:avLst/>
          </a:prstGeom>
          <a:noFill/>
        </p:spPr>
        <p:txBody>
          <a:bodyPr wrap="square" rtlCol="0">
            <a:spAutoFit/>
          </a:bodyPr>
          <a:lstStyle/>
          <a:p>
            <a:r>
              <a:rPr lang="en-GB" dirty="0"/>
              <a:t>Tens</a:t>
            </a:r>
          </a:p>
        </p:txBody>
      </p:sp>
      <p:sp>
        <p:nvSpPr>
          <p:cNvPr id="20" name="TextBox 19">
            <a:extLst>
              <a:ext uri="{FF2B5EF4-FFF2-40B4-BE49-F238E27FC236}">
                <a16:creationId xmlns:a16="http://schemas.microsoft.com/office/drawing/2014/main" id="{51CAADE6-F9E8-48E7-B910-548C1C699CE2}"/>
              </a:ext>
            </a:extLst>
          </p:cNvPr>
          <p:cNvSpPr txBox="1"/>
          <p:nvPr/>
        </p:nvSpPr>
        <p:spPr>
          <a:xfrm>
            <a:off x="2057304" y="4100679"/>
            <a:ext cx="755737" cy="369332"/>
          </a:xfrm>
          <a:prstGeom prst="rect">
            <a:avLst/>
          </a:prstGeom>
          <a:noFill/>
        </p:spPr>
        <p:txBody>
          <a:bodyPr wrap="square" rtlCol="0">
            <a:spAutoFit/>
          </a:bodyPr>
          <a:lstStyle/>
          <a:p>
            <a:r>
              <a:rPr lang="en-GB" dirty="0"/>
              <a:t>Units</a:t>
            </a:r>
          </a:p>
        </p:txBody>
      </p:sp>
      <p:sp>
        <p:nvSpPr>
          <p:cNvPr id="21" name="TextBox 20">
            <a:extLst>
              <a:ext uri="{FF2B5EF4-FFF2-40B4-BE49-F238E27FC236}">
                <a16:creationId xmlns:a16="http://schemas.microsoft.com/office/drawing/2014/main" id="{12798F72-EE4E-4EFC-9FCF-C4FA9278EE79}"/>
              </a:ext>
            </a:extLst>
          </p:cNvPr>
          <p:cNvSpPr txBox="1"/>
          <p:nvPr/>
        </p:nvSpPr>
        <p:spPr>
          <a:xfrm>
            <a:off x="2886634" y="3694927"/>
            <a:ext cx="755737" cy="369332"/>
          </a:xfrm>
          <a:prstGeom prst="rect">
            <a:avLst/>
          </a:prstGeom>
          <a:noFill/>
        </p:spPr>
        <p:txBody>
          <a:bodyPr wrap="square" rtlCol="0">
            <a:spAutoFit/>
          </a:bodyPr>
          <a:lstStyle/>
          <a:p>
            <a:r>
              <a:rPr lang="en-GB" dirty="0"/>
              <a:t>Tens</a:t>
            </a:r>
          </a:p>
        </p:txBody>
      </p:sp>
      <p:sp>
        <p:nvSpPr>
          <p:cNvPr id="22" name="TextBox 21">
            <a:extLst>
              <a:ext uri="{FF2B5EF4-FFF2-40B4-BE49-F238E27FC236}">
                <a16:creationId xmlns:a16="http://schemas.microsoft.com/office/drawing/2014/main" id="{216F62C0-3BD7-4789-9B1E-689E6A7FFE93}"/>
              </a:ext>
            </a:extLst>
          </p:cNvPr>
          <p:cNvSpPr txBox="1"/>
          <p:nvPr/>
        </p:nvSpPr>
        <p:spPr>
          <a:xfrm>
            <a:off x="3187257" y="4088291"/>
            <a:ext cx="755737" cy="369332"/>
          </a:xfrm>
          <a:prstGeom prst="rect">
            <a:avLst/>
          </a:prstGeom>
          <a:noFill/>
        </p:spPr>
        <p:txBody>
          <a:bodyPr wrap="square" rtlCol="0">
            <a:spAutoFit/>
          </a:bodyPr>
          <a:lstStyle/>
          <a:p>
            <a:r>
              <a:rPr lang="en-GB" dirty="0"/>
              <a:t>Units</a:t>
            </a:r>
          </a:p>
        </p:txBody>
      </p:sp>
      <p:sp>
        <p:nvSpPr>
          <p:cNvPr id="23" name="TextBox 22">
            <a:extLst>
              <a:ext uri="{FF2B5EF4-FFF2-40B4-BE49-F238E27FC236}">
                <a16:creationId xmlns:a16="http://schemas.microsoft.com/office/drawing/2014/main" id="{BF7DED68-3F33-4398-A4B4-508B1BD81FBF}"/>
              </a:ext>
            </a:extLst>
          </p:cNvPr>
          <p:cNvSpPr txBox="1"/>
          <p:nvPr/>
        </p:nvSpPr>
        <p:spPr>
          <a:xfrm>
            <a:off x="4094350" y="3916013"/>
            <a:ext cx="755737" cy="369332"/>
          </a:xfrm>
          <a:prstGeom prst="rect">
            <a:avLst/>
          </a:prstGeom>
          <a:noFill/>
        </p:spPr>
        <p:txBody>
          <a:bodyPr wrap="square" rtlCol="0">
            <a:spAutoFit/>
          </a:bodyPr>
          <a:lstStyle/>
          <a:p>
            <a:r>
              <a:rPr lang="en-GB" dirty="0"/>
              <a:t>Units</a:t>
            </a:r>
          </a:p>
        </p:txBody>
      </p:sp>
      <p:sp>
        <p:nvSpPr>
          <p:cNvPr id="24" name="TextBox 23">
            <a:extLst>
              <a:ext uri="{FF2B5EF4-FFF2-40B4-BE49-F238E27FC236}">
                <a16:creationId xmlns:a16="http://schemas.microsoft.com/office/drawing/2014/main" id="{5CAF6397-33D9-4F75-88E2-0479813F9943}"/>
              </a:ext>
            </a:extLst>
          </p:cNvPr>
          <p:cNvSpPr txBox="1"/>
          <p:nvPr/>
        </p:nvSpPr>
        <p:spPr>
          <a:xfrm>
            <a:off x="3950300" y="2213701"/>
            <a:ext cx="755737" cy="646331"/>
          </a:xfrm>
          <a:prstGeom prst="rect">
            <a:avLst/>
          </a:prstGeom>
          <a:noFill/>
        </p:spPr>
        <p:txBody>
          <a:bodyPr wrap="square" rtlCol="0">
            <a:spAutoFit/>
          </a:bodyPr>
          <a:lstStyle/>
          <a:p>
            <a:r>
              <a:rPr lang="en-GB" sz="3600" dirty="0"/>
              <a:t>×</a:t>
            </a:r>
          </a:p>
        </p:txBody>
      </p:sp>
      <p:sp>
        <p:nvSpPr>
          <p:cNvPr id="25" name="Rectangle 24">
            <a:extLst>
              <a:ext uri="{FF2B5EF4-FFF2-40B4-BE49-F238E27FC236}">
                <a16:creationId xmlns:a16="http://schemas.microsoft.com/office/drawing/2014/main" id="{4ED881DA-FBC7-49EC-A6D9-0378580FA88E}"/>
              </a:ext>
            </a:extLst>
          </p:cNvPr>
          <p:cNvSpPr/>
          <p:nvPr/>
        </p:nvSpPr>
        <p:spPr>
          <a:xfrm>
            <a:off x="1110643" y="6878073"/>
            <a:ext cx="1102290" cy="901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827E42FE-D336-4D92-9E60-A7947C4A8B51}"/>
              </a:ext>
            </a:extLst>
          </p:cNvPr>
          <p:cNvSpPr/>
          <p:nvPr/>
        </p:nvSpPr>
        <p:spPr>
          <a:xfrm>
            <a:off x="2225459" y="6878073"/>
            <a:ext cx="1102290" cy="901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1DAB0FB1-4D69-4FA5-8C1E-6F78097A7730}"/>
              </a:ext>
            </a:extLst>
          </p:cNvPr>
          <p:cNvSpPr/>
          <p:nvPr/>
        </p:nvSpPr>
        <p:spPr>
          <a:xfrm>
            <a:off x="1110643" y="7779947"/>
            <a:ext cx="1102290" cy="901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A35D208-66C4-4885-A822-4EC202F1ED5C}"/>
              </a:ext>
            </a:extLst>
          </p:cNvPr>
          <p:cNvSpPr/>
          <p:nvPr/>
        </p:nvSpPr>
        <p:spPr>
          <a:xfrm>
            <a:off x="2225459" y="7779947"/>
            <a:ext cx="1102290" cy="901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72334800-56F1-488C-924E-D45A84296675}"/>
              </a:ext>
            </a:extLst>
          </p:cNvPr>
          <p:cNvCxnSpPr/>
          <p:nvPr/>
        </p:nvCxnSpPr>
        <p:spPr>
          <a:xfrm flipV="1">
            <a:off x="1110643" y="6878073"/>
            <a:ext cx="1114816" cy="90187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AFED5A-4D77-4113-BD69-C13EE1B488AB}"/>
              </a:ext>
            </a:extLst>
          </p:cNvPr>
          <p:cNvCxnSpPr/>
          <p:nvPr/>
        </p:nvCxnSpPr>
        <p:spPr>
          <a:xfrm flipV="1">
            <a:off x="2206670" y="6878073"/>
            <a:ext cx="1114816" cy="90187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6CD9F6E-9D2E-45B8-85CF-34B7D5A47426}"/>
              </a:ext>
            </a:extLst>
          </p:cNvPr>
          <p:cNvCxnSpPr/>
          <p:nvPr/>
        </p:nvCxnSpPr>
        <p:spPr>
          <a:xfrm flipV="1">
            <a:off x="1088723" y="7779947"/>
            <a:ext cx="1114816" cy="90187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B702D96-1A81-44F0-B55B-2E90374616AA}"/>
              </a:ext>
            </a:extLst>
          </p:cNvPr>
          <p:cNvCxnSpPr/>
          <p:nvPr/>
        </p:nvCxnSpPr>
        <p:spPr>
          <a:xfrm flipV="1">
            <a:off x="2203539" y="7779947"/>
            <a:ext cx="1114816" cy="90187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4E7F7FC-DDE6-4C30-ADB7-3167355565D2}"/>
              </a:ext>
            </a:extLst>
          </p:cNvPr>
          <p:cNvSpPr txBox="1"/>
          <p:nvPr/>
        </p:nvSpPr>
        <p:spPr>
          <a:xfrm>
            <a:off x="2776604" y="8079952"/>
            <a:ext cx="542796" cy="646331"/>
          </a:xfrm>
          <a:prstGeom prst="rect">
            <a:avLst/>
          </a:prstGeom>
          <a:noFill/>
        </p:spPr>
        <p:txBody>
          <a:bodyPr wrap="square" rtlCol="0">
            <a:spAutoFit/>
          </a:bodyPr>
          <a:lstStyle/>
          <a:p>
            <a:r>
              <a:rPr lang="en-GB" sz="3600" dirty="0"/>
              <a:t>8</a:t>
            </a:r>
          </a:p>
        </p:txBody>
      </p:sp>
      <p:sp>
        <p:nvSpPr>
          <p:cNvPr id="34" name="TextBox 33">
            <a:extLst>
              <a:ext uri="{FF2B5EF4-FFF2-40B4-BE49-F238E27FC236}">
                <a16:creationId xmlns:a16="http://schemas.microsoft.com/office/drawing/2014/main" id="{962F396C-9AE0-48BE-9CD8-C1060172ED03}"/>
              </a:ext>
            </a:extLst>
          </p:cNvPr>
          <p:cNvSpPr txBox="1"/>
          <p:nvPr/>
        </p:nvSpPr>
        <p:spPr>
          <a:xfrm>
            <a:off x="1204588" y="6851780"/>
            <a:ext cx="542796" cy="646331"/>
          </a:xfrm>
          <a:prstGeom prst="rect">
            <a:avLst/>
          </a:prstGeom>
          <a:noFill/>
        </p:spPr>
        <p:txBody>
          <a:bodyPr wrap="square" rtlCol="0">
            <a:spAutoFit/>
          </a:bodyPr>
          <a:lstStyle/>
          <a:p>
            <a:r>
              <a:rPr lang="en-GB" sz="3600" dirty="0"/>
              <a:t>2</a:t>
            </a:r>
          </a:p>
        </p:txBody>
      </p:sp>
      <p:sp>
        <p:nvSpPr>
          <p:cNvPr id="35" name="TextBox 34">
            <a:extLst>
              <a:ext uri="{FF2B5EF4-FFF2-40B4-BE49-F238E27FC236}">
                <a16:creationId xmlns:a16="http://schemas.microsoft.com/office/drawing/2014/main" id="{1255BFE3-2649-473D-9E33-C83B5B65ECA4}"/>
              </a:ext>
            </a:extLst>
          </p:cNvPr>
          <p:cNvSpPr txBox="1"/>
          <p:nvPr/>
        </p:nvSpPr>
        <p:spPr>
          <a:xfrm>
            <a:off x="2753639" y="7201238"/>
            <a:ext cx="542796" cy="646331"/>
          </a:xfrm>
          <a:prstGeom prst="rect">
            <a:avLst/>
          </a:prstGeom>
          <a:noFill/>
        </p:spPr>
        <p:txBody>
          <a:bodyPr wrap="square" rtlCol="0">
            <a:spAutoFit/>
          </a:bodyPr>
          <a:lstStyle/>
          <a:p>
            <a:r>
              <a:rPr lang="en-GB" sz="3600" dirty="0"/>
              <a:t>2</a:t>
            </a:r>
          </a:p>
        </p:txBody>
      </p:sp>
      <p:sp>
        <p:nvSpPr>
          <p:cNvPr id="36" name="TextBox 35">
            <a:extLst>
              <a:ext uri="{FF2B5EF4-FFF2-40B4-BE49-F238E27FC236}">
                <a16:creationId xmlns:a16="http://schemas.microsoft.com/office/drawing/2014/main" id="{B9449823-EDC7-4196-8D55-4D5E46C3B7E9}"/>
              </a:ext>
            </a:extLst>
          </p:cNvPr>
          <p:cNvSpPr txBox="1"/>
          <p:nvPr/>
        </p:nvSpPr>
        <p:spPr>
          <a:xfrm>
            <a:off x="1618988" y="7180248"/>
            <a:ext cx="542796" cy="646331"/>
          </a:xfrm>
          <a:prstGeom prst="rect">
            <a:avLst/>
          </a:prstGeom>
          <a:noFill/>
        </p:spPr>
        <p:txBody>
          <a:bodyPr wrap="square" rtlCol="0">
            <a:spAutoFit/>
          </a:bodyPr>
          <a:lstStyle/>
          <a:p>
            <a:r>
              <a:rPr lang="en-GB" sz="3600" dirty="0"/>
              <a:t>4</a:t>
            </a:r>
          </a:p>
        </p:txBody>
      </p:sp>
      <p:sp>
        <p:nvSpPr>
          <p:cNvPr id="37" name="TextBox 36">
            <a:extLst>
              <a:ext uri="{FF2B5EF4-FFF2-40B4-BE49-F238E27FC236}">
                <a16:creationId xmlns:a16="http://schemas.microsoft.com/office/drawing/2014/main" id="{ACA31314-663D-4D36-A270-D4723E807AD1}"/>
              </a:ext>
            </a:extLst>
          </p:cNvPr>
          <p:cNvSpPr txBox="1"/>
          <p:nvPr/>
        </p:nvSpPr>
        <p:spPr>
          <a:xfrm>
            <a:off x="2278692" y="7767421"/>
            <a:ext cx="542796" cy="646331"/>
          </a:xfrm>
          <a:prstGeom prst="rect">
            <a:avLst/>
          </a:prstGeom>
          <a:noFill/>
        </p:spPr>
        <p:txBody>
          <a:bodyPr wrap="square" rtlCol="0">
            <a:spAutoFit/>
          </a:bodyPr>
          <a:lstStyle/>
          <a:p>
            <a:r>
              <a:rPr lang="en-GB" sz="3600" dirty="0"/>
              <a:t>1</a:t>
            </a:r>
          </a:p>
        </p:txBody>
      </p:sp>
      <p:sp>
        <p:nvSpPr>
          <p:cNvPr id="38" name="TextBox 37">
            <a:extLst>
              <a:ext uri="{FF2B5EF4-FFF2-40B4-BE49-F238E27FC236}">
                <a16:creationId xmlns:a16="http://schemas.microsoft.com/office/drawing/2014/main" id="{717C1538-66E7-4D34-B827-77CD7ADC6F91}"/>
              </a:ext>
            </a:extLst>
          </p:cNvPr>
          <p:cNvSpPr txBox="1"/>
          <p:nvPr/>
        </p:nvSpPr>
        <p:spPr>
          <a:xfrm>
            <a:off x="2278692" y="6880585"/>
            <a:ext cx="542796" cy="646331"/>
          </a:xfrm>
          <a:prstGeom prst="rect">
            <a:avLst/>
          </a:prstGeom>
          <a:noFill/>
        </p:spPr>
        <p:txBody>
          <a:bodyPr wrap="square" rtlCol="0">
            <a:spAutoFit/>
          </a:bodyPr>
          <a:lstStyle/>
          <a:p>
            <a:r>
              <a:rPr lang="en-GB" sz="3600" dirty="0"/>
              <a:t>1</a:t>
            </a:r>
          </a:p>
        </p:txBody>
      </p:sp>
      <p:sp>
        <p:nvSpPr>
          <p:cNvPr id="39" name="TextBox 38">
            <a:extLst>
              <a:ext uri="{FF2B5EF4-FFF2-40B4-BE49-F238E27FC236}">
                <a16:creationId xmlns:a16="http://schemas.microsoft.com/office/drawing/2014/main" id="{5968929F-9270-4A7B-84CF-3B0B8D041A1C}"/>
              </a:ext>
            </a:extLst>
          </p:cNvPr>
          <p:cNvSpPr txBox="1"/>
          <p:nvPr/>
        </p:nvSpPr>
        <p:spPr>
          <a:xfrm>
            <a:off x="1173792" y="7759766"/>
            <a:ext cx="542796" cy="646331"/>
          </a:xfrm>
          <a:prstGeom prst="rect">
            <a:avLst/>
          </a:prstGeom>
          <a:noFill/>
        </p:spPr>
        <p:txBody>
          <a:bodyPr wrap="square" rtlCol="0">
            <a:spAutoFit/>
          </a:bodyPr>
          <a:lstStyle/>
          <a:p>
            <a:r>
              <a:rPr lang="en-GB" sz="3600" dirty="0"/>
              <a:t>3</a:t>
            </a:r>
          </a:p>
        </p:txBody>
      </p:sp>
      <p:sp>
        <p:nvSpPr>
          <p:cNvPr id="40" name="TextBox 39">
            <a:extLst>
              <a:ext uri="{FF2B5EF4-FFF2-40B4-BE49-F238E27FC236}">
                <a16:creationId xmlns:a16="http://schemas.microsoft.com/office/drawing/2014/main" id="{B48E9168-78EF-4A25-A088-1AB9DBEC163F}"/>
              </a:ext>
            </a:extLst>
          </p:cNvPr>
          <p:cNvSpPr txBox="1"/>
          <p:nvPr/>
        </p:nvSpPr>
        <p:spPr>
          <a:xfrm>
            <a:off x="1665440" y="8056517"/>
            <a:ext cx="542796" cy="646331"/>
          </a:xfrm>
          <a:prstGeom prst="rect">
            <a:avLst/>
          </a:prstGeom>
          <a:noFill/>
        </p:spPr>
        <p:txBody>
          <a:bodyPr wrap="square" rtlCol="0">
            <a:spAutoFit/>
          </a:bodyPr>
          <a:lstStyle/>
          <a:p>
            <a:r>
              <a:rPr lang="en-GB" sz="3600" dirty="0"/>
              <a:t>6</a:t>
            </a:r>
          </a:p>
        </p:txBody>
      </p:sp>
      <p:sp>
        <p:nvSpPr>
          <p:cNvPr id="41" name="TextBox 40">
            <a:extLst>
              <a:ext uri="{FF2B5EF4-FFF2-40B4-BE49-F238E27FC236}">
                <a16:creationId xmlns:a16="http://schemas.microsoft.com/office/drawing/2014/main" id="{72083571-0B85-4451-A976-2708908E5793}"/>
              </a:ext>
            </a:extLst>
          </p:cNvPr>
          <p:cNvSpPr txBox="1"/>
          <p:nvPr/>
        </p:nvSpPr>
        <p:spPr>
          <a:xfrm>
            <a:off x="2647168" y="8812104"/>
            <a:ext cx="542796" cy="646331"/>
          </a:xfrm>
          <a:prstGeom prst="rect">
            <a:avLst/>
          </a:prstGeom>
          <a:noFill/>
        </p:spPr>
        <p:txBody>
          <a:bodyPr wrap="square" rtlCol="0">
            <a:spAutoFit/>
          </a:bodyPr>
          <a:lstStyle/>
          <a:p>
            <a:r>
              <a:rPr lang="en-GB" sz="3600" dirty="0">
                <a:solidFill>
                  <a:srgbClr val="7030A0"/>
                </a:solidFill>
              </a:rPr>
              <a:t>8</a:t>
            </a:r>
          </a:p>
        </p:txBody>
      </p:sp>
      <p:sp>
        <p:nvSpPr>
          <p:cNvPr id="42" name="TextBox 41">
            <a:extLst>
              <a:ext uri="{FF2B5EF4-FFF2-40B4-BE49-F238E27FC236}">
                <a16:creationId xmlns:a16="http://schemas.microsoft.com/office/drawing/2014/main" id="{15AF3852-9DEE-4B2C-AAF9-A2BE00194540}"/>
              </a:ext>
            </a:extLst>
          </p:cNvPr>
          <p:cNvSpPr txBox="1"/>
          <p:nvPr/>
        </p:nvSpPr>
        <p:spPr>
          <a:xfrm>
            <a:off x="1501039" y="8812104"/>
            <a:ext cx="542796" cy="646331"/>
          </a:xfrm>
          <a:prstGeom prst="rect">
            <a:avLst/>
          </a:prstGeom>
          <a:noFill/>
        </p:spPr>
        <p:txBody>
          <a:bodyPr wrap="square" rtlCol="0">
            <a:spAutoFit/>
          </a:bodyPr>
          <a:lstStyle/>
          <a:p>
            <a:r>
              <a:rPr lang="en-GB" sz="3600" dirty="0">
                <a:solidFill>
                  <a:srgbClr val="7030A0"/>
                </a:solidFill>
              </a:rPr>
              <a:t>9</a:t>
            </a:r>
          </a:p>
        </p:txBody>
      </p:sp>
      <p:sp>
        <p:nvSpPr>
          <p:cNvPr id="43" name="TextBox 42">
            <a:extLst>
              <a:ext uri="{FF2B5EF4-FFF2-40B4-BE49-F238E27FC236}">
                <a16:creationId xmlns:a16="http://schemas.microsoft.com/office/drawing/2014/main" id="{2306DFD6-EB71-44FB-A0CE-5D5F971BB738}"/>
              </a:ext>
            </a:extLst>
          </p:cNvPr>
          <p:cNvSpPr txBox="1"/>
          <p:nvPr/>
        </p:nvSpPr>
        <p:spPr>
          <a:xfrm>
            <a:off x="457198" y="7907718"/>
            <a:ext cx="542796" cy="646331"/>
          </a:xfrm>
          <a:prstGeom prst="rect">
            <a:avLst/>
          </a:prstGeom>
          <a:noFill/>
        </p:spPr>
        <p:txBody>
          <a:bodyPr wrap="square" rtlCol="0">
            <a:spAutoFit/>
          </a:bodyPr>
          <a:lstStyle/>
          <a:p>
            <a:r>
              <a:rPr lang="en-GB" sz="3600" dirty="0">
                <a:solidFill>
                  <a:srgbClr val="7030A0"/>
                </a:solidFill>
              </a:rPr>
              <a:t>8</a:t>
            </a:r>
          </a:p>
        </p:txBody>
      </p:sp>
      <p:sp>
        <p:nvSpPr>
          <p:cNvPr id="44" name="TextBox 43">
            <a:extLst>
              <a:ext uri="{FF2B5EF4-FFF2-40B4-BE49-F238E27FC236}">
                <a16:creationId xmlns:a16="http://schemas.microsoft.com/office/drawing/2014/main" id="{34915DBB-C929-4F44-9F13-41E0822EE9E2}"/>
              </a:ext>
            </a:extLst>
          </p:cNvPr>
          <p:cNvSpPr txBox="1"/>
          <p:nvPr/>
        </p:nvSpPr>
        <p:spPr>
          <a:xfrm>
            <a:off x="493732" y="7003015"/>
            <a:ext cx="542796" cy="646331"/>
          </a:xfrm>
          <a:prstGeom prst="rect">
            <a:avLst/>
          </a:prstGeom>
          <a:noFill/>
        </p:spPr>
        <p:txBody>
          <a:bodyPr wrap="square" rtlCol="0">
            <a:spAutoFit/>
          </a:bodyPr>
          <a:lstStyle/>
          <a:p>
            <a:r>
              <a:rPr lang="en-GB" sz="3600" dirty="0">
                <a:solidFill>
                  <a:srgbClr val="7030A0"/>
                </a:solidFill>
              </a:rPr>
              <a:t>2</a:t>
            </a:r>
          </a:p>
        </p:txBody>
      </p:sp>
      <p:sp>
        <p:nvSpPr>
          <p:cNvPr id="45" name="TextBox 44">
            <a:extLst>
              <a:ext uri="{FF2B5EF4-FFF2-40B4-BE49-F238E27FC236}">
                <a16:creationId xmlns:a16="http://schemas.microsoft.com/office/drawing/2014/main" id="{8DCAEE48-89F1-4C8B-8A27-B6021A82A0F8}"/>
              </a:ext>
            </a:extLst>
          </p:cNvPr>
          <p:cNvSpPr txBox="1"/>
          <p:nvPr/>
        </p:nvSpPr>
        <p:spPr>
          <a:xfrm>
            <a:off x="1281832" y="6314402"/>
            <a:ext cx="1908132" cy="646331"/>
          </a:xfrm>
          <a:prstGeom prst="rect">
            <a:avLst/>
          </a:prstGeom>
          <a:noFill/>
        </p:spPr>
        <p:txBody>
          <a:bodyPr wrap="square" rtlCol="0">
            <a:spAutoFit/>
          </a:bodyPr>
          <a:lstStyle/>
          <a:p>
            <a:r>
              <a:rPr lang="en-GB" sz="3600" dirty="0"/>
              <a:t>4       2</a:t>
            </a:r>
          </a:p>
        </p:txBody>
      </p:sp>
      <p:sp>
        <p:nvSpPr>
          <p:cNvPr id="46" name="TextBox 45">
            <a:extLst>
              <a:ext uri="{FF2B5EF4-FFF2-40B4-BE49-F238E27FC236}">
                <a16:creationId xmlns:a16="http://schemas.microsoft.com/office/drawing/2014/main" id="{FC47F730-8F8F-4194-968A-CB783947350D}"/>
              </a:ext>
            </a:extLst>
          </p:cNvPr>
          <p:cNvSpPr txBox="1"/>
          <p:nvPr/>
        </p:nvSpPr>
        <p:spPr>
          <a:xfrm>
            <a:off x="3327749" y="6949416"/>
            <a:ext cx="1083502" cy="1754326"/>
          </a:xfrm>
          <a:prstGeom prst="rect">
            <a:avLst/>
          </a:prstGeom>
          <a:noFill/>
        </p:spPr>
        <p:txBody>
          <a:bodyPr wrap="square" rtlCol="0">
            <a:spAutoFit/>
          </a:bodyPr>
          <a:lstStyle/>
          <a:p>
            <a:r>
              <a:rPr lang="en-GB" sz="3600" dirty="0"/>
              <a:t>6</a:t>
            </a:r>
          </a:p>
          <a:p>
            <a:endParaRPr lang="en-GB" sz="3600" dirty="0"/>
          </a:p>
          <a:p>
            <a:r>
              <a:rPr lang="en-GB" sz="3600" dirty="0"/>
              <a:t>9</a:t>
            </a:r>
          </a:p>
        </p:txBody>
      </p:sp>
      <p:sp>
        <p:nvSpPr>
          <p:cNvPr id="47" name="TextBox 46">
            <a:extLst>
              <a:ext uri="{FF2B5EF4-FFF2-40B4-BE49-F238E27FC236}">
                <a16:creationId xmlns:a16="http://schemas.microsoft.com/office/drawing/2014/main" id="{0DB88A60-31C4-4148-85C4-7A4D57877670}"/>
              </a:ext>
            </a:extLst>
          </p:cNvPr>
          <p:cNvSpPr txBox="1"/>
          <p:nvPr/>
        </p:nvSpPr>
        <p:spPr>
          <a:xfrm>
            <a:off x="3344450" y="6385521"/>
            <a:ext cx="755737" cy="646331"/>
          </a:xfrm>
          <a:prstGeom prst="rect">
            <a:avLst/>
          </a:prstGeom>
          <a:noFill/>
        </p:spPr>
        <p:txBody>
          <a:bodyPr wrap="square" rtlCol="0">
            <a:spAutoFit/>
          </a:bodyPr>
          <a:lstStyle/>
          <a:p>
            <a:r>
              <a:rPr lang="en-GB" sz="3600" dirty="0"/>
              <a:t>×</a:t>
            </a:r>
          </a:p>
        </p:txBody>
      </p:sp>
      <p:sp>
        <p:nvSpPr>
          <p:cNvPr id="48" name="TextBox 47"/>
          <p:cNvSpPr txBox="1"/>
          <p:nvPr/>
        </p:nvSpPr>
        <p:spPr>
          <a:xfrm>
            <a:off x="457199" y="4738255"/>
            <a:ext cx="4883728" cy="1477328"/>
          </a:xfrm>
          <a:prstGeom prst="rect">
            <a:avLst/>
          </a:prstGeom>
          <a:noFill/>
        </p:spPr>
        <p:txBody>
          <a:bodyPr wrap="square" rtlCol="0">
            <a:spAutoFit/>
          </a:bodyPr>
          <a:lstStyle/>
          <a:p>
            <a:r>
              <a:rPr lang="en-GB" dirty="0"/>
              <a:t>With this method, we can multiply numbers greater than ten together. </a:t>
            </a:r>
          </a:p>
          <a:p>
            <a:r>
              <a:rPr lang="en-GB" dirty="0"/>
              <a:t>We do this by laying our sum around the box, so that one number is over each column. </a:t>
            </a:r>
          </a:p>
          <a:p>
            <a:r>
              <a:rPr lang="en-GB" dirty="0"/>
              <a:t>We then work through the sums as normal.</a:t>
            </a:r>
          </a:p>
        </p:txBody>
      </p:sp>
      <p:sp>
        <p:nvSpPr>
          <p:cNvPr id="49" name="TextBox 48"/>
          <p:cNvSpPr txBox="1"/>
          <p:nvPr/>
        </p:nvSpPr>
        <p:spPr>
          <a:xfrm>
            <a:off x="4094350" y="6349923"/>
            <a:ext cx="2181759" cy="923330"/>
          </a:xfrm>
          <a:prstGeom prst="rect">
            <a:avLst/>
          </a:prstGeom>
          <a:noFill/>
        </p:spPr>
        <p:txBody>
          <a:bodyPr wrap="square" rtlCol="0">
            <a:spAutoFit/>
          </a:bodyPr>
          <a:lstStyle/>
          <a:p>
            <a:r>
              <a:rPr lang="en-GB" dirty="0"/>
              <a:t>The final step is to add the columns </a:t>
            </a:r>
            <a:r>
              <a:rPr lang="en-GB" dirty="0">
                <a:solidFill>
                  <a:srgbClr val="7030A0"/>
                </a:solidFill>
              </a:rPr>
              <a:t>diagonally</a:t>
            </a:r>
          </a:p>
        </p:txBody>
      </p:sp>
      <p:sp>
        <p:nvSpPr>
          <p:cNvPr id="53" name="Rectangle: Rounded Corners 52">
            <a:extLst>
              <a:ext uri="{FF2B5EF4-FFF2-40B4-BE49-F238E27FC236}">
                <a16:creationId xmlns:a16="http://schemas.microsoft.com/office/drawing/2014/main" id="{F9BF2B2A-FB25-452C-83DD-45EACDD5E921}"/>
              </a:ext>
            </a:extLst>
          </p:cNvPr>
          <p:cNvSpPr/>
          <p:nvPr/>
        </p:nvSpPr>
        <p:spPr>
          <a:xfrm>
            <a:off x="198045" y="207644"/>
            <a:ext cx="518309" cy="5099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Graphic 53" descr="Mathematics">
            <a:extLst>
              <a:ext uri="{FF2B5EF4-FFF2-40B4-BE49-F238E27FC236}">
                <a16:creationId xmlns:a16="http://schemas.microsoft.com/office/drawing/2014/main" id="{650B77D7-5976-40A8-BC49-4235AB257D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045" y="207645"/>
            <a:ext cx="518309" cy="518309"/>
          </a:xfrm>
          <a:prstGeom prst="rect">
            <a:avLst/>
          </a:prstGeom>
        </p:spPr>
      </p:pic>
    </p:spTree>
    <p:extLst>
      <p:ext uri="{BB962C8B-B14F-4D97-AF65-F5344CB8AC3E}">
        <p14:creationId xmlns:p14="http://schemas.microsoft.com/office/powerpoint/2010/main" val="407984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D881DA-FBC7-49EC-A6D9-0378580FA88E}"/>
              </a:ext>
            </a:extLst>
          </p:cNvPr>
          <p:cNvSpPr/>
          <p:nvPr/>
        </p:nvSpPr>
        <p:spPr>
          <a:xfrm>
            <a:off x="1456708" y="2771745"/>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 name="Rectangle 4">
            <a:extLst>
              <a:ext uri="{FF2B5EF4-FFF2-40B4-BE49-F238E27FC236}">
                <a16:creationId xmlns:a16="http://schemas.microsoft.com/office/drawing/2014/main" id="{827E42FE-D336-4D92-9E60-A7947C4A8B51}"/>
              </a:ext>
            </a:extLst>
          </p:cNvPr>
          <p:cNvSpPr/>
          <p:nvPr/>
        </p:nvSpPr>
        <p:spPr>
          <a:xfrm>
            <a:off x="2362496" y="2771745"/>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6" name="Rectangle 5">
            <a:extLst>
              <a:ext uri="{FF2B5EF4-FFF2-40B4-BE49-F238E27FC236}">
                <a16:creationId xmlns:a16="http://schemas.microsoft.com/office/drawing/2014/main" id="{1DAB0FB1-4D69-4FA5-8C1E-6F78097A7730}"/>
              </a:ext>
            </a:extLst>
          </p:cNvPr>
          <p:cNvSpPr/>
          <p:nvPr/>
        </p:nvSpPr>
        <p:spPr>
          <a:xfrm>
            <a:off x="1456708" y="3504518"/>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7" name="Rectangle 6">
            <a:extLst>
              <a:ext uri="{FF2B5EF4-FFF2-40B4-BE49-F238E27FC236}">
                <a16:creationId xmlns:a16="http://schemas.microsoft.com/office/drawing/2014/main" id="{3A35D208-66C4-4885-A822-4EC202F1ED5C}"/>
              </a:ext>
            </a:extLst>
          </p:cNvPr>
          <p:cNvSpPr/>
          <p:nvPr/>
        </p:nvSpPr>
        <p:spPr>
          <a:xfrm>
            <a:off x="2362496" y="3504518"/>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8" name="Straight Connector 7">
            <a:extLst>
              <a:ext uri="{FF2B5EF4-FFF2-40B4-BE49-F238E27FC236}">
                <a16:creationId xmlns:a16="http://schemas.microsoft.com/office/drawing/2014/main" id="{72334800-56F1-488C-924E-D45A84296675}"/>
              </a:ext>
            </a:extLst>
          </p:cNvPr>
          <p:cNvCxnSpPr/>
          <p:nvPr/>
        </p:nvCxnSpPr>
        <p:spPr>
          <a:xfrm flipV="1">
            <a:off x="1456708" y="2771745"/>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7AFED5A-4D77-4113-BD69-C13EE1B488AB}"/>
              </a:ext>
            </a:extLst>
          </p:cNvPr>
          <p:cNvCxnSpPr/>
          <p:nvPr/>
        </p:nvCxnSpPr>
        <p:spPr>
          <a:xfrm flipV="1">
            <a:off x="2347230" y="2771745"/>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6CD9F6E-9D2E-45B8-85CF-34B7D5A47426}"/>
              </a:ext>
            </a:extLst>
          </p:cNvPr>
          <p:cNvCxnSpPr/>
          <p:nvPr/>
        </p:nvCxnSpPr>
        <p:spPr>
          <a:xfrm flipV="1">
            <a:off x="1438898" y="3504518"/>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702D96-1A81-44F0-B55B-2E90374616AA}"/>
              </a:ext>
            </a:extLst>
          </p:cNvPr>
          <p:cNvCxnSpPr/>
          <p:nvPr/>
        </p:nvCxnSpPr>
        <p:spPr>
          <a:xfrm flipV="1">
            <a:off x="2344686" y="3504518"/>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62F396C-9AE0-48BE-9CD8-C1060172ED03}"/>
              </a:ext>
            </a:extLst>
          </p:cNvPr>
          <p:cNvSpPr txBox="1"/>
          <p:nvPr/>
        </p:nvSpPr>
        <p:spPr>
          <a:xfrm>
            <a:off x="1533038" y="2750383"/>
            <a:ext cx="441022" cy="542456"/>
          </a:xfrm>
          <a:prstGeom prst="rect">
            <a:avLst/>
          </a:prstGeom>
          <a:noFill/>
        </p:spPr>
        <p:txBody>
          <a:bodyPr wrap="square" rtlCol="0">
            <a:spAutoFit/>
          </a:bodyPr>
          <a:lstStyle/>
          <a:p>
            <a:r>
              <a:rPr lang="en-GB" sz="2925" dirty="0"/>
              <a:t>2</a:t>
            </a:r>
          </a:p>
        </p:txBody>
      </p:sp>
      <p:sp>
        <p:nvSpPr>
          <p:cNvPr id="14" name="TextBox 13">
            <a:extLst>
              <a:ext uri="{FF2B5EF4-FFF2-40B4-BE49-F238E27FC236}">
                <a16:creationId xmlns:a16="http://schemas.microsoft.com/office/drawing/2014/main" id="{1255BFE3-2649-473D-9E33-C83B5B65ECA4}"/>
              </a:ext>
            </a:extLst>
          </p:cNvPr>
          <p:cNvSpPr txBox="1"/>
          <p:nvPr/>
        </p:nvSpPr>
        <p:spPr>
          <a:xfrm>
            <a:off x="2791642" y="3034318"/>
            <a:ext cx="441022" cy="542456"/>
          </a:xfrm>
          <a:prstGeom prst="rect">
            <a:avLst/>
          </a:prstGeom>
          <a:noFill/>
        </p:spPr>
        <p:txBody>
          <a:bodyPr wrap="square" rtlCol="0">
            <a:spAutoFit/>
          </a:bodyPr>
          <a:lstStyle/>
          <a:p>
            <a:r>
              <a:rPr lang="en-GB" sz="2925" dirty="0"/>
              <a:t>2</a:t>
            </a:r>
          </a:p>
        </p:txBody>
      </p:sp>
      <p:sp>
        <p:nvSpPr>
          <p:cNvPr id="15" name="TextBox 14">
            <a:extLst>
              <a:ext uri="{FF2B5EF4-FFF2-40B4-BE49-F238E27FC236}">
                <a16:creationId xmlns:a16="http://schemas.microsoft.com/office/drawing/2014/main" id="{B9449823-EDC7-4196-8D55-4D5E46C3B7E9}"/>
              </a:ext>
            </a:extLst>
          </p:cNvPr>
          <p:cNvSpPr txBox="1"/>
          <p:nvPr/>
        </p:nvSpPr>
        <p:spPr>
          <a:xfrm>
            <a:off x="1869738" y="3017263"/>
            <a:ext cx="441022" cy="542456"/>
          </a:xfrm>
          <a:prstGeom prst="rect">
            <a:avLst/>
          </a:prstGeom>
          <a:noFill/>
        </p:spPr>
        <p:txBody>
          <a:bodyPr wrap="square" rtlCol="0">
            <a:spAutoFit/>
          </a:bodyPr>
          <a:lstStyle/>
          <a:p>
            <a:r>
              <a:rPr lang="en-GB" sz="2925" dirty="0"/>
              <a:t>4</a:t>
            </a:r>
          </a:p>
        </p:txBody>
      </p:sp>
      <p:sp>
        <p:nvSpPr>
          <p:cNvPr id="17" name="TextBox 16">
            <a:extLst>
              <a:ext uri="{FF2B5EF4-FFF2-40B4-BE49-F238E27FC236}">
                <a16:creationId xmlns:a16="http://schemas.microsoft.com/office/drawing/2014/main" id="{717C1538-66E7-4D34-B827-77CD7ADC6F91}"/>
              </a:ext>
            </a:extLst>
          </p:cNvPr>
          <p:cNvSpPr txBox="1"/>
          <p:nvPr/>
        </p:nvSpPr>
        <p:spPr>
          <a:xfrm>
            <a:off x="2405748" y="2773787"/>
            <a:ext cx="441022" cy="542456"/>
          </a:xfrm>
          <a:prstGeom prst="rect">
            <a:avLst/>
          </a:prstGeom>
          <a:noFill/>
        </p:spPr>
        <p:txBody>
          <a:bodyPr wrap="square" rtlCol="0">
            <a:spAutoFit/>
          </a:bodyPr>
          <a:lstStyle/>
          <a:p>
            <a:r>
              <a:rPr lang="en-GB" sz="2925" dirty="0"/>
              <a:t>1</a:t>
            </a:r>
          </a:p>
        </p:txBody>
      </p:sp>
      <p:sp>
        <p:nvSpPr>
          <p:cNvPr id="24" name="TextBox 23">
            <a:extLst>
              <a:ext uri="{FF2B5EF4-FFF2-40B4-BE49-F238E27FC236}">
                <a16:creationId xmlns:a16="http://schemas.microsoft.com/office/drawing/2014/main" id="{8DCAEE48-89F1-4C8B-8A27-B6021A82A0F8}"/>
              </a:ext>
            </a:extLst>
          </p:cNvPr>
          <p:cNvSpPr txBox="1"/>
          <p:nvPr/>
        </p:nvSpPr>
        <p:spPr>
          <a:xfrm>
            <a:off x="1595799" y="2313763"/>
            <a:ext cx="1550357" cy="542456"/>
          </a:xfrm>
          <a:prstGeom prst="rect">
            <a:avLst/>
          </a:prstGeom>
          <a:noFill/>
        </p:spPr>
        <p:txBody>
          <a:bodyPr wrap="square" rtlCol="0">
            <a:spAutoFit/>
          </a:bodyPr>
          <a:lstStyle/>
          <a:p>
            <a:r>
              <a:rPr lang="en-GB" sz="2925" dirty="0"/>
              <a:t>4       2</a:t>
            </a:r>
          </a:p>
        </p:txBody>
      </p:sp>
      <p:sp>
        <p:nvSpPr>
          <p:cNvPr id="25" name="TextBox 24">
            <a:extLst>
              <a:ext uri="{FF2B5EF4-FFF2-40B4-BE49-F238E27FC236}">
                <a16:creationId xmlns:a16="http://schemas.microsoft.com/office/drawing/2014/main" id="{FC47F730-8F8F-4194-968A-CB783947350D}"/>
              </a:ext>
            </a:extLst>
          </p:cNvPr>
          <p:cNvSpPr txBox="1"/>
          <p:nvPr/>
        </p:nvSpPr>
        <p:spPr>
          <a:xfrm>
            <a:off x="3258107" y="2829712"/>
            <a:ext cx="880345" cy="1442703"/>
          </a:xfrm>
          <a:prstGeom prst="rect">
            <a:avLst/>
          </a:prstGeom>
          <a:noFill/>
        </p:spPr>
        <p:txBody>
          <a:bodyPr wrap="square" rtlCol="0">
            <a:spAutoFit/>
          </a:bodyPr>
          <a:lstStyle/>
          <a:p>
            <a:r>
              <a:rPr lang="en-GB" sz="2925" dirty="0"/>
              <a:t>6</a:t>
            </a:r>
          </a:p>
          <a:p>
            <a:endParaRPr lang="en-GB" sz="2925" dirty="0"/>
          </a:p>
          <a:p>
            <a:r>
              <a:rPr lang="en-GB" sz="2925" dirty="0"/>
              <a:t>9</a:t>
            </a:r>
          </a:p>
        </p:txBody>
      </p:sp>
      <p:sp>
        <p:nvSpPr>
          <p:cNvPr id="26" name="TextBox 25">
            <a:extLst>
              <a:ext uri="{FF2B5EF4-FFF2-40B4-BE49-F238E27FC236}">
                <a16:creationId xmlns:a16="http://schemas.microsoft.com/office/drawing/2014/main" id="{0DB88A60-31C4-4148-85C4-7A4D57877670}"/>
              </a:ext>
            </a:extLst>
          </p:cNvPr>
          <p:cNvSpPr txBox="1"/>
          <p:nvPr/>
        </p:nvSpPr>
        <p:spPr>
          <a:xfrm>
            <a:off x="3271678" y="2371548"/>
            <a:ext cx="614036" cy="542456"/>
          </a:xfrm>
          <a:prstGeom prst="rect">
            <a:avLst/>
          </a:prstGeom>
          <a:noFill/>
        </p:spPr>
        <p:txBody>
          <a:bodyPr wrap="square" rtlCol="0">
            <a:spAutoFit/>
          </a:bodyPr>
          <a:lstStyle/>
          <a:p>
            <a:r>
              <a:rPr lang="en-GB" sz="2925" dirty="0"/>
              <a:t>×</a:t>
            </a:r>
          </a:p>
        </p:txBody>
      </p:sp>
      <p:sp>
        <p:nvSpPr>
          <p:cNvPr id="28" name="Rectangle 27">
            <a:extLst>
              <a:ext uri="{FF2B5EF4-FFF2-40B4-BE49-F238E27FC236}">
                <a16:creationId xmlns:a16="http://schemas.microsoft.com/office/drawing/2014/main" id="{4ED881DA-FBC7-49EC-A6D9-0378580FA88E}"/>
              </a:ext>
            </a:extLst>
          </p:cNvPr>
          <p:cNvSpPr/>
          <p:nvPr/>
        </p:nvSpPr>
        <p:spPr>
          <a:xfrm>
            <a:off x="1427024" y="5146282"/>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29" name="Rectangle 28">
            <a:extLst>
              <a:ext uri="{FF2B5EF4-FFF2-40B4-BE49-F238E27FC236}">
                <a16:creationId xmlns:a16="http://schemas.microsoft.com/office/drawing/2014/main" id="{827E42FE-D336-4D92-9E60-A7947C4A8B51}"/>
              </a:ext>
            </a:extLst>
          </p:cNvPr>
          <p:cNvSpPr/>
          <p:nvPr/>
        </p:nvSpPr>
        <p:spPr>
          <a:xfrm>
            <a:off x="2332812" y="5146282"/>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0" name="Rectangle 29">
            <a:extLst>
              <a:ext uri="{FF2B5EF4-FFF2-40B4-BE49-F238E27FC236}">
                <a16:creationId xmlns:a16="http://schemas.microsoft.com/office/drawing/2014/main" id="{1DAB0FB1-4D69-4FA5-8C1E-6F78097A7730}"/>
              </a:ext>
            </a:extLst>
          </p:cNvPr>
          <p:cNvSpPr/>
          <p:nvPr/>
        </p:nvSpPr>
        <p:spPr>
          <a:xfrm>
            <a:off x="1427024" y="5879055"/>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1" name="Rectangle 30">
            <a:extLst>
              <a:ext uri="{FF2B5EF4-FFF2-40B4-BE49-F238E27FC236}">
                <a16:creationId xmlns:a16="http://schemas.microsoft.com/office/drawing/2014/main" id="{3A35D208-66C4-4885-A822-4EC202F1ED5C}"/>
              </a:ext>
            </a:extLst>
          </p:cNvPr>
          <p:cNvSpPr/>
          <p:nvPr/>
        </p:nvSpPr>
        <p:spPr>
          <a:xfrm>
            <a:off x="2332812" y="5879055"/>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32" name="Straight Connector 31">
            <a:extLst>
              <a:ext uri="{FF2B5EF4-FFF2-40B4-BE49-F238E27FC236}">
                <a16:creationId xmlns:a16="http://schemas.microsoft.com/office/drawing/2014/main" id="{72334800-56F1-488C-924E-D45A84296675}"/>
              </a:ext>
            </a:extLst>
          </p:cNvPr>
          <p:cNvCxnSpPr/>
          <p:nvPr/>
        </p:nvCxnSpPr>
        <p:spPr>
          <a:xfrm flipV="1">
            <a:off x="1427024" y="5146282"/>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7AFED5A-4D77-4113-BD69-C13EE1B488AB}"/>
              </a:ext>
            </a:extLst>
          </p:cNvPr>
          <p:cNvCxnSpPr/>
          <p:nvPr/>
        </p:nvCxnSpPr>
        <p:spPr>
          <a:xfrm flipV="1">
            <a:off x="2317546" y="5146282"/>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6CD9F6E-9D2E-45B8-85CF-34B7D5A47426}"/>
              </a:ext>
            </a:extLst>
          </p:cNvPr>
          <p:cNvCxnSpPr/>
          <p:nvPr/>
        </p:nvCxnSpPr>
        <p:spPr>
          <a:xfrm flipV="1">
            <a:off x="1409214" y="5879055"/>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B702D96-1A81-44F0-B55B-2E90374616AA}"/>
              </a:ext>
            </a:extLst>
          </p:cNvPr>
          <p:cNvCxnSpPr/>
          <p:nvPr/>
        </p:nvCxnSpPr>
        <p:spPr>
          <a:xfrm flipV="1">
            <a:off x="2315002" y="5879055"/>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4E7F7FC-DDE6-4C30-ADB7-3167355565D2}"/>
              </a:ext>
            </a:extLst>
          </p:cNvPr>
          <p:cNvSpPr txBox="1"/>
          <p:nvPr/>
        </p:nvSpPr>
        <p:spPr>
          <a:xfrm>
            <a:off x="2780618" y="6122810"/>
            <a:ext cx="441022" cy="542456"/>
          </a:xfrm>
          <a:prstGeom prst="rect">
            <a:avLst/>
          </a:prstGeom>
          <a:noFill/>
        </p:spPr>
        <p:txBody>
          <a:bodyPr wrap="square" rtlCol="0">
            <a:spAutoFit/>
          </a:bodyPr>
          <a:lstStyle/>
          <a:p>
            <a:r>
              <a:rPr lang="en-GB" sz="2925" dirty="0"/>
              <a:t>8</a:t>
            </a:r>
          </a:p>
        </p:txBody>
      </p:sp>
      <p:sp>
        <p:nvSpPr>
          <p:cNvPr id="37" name="TextBox 36">
            <a:extLst>
              <a:ext uri="{FF2B5EF4-FFF2-40B4-BE49-F238E27FC236}">
                <a16:creationId xmlns:a16="http://schemas.microsoft.com/office/drawing/2014/main" id="{962F396C-9AE0-48BE-9CD8-C1060172ED03}"/>
              </a:ext>
            </a:extLst>
          </p:cNvPr>
          <p:cNvSpPr txBox="1"/>
          <p:nvPr/>
        </p:nvSpPr>
        <p:spPr>
          <a:xfrm>
            <a:off x="1503355" y="5124920"/>
            <a:ext cx="441022" cy="542456"/>
          </a:xfrm>
          <a:prstGeom prst="rect">
            <a:avLst/>
          </a:prstGeom>
          <a:noFill/>
        </p:spPr>
        <p:txBody>
          <a:bodyPr wrap="square" rtlCol="0">
            <a:spAutoFit/>
          </a:bodyPr>
          <a:lstStyle/>
          <a:p>
            <a:r>
              <a:rPr lang="en-GB" sz="2925" dirty="0"/>
              <a:t>2</a:t>
            </a:r>
          </a:p>
        </p:txBody>
      </p:sp>
      <p:sp>
        <p:nvSpPr>
          <p:cNvPr id="38" name="TextBox 37">
            <a:extLst>
              <a:ext uri="{FF2B5EF4-FFF2-40B4-BE49-F238E27FC236}">
                <a16:creationId xmlns:a16="http://schemas.microsoft.com/office/drawing/2014/main" id="{1255BFE3-2649-473D-9E33-C83B5B65ECA4}"/>
              </a:ext>
            </a:extLst>
          </p:cNvPr>
          <p:cNvSpPr txBox="1"/>
          <p:nvPr/>
        </p:nvSpPr>
        <p:spPr>
          <a:xfrm>
            <a:off x="2761959" y="5408855"/>
            <a:ext cx="441022" cy="542456"/>
          </a:xfrm>
          <a:prstGeom prst="rect">
            <a:avLst/>
          </a:prstGeom>
          <a:noFill/>
        </p:spPr>
        <p:txBody>
          <a:bodyPr wrap="square" rtlCol="0">
            <a:spAutoFit/>
          </a:bodyPr>
          <a:lstStyle/>
          <a:p>
            <a:r>
              <a:rPr lang="en-GB" sz="2925" dirty="0"/>
              <a:t>2</a:t>
            </a:r>
          </a:p>
        </p:txBody>
      </p:sp>
      <p:sp>
        <p:nvSpPr>
          <p:cNvPr id="39" name="TextBox 38">
            <a:extLst>
              <a:ext uri="{FF2B5EF4-FFF2-40B4-BE49-F238E27FC236}">
                <a16:creationId xmlns:a16="http://schemas.microsoft.com/office/drawing/2014/main" id="{B9449823-EDC7-4196-8D55-4D5E46C3B7E9}"/>
              </a:ext>
            </a:extLst>
          </p:cNvPr>
          <p:cNvSpPr txBox="1"/>
          <p:nvPr/>
        </p:nvSpPr>
        <p:spPr>
          <a:xfrm>
            <a:off x="1840055" y="5391800"/>
            <a:ext cx="441022" cy="542456"/>
          </a:xfrm>
          <a:prstGeom prst="rect">
            <a:avLst/>
          </a:prstGeom>
          <a:noFill/>
        </p:spPr>
        <p:txBody>
          <a:bodyPr wrap="square" rtlCol="0">
            <a:spAutoFit/>
          </a:bodyPr>
          <a:lstStyle/>
          <a:p>
            <a:r>
              <a:rPr lang="en-GB" sz="2925" dirty="0"/>
              <a:t>4</a:t>
            </a:r>
          </a:p>
        </p:txBody>
      </p:sp>
      <p:sp>
        <p:nvSpPr>
          <p:cNvPr id="40" name="TextBox 39">
            <a:extLst>
              <a:ext uri="{FF2B5EF4-FFF2-40B4-BE49-F238E27FC236}">
                <a16:creationId xmlns:a16="http://schemas.microsoft.com/office/drawing/2014/main" id="{ACA31314-663D-4D36-A270-D4723E807AD1}"/>
              </a:ext>
            </a:extLst>
          </p:cNvPr>
          <p:cNvSpPr txBox="1"/>
          <p:nvPr/>
        </p:nvSpPr>
        <p:spPr>
          <a:xfrm>
            <a:off x="2376064" y="5868878"/>
            <a:ext cx="441022" cy="542456"/>
          </a:xfrm>
          <a:prstGeom prst="rect">
            <a:avLst/>
          </a:prstGeom>
          <a:noFill/>
        </p:spPr>
        <p:txBody>
          <a:bodyPr wrap="square" rtlCol="0">
            <a:spAutoFit/>
          </a:bodyPr>
          <a:lstStyle/>
          <a:p>
            <a:r>
              <a:rPr lang="en-GB" sz="2925" dirty="0"/>
              <a:t>1</a:t>
            </a:r>
          </a:p>
        </p:txBody>
      </p:sp>
      <p:sp>
        <p:nvSpPr>
          <p:cNvPr id="41" name="TextBox 40">
            <a:extLst>
              <a:ext uri="{FF2B5EF4-FFF2-40B4-BE49-F238E27FC236}">
                <a16:creationId xmlns:a16="http://schemas.microsoft.com/office/drawing/2014/main" id="{717C1538-66E7-4D34-B827-77CD7ADC6F91}"/>
              </a:ext>
            </a:extLst>
          </p:cNvPr>
          <p:cNvSpPr txBox="1"/>
          <p:nvPr/>
        </p:nvSpPr>
        <p:spPr>
          <a:xfrm>
            <a:off x="2376064" y="5148324"/>
            <a:ext cx="441022" cy="542456"/>
          </a:xfrm>
          <a:prstGeom prst="rect">
            <a:avLst/>
          </a:prstGeom>
          <a:noFill/>
        </p:spPr>
        <p:txBody>
          <a:bodyPr wrap="square" rtlCol="0">
            <a:spAutoFit/>
          </a:bodyPr>
          <a:lstStyle/>
          <a:p>
            <a:r>
              <a:rPr lang="en-GB" sz="2925" dirty="0"/>
              <a:t>1</a:t>
            </a:r>
          </a:p>
        </p:txBody>
      </p:sp>
      <p:sp>
        <p:nvSpPr>
          <p:cNvPr id="42" name="TextBox 41">
            <a:extLst>
              <a:ext uri="{FF2B5EF4-FFF2-40B4-BE49-F238E27FC236}">
                <a16:creationId xmlns:a16="http://schemas.microsoft.com/office/drawing/2014/main" id="{5968929F-9270-4A7B-84CF-3B0B8D041A1C}"/>
              </a:ext>
            </a:extLst>
          </p:cNvPr>
          <p:cNvSpPr txBox="1"/>
          <p:nvPr/>
        </p:nvSpPr>
        <p:spPr>
          <a:xfrm>
            <a:off x="1478333" y="5862659"/>
            <a:ext cx="441022" cy="542456"/>
          </a:xfrm>
          <a:prstGeom prst="rect">
            <a:avLst/>
          </a:prstGeom>
          <a:noFill/>
        </p:spPr>
        <p:txBody>
          <a:bodyPr wrap="square" rtlCol="0">
            <a:spAutoFit/>
          </a:bodyPr>
          <a:lstStyle/>
          <a:p>
            <a:r>
              <a:rPr lang="en-GB" sz="2925" dirty="0"/>
              <a:t>3</a:t>
            </a:r>
          </a:p>
        </p:txBody>
      </p:sp>
      <p:sp>
        <p:nvSpPr>
          <p:cNvPr id="43" name="TextBox 42">
            <a:extLst>
              <a:ext uri="{FF2B5EF4-FFF2-40B4-BE49-F238E27FC236}">
                <a16:creationId xmlns:a16="http://schemas.microsoft.com/office/drawing/2014/main" id="{B48E9168-78EF-4A25-A088-1AB9DBEC163F}"/>
              </a:ext>
            </a:extLst>
          </p:cNvPr>
          <p:cNvSpPr txBox="1"/>
          <p:nvPr/>
        </p:nvSpPr>
        <p:spPr>
          <a:xfrm>
            <a:off x="1877797" y="6103769"/>
            <a:ext cx="441022" cy="542456"/>
          </a:xfrm>
          <a:prstGeom prst="rect">
            <a:avLst/>
          </a:prstGeom>
          <a:noFill/>
        </p:spPr>
        <p:txBody>
          <a:bodyPr wrap="square" rtlCol="0">
            <a:spAutoFit/>
          </a:bodyPr>
          <a:lstStyle/>
          <a:p>
            <a:r>
              <a:rPr lang="en-GB" sz="2925" dirty="0"/>
              <a:t>6</a:t>
            </a:r>
          </a:p>
        </p:txBody>
      </p:sp>
      <p:sp>
        <p:nvSpPr>
          <p:cNvPr id="48" name="TextBox 47">
            <a:extLst>
              <a:ext uri="{FF2B5EF4-FFF2-40B4-BE49-F238E27FC236}">
                <a16:creationId xmlns:a16="http://schemas.microsoft.com/office/drawing/2014/main" id="{8DCAEE48-89F1-4C8B-8A27-B6021A82A0F8}"/>
              </a:ext>
            </a:extLst>
          </p:cNvPr>
          <p:cNvSpPr txBox="1"/>
          <p:nvPr/>
        </p:nvSpPr>
        <p:spPr>
          <a:xfrm>
            <a:off x="1566116" y="4688300"/>
            <a:ext cx="1550357" cy="542456"/>
          </a:xfrm>
          <a:prstGeom prst="rect">
            <a:avLst/>
          </a:prstGeom>
          <a:noFill/>
        </p:spPr>
        <p:txBody>
          <a:bodyPr wrap="square" rtlCol="0">
            <a:spAutoFit/>
          </a:bodyPr>
          <a:lstStyle/>
          <a:p>
            <a:r>
              <a:rPr lang="en-GB" sz="2925" dirty="0"/>
              <a:t>4       2</a:t>
            </a:r>
          </a:p>
        </p:txBody>
      </p:sp>
      <p:sp>
        <p:nvSpPr>
          <p:cNvPr id="49" name="TextBox 48">
            <a:extLst>
              <a:ext uri="{FF2B5EF4-FFF2-40B4-BE49-F238E27FC236}">
                <a16:creationId xmlns:a16="http://schemas.microsoft.com/office/drawing/2014/main" id="{FC47F730-8F8F-4194-968A-CB783947350D}"/>
              </a:ext>
            </a:extLst>
          </p:cNvPr>
          <p:cNvSpPr txBox="1"/>
          <p:nvPr/>
        </p:nvSpPr>
        <p:spPr>
          <a:xfrm>
            <a:off x="3228423" y="5204249"/>
            <a:ext cx="880345" cy="1442703"/>
          </a:xfrm>
          <a:prstGeom prst="rect">
            <a:avLst/>
          </a:prstGeom>
          <a:noFill/>
        </p:spPr>
        <p:txBody>
          <a:bodyPr wrap="square" rtlCol="0">
            <a:spAutoFit/>
          </a:bodyPr>
          <a:lstStyle/>
          <a:p>
            <a:r>
              <a:rPr lang="en-GB" sz="2925" dirty="0"/>
              <a:t>6</a:t>
            </a:r>
          </a:p>
          <a:p>
            <a:endParaRPr lang="en-GB" sz="2925" dirty="0"/>
          </a:p>
          <a:p>
            <a:r>
              <a:rPr lang="en-GB" sz="2925" dirty="0"/>
              <a:t>9</a:t>
            </a:r>
          </a:p>
        </p:txBody>
      </p:sp>
      <p:sp>
        <p:nvSpPr>
          <p:cNvPr id="50" name="TextBox 49">
            <a:extLst>
              <a:ext uri="{FF2B5EF4-FFF2-40B4-BE49-F238E27FC236}">
                <a16:creationId xmlns:a16="http://schemas.microsoft.com/office/drawing/2014/main" id="{0DB88A60-31C4-4148-85C4-7A4D57877670}"/>
              </a:ext>
            </a:extLst>
          </p:cNvPr>
          <p:cNvSpPr txBox="1"/>
          <p:nvPr/>
        </p:nvSpPr>
        <p:spPr>
          <a:xfrm>
            <a:off x="3241994" y="4746084"/>
            <a:ext cx="614036" cy="542456"/>
          </a:xfrm>
          <a:prstGeom prst="rect">
            <a:avLst/>
          </a:prstGeom>
          <a:noFill/>
        </p:spPr>
        <p:txBody>
          <a:bodyPr wrap="square" rtlCol="0">
            <a:spAutoFit/>
          </a:bodyPr>
          <a:lstStyle/>
          <a:p>
            <a:r>
              <a:rPr lang="en-GB" sz="2925" dirty="0"/>
              <a:t>×</a:t>
            </a:r>
          </a:p>
        </p:txBody>
      </p:sp>
      <p:sp>
        <p:nvSpPr>
          <p:cNvPr id="51" name="Rectangle 50">
            <a:extLst>
              <a:ext uri="{FF2B5EF4-FFF2-40B4-BE49-F238E27FC236}">
                <a16:creationId xmlns:a16="http://schemas.microsoft.com/office/drawing/2014/main" id="{4ED881DA-FBC7-49EC-A6D9-0378580FA88E}"/>
              </a:ext>
            </a:extLst>
          </p:cNvPr>
          <p:cNvSpPr/>
          <p:nvPr/>
        </p:nvSpPr>
        <p:spPr>
          <a:xfrm>
            <a:off x="1482151" y="7720270"/>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2" name="Rectangle 51">
            <a:extLst>
              <a:ext uri="{FF2B5EF4-FFF2-40B4-BE49-F238E27FC236}">
                <a16:creationId xmlns:a16="http://schemas.microsoft.com/office/drawing/2014/main" id="{827E42FE-D336-4D92-9E60-A7947C4A8B51}"/>
              </a:ext>
            </a:extLst>
          </p:cNvPr>
          <p:cNvSpPr/>
          <p:nvPr/>
        </p:nvSpPr>
        <p:spPr>
          <a:xfrm>
            <a:off x="2387939" y="7720270"/>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3" name="Rectangle 52">
            <a:extLst>
              <a:ext uri="{FF2B5EF4-FFF2-40B4-BE49-F238E27FC236}">
                <a16:creationId xmlns:a16="http://schemas.microsoft.com/office/drawing/2014/main" id="{1DAB0FB1-4D69-4FA5-8C1E-6F78097A7730}"/>
              </a:ext>
            </a:extLst>
          </p:cNvPr>
          <p:cNvSpPr/>
          <p:nvPr/>
        </p:nvSpPr>
        <p:spPr>
          <a:xfrm>
            <a:off x="1482151" y="8453043"/>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4" name="Rectangle 53">
            <a:extLst>
              <a:ext uri="{FF2B5EF4-FFF2-40B4-BE49-F238E27FC236}">
                <a16:creationId xmlns:a16="http://schemas.microsoft.com/office/drawing/2014/main" id="{3A35D208-66C4-4885-A822-4EC202F1ED5C}"/>
              </a:ext>
            </a:extLst>
          </p:cNvPr>
          <p:cNvSpPr/>
          <p:nvPr/>
        </p:nvSpPr>
        <p:spPr>
          <a:xfrm>
            <a:off x="2387939" y="8453043"/>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55" name="Straight Connector 54">
            <a:extLst>
              <a:ext uri="{FF2B5EF4-FFF2-40B4-BE49-F238E27FC236}">
                <a16:creationId xmlns:a16="http://schemas.microsoft.com/office/drawing/2014/main" id="{72334800-56F1-488C-924E-D45A84296675}"/>
              </a:ext>
            </a:extLst>
          </p:cNvPr>
          <p:cNvCxnSpPr/>
          <p:nvPr/>
        </p:nvCxnSpPr>
        <p:spPr>
          <a:xfrm flipV="1">
            <a:off x="1482151" y="7720270"/>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7AFED5A-4D77-4113-BD69-C13EE1B488AB}"/>
              </a:ext>
            </a:extLst>
          </p:cNvPr>
          <p:cNvCxnSpPr/>
          <p:nvPr/>
        </p:nvCxnSpPr>
        <p:spPr>
          <a:xfrm flipV="1">
            <a:off x="2372673" y="7720270"/>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6CD9F6E-9D2E-45B8-85CF-34B7D5A47426}"/>
              </a:ext>
            </a:extLst>
          </p:cNvPr>
          <p:cNvCxnSpPr/>
          <p:nvPr/>
        </p:nvCxnSpPr>
        <p:spPr>
          <a:xfrm flipV="1">
            <a:off x="1464341" y="8453043"/>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B702D96-1A81-44F0-B55B-2E90374616AA}"/>
              </a:ext>
            </a:extLst>
          </p:cNvPr>
          <p:cNvCxnSpPr/>
          <p:nvPr/>
        </p:nvCxnSpPr>
        <p:spPr>
          <a:xfrm flipV="1">
            <a:off x="2370129" y="8453043"/>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4E7F7FC-DDE6-4C30-ADB7-3167355565D2}"/>
              </a:ext>
            </a:extLst>
          </p:cNvPr>
          <p:cNvSpPr txBox="1"/>
          <p:nvPr/>
        </p:nvSpPr>
        <p:spPr>
          <a:xfrm>
            <a:off x="2835744" y="8696797"/>
            <a:ext cx="441022" cy="542456"/>
          </a:xfrm>
          <a:prstGeom prst="rect">
            <a:avLst/>
          </a:prstGeom>
          <a:noFill/>
        </p:spPr>
        <p:txBody>
          <a:bodyPr wrap="square" rtlCol="0">
            <a:spAutoFit/>
          </a:bodyPr>
          <a:lstStyle/>
          <a:p>
            <a:r>
              <a:rPr lang="en-GB" sz="2925" dirty="0"/>
              <a:t>8</a:t>
            </a:r>
          </a:p>
        </p:txBody>
      </p:sp>
      <p:sp>
        <p:nvSpPr>
          <p:cNvPr id="60" name="TextBox 59">
            <a:extLst>
              <a:ext uri="{FF2B5EF4-FFF2-40B4-BE49-F238E27FC236}">
                <a16:creationId xmlns:a16="http://schemas.microsoft.com/office/drawing/2014/main" id="{962F396C-9AE0-48BE-9CD8-C1060172ED03}"/>
              </a:ext>
            </a:extLst>
          </p:cNvPr>
          <p:cNvSpPr txBox="1"/>
          <p:nvPr/>
        </p:nvSpPr>
        <p:spPr>
          <a:xfrm>
            <a:off x="1558481" y="7698908"/>
            <a:ext cx="441022" cy="542456"/>
          </a:xfrm>
          <a:prstGeom prst="rect">
            <a:avLst/>
          </a:prstGeom>
          <a:noFill/>
        </p:spPr>
        <p:txBody>
          <a:bodyPr wrap="square" rtlCol="0">
            <a:spAutoFit/>
          </a:bodyPr>
          <a:lstStyle/>
          <a:p>
            <a:r>
              <a:rPr lang="en-GB" sz="2925" dirty="0"/>
              <a:t>2</a:t>
            </a:r>
          </a:p>
        </p:txBody>
      </p:sp>
      <p:sp>
        <p:nvSpPr>
          <p:cNvPr id="61" name="TextBox 60">
            <a:extLst>
              <a:ext uri="{FF2B5EF4-FFF2-40B4-BE49-F238E27FC236}">
                <a16:creationId xmlns:a16="http://schemas.microsoft.com/office/drawing/2014/main" id="{1255BFE3-2649-473D-9E33-C83B5B65ECA4}"/>
              </a:ext>
            </a:extLst>
          </p:cNvPr>
          <p:cNvSpPr txBox="1"/>
          <p:nvPr/>
        </p:nvSpPr>
        <p:spPr>
          <a:xfrm>
            <a:off x="2817085" y="7982842"/>
            <a:ext cx="441022" cy="542456"/>
          </a:xfrm>
          <a:prstGeom prst="rect">
            <a:avLst/>
          </a:prstGeom>
          <a:noFill/>
        </p:spPr>
        <p:txBody>
          <a:bodyPr wrap="square" rtlCol="0">
            <a:spAutoFit/>
          </a:bodyPr>
          <a:lstStyle/>
          <a:p>
            <a:r>
              <a:rPr lang="en-GB" sz="2925" dirty="0"/>
              <a:t>2</a:t>
            </a:r>
          </a:p>
        </p:txBody>
      </p:sp>
      <p:sp>
        <p:nvSpPr>
          <p:cNvPr id="62" name="TextBox 61">
            <a:extLst>
              <a:ext uri="{FF2B5EF4-FFF2-40B4-BE49-F238E27FC236}">
                <a16:creationId xmlns:a16="http://schemas.microsoft.com/office/drawing/2014/main" id="{B9449823-EDC7-4196-8D55-4D5E46C3B7E9}"/>
              </a:ext>
            </a:extLst>
          </p:cNvPr>
          <p:cNvSpPr txBox="1"/>
          <p:nvPr/>
        </p:nvSpPr>
        <p:spPr>
          <a:xfrm>
            <a:off x="1895181" y="7965788"/>
            <a:ext cx="441022" cy="542456"/>
          </a:xfrm>
          <a:prstGeom prst="rect">
            <a:avLst/>
          </a:prstGeom>
          <a:noFill/>
        </p:spPr>
        <p:txBody>
          <a:bodyPr wrap="square" rtlCol="0">
            <a:spAutoFit/>
          </a:bodyPr>
          <a:lstStyle/>
          <a:p>
            <a:r>
              <a:rPr lang="en-GB" sz="2925" dirty="0"/>
              <a:t>4</a:t>
            </a:r>
          </a:p>
        </p:txBody>
      </p:sp>
      <p:sp>
        <p:nvSpPr>
          <p:cNvPr id="63" name="TextBox 62">
            <a:extLst>
              <a:ext uri="{FF2B5EF4-FFF2-40B4-BE49-F238E27FC236}">
                <a16:creationId xmlns:a16="http://schemas.microsoft.com/office/drawing/2014/main" id="{ACA31314-663D-4D36-A270-D4723E807AD1}"/>
              </a:ext>
            </a:extLst>
          </p:cNvPr>
          <p:cNvSpPr txBox="1"/>
          <p:nvPr/>
        </p:nvSpPr>
        <p:spPr>
          <a:xfrm>
            <a:off x="2431191" y="8442866"/>
            <a:ext cx="441022" cy="542456"/>
          </a:xfrm>
          <a:prstGeom prst="rect">
            <a:avLst/>
          </a:prstGeom>
          <a:noFill/>
        </p:spPr>
        <p:txBody>
          <a:bodyPr wrap="square" rtlCol="0">
            <a:spAutoFit/>
          </a:bodyPr>
          <a:lstStyle/>
          <a:p>
            <a:r>
              <a:rPr lang="en-GB" sz="2925" dirty="0"/>
              <a:t>1</a:t>
            </a:r>
          </a:p>
        </p:txBody>
      </p:sp>
      <p:sp>
        <p:nvSpPr>
          <p:cNvPr id="64" name="TextBox 63">
            <a:extLst>
              <a:ext uri="{FF2B5EF4-FFF2-40B4-BE49-F238E27FC236}">
                <a16:creationId xmlns:a16="http://schemas.microsoft.com/office/drawing/2014/main" id="{717C1538-66E7-4D34-B827-77CD7ADC6F91}"/>
              </a:ext>
            </a:extLst>
          </p:cNvPr>
          <p:cNvSpPr txBox="1"/>
          <p:nvPr/>
        </p:nvSpPr>
        <p:spPr>
          <a:xfrm>
            <a:off x="2431191" y="7722312"/>
            <a:ext cx="441022" cy="542456"/>
          </a:xfrm>
          <a:prstGeom prst="rect">
            <a:avLst/>
          </a:prstGeom>
          <a:noFill/>
        </p:spPr>
        <p:txBody>
          <a:bodyPr wrap="square" rtlCol="0">
            <a:spAutoFit/>
          </a:bodyPr>
          <a:lstStyle/>
          <a:p>
            <a:r>
              <a:rPr lang="en-GB" sz="2925" dirty="0"/>
              <a:t>1</a:t>
            </a:r>
          </a:p>
        </p:txBody>
      </p:sp>
      <p:sp>
        <p:nvSpPr>
          <p:cNvPr id="65" name="TextBox 64">
            <a:extLst>
              <a:ext uri="{FF2B5EF4-FFF2-40B4-BE49-F238E27FC236}">
                <a16:creationId xmlns:a16="http://schemas.microsoft.com/office/drawing/2014/main" id="{5968929F-9270-4A7B-84CF-3B0B8D041A1C}"/>
              </a:ext>
            </a:extLst>
          </p:cNvPr>
          <p:cNvSpPr txBox="1"/>
          <p:nvPr/>
        </p:nvSpPr>
        <p:spPr>
          <a:xfrm>
            <a:off x="1533459" y="8436646"/>
            <a:ext cx="441022" cy="542456"/>
          </a:xfrm>
          <a:prstGeom prst="rect">
            <a:avLst/>
          </a:prstGeom>
          <a:noFill/>
        </p:spPr>
        <p:txBody>
          <a:bodyPr wrap="square" rtlCol="0">
            <a:spAutoFit/>
          </a:bodyPr>
          <a:lstStyle/>
          <a:p>
            <a:r>
              <a:rPr lang="en-GB" sz="2925" dirty="0"/>
              <a:t>3</a:t>
            </a:r>
          </a:p>
        </p:txBody>
      </p:sp>
      <p:sp>
        <p:nvSpPr>
          <p:cNvPr id="66" name="TextBox 65">
            <a:extLst>
              <a:ext uri="{FF2B5EF4-FFF2-40B4-BE49-F238E27FC236}">
                <a16:creationId xmlns:a16="http://schemas.microsoft.com/office/drawing/2014/main" id="{B48E9168-78EF-4A25-A088-1AB9DBEC163F}"/>
              </a:ext>
            </a:extLst>
          </p:cNvPr>
          <p:cNvSpPr txBox="1"/>
          <p:nvPr/>
        </p:nvSpPr>
        <p:spPr>
          <a:xfrm>
            <a:off x="1932923" y="8677757"/>
            <a:ext cx="441022" cy="542456"/>
          </a:xfrm>
          <a:prstGeom prst="rect">
            <a:avLst/>
          </a:prstGeom>
          <a:noFill/>
        </p:spPr>
        <p:txBody>
          <a:bodyPr wrap="square" rtlCol="0">
            <a:spAutoFit/>
          </a:bodyPr>
          <a:lstStyle/>
          <a:p>
            <a:r>
              <a:rPr lang="en-GB" sz="2925" dirty="0"/>
              <a:t>6</a:t>
            </a:r>
          </a:p>
        </p:txBody>
      </p:sp>
      <p:sp>
        <p:nvSpPr>
          <p:cNvPr id="67" name="TextBox 66">
            <a:extLst>
              <a:ext uri="{FF2B5EF4-FFF2-40B4-BE49-F238E27FC236}">
                <a16:creationId xmlns:a16="http://schemas.microsoft.com/office/drawing/2014/main" id="{72083571-0B85-4451-A976-2708908E5793}"/>
              </a:ext>
            </a:extLst>
          </p:cNvPr>
          <p:cNvSpPr txBox="1"/>
          <p:nvPr/>
        </p:nvSpPr>
        <p:spPr>
          <a:xfrm>
            <a:off x="2730577" y="9291671"/>
            <a:ext cx="441022" cy="542456"/>
          </a:xfrm>
          <a:prstGeom prst="rect">
            <a:avLst/>
          </a:prstGeom>
          <a:noFill/>
        </p:spPr>
        <p:txBody>
          <a:bodyPr wrap="square" rtlCol="0">
            <a:spAutoFit/>
          </a:bodyPr>
          <a:lstStyle/>
          <a:p>
            <a:r>
              <a:rPr lang="en-GB" sz="2925" dirty="0">
                <a:solidFill>
                  <a:srgbClr val="7030A0"/>
                </a:solidFill>
              </a:rPr>
              <a:t>8</a:t>
            </a:r>
          </a:p>
        </p:txBody>
      </p:sp>
      <p:sp>
        <p:nvSpPr>
          <p:cNvPr id="68" name="TextBox 67">
            <a:extLst>
              <a:ext uri="{FF2B5EF4-FFF2-40B4-BE49-F238E27FC236}">
                <a16:creationId xmlns:a16="http://schemas.microsoft.com/office/drawing/2014/main" id="{15AF3852-9DEE-4B2C-AAF9-A2BE00194540}"/>
              </a:ext>
            </a:extLst>
          </p:cNvPr>
          <p:cNvSpPr txBox="1"/>
          <p:nvPr/>
        </p:nvSpPr>
        <p:spPr>
          <a:xfrm>
            <a:off x="1799348" y="9291671"/>
            <a:ext cx="441022" cy="542456"/>
          </a:xfrm>
          <a:prstGeom prst="rect">
            <a:avLst/>
          </a:prstGeom>
          <a:noFill/>
        </p:spPr>
        <p:txBody>
          <a:bodyPr wrap="square" rtlCol="0">
            <a:spAutoFit/>
          </a:bodyPr>
          <a:lstStyle/>
          <a:p>
            <a:r>
              <a:rPr lang="en-GB" sz="2925" dirty="0">
                <a:solidFill>
                  <a:srgbClr val="7030A0"/>
                </a:solidFill>
              </a:rPr>
              <a:t>9</a:t>
            </a:r>
          </a:p>
        </p:txBody>
      </p:sp>
      <p:sp>
        <p:nvSpPr>
          <p:cNvPr id="69" name="TextBox 68">
            <a:extLst>
              <a:ext uri="{FF2B5EF4-FFF2-40B4-BE49-F238E27FC236}">
                <a16:creationId xmlns:a16="http://schemas.microsoft.com/office/drawing/2014/main" id="{2306DFD6-EB71-44FB-A0CE-5D5F971BB738}"/>
              </a:ext>
            </a:extLst>
          </p:cNvPr>
          <p:cNvSpPr txBox="1"/>
          <p:nvPr/>
        </p:nvSpPr>
        <p:spPr>
          <a:xfrm>
            <a:off x="951227" y="8556857"/>
            <a:ext cx="441022" cy="542456"/>
          </a:xfrm>
          <a:prstGeom prst="rect">
            <a:avLst/>
          </a:prstGeom>
          <a:noFill/>
        </p:spPr>
        <p:txBody>
          <a:bodyPr wrap="square" rtlCol="0">
            <a:spAutoFit/>
          </a:bodyPr>
          <a:lstStyle/>
          <a:p>
            <a:r>
              <a:rPr lang="en-GB" sz="2925" dirty="0">
                <a:solidFill>
                  <a:srgbClr val="7030A0"/>
                </a:solidFill>
              </a:rPr>
              <a:t>8</a:t>
            </a:r>
          </a:p>
        </p:txBody>
      </p:sp>
      <p:sp>
        <p:nvSpPr>
          <p:cNvPr id="70" name="TextBox 69">
            <a:extLst>
              <a:ext uri="{FF2B5EF4-FFF2-40B4-BE49-F238E27FC236}">
                <a16:creationId xmlns:a16="http://schemas.microsoft.com/office/drawing/2014/main" id="{34915DBB-C929-4F44-9F13-41E0822EE9E2}"/>
              </a:ext>
            </a:extLst>
          </p:cNvPr>
          <p:cNvSpPr txBox="1"/>
          <p:nvPr/>
        </p:nvSpPr>
        <p:spPr>
          <a:xfrm>
            <a:off x="980911" y="7821786"/>
            <a:ext cx="441022" cy="542456"/>
          </a:xfrm>
          <a:prstGeom prst="rect">
            <a:avLst/>
          </a:prstGeom>
          <a:noFill/>
        </p:spPr>
        <p:txBody>
          <a:bodyPr wrap="square" rtlCol="0">
            <a:spAutoFit/>
          </a:bodyPr>
          <a:lstStyle/>
          <a:p>
            <a:r>
              <a:rPr lang="en-GB" sz="2925" dirty="0">
                <a:solidFill>
                  <a:srgbClr val="7030A0"/>
                </a:solidFill>
              </a:rPr>
              <a:t>2</a:t>
            </a:r>
          </a:p>
        </p:txBody>
      </p:sp>
      <p:sp>
        <p:nvSpPr>
          <p:cNvPr id="71" name="TextBox 70">
            <a:extLst>
              <a:ext uri="{FF2B5EF4-FFF2-40B4-BE49-F238E27FC236}">
                <a16:creationId xmlns:a16="http://schemas.microsoft.com/office/drawing/2014/main" id="{8DCAEE48-89F1-4C8B-8A27-B6021A82A0F8}"/>
              </a:ext>
            </a:extLst>
          </p:cNvPr>
          <p:cNvSpPr txBox="1"/>
          <p:nvPr/>
        </p:nvSpPr>
        <p:spPr>
          <a:xfrm>
            <a:off x="1621242" y="7262288"/>
            <a:ext cx="1550357" cy="542456"/>
          </a:xfrm>
          <a:prstGeom prst="rect">
            <a:avLst/>
          </a:prstGeom>
          <a:noFill/>
        </p:spPr>
        <p:txBody>
          <a:bodyPr wrap="square" rtlCol="0">
            <a:spAutoFit/>
          </a:bodyPr>
          <a:lstStyle/>
          <a:p>
            <a:r>
              <a:rPr lang="en-GB" sz="2925" dirty="0"/>
              <a:t>4       2</a:t>
            </a:r>
          </a:p>
        </p:txBody>
      </p:sp>
      <p:sp>
        <p:nvSpPr>
          <p:cNvPr id="72" name="TextBox 71">
            <a:extLst>
              <a:ext uri="{FF2B5EF4-FFF2-40B4-BE49-F238E27FC236}">
                <a16:creationId xmlns:a16="http://schemas.microsoft.com/office/drawing/2014/main" id="{FC47F730-8F8F-4194-968A-CB783947350D}"/>
              </a:ext>
            </a:extLst>
          </p:cNvPr>
          <p:cNvSpPr txBox="1"/>
          <p:nvPr/>
        </p:nvSpPr>
        <p:spPr>
          <a:xfrm>
            <a:off x="3283550" y="7778237"/>
            <a:ext cx="880345" cy="1442703"/>
          </a:xfrm>
          <a:prstGeom prst="rect">
            <a:avLst/>
          </a:prstGeom>
          <a:noFill/>
        </p:spPr>
        <p:txBody>
          <a:bodyPr wrap="square" rtlCol="0">
            <a:spAutoFit/>
          </a:bodyPr>
          <a:lstStyle/>
          <a:p>
            <a:r>
              <a:rPr lang="en-GB" sz="2925" dirty="0"/>
              <a:t>6</a:t>
            </a:r>
          </a:p>
          <a:p>
            <a:endParaRPr lang="en-GB" sz="2925" dirty="0"/>
          </a:p>
          <a:p>
            <a:r>
              <a:rPr lang="en-GB" sz="2925" dirty="0"/>
              <a:t>9</a:t>
            </a:r>
          </a:p>
        </p:txBody>
      </p:sp>
      <p:sp>
        <p:nvSpPr>
          <p:cNvPr id="73" name="TextBox 72">
            <a:extLst>
              <a:ext uri="{FF2B5EF4-FFF2-40B4-BE49-F238E27FC236}">
                <a16:creationId xmlns:a16="http://schemas.microsoft.com/office/drawing/2014/main" id="{0DB88A60-31C4-4148-85C4-7A4D57877670}"/>
              </a:ext>
            </a:extLst>
          </p:cNvPr>
          <p:cNvSpPr txBox="1"/>
          <p:nvPr/>
        </p:nvSpPr>
        <p:spPr>
          <a:xfrm>
            <a:off x="3297120" y="7320072"/>
            <a:ext cx="614036" cy="542456"/>
          </a:xfrm>
          <a:prstGeom prst="rect">
            <a:avLst/>
          </a:prstGeom>
          <a:noFill/>
        </p:spPr>
        <p:txBody>
          <a:bodyPr wrap="square" rtlCol="0">
            <a:spAutoFit/>
          </a:bodyPr>
          <a:lstStyle/>
          <a:p>
            <a:r>
              <a:rPr lang="en-GB" sz="2925" dirty="0"/>
              <a:t>×</a:t>
            </a:r>
          </a:p>
        </p:txBody>
      </p:sp>
      <p:sp>
        <p:nvSpPr>
          <p:cNvPr id="74" name="TextBox 73"/>
          <p:cNvSpPr txBox="1"/>
          <p:nvPr/>
        </p:nvSpPr>
        <p:spPr>
          <a:xfrm>
            <a:off x="3856030" y="5043575"/>
            <a:ext cx="1273872" cy="1493229"/>
          </a:xfrm>
          <a:prstGeom prst="rect">
            <a:avLst/>
          </a:prstGeom>
          <a:noFill/>
          <a:ln>
            <a:solidFill>
              <a:srgbClr val="00B0F0"/>
            </a:solidFill>
          </a:ln>
        </p:spPr>
        <p:txBody>
          <a:bodyPr wrap="square" rtlCol="0">
            <a:spAutoFit/>
          </a:bodyPr>
          <a:lstStyle/>
          <a:p>
            <a:r>
              <a:rPr lang="en-GB" sz="1138" dirty="0"/>
              <a:t>Step 2: We will now work on the second line of 1 by 1 sums:</a:t>
            </a:r>
          </a:p>
          <a:p>
            <a:endParaRPr lang="en-GB" sz="1138" dirty="0"/>
          </a:p>
          <a:p>
            <a:r>
              <a:rPr lang="en-GB" sz="1138" dirty="0"/>
              <a:t>2 x 9 = 18</a:t>
            </a:r>
          </a:p>
          <a:p>
            <a:endParaRPr lang="en-GB" sz="1138" dirty="0"/>
          </a:p>
          <a:p>
            <a:r>
              <a:rPr lang="en-GB" sz="1138" dirty="0"/>
              <a:t>4 x 9 = 36</a:t>
            </a:r>
          </a:p>
        </p:txBody>
      </p:sp>
      <p:sp>
        <p:nvSpPr>
          <p:cNvPr id="75" name="TextBox 74"/>
          <p:cNvSpPr txBox="1"/>
          <p:nvPr/>
        </p:nvSpPr>
        <p:spPr>
          <a:xfrm>
            <a:off x="3868189" y="2390160"/>
            <a:ext cx="1273872" cy="2368790"/>
          </a:xfrm>
          <a:prstGeom prst="rect">
            <a:avLst/>
          </a:prstGeom>
          <a:noFill/>
          <a:ln>
            <a:solidFill>
              <a:srgbClr val="00B0F0"/>
            </a:solidFill>
          </a:ln>
        </p:spPr>
        <p:txBody>
          <a:bodyPr wrap="square" rtlCol="0">
            <a:spAutoFit/>
          </a:bodyPr>
          <a:lstStyle/>
          <a:p>
            <a:r>
              <a:rPr lang="en-GB" sz="1138" dirty="0"/>
              <a:t>Step 2: We will now work on the 1 by 1 sums:</a:t>
            </a:r>
          </a:p>
          <a:p>
            <a:endParaRPr lang="en-GB" sz="1138" dirty="0"/>
          </a:p>
          <a:p>
            <a:r>
              <a:rPr lang="en-GB" sz="1138" dirty="0"/>
              <a:t>2 x 6 = 12 </a:t>
            </a:r>
          </a:p>
          <a:p>
            <a:endParaRPr lang="en-GB" sz="1138" dirty="0"/>
          </a:p>
          <a:p>
            <a:r>
              <a:rPr lang="en-GB" sz="1138" dirty="0"/>
              <a:t>4 x 6 = 24</a:t>
            </a:r>
          </a:p>
          <a:p>
            <a:endParaRPr lang="en-GB" sz="1138" dirty="0"/>
          </a:p>
          <a:p>
            <a:r>
              <a:rPr lang="en-GB" sz="1138" dirty="0"/>
              <a:t>(Remember! Tens go in the top half of the grid, units in the bottom)</a:t>
            </a:r>
          </a:p>
        </p:txBody>
      </p:sp>
      <p:sp>
        <p:nvSpPr>
          <p:cNvPr id="76" name="TextBox 75"/>
          <p:cNvSpPr txBox="1"/>
          <p:nvPr/>
        </p:nvSpPr>
        <p:spPr>
          <a:xfrm>
            <a:off x="3856030" y="7320072"/>
            <a:ext cx="1273872" cy="2368790"/>
          </a:xfrm>
          <a:prstGeom prst="rect">
            <a:avLst/>
          </a:prstGeom>
          <a:noFill/>
          <a:ln>
            <a:solidFill>
              <a:srgbClr val="00B0F0"/>
            </a:solidFill>
          </a:ln>
        </p:spPr>
        <p:txBody>
          <a:bodyPr wrap="square" rtlCol="0">
            <a:spAutoFit/>
          </a:bodyPr>
          <a:lstStyle/>
          <a:p>
            <a:r>
              <a:rPr lang="en-GB" sz="1138" dirty="0"/>
              <a:t>Step 3: We add all the answers diagonally:</a:t>
            </a:r>
          </a:p>
          <a:p>
            <a:endParaRPr lang="en-GB" sz="1138" dirty="0"/>
          </a:p>
          <a:p>
            <a:r>
              <a:rPr lang="en-GB" sz="1138" dirty="0"/>
              <a:t>8 on its own is 8</a:t>
            </a:r>
          </a:p>
          <a:p>
            <a:r>
              <a:rPr lang="en-GB" sz="1138" dirty="0"/>
              <a:t>1+1+6 = 9</a:t>
            </a:r>
          </a:p>
          <a:p>
            <a:r>
              <a:rPr lang="en-GB" sz="1138" dirty="0"/>
              <a:t>1+4+3 = 8</a:t>
            </a:r>
          </a:p>
          <a:p>
            <a:r>
              <a:rPr lang="en-GB" sz="1138" dirty="0"/>
              <a:t>2 on it’s own is 2</a:t>
            </a:r>
          </a:p>
          <a:p>
            <a:endParaRPr lang="en-GB" sz="1138" dirty="0"/>
          </a:p>
          <a:p>
            <a:r>
              <a:rPr lang="en-GB" sz="1138" dirty="0"/>
              <a:t>SO, our answer to 42 x 69 is 2,898!</a:t>
            </a:r>
          </a:p>
        </p:txBody>
      </p:sp>
      <p:sp>
        <p:nvSpPr>
          <p:cNvPr id="77" name="Rectangle 76">
            <a:extLst>
              <a:ext uri="{FF2B5EF4-FFF2-40B4-BE49-F238E27FC236}">
                <a16:creationId xmlns:a16="http://schemas.microsoft.com/office/drawing/2014/main" id="{4ED881DA-FBC7-49EC-A6D9-0378580FA88E}"/>
              </a:ext>
            </a:extLst>
          </p:cNvPr>
          <p:cNvSpPr/>
          <p:nvPr/>
        </p:nvSpPr>
        <p:spPr>
          <a:xfrm>
            <a:off x="1456708" y="504147"/>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78" name="Rectangle 77">
            <a:extLst>
              <a:ext uri="{FF2B5EF4-FFF2-40B4-BE49-F238E27FC236}">
                <a16:creationId xmlns:a16="http://schemas.microsoft.com/office/drawing/2014/main" id="{827E42FE-D336-4D92-9E60-A7947C4A8B51}"/>
              </a:ext>
            </a:extLst>
          </p:cNvPr>
          <p:cNvSpPr/>
          <p:nvPr/>
        </p:nvSpPr>
        <p:spPr>
          <a:xfrm>
            <a:off x="2362496" y="504147"/>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79" name="Rectangle 78">
            <a:extLst>
              <a:ext uri="{FF2B5EF4-FFF2-40B4-BE49-F238E27FC236}">
                <a16:creationId xmlns:a16="http://schemas.microsoft.com/office/drawing/2014/main" id="{1DAB0FB1-4D69-4FA5-8C1E-6F78097A7730}"/>
              </a:ext>
            </a:extLst>
          </p:cNvPr>
          <p:cNvSpPr/>
          <p:nvPr/>
        </p:nvSpPr>
        <p:spPr>
          <a:xfrm>
            <a:off x="1456708" y="1236920"/>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80" name="Rectangle 79">
            <a:extLst>
              <a:ext uri="{FF2B5EF4-FFF2-40B4-BE49-F238E27FC236}">
                <a16:creationId xmlns:a16="http://schemas.microsoft.com/office/drawing/2014/main" id="{3A35D208-66C4-4885-A822-4EC202F1ED5C}"/>
              </a:ext>
            </a:extLst>
          </p:cNvPr>
          <p:cNvSpPr/>
          <p:nvPr/>
        </p:nvSpPr>
        <p:spPr>
          <a:xfrm>
            <a:off x="2362496" y="1236920"/>
            <a:ext cx="895611" cy="732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81" name="Straight Connector 80">
            <a:extLst>
              <a:ext uri="{FF2B5EF4-FFF2-40B4-BE49-F238E27FC236}">
                <a16:creationId xmlns:a16="http://schemas.microsoft.com/office/drawing/2014/main" id="{72334800-56F1-488C-924E-D45A84296675}"/>
              </a:ext>
            </a:extLst>
          </p:cNvPr>
          <p:cNvCxnSpPr/>
          <p:nvPr/>
        </p:nvCxnSpPr>
        <p:spPr>
          <a:xfrm flipV="1">
            <a:off x="1456708" y="504147"/>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7AFED5A-4D77-4113-BD69-C13EE1B488AB}"/>
              </a:ext>
            </a:extLst>
          </p:cNvPr>
          <p:cNvCxnSpPr/>
          <p:nvPr/>
        </p:nvCxnSpPr>
        <p:spPr>
          <a:xfrm flipV="1">
            <a:off x="2347230" y="504147"/>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6CD9F6E-9D2E-45B8-85CF-34B7D5A47426}"/>
              </a:ext>
            </a:extLst>
          </p:cNvPr>
          <p:cNvCxnSpPr/>
          <p:nvPr/>
        </p:nvCxnSpPr>
        <p:spPr>
          <a:xfrm flipV="1">
            <a:off x="1438898" y="1236920"/>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B702D96-1A81-44F0-B55B-2E90374616AA}"/>
              </a:ext>
            </a:extLst>
          </p:cNvPr>
          <p:cNvCxnSpPr/>
          <p:nvPr/>
        </p:nvCxnSpPr>
        <p:spPr>
          <a:xfrm flipV="1">
            <a:off x="2344686" y="1236920"/>
            <a:ext cx="905788" cy="73277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8DCAEE48-89F1-4C8B-8A27-B6021A82A0F8}"/>
              </a:ext>
            </a:extLst>
          </p:cNvPr>
          <p:cNvSpPr txBox="1"/>
          <p:nvPr/>
        </p:nvSpPr>
        <p:spPr>
          <a:xfrm>
            <a:off x="1595799" y="46165"/>
            <a:ext cx="1550357" cy="542456"/>
          </a:xfrm>
          <a:prstGeom prst="rect">
            <a:avLst/>
          </a:prstGeom>
          <a:noFill/>
        </p:spPr>
        <p:txBody>
          <a:bodyPr wrap="square" rtlCol="0">
            <a:spAutoFit/>
          </a:bodyPr>
          <a:lstStyle/>
          <a:p>
            <a:r>
              <a:rPr lang="en-GB" sz="2925" dirty="0"/>
              <a:t>4       2</a:t>
            </a:r>
          </a:p>
        </p:txBody>
      </p:sp>
      <p:sp>
        <p:nvSpPr>
          <p:cNvPr id="90" name="TextBox 89">
            <a:extLst>
              <a:ext uri="{FF2B5EF4-FFF2-40B4-BE49-F238E27FC236}">
                <a16:creationId xmlns:a16="http://schemas.microsoft.com/office/drawing/2014/main" id="{FC47F730-8F8F-4194-968A-CB783947350D}"/>
              </a:ext>
            </a:extLst>
          </p:cNvPr>
          <p:cNvSpPr txBox="1"/>
          <p:nvPr/>
        </p:nvSpPr>
        <p:spPr>
          <a:xfrm>
            <a:off x="3258107" y="562114"/>
            <a:ext cx="880345" cy="1442703"/>
          </a:xfrm>
          <a:prstGeom prst="rect">
            <a:avLst/>
          </a:prstGeom>
          <a:noFill/>
        </p:spPr>
        <p:txBody>
          <a:bodyPr wrap="square" rtlCol="0">
            <a:spAutoFit/>
          </a:bodyPr>
          <a:lstStyle/>
          <a:p>
            <a:r>
              <a:rPr lang="en-GB" sz="2925" dirty="0"/>
              <a:t>6</a:t>
            </a:r>
          </a:p>
          <a:p>
            <a:endParaRPr lang="en-GB" sz="2925" dirty="0"/>
          </a:p>
          <a:p>
            <a:r>
              <a:rPr lang="en-GB" sz="2925" dirty="0"/>
              <a:t>9</a:t>
            </a:r>
          </a:p>
        </p:txBody>
      </p:sp>
      <p:sp>
        <p:nvSpPr>
          <p:cNvPr id="91" name="TextBox 90">
            <a:extLst>
              <a:ext uri="{FF2B5EF4-FFF2-40B4-BE49-F238E27FC236}">
                <a16:creationId xmlns:a16="http://schemas.microsoft.com/office/drawing/2014/main" id="{0DB88A60-31C4-4148-85C4-7A4D57877670}"/>
              </a:ext>
            </a:extLst>
          </p:cNvPr>
          <p:cNvSpPr txBox="1"/>
          <p:nvPr/>
        </p:nvSpPr>
        <p:spPr>
          <a:xfrm>
            <a:off x="3271678" y="103949"/>
            <a:ext cx="614036" cy="542456"/>
          </a:xfrm>
          <a:prstGeom prst="rect">
            <a:avLst/>
          </a:prstGeom>
          <a:noFill/>
        </p:spPr>
        <p:txBody>
          <a:bodyPr wrap="square" rtlCol="0">
            <a:spAutoFit/>
          </a:bodyPr>
          <a:lstStyle/>
          <a:p>
            <a:r>
              <a:rPr lang="en-GB" sz="2925" dirty="0"/>
              <a:t>×</a:t>
            </a:r>
          </a:p>
        </p:txBody>
      </p:sp>
      <p:sp>
        <p:nvSpPr>
          <p:cNvPr id="92" name="TextBox 91"/>
          <p:cNvSpPr txBox="1"/>
          <p:nvPr/>
        </p:nvSpPr>
        <p:spPr>
          <a:xfrm>
            <a:off x="3885714" y="736593"/>
            <a:ext cx="1273872" cy="792781"/>
          </a:xfrm>
          <a:prstGeom prst="rect">
            <a:avLst/>
          </a:prstGeom>
          <a:noFill/>
          <a:ln>
            <a:solidFill>
              <a:srgbClr val="00B0F0"/>
            </a:solidFill>
          </a:ln>
        </p:spPr>
        <p:txBody>
          <a:bodyPr wrap="square" rtlCol="0">
            <a:spAutoFit/>
          </a:bodyPr>
          <a:lstStyle/>
          <a:p>
            <a:r>
              <a:rPr lang="en-GB" sz="1138" dirty="0"/>
              <a:t>Step 1: Lay out our sum around the edges of our grid. </a:t>
            </a:r>
          </a:p>
        </p:txBody>
      </p:sp>
      <p:sp>
        <p:nvSpPr>
          <p:cNvPr id="85" name="Rectangle: Rounded Corners 52">
            <a:extLst>
              <a:ext uri="{FF2B5EF4-FFF2-40B4-BE49-F238E27FC236}">
                <a16:creationId xmlns:a16="http://schemas.microsoft.com/office/drawing/2014/main" id="{F9BF2B2A-FB25-452C-83DD-45EACDD5E921}"/>
              </a:ext>
            </a:extLst>
          </p:cNvPr>
          <p:cNvSpPr/>
          <p:nvPr/>
        </p:nvSpPr>
        <p:spPr>
          <a:xfrm>
            <a:off x="198045" y="207644"/>
            <a:ext cx="518309" cy="50999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Graphic 53" descr="Mathematics">
            <a:extLst>
              <a:ext uri="{FF2B5EF4-FFF2-40B4-BE49-F238E27FC236}">
                <a16:creationId xmlns:a16="http://schemas.microsoft.com/office/drawing/2014/main" id="{650B77D7-5976-40A8-BC49-4235AB257D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045" y="207645"/>
            <a:ext cx="518309" cy="518309"/>
          </a:xfrm>
          <a:prstGeom prst="rect">
            <a:avLst/>
          </a:prstGeom>
        </p:spPr>
      </p:pic>
    </p:spTree>
    <p:extLst>
      <p:ext uri="{BB962C8B-B14F-4D97-AF65-F5344CB8AC3E}">
        <p14:creationId xmlns:p14="http://schemas.microsoft.com/office/powerpoint/2010/main" val="17984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DD21A48B239540891180DE06884B64" ma:contentTypeVersion="12" ma:contentTypeDescription="Create a new document." ma:contentTypeScope="" ma:versionID="44d96795b744bc753998d42cc6636169">
  <xsd:schema xmlns:xsd="http://www.w3.org/2001/XMLSchema" xmlns:xs="http://www.w3.org/2001/XMLSchema" xmlns:p="http://schemas.microsoft.com/office/2006/metadata/properties" xmlns:ns2="5257eb83-22a3-41bf-962e-55ddf45a1f82" xmlns:ns3="613aec43-0389-4d79-8514-a460f1622ea9" targetNamespace="http://schemas.microsoft.com/office/2006/metadata/properties" ma:root="true" ma:fieldsID="e446ba11c94c59d5d7d4729bd2d019eb" ns2:_="" ns3:_="">
    <xsd:import namespace="5257eb83-22a3-41bf-962e-55ddf45a1f82"/>
    <xsd:import namespace="613aec43-0389-4d79-8514-a460f1622e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57eb83-22a3-41bf-962e-55ddf45a1f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3aec43-0389-4d79-8514-a460f1622e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7A4B2E-2BD9-46C7-9CD4-21F6A7DAE4C7}">
  <ds:schemaRefs>
    <ds:schemaRef ds:uri="http://schemas.microsoft.com/sharepoint/v3/contenttype/forms"/>
  </ds:schemaRefs>
</ds:datastoreItem>
</file>

<file path=customXml/itemProps2.xml><?xml version="1.0" encoding="utf-8"?>
<ds:datastoreItem xmlns:ds="http://schemas.openxmlformats.org/officeDocument/2006/customXml" ds:itemID="{2AC76132-F5A5-48C0-8C8E-10464E619AF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B734107-50CF-4024-BD9A-4A6080B3AABF}"/>
</file>

<file path=docProps/app.xml><?xml version="1.0" encoding="utf-8"?>
<Properties xmlns="http://schemas.openxmlformats.org/officeDocument/2006/extended-properties" xmlns:vt="http://schemas.openxmlformats.org/officeDocument/2006/docPropsVTypes">
  <Template>Facet</Template>
  <TotalTime>0</TotalTime>
  <Words>3323</Words>
  <Application>Microsoft Office PowerPoint</Application>
  <PresentationFormat>A4 Paper (210x297 mm)</PresentationFormat>
  <Paragraphs>515</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Trebuchet MS</vt:lpstr>
      <vt:lpstr>Wingdings 3</vt:lpstr>
      <vt:lpstr>Facet</vt:lpstr>
      <vt:lpstr>Functional Skills Maths Booklet 1</vt:lpstr>
      <vt:lpstr>1. Number (Manual and Calculator) </vt:lpstr>
      <vt:lpstr>Number: Addition, Subtraction, Division, Multiplication. Percent/Fraction/Ratio</vt:lpstr>
      <vt:lpstr>Number: Addition, Subtraction, Division, Multiplication. Percent/Fraction/Ratio</vt:lpstr>
      <vt:lpstr>Addition and Subtraction</vt:lpstr>
      <vt:lpstr>Exam Question</vt:lpstr>
      <vt:lpstr>Methods of Multiplication and  Division (non-calculator)</vt:lpstr>
      <vt:lpstr>Multiplication (cont)</vt:lpstr>
      <vt:lpstr>PowerPoint Presentation</vt:lpstr>
      <vt:lpstr>Practice!</vt:lpstr>
      <vt:lpstr>Multiplication - Decimals</vt:lpstr>
      <vt:lpstr>Practice!</vt:lpstr>
      <vt:lpstr>Division</vt:lpstr>
      <vt:lpstr>Division</vt:lpstr>
      <vt:lpstr>Division</vt:lpstr>
      <vt:lpstr>Practice!</vt:lpstr>
      <vt:lpstr>Practice!</vt:lpstr>
      <vt:lpstr>Rounding</vt:lpstr>
      <vt:lpstr>Rounding (cont.)</vt:lpstr>
      <vt:lpstr>Percentages</vt:lpstr>
      <vt:lpstr>Exam Question</vt:lpstr>
      <vt:lpstr>Percentages</vt:lpstr>
      <vt:lpstr>Exam Question</vt:lpstr>
      <vt:lpstr>Fractions</vt:lpstr>
      <vt:lpstr>Fractions</vt:lpstr>
      <vt:lpstr>Exam Question</vt:lpstr>
      <vt:lpstr>PowerPoint Presentation</vt:lpstr>
      <vt:lpstr>Advanced Fractions!</vt:lpstr>
      <vt:lpstr>PowerPoint Presentation</vt:lpstr>
      <vt:lpstr>Ratio</vt:lpstr>
      <vt:lpstr>Ratio (Cont.)</vt:lpstr>
      <vt:lpstr>C. Writing and Simplifying Ratios</vt:lpstr>
      <vt:lpstr>Practice Questions</vt:lpstr>
      <vt:lpstr>Practice Questions</vt:lpstr>
      <vt:lpstr>PowerPoint Presentation</vt:lpstr>
    </vt:vector>
  </TitlesOfParts>
  <Company>Chichester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Skills Maths</dc:title>
  <dc:creator>Matthew Hazzard</dc:creator>
  <cp:lastModifiedBy>Matthew Hazzard</cp:lastModifiedBy>
  <cp:revision>96</cp:revision>
  <cp:lastPrinted>2019-11-26T11:29:13Z</cp:lastPrinted>
  <dcterms:created xsi:type="dcterms:W3CDTF">2019-11-25T09:19:01Z</dcterms:created>
  <dcterms:modified xsi:type="dcterms:W3CDTF">2020-03-24T14:49:41Z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0x010100AEDD21A48B239540891180DE06884B64</vt:lpwstr>
  </property>
</Properties>
</file>