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9" r:id="rId4"/>
  </p:sldMasterIdLst>
  <p:sldIdLst>
    <p:sldId id="256" r:id="rId5"/>
    <p:sldId id="280" r:id="rId6"/>
    <p:sldId id="271" r:id="rId7"/>
    <p:sldId id="272" r:id="rId8"/>
    <p:sldId id="274" r:id="rId9"/>
    <p:sldId id="289" r:id="rId10"/>
    <p:sldId id="278" r:id="rId11"/>
    <p:sldId id="275" r:id="rId12"/>
    <p:sldId id="276" r:id="rId13"/>
    <p:sldId id="279" r:id="rId14"/>
    <p:sldId id="281" r:id="rId15"/>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9" autoAdjust="0"/>
    <p:restoredTop sz="94660"/>
  </p:normalViewPr>
  <p:slideViewPr>
    <p:cSldViewPr snapToGrid="0">
      <p:cViewPr varScale="1">
        <p:scale>
          <a:sx n="85" d="100"/>
          <a:sy n="85" d="100"/>
        </p:scale>
        <p:origin x="47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6350" y="-12231"/>
            <a:ext cx="6878487" cy="9930462"/>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847947" y="3473216"/>
            <a:ext cx="4370039" cy="2377992"/>
          </a:xfrm>
        </p:spPr>
        <p:txBody>
          <a:bodyPr anchor="b">
            <a:noAutofit/>
          </a:bodyPr>
          <a:lstStyle>
            <a:lvl1pPr algn="r">
              <a:defRPr sz="405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847947" y="5851205"/>
            <a:ext cx="4370039" cy="1584410"/>
          </a:xfrm>
        </p:spPr>
        <p:txBody>
          <a:bodyPr anchor="t"/>
          <a:lstStyle>
            <a:lvl1pPr marL="0" indent="0" algn="r">
              <a:buNone/>
              <a:defRPr>
                <a:solidFill>
                  <a:schemeClr val="tx1">
                    <a:lumMod val="50000"/>
                    <a:lumOff val="50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8600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4916311"/>
          </a:xfrm>
        </p:spPr>
        <p:txBody>
          <a:bodyPr anchor="ctr">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200"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2806472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25806" y="5246511"/>
            <a:ext cx="4064853" cy="550333"/>
          </a:xfrm>
        </p:spPr>
        <p:txBody>
          <a:bodyPr anchor="ctr">
            <a:noAutofit/>
          </a:bodyPr>
          <a:lstStyle>
            <a:lvl1pPr marL="0" indent="0">
              <a:buFontTx/>
              <a:buNone/>
              <a:defRPr sz="1200">
                <a:solidFill>
                  <a:schemeClr val="tx1">
                    <a:lumMod val="50000"/>
                    <a:lumOff val="50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6457245"/>
            <a:ext cx="4760786" cy="2269167"/>
          </a:xfrm>
        </p:spPr>
        <p:txBody>
          <a:bodyPr anchor="ctr">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49694299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457199" y="2790649"/>
            <a:ext cx="4760786" cy="3748998"/>
          </a:xfrm>
        </p:spPr>
        <p:txBody>
          <a:bodyPr anchor="b">
            <a:normAutofit/>
          </a:bodyPr>
          <a:lstStyle>
            <a:lvl1pPr algn="l">
              <a:defRPr sz="33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75000"/>
                    <a:lumOff val="25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0419520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581164" y="880533"/>
            <a:ext cx="4554137"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tx1">
                    <a:lumMod val="75000"/>
                    <a:lumOff val="25000"/>
                  </a:schemeClr>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362034" y="1141657"/>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060775" y="4169470"/>
            <a:ext cx="342989" cy="844676"/>
          </a:xfrm>
          <a:prstGeom prst="rect">
            <a:avLst/>
          </a:prstGeom>
        </p:spPr>
        <p:txBody>
          <a:bodyPr vert="horz" lIns="68580" tIns="34290" rIns="68580" bIns="34290" rtlCol="0" anchor="ctr">
            <a:noAutofit/>
          </a:bodyPr>
          <a:lstStyle/>
          <a:p>
            <a:pPr lvl="0"/>
            <a:r>
              <a:rPr lang="en-US" sz="6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53833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461886" y="880533"/>
            <a:ext cx="4756099" cy="4365978"/>
          </a:xfrm>
        </p:spPr>
        <p:txBody>
          <a:bodyPr anchor="ctr">
            <a:normAutofit/>
          </a:bodyPr>
          <a:lstStyle>
            <a:lvl1pPr algn="l">
              <a:defRPr sz="33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457198" y="5796844"/>
            <a:ext cx="4760787" cy="742803"/>
          </a:xfrm>
        </p:spPr>
        <p:txBody>
          <a:bodyPr anchor="b">
            <a:noAutofit/>
          </a:bodyPr>
          <a:lstStyle>
            <a:lvl1pPr marL="0" indent="0">
              <a:buFontTx/>
              <a:buNone/>
              <a:defRPr sz="1800">
                <a:solidFill>
                  <a:schemeClr val="accent1"/>
                </a:solidFill>
              </a:defRPr>
            </a:lvl1pPr>
            <a:lvl2pPr marL="342900" indent="0">
              <a:buFontTx/>
              <a:buNone/>
              <a:defRPr/>
            </a:lvl2pPr>
            <a:lvl3pPr marL="685800" indent="0">
              <a:buFontTx/>
              <a:buNone/>
              <a:defRPr/>
            </a:lvl3pPr>
            <a:lvl4pPr marL="1028700" indent="0">
              <a:buFontTx/>
              <a:buNone/>
              <a:defRPr/>
            </a:lvl4pPr>
            <a:lvl5pPr marL="1371600" indent="0">
              <a:buFontTx/>
              <a:buNone/>
              <a:defRPr/>
            </a:lvl5pPr>
          </a:lstStyle>
          <a:p>
            <a:pPr lvl="0"/>
            <a:r>
              <a:rPr lang="en-US"/>
              <a:t>Edit Master text styles</a:t>
            </a:r>
          </a:p>
        </p:txBody>
      </p:sp>
      <p:sp>
        <p:nvSpPr>
          <p:cNvPr id="3" name="Text Placeholder 2"/>
          <p:cNvSpPr>
            <a:spLocks noGrp="1"/>
          </p:cNvSpPr>
          <p:nvPr>
            <p:ph type="body" idx="1"/>
          </p:nvPr>
        </p:nvSpPr>
        <p:spPr>
          <a:xfrm>
            <a:off x="457199" y="6539647"/>
            <a:ext cx="4760786" cy="2186765"/>
          </a:xfrm>
        </p:spPr>
        <p:txBody>
          <a:bodyPr anchor="t">
            <a:normAutofit/>
          </a:bodyPr>
          <a:lstStyle>
            <a:lvl1pPr marL="0" indent="0" algn="l">
              <a:buNone/>
              <a:defRPr sz="135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30734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028391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482984" y="880534"/>
            <a:ext cx="734109" cy="7585429"/>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457199" y="880534"/>
            <a:ext cx="3896270" cy="758542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052654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7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849406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7199" y="3901254"/>
            <a:ext cx="4760786" cy="2638395"/>
          </a:xfrm>
        </p:spPr>
        <p:txBody>
          <a:bodyPr anchor="b"/>
          <a:lstStyle>
            <a:lvl1pPr algn="l">
              <a:defRPr sz="3000" b="0" cap="none"/>
            </a:lvl1pPr>
          </a:lstStyle>
          <a:p>
            <a:r>
              <a:rPr lang="en-US"/>
              <a:t>Click to edit Master title style</a:t>
            </a:r>
            <a:endParaRPr lang="en-US" dirty="0"/>
          </a:p>
        </p:txBody>
      </p:sp>
      <p:sp>
        <p:nvSpPr>
          <p:cNvPr id="3" name="Text Placeholder 2"/>
          <p:cNvSpPr>
            <a:spLocks noGrp="1"/>
          </p:cNvSpPr>
          <p:nvPr>
            <p:ph type="body" idx="1"/>
          </p:nvPr>
        </p:nvSpPr>
        <p:spPr>
          <a:xfrm>
            <a:off x="457199" y="6539647"/>
            <a:ext cx="4760786" cy="1242800"/>
          </a:xfrm>
        </p:spPr>
        <p:txBody>
          <a:bodyPr anchor="t"/>
          <a:lstStyle>
            <a:lvl1pPr marL="0" indent="0" algn="l">
              <a:buNone/>
              <a:defRPr sz="1500">
                <a:solidFill>
                  <a:schemeClr val="tx1">
                    <a:lumMod val="50000"/>
                    <a:lumOff val="50000"/>
                  </a:schemeClr>
                </a:solidFill>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7642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6" cy="1907822"/>
          </a:xfrm>
        </p:spPr>
        <p:txBody>
          <a:bodyPr/>
          <a:lstStyle/>
          <a:p>
            <a:r>
              <a:rPr lang="en-US"/>
              <a:t>Click to edit Master title style</a:t>
            </a:r>
            <a:endParaRPr lang="en-US" dirty="0"/>
          </a:p>
        </p:txBody>
      </p:sp>
      <p:sp>
        <p:nvSpPr>
          <p:cNvPr id="3" name="Content Placeholder 2"/>
          <p:cNvSpPr>
            <a:spLocks noGrp="1"/>
          </p:cNvSpPr>
          <p:nvPr>
            <p:ph sz="half" idx="1"/>
          </p:nvPr>
        </p:nvSpPr>
        <p:spPr>
          <a:xfrm>
            <a:off x="457200" y="3120851"/>
            <a:ext cx="2316082" cy="5605560"/>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901903" y="3120853"/>
            <a:ext cx="2316083" cy="5605561"/>
          </a:xfrm>
        </p:spPr>
        <p:txBody>
          <a:bodyPr>
            <a:normAutofit/>
          </a:bodyPr>
          <a:lstStyle>
            <a:lvl1pPr>
              <a:defRPr sz="1350"/>
            </a:lvl1pPr>
            <a:lvl2pPr>
              <a:defRPr sz="1200"/>
            </a:lvl2pPr>
            <a:lvl3pPr>
              <a:defRPr sz="105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2635832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880533"/>
            <a:ext cx="4760785" cy="1907822"/>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457199"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457199" y="3953801"/>
            <a:ext cx="2318004" cy="477261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899980" y="3121420"/>
            <a:ext cx="2318004" cy="832378"/>
          </a:xfrm>
        </p:spPr>
        <p:txBody>
          <a:bodyPr anchor="b">
            <a:noAutofit/>
          </a:bodyPr>
          <a:lstStyle>
            <a:lvl1pPr marL="0" indent="0">
              <a:buNone/>
              <a:defRPr sz="1800" b="0"/>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2899980" y="3953801"/>
            <a:ext cx="2318004" cy="477261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67613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199" y="880533"/>
            <a:ext cx="4760786" cy="1907822"/>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2820235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980015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2164650"/>
            <a:ext cx="2092637" cy="1846673"/>
          </a:xfrm>
        </p:spPr>
        <p:txBody>
          <a:bodyPr anchor="b">
            <a:normAutofit/>
          </a:bodyPr>
          <a:lstStyle>
            <a:lvl1pPr>
              <a:defRPr sz="1500"/>
            </a:lvl1pPr>
          </a:lstStyle>
          <a:p>
            <a:r>
              <a:rPr lang="en-US"/>
              <a:t>Click to edit Master title style</a:t>
            </a:r>
            <a:endParaRPr lang="en-US" dirty="0"/>
          </a:p>
        </p:txBody>
      </p:sp>
      <p:sp>
        <p:nvSpPr>
          <p:cNvPr id="3" name="Content Placeholder 2"/>
          <p:cNvSpPr>
            <a:spLocks noGrp="1"/>
          </p:cNvSpPr>
          <p:nvPr>
            <p:ph idx="1"/>
          </p:nvPr>
        </p:nvSpPr>
        <p:spPr>
          <a:xfrm>
            <a:off x="2678456" y="743781"/>
            <a:ext cx="2539528" cy="798263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199" y="4011323"/>
            <a:ext cx="2092637" cy="3733093"/>
          </a:xfrm>
        </p:spPr>
        <p:txBody>
          <a:bodyPr>
            <a:normAutofit/>
          </a:bodyPr>
          <a:lstStyle>
            <a:lvl1pPr marL="0" indent="0">
              <a:buNone/>
              <a:defRPr sz="1050"/>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4997213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199" y="6934200"/>
            <a:ext cx="4760786" cy="818622"/>
          </a:xfrm>
        </p:spPr>
        <p:txBody>
          <a:bodyPr anchor="b">
            <a:normAutofit/>
          </a:bodyPr>
          <a:lstStyle>
            <a:lvl1pPr algn="l">
              <a:defRPr sz="18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199" y="880533"/>
            <a:ext cx="4760786" cy="5554926"/>
          </a:xfrm>
        </p:spPr>
        <p:txBody>
          <a:bodyPr anchor="t">
            <a:normAutofit/>
          </a:bodyPr>
          <a:lstStyle>
            <a:lvl1pPr marL="0" indent="0" algn="ctr">
              <a:buNone/>
              <a:defRPr sz="1200"/>
            </a:lvl1pPr>
            <a:lvl2pPr marL="342900" indent="0">
              <a:buNone/>
              <a:defRPr sz="1200"/>
            </a:lvl2pPr>
            <a:lvl3pPr marL="685800" indent="0">
              <a:buNone/>
              <a:defRPr sz="120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r>
              <a:rPr lang="en-US"/>
              <a:t>Click icon to add picture</a:t>
            </a:r>
            <a:endParaRPr lang="en-US" dirty="0"/>
          </a:p>
        </p:txBody>
      </p:sp>
      <p:sp>
        <p:nvSpPr>
          <p:cNvPr id="4" name="Text Placeholder 3"/>
          <p:cNvSpPr>
            <a:spLocks noGrp="1"/>
          </p:cNvSpPr>
          <p:nvPr>
            <p:ph type="body" sz="half" idx="2"/>
          </p:nvPr>
        </p:nvSpPr>
        <p:spPr>
          <a:xfrm>
            <a:off x="457199" y="7752822"/>
            <a:ext cx="4760786" cy="973590"/>
          </a:xfrm>
        </p:spPr>
        <p:txBody>
          <a:bodyPr>
            <a:normAutofit/>
          </a:bodyPr>
          <a:lstStyle>
            <a:lvl1pPr marL="0" indent="0">
              <a:buNone/>
              <a:defRPr sz="900"/>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3/27/2020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332128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6350" y="-12231"/>
            <a:ext cx="6878488" cy="9930462"/>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457200" y="880533"/>
            <a:ext cx="4760785" cy="190782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457199" y="3120853"/>
            <a:ext cx="4760786" cy="560556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053944" y="8726414"/>
            <a:ext cx="513099" cy="527403"/>
          </a:xfrm>
          <a:prstGeom prst="rect">
            <a:avLst/>
          </a:prstGeom>
        </p:spPr>
        <p:txBody>
          <a:bodyPr vert="horz" lIns="91440" tIns="45720" rIns="91440" bIns="45720" rtlCol="0" anchor="ctr"/>
          <a:lstStyle>
            <a:lvl1pPr algn="r">
              <a:defRPr sz="675">
                <a:solidFill>
                  <a:schemeClr val="tx1">
                    <a:tint val="75000"/>
                  </a:schemeClr>
                </a:solidFill>
              </a:defRPr>
            </a:lvl1pPr>
          </a:lstStyle>
          <a:p>
            <a:fld id="{48A87A34-81AB-432B-8DAE-1953F412C126}" type="datetimeFigureOut">
              <a:rPr lang="en-US" smtClean="0"/>
              <a:pPr/>
              <a:t>3/27/2020</a:t>
            </a:fld>
            <a:endParaRPr lang="en-US" dirty="0"/>
          </a:p>
        </p:txBody>
      </p:sp>
      <p:sp>
        <p:nvSpPr>
          <p:cNvPr id="5" name="Footer Placeholder 4"/>
          <p:cNvSpPr>
            <a:spLocks noGrp="1"/>
          </p:cNvSpPr>
          <p:nvPr>
            <p:ph type="ftr" sz="quarter" idx="3"/>
          </p:nvPr>
        </p:nvSpPr>
        <p:spPr>
          <a:xfrm>
            <a:off x="457200" y="8726414"/>
            <a:ext cx="3467230" cy="527403"/>
          </a:xfrm>
          <a:prstGeom prst="rect">
            <a:avLst/>
          </a:prstGeom>
        </p:spPr>
        <p:txBody>
          <a:bodyPr vert="horz" lIns="91440" tIns="45720" rIns="91440" bIns="45720" rtlCol="0" anchor="ctr"/>
          <a:lstStyle>
            <a:lvl1pPr algn="l">
              <a:defRPr sz="675">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33507" y="8726414"/>
            <a:ext cx="384479" cy="527403"/>
          </a:xfrm>
          <a:prstGeom prst="rect">
            <a:avLst/>
          </a:prstGeom>
        </p:spPr>
        <p:txBody>
          <a:bodyPr vert="horz" lIns="91440" tIns="45720" rIns="91440" bIns="45720" rtlCol="0" anchor="ctr"/>
          <a:lstStyle>
            <a:lvl1pPr algn="r">
              <a:defRPr sz="675">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128945502"/>
      </p:ext>
    </p:extLst>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 id="2147483701" r:id="rId12"/>
    <p:sldLayoutId id="2147483702" r:id="rId13"/>
    <p:sldLayoutId id="2147483703" r:id="rId14"/>
    <p:sldLayoutId id="2147483704" r:id="rId15"/>
    <p:sldLayoutId id="2147483705" r:id="rId16"/>
  </p:sldLayoutIdLst>
  <p:txStyles>
    <p:title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p:bodyStyle>
    <p:otherStyle>
      <a:defPPr>
        <a:defRPr lang="en-US"/>
      </a:defPPr>
      <a:lvl1pPr marL="0" algn="l" defTabSz="342900" rtl="0" eaLnBrk="1" latinLnBrk="0" hangingPunct="1">
        <a:defRPr sz="1350" kern="1200">
          <a:solidFill>
            <a:schemeClr val="tx1"/>
          </a:solidFill>
          <a:latin typeface="+mn-lt"/>
          <a:ea typeface="+mn-ea"/>
          <a:cs typeface="+mn-cs"/>
        </a:defRPr>
      </a:lvl1pPr>
      <a:lvl2pPr marL="342900" algn="l" defTabSz="342900" rtl="0" eaLnBrk="1" latinLnBrk="0" hangingPunct="1">
        <a:defRPr sz="1350" kern="1200">
          <a:solidFill>
            <a:schemeClr val="tx1"/>
          </a:solidFill>
          <a:latin typeface="+mn-lt"/>
          <a:ea typeface="+mn-ea"/>
          <a:cs typeface="+mn-cs"/>
        </a:defRPr>
      </a:lvl2pPr>
      <a:lvl3pPr marL="685800" algn="l" defTabSz="342900" rtl="0" eaLnBrk="1" latinLnBrk="0" hangingPunct="1">
        <a:defRPr sz="1350" kern="1200">
          <a:solidFill>
            <a:schemeClr val="tx1"/>
          </a:solidFill>
          <a:latin typeface="+mn-lt"/>
          <a:ea typeface="+mn-ea"/>
          <a:cs typeface="+mn-cs"/>
        </a:defRPr>
      </a:lvl3pPr>
      <a:lvl4pPr marL="1028700" algn="l" defTabSz="342900" rtl="0" eaLnBrk="1" latinLnBrk="0" hangingPunct="1">
        <a:defRPr sz="1350" kern="1200">
          <a:solidFill>
            <a:schemeClr val="tx1"/>
          </a:solidFill>
          <a:latin typeface="+mn-lt"/>
          <a:ea typeface="+mn-ea"/>
          <a:cs typeface="+mn-cs"/>
        </a:defRPr>
      </a:lvl4pPr>
      <a:lvl5pPr marL="1371600" algn="l" defTabSz="342900" rtl="0" eaLnBrk="1" latinLnBrk="0" hangingPunct="1">
        <a:defRPr sz="1350" kern="1200">
          <a:solidFill>
            <a:schemeClr val="tx1"/>
          </a:solidFill>
          <a:latin typeface="+mn-lt"/>
          <a:ea typeface="+mn-ea"/>
          <a:cs typeface="+mn-cs"/>
        </a:defRPr>
      </a:lvl5pPr>
      <a:lvl6pPr marL="1714500" algn="l" defTabSz="342900" rtl="0" eaLnBrk="1" latinLnBrk="0" hangingPunct="1">
        <a:defRPr sz="1350" kern="1200">
          <a:solidFill>
            <a:schemeClr val="tx1"/>
          </a:solidFill>
          <a:latin typeface="+mn-lt"/>
          <a:ea typeface="+mn-ea"/>
          <a:cs typeface="+mn-cs"/>
        </a:defRPr>
      </a:lvl6pPr>
      <a:lvl7pPr marL="2057400" algn="l" defTabSz="342900" rtl="0" eaLnBrk="1" latinLnBrk="0" hangingPunct="1">
        <a:defRPr sz="1350" kern="1200">
          <a:solidFill>
            <a:schemeClr val="tx1"/>
          </a:solidFill>
          <a:latin typeface="+mn-lt"/>
          <a:ea typeface="+mn-ea"/>
          <a:cs typeface="+mn-cs"/>
        </a:defRPr>
      </a:lvl7pPr>
      <a:lvl8pPr marL="2400300" algn="l" defTabSz="342900" rtl="0" eaLnBrk="1" latinLnBrk="0" hangingPunct="1">
        <a:defRPr sz="1350" kern="1200">
          <a:solidFill>
            <a:schemeClr val="tx1"/>
          </a:solidFill>
          <a:latin typeface="+mn-lt"/>
          <a:ea typeface="+mn-ea"/>
          <a:cs typeface="+mn-cs"/>
        </a:defRPr>
      </a:lvl8pPr>
      <a:lvl9pPr marL="2743200" algn="l" defTabSz="3429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2.sv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0.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sv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2.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a:t>Functional Skills Maths</a:t>
            </a:r>
            <a:br>
              <a:rPr lang="en-GB" dirty="0"/>
            </a:br>
            <a:r>
              <a:rPr lang="en-GB" sz="3200" i="1" dirty="0"/>
              <a:t>Booklet 2</a:t>
            </a:r>
          </a:p>
        </p:txBody>
      </p:sp>
      <p:sp>
        <p:nvSpPr>
          <p:cNvPr id="3" name="Subtitle 2"/>
          <p:cNvSpPr>
            <a:spLocks noGrp="1"/>
          </p:cNvSpPr>
          <p:nvPr>
            <p:ph type="subTitle" idx="1"/>
          </p:nvPr>
        </p:nvSpPr>
        <p:spPr/>
        <p:txBody>
          <a:bodyPr/>
          <a:lstStyle/>
          <a:p>
            <a:r>
              <a:rPr lang="en-GB" dirty="0"/>
              <a:t>Level 2 Intensive – 2019 Reform</a:t>
            </a:r>
          </a:p>
        </p:txBody>
      </p:sp>
    </p:spTree>
    <p:extLst>
      <p:ext uri="{BB962C8B-B14F-4D97-AF65-F5344CB8AC3E}">
        <p14:creationId xmlns:p14="http://schemas.microsoft.com/office/powerpoint/2010/main" val="11430532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38200"/>
            <a:ext cx="4760785" cy="802794"/>
          </a:xfrm>
        </p:spPr>
        <p:txBody>
          <a:bodyPr/>
          <a:lstStyle/>
          <a:p>
            <a:r>
              <a:rPr lang="en-GB" dirty="0"/>
              <a:t>Exam Style Question</a:t>
            </a:r>
          </a:p>
        </p:txBody>
      </p:sp>
      <p:pic>
        <p:nvPicPr>
          <p:cNvPr id="4" name="Content Placeholder 3"/>
          <p:cNvPicPr>
            <a:picLocks noGrp="1"/>
          </p:cNvPicPr>
          <p:nvPr>
            <p:ph idx="1"/>
          </p:nvPr>
        </p:nvPicPr>
        <p:blipFill>
          <a:blip r:embed="rId2"/>
          <a:stretch>
            <a:fillRect/>
          </a:stretch>
        </p:blipFill>
        <p:spPr>
          <a:xfrm>
            <a:off x="457072" y="2265218"/>
            <a:ext cx="4760913" cy="4760913"/>
          </a:xfrm>
          <a:prstGeom prst="rect">
            <a:avLst/>
          </a:prstGeom>
          <a:ln>
            <a:solidFill>
              <a:schemeClr val="tx1"/>
            </a:solidFill>
          </a:ln>
        </p:spPr>
      </p:pic>
      <p:sp>
        <p:nvSpPr>
          <p:cNvPr id="5" name="Rectangle: Rounded Corners 4">
            <a:extLst>
              <a:ext uri="{FF2B5EF4-FFF2-40B4-BE49-F238E27FC236}">
                <a16:creationId xmlns:a16="http://schemas.microsoft.com/office/drawing/2014/main" id="{82199EB2-56A1-4174-9860-D9F54268B601}"/>
              </a:ext>
            </a:extLst>
          </p:cNvPr>
          <p:cNvSpPr/>
          <p:nvPr/>
        </p:nvSpPr>
        <p:spPr>
          <a:xfrm>
            <a:off x="197918" y="880533"/>
            <a:ext cx="518309" cy="50999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6" name="Graphic 5" descr="Mathematics">
            <a:extLst>
              <a:ext uri="{FF2B5EF4-FFF2-40B4-BE49-F238E27FC236}">
                <a16:creationId xmlns:a16="http://schemas.microsoft.com/office/drawing/2014/main" id="{571342C8-E471-4008-8917-A3BE88BA7C88}"/>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7917" y="896717"/>
            <a:ext cx="518309" cy="518309"/>
          </a:xfrm>
          <a:prstGeom prst="rect">
            <a:avLst/>
          </a:prstGeom>
        </p:spPr>
      </p:pic>
    </p:spTree>
    <p:extLst>
      <p:ext uri="{BB962C8B-B14F-4D97-AF65-F5344CB8AC3E}">
        <p14:creationId xmlns:p14="http://schemas.microsoft.com/office/powerpoint/2010/main" val="870446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BBFAF6A-F271-4921-9A93-67C83425B21A}"/>
              </a:ext>
            </a:extLst>
          </p:cNvPr>
          <p:cNvSpPr txBox="1"/>
          <p:nvPr/>
        </p:nvSpPr>
        <p:spPr>
          <a:xfrm>
            <a:off x="581418" y="2442260"/>
            <a:ext cx="4566212" cy="646331"/>
          </a:xfrm>
          <a:prstGeom prst="rect">
            <a:avLst/>
          </a:prstGeom>
          <a:noFill/>
        </p:spPr>
        <p:txBody>
          <a:bodyPr wrap="square" rtlCol="0">
            <a:spAutoFit/>
          </a:bodyPr>
          <a:lstStyle/>
          <a:p>
            <a:r>
              <a:rPr lang="en-GB" dirty="0"/>
              <a:t>How do you feel now that we have worked through each of these subjects a little?</a:t>
            </a:r>
          </a:p>
        </p:txBody>
      </p:sp>
      <p:sp>
        <p:nvSpPr>
          <p:cNvPr id="13" name="Title 1">
            <a:extLst>
              <a:ext uri="{FF2B5EF4-FFF2-40B4-BE49-F238E27FC236}">
                <a16:creationId xmlns:a16="http://schemas.microsoft.com/office/drawing/2014/main" id="{B9C6BFB6-0CBD-4269-AF1A-9E0BBE818C19}"/>
              </a:ext>
            </a:extLst>
          </p:cNvPr>
          <p:cNvSpPr txBox="1">
            <a:spLocks/>
          </p:cNvSpPr>
          <p:nvPr/>
        </p:nvSpPr>
        <p:spPr>
          <a:xfrm>
            <a:off x="483940" y="1452733"/>
            <a:ext cx="4760785" cy="1907822"/>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dirty="0"/>
              <a:t>Formula:</a:t>
            </a:r>
            <a:br>
              <a:rPr lang="en-GB" dirty="0"/>
            </a:br>
            <a:r>
              <a:rPr lang="en-GB" sz="1200" dirty="0"/>
              <a:t>The Check, BIDMAS, Formula, Exam Practice</a:t>
            </a:r>
            <a:endParaRPr lang="en-GB" sz="1600" dirty="0"/>
          </a:p>
        </p:txBody>
      </p:sp>
      <p:graphicFrame>
        <p:nvGraphicFramePr>
          <p:cNvPr id="14" name="Table 13">
            <a:extLst>
              <a:ext uri="{FF2B5EF4-FFF2-40B4-BE49-F238E27FC236}">
                <a16:creationId xmlns:a16="http://schemas.microsoft.com/office/drawing/2014/main" id="{625B961B-3856-424D-851F-ED9A5F989C02}"/>
              </a:ext>
            </a:extLst>
          </p:cNvPr>
          <p:cNvGraphicFramePr>
            <a:graphicFrameLocks noGrp="1"/>
          </p:cNvGraphicFramePr>
          <p:nvPr>
            <p:extLst>
              <p:ext uri="{D42A27DB-BD31-4B8C-83A1-F6EECF244321}">
                <p14:modId xmlns:p14="http://schemas.microsoft.com/office/powerpoint/2010/main" val="3485883313"/>
              </p:ext>
            </p:extLst>
          </p:nvPr>
        </p:nvGraphicFramePr>
        <p:xfrm>
          <a:off x="581418" y="3499342"/>
          <a:ext cx="4566212" cy="1701480"/>
        </p:xfrm>
        <a:graphic>
          <a:graphicData uri="http://schemas.openxmlformats.org/drawingml/2006/table">
            <a:tbl>
              <a:tblPr firstCol="1">
                <a:tableStyleId>{3C2FFA5D-87B4-456A-9821-1D502468CF0F}</a:tableStyleId>
              </a:tblPr>
              <a:tblGrid>
                <a:gridCol w="1348451">
                  <a:extLst>
                    <a:ext uri="{9D8B030D-6E8A-4147-A177-3AD203B41FA5}">
                      <a16:colId xmlns:a16="http://schemas.microsoft.com/office/drawing/2014/main" val="1848481671"/>
                    </a:ext>
                  </a:extLst>
                </a:gridCol>
                <a:gridCol w="1066939">
                  <a:extLst>
                    <a:ext uri="{9D8B030D-6E8A-4147-A177-3AD203B41FA5}">
                      <a16:colId xmlns:a16="http://schemas.microsoft.com/office/drawing/2014/main" val="1524117837"/>
                    </a:ext>
                  </a:extLst>
                </a:gridCol>
                <a:gridCol w="1009269">
                  <a:extLst>
                    <a:ext uri="{9D8B030D-6E8A-4147-A177-3AD203B41FA5}">
                      <a16:colId xmlns:a16="http://schemas.microsoft.com/office/drawing/2014/main" val="2047186974"/>
                    </a:ext>
                  </a:extLst>
                </a:gridCol>
                <a:gridCol w="1141553">
                  <a:extLst>
                    <a:ext uri="{9D8B030D-6E8A-4147-A177-3AD203B41FA5}">
                      <a16:colId xmlns:a16="http://schemas.microsoft.com/office/drawing/2014/main" val="851776969"/>
                    </a:ext>
                  </a:extLst>
                </a:gridCol>
              </a:tblGrid>
              <a:tr h="567160">
                <a:tc>
                  <a:txBody>
                    <a:bodyPr/>
                    <a:lstStyle/>
                    <a:p>
                      <a:r>
                        <a:rPr lang="en-GB" dirty="0"/>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GB" dirty="0"/>
                        <a:t>Confident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GB" dirty="0"/>
                        <a:t>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GB" dirty="0"/>
                        <a:t>Need More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123929990"/>
                  </a:ext>
                </a:extLst>
              </a:tr>
              <a:tr h="567160">
                <a:tc>
                  <a:txBody>
                    <a:bodyPr/>
                    <a:lstStyle/>
                    <a:p>
                      <a:r>
                        <a:rPr lang="en-GB" dirty="0"/>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425392"/>
                  </a:ext>
                </a:extLst>
              </a:tr>
              <a:tr h="567160">
                <a:tc>
                  <a:txBody>
                    <a:bodyPr/>
                    <a:lstStyle/>
                    <a:p>
                      <a:r>
                        <a:rPr lang="en-GB" dirty="0"/>
                        <a:t>BIDMAS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766900"/>
                  </a:ext>
                </a:extLst>
              </a:tr>
            </a:tbl>
          </a:graphicData>
        </a:graphic>
      </p:graphicFrame>
    </p:spTree>
    <p:extLst>
      <p:ext uri="{BB962C8B-B14F-4D97-AF65-F5344CB8AC3E}">
        <p14:creationId xmlns:p14="http://schemas.microsoft.com/office/powerpoint/2010/main" val="35443027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625B961B-3856-424D-851F-ED9A5F989C02}"/>
              </a:ext>
            </a:extLst>
          </p:cNvPr>
          <p:cNvGraphicFramePr>
            <a:graphicFrameLocks noGrp="1"/>
          </p:cNvGraphicFramePr>
          <p:nvPr>
            <p:extLst>
              <p:ext uri="{D42A27DB-BD31-4B8C-83A1-F6EECF244321}">
                <p14:modId xmlns:p14="http://schemas.microsoft.com/office/powerpoint/2010/main" val="3135561440"/>
              </p:ext>
            </p:extLst>
          </p:nvPr>
        </p:nvGraphicFramePr>
        <p:xfrm>
          <a:off x="483940" y="3788907"/>
          <a:ext cx="4566212" cy="1701480"/>
        </p:xfrm>
        <a:graphic>
          <a:graphicData uri="http://schemas.openxmlformats.org/drawingml/2006/table">
            <a:tbl>
              <a:tblPr firstCol="1">
                <a:tableStyleId>{3C2FFA5D-87B4-456A-9821-1D502468CF0F}</a:tableStyleId>
              </a:tblPr>
              <a:tblGrid>
                <a:gridCol w="1348451">
                  <a:extLst>
                    <a:ext uri="{9D8B030D-6E8A-4147-A177-3AD203B41FA5}">
                      <a16:colId xmlns:a16="http://schemas.microsoft.com/office/drawing/2014/main" val="1848481671"/>
                    </a:ext>
                  </a:extLst>
                </a:gridCol>
                <a:gridCol w="1066939">
                  <a:extLst>
                    <a:ext uri="{9D8B030D-6E8A-4147-A177-3AD203B41FA5}">
                      <a16:colId xmlns:a16="http://schemas.microsoft.com/office/drawing/2014/main" val="1524117837"/>
                    </a:ext>
                  </a:extLst>
                </a:gridCol>
                <a:gridCol w="1009269">
                  <a:extLst>
                    <a:ext uri="{9D8B030D-6E8A-4147-A177-3AD203B41FA5}">
                      <a16:colId xmlns:a16="http://schemas.microsoft.com/office/drawing/2014/main" val="2047186974"/>
                    </a:ext>
                  </a:extLst>
                </a:gridCol>
                <a:gridCol w="1141553">
                  <a:extLst>
                    <a:ext uri="{9D8B030D-6E8A-4147-A177-3AD203B41FA5}">
                      <a16:colId xmlns:a16="http://schemas.microsoft.com/office/drawing/2014/main" val="851776969"/>
                    </a:ext>
                  </a:extLst>
                </a:gridCol>
              </a:tblGrid>
              <a:tr h="567160">
                <a:tc>
                  <a:txBody>
                    <a:bodyPr/>
                    <a:lstStyle/>
                    <a:p>
                      <a:r>
                        <a:rPr lang="en-GB" dirty="0"/>
                        <a:t>TOPIC</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r>
                        <a:rPr lang="en-GB" dirty="0"/>
                        <a:t>Confident</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GB" dirty="0"/>
                        <a:t>OK</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tc>
                  <a:txBody>
                    <a:bodyPr/>
                    <a:lstStyle/>
                    <a:p>
                      <a:r>
                        <a:rPr lang="en-GB" dirty="0"/>
                        <a:t>Need More Practice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solidFill>
                  </a:tcPr>
                </a:tc>
                <a:extLst>
                  <a:ext uri="{0D108BD9-81ED-4DB2-BD59-A6C34878D82A}">
                    <a16:rowId xmlns:a16="http://schemas.microsoft.com/office/drawing/2014/main" val="3123929990"/>
                  </a:ext>
                </a:extLst>
              </a:tr>
              <a:tr h="567160">
                <a:tc>
                  <a:txBody>
                    <a:bodyPr/>
                    <a:lstStyle/>
                    <a:p>
                      <a:r>
                        <a:rPr lang="en-GB" dirty="0"/>
                        <a:t>Formula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095425392"/>
                  </a:ext>
                </a:extLst>
              </a:tr>
              <a:tr h="567160">
                <a:tc>
                  <a:txBody>
                    <a:bodyPr/>
                    <a:lstStyle/>
                    <a:p>
                      <a:r>
                        <a:rPr lang="en-GB" dirty="0"/>
                        <a:t>BIDMAS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endParaRPr lang="en-GB"/>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985766900"/>
                  </a:ext>
                </a:extLst>
              </a:tr>
            </a:tbl>
          </a:graphicData>
        </a:graphic>
      </p:graphicFrame>
      <p:sp>
        <p:nvSpPr>
          <p:cNvPr id="8" name="TextBox 7">
            <a:extLst>
              <a:ext uri="{FF2B5EF4-FFF2-40B4-BE49-F238E27FC236}">
                <a16:creationId xmlns:a16="http://schemas.microsoft.com/office/drawing/2014/main" id="{AEB8CF1F-4AE5-45E5-8670-7102B8B512A5}"/>
              </a:ext>
            </a:extLst>
          </p:cNvPr>
          <p:cNvSpPr txBox="1"/>
          <p:nvPr/>
        </p:nvSpPr>
        <p:spPr>
          <a:xfrm>
            <a:off x="483940" y="2200960"/>
            <a:ext cx="4469897" cy="1477328"/>
          </a:xfrm>
          <a:prstGeom prst="rect">
            <a:avLst/>
          </a:prstGeom>
          <a:noFill/>
        </p:spPr>
        <p:txBody>
          <a:bodyPr wrap="square" rtlCol="0">
            <a:spAutoFit/>
          </a:bodyPr>
          <a:lstStyle/>
          <a:p>
            <a:r>
              <a:rPr lang="en-GB" dirty="0"/>
              <a:t>How confident are you on the following topics? </a:t>
            </a:r>
          </a:p>
          <a:p>
            <a:endParaRPr lang="en-GB" dirty="0"/>
          </a:p>
          <a:p>
            <a:r>
              <a:rPr lang="en-GB" dirty="0"/>
              <a:t>We will be covering all of these subjects withing our sessions.</a:t>
            </a:r>
          </a:p>
        </p:txBody>
      </p:sp>
      <p:sp>
        <p:nvSpPr>
          <p:cNvPr id="9" name="Title 1">
            <a:extLst>
              <a:ext uri="{FF2B5EF4-FFF2-40B4-BE49-F238E27FC236}">
                <a16:creationId xmlns:a16="http://schemas.microsoft.com/office/drawing/2014/main" id="{F3D752FC-68AA-41EF-8C8E-E6E98BE92DBC}"/>
              </a:ext>
            </a:extLst>
          </p:cNvPr>
          <p:cNvSpPr txBox="1">
            <a:spLocks/>
          </p:cNvSpPr>
          <p:nvPr/>
        </p:nvSpPr>
        <p:spPr>
          <a:xfrm>
            <a:off x="483940" y="1452733"/>
            <a:ext cx="4760785" cy="1907822"/>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dirty="0"/>
              <a:t>Formula:</a:t>
            </a:r>
            <a:br>
              <a:rPr lang="en-GB" dirty="0"/>
            </a:br>
            <a:r>
              <a:rPr lang="en-GB" sz="1200" dirty="0"/>
              <a:t>The Check, BIDMAS, Formula, Exam Practice</a:t>
            </a:r>
            <a:endParaRPr lang="en-GB" sz="1600" dirty="0"/>
          </a:p>
        </p:txBody>
      </p:sp>
      <p:sp>
        <p:nvSpPr>
          <p:cNvPr id="6" name="Rectangle: Rounded Corners 16">
            <a:extLst>
              <a:ext uri="{FF2B5EF4-FFF2-40B4-BE49-F238E27FC236}">
                <a16:creationId xmlns:a16="http://schemas.microsoft.com/office/drawing/2014/main" id="{802E3959-D94F-4782-8E8D-436E7C272580}"/>
              </a:ext>
            </a:extLst>
          </p:cNvPr>
          <p:cNvSpPr/>
          <p:nvPr/>
        </p:nvSpPr>
        <p:spPr>
          <a:xfrm>
            <a:off x="551723" y="6877719"/>
            <a:ext cx="5270509" cy="27786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a:extLst>
              <a:ext uri="{FF2B5EF4-FFF2-40B4-BE49-F238E27FC236}">
                <a16:creationId xmlns:a16="http://schemas.microsoft.com/office/drawing/2014/main" id="{B948E11F-1E48-4EBE-B677-475C1D615C8F}"/>
              </a:ext>
            </a:extLst>
          </p:cNvPr>
          <p:cNvSpPr txBox="1"/>
          <p:nvPr/>
        </p:nvSpPr>
        <p:spPr>
          <a:xfrm>
            <a:off x="2027495" y="6936303"/>
            <a:ext cx="3808072" cy="2585323"/>
          </a:xfrm>
          <a:prstGeom prst="rect">
            <a:avLst/>
          </a:prstGeom>
          <a:noFill/>
        </p:spPr>
        <p:txBody>
          <a:bodyPr wrap="square" rtlCol="0">
            <a:spAutoFit/>
          </a:bodyPr>
          <a:lstStyle/>
          <a:p>
            <a:r>
              <a:rPr lang="en-GB" dirty="0"/>
              <a:t>Within this booklet (as well as the others) you may see these symbols next to questions. Red means it was designed to be completed without a calculator, while green means it’s fine to use your calculator! If both are there, it means this could be on either paper!</a:t>
            </a:r>
          </a:p>
        </p:txBody>
      </p:sp>
      <p:sp>
        <p:nvSpPr>
          <p:cNvPr id="11" name="Rectangle: Rounded Corners 18">
            <a:extLst>
              <a:ext uri="{FF2B5EF4-FFF2-40B4-BE49-F238E27FC236}">
                <a16:creationId xmlns:a16="http://schemas.microsoft.com/office/drawing/2014/main" id="{C97E1489-1340-422D-BEE1-C145280BC696}"/>
              </a:ext>
            </a:extLst>
          </p:cNvPr>
          <p:cNvSpPr/>
          <p:nvPr/>
        </p:nvSpPr>
        <p:spPr>
          <a:xfrm>
            <a:off x="832409" y="7003546"/>
            <a:ext cx="906138" cy="9195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2" name="Graphic 19" descr="Mathematics">
            <a:extLst>
              <a:ext uri="{FF2B5EF4-FFF2-40B4-BE49-F238E27FC236}">
                <a16:creationId xmlns:a16="http://schemas.microsoft.com/office/drawing/2014/main" id="{9CB7AD1E-7E49-45D6-8B18-EBC6A61FF103}"/>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2409" y="6988253"/>
            <a:ext cx="934883" cy="934883"/>
          </a:xfrm>
          <a:prstGeom prst="rect">
            <a:avLst/>
          </a:prstGeom>
        </p:spPr>
      </p:pic>
      <p:sp>
        <p:nvSpPr>
          <p:cNvPr id="13" name="Rectangle: Rounded Corners 20">
            <a:extLst>
              <a:ext uri="{FF2B5EF4-FFF2-40B4-BE49-F238E27FC236}">
                <a16:creationId xmlns:a16="http://schemas.microsoft.com/office/drawing/2014/main" id="{9533F262-1E44-40B9-BCEE-C16FC7CECFF0}"/>
              </a:ext>
            </a:extLst>
          </p:cNvPr>
          <p:cNvSpPr/>
          <p:nvPr/>
        </p:nvSpPr>
        <p:spPr>
          <a:xfrm>
            <a:off x="832409" y="8026412"/>
            <a:ext cx="906138" cy="91959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4" name="Graphic 21" descr="Mathematics">
            <a:extLst>
              <a:ext uri="{FF2B5EF4-FFF2-40B4-BE49-F238E27FC236}">
                <a16:creationId xmlns:a16="http://schemas.microsoft.com/office/drawing/2014/main" id="{D0A034AB-6850-43F9-8676-F2AA5784C0C4}"/>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832409" y="8019783"/>
            <a:ext cx="934883" cy="934883"/>
          </a:xfrm>
          <a:prstGeom prst="rect">
            <a:avLst/>
          </a:prstGeom>
        </p:spPr>
      </p:pic>
    </p:spTree>
    <p:extLst>
      <p:ext uri="{BB962C8B-B14F-4D97-AF65-F5344CB8AC3E}">
        <p14:creationId xmlns:p14="http://schemas.microsoft.com/office/powerpoint/2010/main" val="70558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9154" y="2314479"/>
            <a:ext cx="4760785" cy="1907822"/>
          </a:xfrm>
        </p:spPr>
        <p:txBody>
          <a:bodyPr/>
          <a:lstStyle/>
          <a:p>
            <a:r>
              <a:rPr lang="en-GB" dirty="0"/>
              <a:t>The Check</a:t>
            </a:r>
          </a:p>
        </p:txBody>
      </p:sp>
      <p:sp>
        <p:nvSpPr>
          <p:cNvPr id="4" name="TextBox 3"/>
          <p:cNvSpPr txBox="1"/>
          <p:nvPr/>
        </p:nvSpPr>
        <p:spPr>
          <a:xfrm>
            <a:off x="1299932" y="2827398"/>
            <a:ext cx="3888432" cy="584775"/>
          </a:xfrm>
          <a:prstGeom prst="rect">
            <a:avLst/>
          </a:prstGeom>
          <a:noFill/>
        </p:spPr>
        <p:txBody>
          <a:bodyPr wrap="square" rtlCol="0">
            <a:spAutoFit/>
          </a:bodyPr>
          <a:lstStyle/>
          <a:p>
            <a:pPr algn="ctr"/>
            <a:r>
              <a:rPr lang="en-GB" sz="3200" dirty="0">
                <a:solidFill>
                  <a:srgbClr val="FF0000"/>
                </a:solidFill>
              </a:rPr>
              <a:t>What does this mean?</a:t>
            </a:r>
          </a:p>
        </p:txBody>
      </p:sp>
      <p:sp>
        <p:nvSpPr>
          <p:cNvPr id="5" name="Content Placeholder 3"/>
          <p:cNvSpPr>
            <a:spLocks noGrp="1"/>
          </p:cNvSpPr>
          <p:nvPr>
            <p:ph idx="1"/>
          </p:nvPr>
        </p:nvSpPr>
        <p:spPr>
          <a:xfrm>
            <a:off x="509154" y="4052454"/>
            <a:ext cx="4977245" cy="2202873"/>
          </a:xfrm>
        </p:spPr>
        <p:txBody>
          <a:bodyPr>
            <a:normAutofit/>
          </a:bodyPr>
          <a:lstStyle/>
          <a:p>
            <a:pPr marL="0" indent="0">
              <a:buNone/>
            </a:pPr>
            <a:r>
              <a:rPr lang="en-GB" dirty="0"/>
              <a:t>There are 3 ways you can check your calculation</a:t>
            </a:r>
          </a:p>
          <a:p>
            <a:pPr marL="514350" indent="-514350">
              <a:buFont typeface="+mj-lt"/>
              <a:buAutoNum type="arabicPeriod"/>
            </a:pPr>
            <a:r>
              <a:rPr lang="en-GB" dirty="0"/>
              <a:t>Reverse (or inverse) calculation</a:t>
            </a:r>
          </a:p>
          <a:p>
            <a:pPr marL="514350" indent="-514350">
              <a:buFont typeface="+mj-lt"/>
              <a:buAutoNum type="arabicPeriod"/>
            </a:pPr>
            <a:r>
              <a:rPr lang="en-GB" dirty="0"/>
              <a:t>Estimation</a:t>
            </a:r>
          </a:p>
          <a:p>
            <a:pPr marL="514350" indent="-514350">
              <a:buFont typeface="+mj-lt"/>
              <a:buAutoNum type="arabicPeriod"/>
            </a:pPr>
            <a:r>
              <a:rPr lang="en-GB" dirty="0"/>
              <a:t>Alternative calculation</a:t>
            </a:r>
          </a:p>
          <a:p>
            <a:pPr marL="0" indent="0">
              <a:buNone/>
            </a:pPr>
            <a:r>
              <a:rPr lang="en-GB" dirty="0"/>
              <a:t>With the new specification, you will likely be told which check to use. If you aren’t given a specific type of check to do, but are still asked to do a check, pick the one that makes the most sense for the question!! </a:t>
            </a:r>
          </a:p>
          <a:p>
            <a:pPr marL="514350" indent="-514350">
              <a:buFont typeface="+mj-lt"/>
              <a:buAutoNum type="arabicPeriod"/>
            </a:pPr>
            <a:endParaRPr lang="en-GB" dirty="0"/>
          </a:p>
          <a:p>
            <a:endParaRPr lang="en-GB" dirty="0"/>
          </a:p>
        </p:txBody>
      </p:sp>
      <p:sp>
        <p:nvSpPr>
          <p:cNvPr id="6" name="Title 1"/>
          <p:cNvSpPr txBox="1">
            <a:spLocks/>
          </p:cNvSpPr>
          <p:nvPr/>
        </p:nvSpPr>
        <p:spPr>
          <a:xfrm>
            <a:off x="206265" y="6432147"/>
            <a:ext cx="5063674"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a:solidFill>
                  <a:srgbClr val="7030A0"/>
                </a:solidFill>
              </a:rPr>
              <a:t>Method 1: Reverse calculations </a:t>
            </a:r>
          </a:p>
        </p:txBody>
      </p:sp>
      <p:sp>
        <p:nvSpPr>
          <p:cNvPr id="7" name="Content Placeholder 2"/>
          <p:cNvSpPr txBox="1">
            <a:spLocks/>
          </p:cNvSpPr>
          <p:nvPr/>
        </p:nvSpPr>
        <p:spPr>
          <a:xfrm>
            <a:off x="506726" y="7281259"/>
            <a:ext cx="4982099" cy="2202874"/>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buFont typeface="Wingdings 3" charset="2"/>
              <a:buNone/>
            </a:pPr>
            <a:r>
              <a:rPr lang="en-GB" altLang="en-US" sz="1400" b="1" dirty="0"/>
              <a:t>Choose one or two of your calculations and ‘undo’ them or do them backwards</a:t>
            </a:r>
          </a:p>
          <a:p>
            <a:pPr marL="0" indent="0" algn="ctr">
              <a:buNone/>
            </a:pPr>
            <a:r>
              <a:rPr lang="en-GB" altLang="en-US" sz="1400" b="1" dirty="0">
                <a:solidFill>
                  <a:srgbClr val="FF0000"/>
                </a:solidFill>
              </a:rPr>
              <a:t>+ is the opposite of –</a:t>
            </a:r>
          </a:p>
          <a:p>
            <a:pPr marL="0" indent="0" algn="ctr">
              <a:buNone/>
            </a:pPr>
            <a:r>
              <a:rPr lang="en-GB" altLang="en-US" sz="1400" b="1" dirty="0">
                <a:solidFill>
                  <a:srgbClr val="FF0000"/>
                </a:solidFill>
              </a:rPr>
              <a:t>X is the opposite of ÷</a:t>
            </a:r>
          </a:p>
          <a:p>
            <a:pPr marL="0" indent="0">
              <a:buNone/>
            </a:pPr>
            <a:r>
              <a:rPr lang="en-GB" altLang="en-US" sz="1400" b="1" dirty="0"/>
              <a:t>Forwards				Reverse</a:t>
            </a:r>
          </a:p>
          <a:p>
            <a:pPr marL="0" indent="0">
              <a:buNone/>
            </a:pPr>
            <a:r>
              <a:rPr lang="en-GB" altLang="en-US" sz="1400" b="1" dirty="0"/>
              <a:t>3 + 4 = 7				7 – 4 = 3</a:t>
            </a:r>
          </a:p>
          <a:p>
            <a:pPr marL="0" indent="0">
              <a:buNone/>
            </a:pPr>
            <a:r>
              <a:rPr lang="en-GB" altLang="en-US" sz="1400" b="1" dirty="0"/>
              <a:t>£4.50 x 6 = 27        27 ÷ 6 = 4.5</a:t>
            </a:r>
          </a:p>
          <a:p>
            <a:endParaRPr lang="en-GB" sz="1400" dirty="0"/>
          </a:p>
        </p:txBody>
      </p:sp>
      <p:sp>
        <p:nvSpPr>
          <p:cNvPr id="11" name="Title 1"/>
          <p:cNvSpPr txBox="1">
            <a:spLocks/>
          </p:cNvSpPr>
          <p:nvPr/>
        </p:nvSpPr>
        <p:spPr>
          <a:xfrm>
            <a:off x="457200" y="880533"/>
            <a:ext cx="4760785" cy="1907822"/>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b="1" u="sng" dirty="0"/>
              <a:t>Formula:</a:t>
            </a:r>
            <a:br>
              <a:rPr lang="en-GB" dirty="0"/>
            </a:br>
            <a:r>
              <a:rPr lang="en-GB" sz="1600" dirty="0"/>
              <a:t>The Check, BIDMAS, Formula, Exam Practice</a:t>
            </a:r>
          </a:p>
        </p:txBody>
      </p:sp>
    </p:spTree>
    <p:extLst>
      <p:ext uri="{BB962C8B-B14F-4D97-AF65-F5344CB8AC3E}">
        <p14:creationId xmlns:p14="http://schemas.microsoft.com/office/powerpoint/2010/main" val="5479233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7">
                                            <p:txEl>
                                              <p:pRg st="0" end="0"/>
                                            </p:txEl>
                                          </p:spTgt>
                                        </p:tgtEl>
                                        <p:attrNameLst>
                                          <p:attrName>style.visibility</p:attrName>
                                        </p:attrNameLst>
                                      </p:cBhvr>
                                      <p:to>
                                        <p:strVal val="visible"/>
                                      </p:to>
                                    </p:set>
                                    <p:anim calcmode="lin" valueType="num">
                                      <p:cBhvr additive="base">
                                        <p:cTn id="37" dur="500" fill="hold"/>
                                        <p:tgtEl>
                                          <p:spTgt spid="7">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7">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7">
                                            <p:txEl>
                                              <p:pRg st="1" end="1"/>
                                            </p:txEl>
                                          </p:spTgt>
                                        </p:tgtEl>
                                        <p:attrNameLst>
                                          <p:attrName>style.visibility</p:attrName>
                                        </p:attrNameLst>
                                      </p:cBhvr>
                                      <p:to>
                                        <p:strVal val="visible"/>
                                      </p:to>
                                    </p:set>
                                    <p:anim calcmode="lin" valueType="num">
                                      <p:cBhvr additive="base">
                                        <p:cTn id="43" dur="500" fill="hold"/>
                                        <p:tgtEl>
                                          <p:spTgt spid="7">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7">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7">
                                            <p:txEl>
                                              <p:pRg st="2" end="2"/>
                                            </p:txEl>
                                          </p:spTgt>
                                        </p:tgtEl>
                                        <p:attrNameLst>
                                          <p:attrName>style.visibility</p:attrName>
                                        </p:attrNameLst>
                                      </p:cBhvr>
                                      <p:to>
                                        <p:strVal val="visible"/>
                                      </p:to>
                                    </p:set>
                                    <p:anim calcmode="lin" valueType="num">
                                      <p:cBhvr additive="base">
                                        <p:cTn id="49" dur="500" fill="hold"/>
                                        <p:tgtEl>
                                          <p:spTgt spid="7">
                                            <p:txEl>
                                              <p:pRg st="2" end="2"/>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7">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ID="2" presetClass="entr" presetSubtype="4" fill="hold" grpId="0" nodeType="clickEffect">
                                  <p:stCondLst>
                                    <p:cond delay="0"/>
                                  </p:stCondLst>
                                  <p:childTnLst>
                                    <p:set>
                                      <p:cBhvr>
                                        <p:cTn id="54" dur="1" fill="hold">
                                          <p:stCondLst>
                                            <p:cond delay="0"/>
                                          </p:stCondLst>
                                        </p:cTn>
                                        <p:tgtEl>
                                          <p:spTgt spid="7">
                                            <p:txEl>
                                              <p:pRg st="3" end="3"/>
                                            </p:txEl>
                                          </p:spTgt>
                                        </p:tgtEl>
                                        <p:attrNameLst>
                                          <p:attrName>style.visibility</p:attrName>
                                        </p:attrNameLst>
                                      </p:cBhvr>
                                      <p:to>
                                        <p:strVal val="visible"/>
                                      </p:to>
                                    </p:set>
                                    <p:anim calcmode="lin" valueType="num">
                                      <p:cBhvr additive="base">
                                        <p:cTn id="55" dur="500" fill="hold"/>
                                        <p:tgtEl>
                                          <p:spTgt spid="7">
                                            <p:txEl>
                                              <p:pRg st="3" end="3"/>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7">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7">
                                            <p:txEl>
                                              <p:pRg st="4" end="4"/>
                                            </p:txEl>
                                          </p:spTgt>
                                        </p:tgtEl>
                                        <p:attrNameLst>
                                          <p:attrName>style.visibility</p:attrName>
                                        </p:attrNameLst>
                                      </p:cBhvr>
                                      <p:to>
                                        <p:strVal val="visible"/>
                                      </p:to>
                                    </p:set>
                                    <p:anim calcmode="lin" valueType="num">
                                      <p:cBhvr additive="base">
                                        <p:cTn id="61" dur="500" fill="hold"/>
                                        <p:tgtEl>
                                          <p:spTgt spid="7">
                                            <p:txEl>
                                              <p:pRg st="4" end="4"/>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7">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ID="2" presetClass="entr" presetSubtype="4" fill="hold" grpId="0" nodeType="clickEffect">
                                  <p:stCondLst>
                                    <p:cond delay="0"/>
                                  </p:stCondLst>
                                  <p:childTnLst>
                                    <p:set>
                                      <p:cBhvr>
                                        <p:cTn id="66" dur="1" fill="hold">
                                          <p:stCondLst>
                                            <p:cond delay="0"/>
                                          </p:stCondLst>
                                        </p:cTn>
                                        <p:tgtEl>
                                          <p:spTgt spid="7">
                                            <p:txEl>
                                              <p:pRg st="5" end="5"/>
                                            </p:txEl>
                                          </p:spTgt>
                                        </p:tgtEl>
                                        <p:attrNameLst>
                                          <p:attrName>style.visibility</p:attrName>
                                        </p:attrNameLst>
                                      </p:cBhvr>
                                      <p:to>
                                        <p:strVal val="visible"/>
                                      </p:to>
                                    </p:set>
                                    <p:anim calcmode="lin" valueType="num">
                                      <p:cBhvr additive="base">
                                        <p:cTn id="67" dur="500" fill="hold"/>
                                        <p:tgtEl>
                                          <p:spTgt spid="7">
                                            <p:txEl>
                                              <p:pRg st="5" end="5"/>
                                            </p:txEl>
                                          </p:spTgt>
                                        </p:tgtEl>
                                        <p:attrNameLst>
                                          <p:attrName>ppt_x</p:attrName>
                                        </p:attrNameLst>
                                      </p:cBhvr>
                                      <p:tavLst>
                                        <p:tav tm="0">
                                          <p:val>
                                            <p:strVal val="#ppt_x"/>
                                          </p:val>
                                        </p:tav>
                                        <p:tav tm="100000">
                                          <p:val>
                                            <p:strVal val="#ppt_x"/>
                                          </p:val>
                                        </p:tav>
                                      </p:tavLst>
                                    </p:anim>
                                    <p:anim calcmode="lin" valueType="num">
                                      <p:cBhvr additive="base">
                                        <p:cTn id="68" dur="500" fill="hold"/>
                                        <p:tgtEl>
                                          <p:spTgt spid="7">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7"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Check</a:t>
            </a:r>
          </a:p>
        </p:txBody>
      </p:sp>
      <p:sp>
        <p:nvSpPr>
          <p:cNvPr id="4" name="Title 1"/>
          <p:cNvSpPr txBox="1">
            <a:spLocks/>
          </p:cNvSpPr>
          <p:nvPr/>
        </p:nvSpPr>
        <p:spPr>
          <a:xfrm>
            <a:off x="457199" y="1452927"/>
            <a:ext cx="82296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a:solidFill>
                  <a:srgbClr val="7030A0"/>
                </a:solidFill>
              </a:rPr>
              <a:t>Method 2 - Estimation</a:t>
            </a:r>
          </a:p>
        </p:txBody>
      </p:sp>
      <p:sp>
        <p:nvSpPr>
          <p:cNvPr id="5" name="Content Placeholder 2"/>
          <p:cNvSpPr txBox="1">
            <a:spLocks/>
          </p:cNvSpPr>
          <p:nvPr/>
        </p:nvSpPr>
        <p:spPr>
          <a:xfrm>
            <a:off x="457199" y="1783986"/>
            <a:ext cx="5851634" cy="1906227"/>
          </a:xfrm>
          <a:prstGeom prst="rect">
            <a:avLst/>
          </a:prstGeom>
        </p:spPr>
        <p:txBody>
          <a:bodyPr vert="horz" lIns="91440" tIns="45720" rIns="91440" bIns="45720" rtlCol="0">
            <a:no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buFont typeface="Wingdings 3" charset="2"/>
              <a:buNone/>
            </a:pPr>
            <a:r>
              <a:rPr lang="en-GB" sz="1400" dirty="0"/>
              <a:t>In some situations it may be more appropriate to estimate an answer to check if your answer is the right size.</a:t>
            </a:r>
          </a:p>
          <a:p>
            <a:pPr marL="0" indent="0">
              <a:buFont typeface="Wingdings 3" charset="2"/>
              <a:buNone/>
            </a:pPr>
            <a:r>
              <a:rPr lang="en-GB" sz="1400" dirty="0"/>
              <a:t>E.g. Calculate the cost of lunch </a:t>
            </a:r>
          </a:p>
          <a:p>
            <a:pPr marL="0" indent="0">
              <a:buFont typeface="Wingdings 3" charset="2"/>
              <a:buNone/>
            </a:pPr>
            <a:r>
              <a:rPr lang="en-GB" sz="1400" dirty="0"/>
              <a:t>Sandwich £2.95</a:t>
            </a:r>
          </a:p>
          <a:p>
            <a:pPr marL="0" indent="0">
              <a:buFont typeface="Wingdings 3" charset="2"/>
              <a:buNone/>
            </a:pPr>
            <a:r>
              <a:rPr lang="en-GB" sz="1400" dirty="0"/>
              <a:t>Crisps 78p</a:t>
            </a:r>
          </a:p>
          <a:p>
            <a:pPr marL="0" indent="0">
              <a:buFont typeface="Wingdings 3" charset="2"/>
              <a:buNone/>
            </a:pPr>
            <a:r>
              <a:rPr lang="en-GB" sz="1400" dirty="0"/>
              <a:t>Drink £1.09</a:t>
            </a:r>
          </a:p>
          <a:p>
            <a:pPr marL="0" indent="0">
              <a:buFont typeface="Wingdings 3" charset="2"/>
              <a:buNone/>
            </a:pPr>
            <a:r>
              <a:rPr lang="en-GB" sz="1400" dirty="0"/>
              <a:t>£2.95 + £0.78 + £1.09 = £4.82</a:t>
            </a:r>
          </a:p>
          <a:p>
            <a:pPr marL="0" indent="0">
              <a:buFont typeface="Wingdings 3" charset="2"/>
              <a:buNone/>
            </a:pPr>
            <a:endParaRPr lang="en-GB" sz="1400" dirty="0"/>
          </a:p>
          <a:p>
            <a:endParaRPr lang="en-GB" sz="1400" dirty="0"/>
          </a:p>
        </p:txBody>
      </p:sp>
      <p:sp>
        <p:nvSpPr>
          <p:cNvPr id="6" name="TextBox 5"/>
          <p:cNvSpPr txBox="1"/>
          <p:nvPr/>
        </p:nvSpPr>
        <p:spPr>
          <a:xfrm>
            <a:off x="1915227" y="4162426"/>
            <a:ext cx="2161309" cy="1600438"/>
          </a:xfrm>
          <a:prstGeom prst="rect">
            <a:avLst/>
          </a:prstGeom>
          <a:noFill/>
          <a:ln>
            <a:solidFill>
              <a:srgbClr val="7030A0"/>
            </a:solidFill>
          </a:ln>
        </p:spPr>
        <p:txBody>
          <a:bodyPr wrap="square" rtlCol="0">
            <a:spAutoFit/>
          </a:bodyPr>
          <a:lstStyle/>
          <a:p>
            <a:r>
              <a:rPr lang="en-GB" sz="1400" dirty="0"/>
              <a:t>Solution:</a:t>
            </a:r>
          </a:p>
          <a:p>
            <a:r>
              <a:rPr lang="en-GB" sz="1400" dirty="0"/>
              <a:t>Round each price to the nearest pound to estimate how much lunch will cost and check your answer</a:t>
            </a:r>
          </a:p>
          <a:p>
            <a:r>
              <a:rPr lang="en-GB" sz="1400" dirty="0"/>
              <a:t>£3 + £1 + £1 = £5</a:t>
            </a:r>
          </a:p>
        </p:txBody>
      </p:sp>
      <p:sp>
        <p:nvSpPr>
          <p:cNvPr id="7" name="Title 1"/>
          <p:cNvSpPr txBox="1">
            <a:spLocks/>
          </p:cNvSpPr>
          <p:nvPr/>
        </p:nvSpPr>
        <p:spPr>
          <a:xfrm>
            <a:off x="457199" y="6235077"/>
            <a:ext cx="8229600" cy="1143000"/>
          </a:xfrm>
          <a:prstGeom prst="rect">
            <a:avLst/>
          </a:prstGeom>
        </p:spPr>
        <p:txBody>
          <a:bodyPr vert="horz" lIns="91440" tIns="45720" rIns="91440" bIns="45720" rtlCol="0" anchor="t">
            <a:normAutofit fontScale="97500"/>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sz="2000" dirty="0">
                <a:solidFill>
                  <a:srgbClr val="7030A0"/>
                </a:solidFill>
              </a:rPr>
              <a:t>Method 3 – an alternative calculation</a:t>
            </a:r>
          </a:p>
        </p:txBody>
      </p:sp>
      <p:sp>
        <p:nvSpPr>
          <p:cNvPr id="8" name="Content Placeholder 2"/>
          <p:cNvSpPr>
            <a:spLocks noGrp="1"/>
          </p:cNvSpPr>
          <p:nvPr>
            <p:ph idx="1"/>
          </p:nvPr>
        </p:nvSpPr>
        <p:spPr>
          <a:xfrm>
            <a:off x="457199" y="6677413"/>
            <a:ext cx="4873337" cy="2061474"/>
          </a:xfrm>
        </p:spPr>
        <p:txBody>
          <a:bodyPr>
            <a:normAutofit/>
          </a:bodyPr>
          <a:lstStyle/>
          <a:p>
            <a:pPr marL="0" indent="0">
              <a:buNone/>
            </a:pPr>
            <a:r>
              <a:rPr lang="en-GB" sz="1400" dirty="0"/>
              <a:t>You may be able to think of another way to approach the calculation to check if you still come to the same result. </a:t>
            </a:r>
          </a:p>
          <a:p>
            <a:pPr marL="0" indent="0">
              <a:buNone/>
            </a:pPr>
            <a:endParaRPr lang="en-GB" sz="1400" dirty="0"/>
          </a:p>
          <a:p>
            <a:pPr marL="0" indent="0">
              <a:buNone/>
            </a:pPr>
            <a:r>
              <a:rPr lang="en-GB" sz="1400" dirty="0"/>
              <a:t>THINK ABOUT:</a:t>
            </a:r>
          </a:p>
          <a:p>
            <a:pPr marL="0" indent="0">
              <a:buNone/>
            </a:pPr>
            <a:r>
              <a:rPr lang="en-GB" sz="1400" dirty="0"/>
              <a:t>The different ways we’ve looked at to work with percentages, fractions and ratios; these are all alternative methods to the one you originally chose!!</a:t>
            </a:r>
          </a:p>
        </p:txBody>
      </p:sp>
    </p:spTree>
    <p:extLst>
      <p:ext uri="{BB962C8B-B14F-4D97-AF65-F5344CB8AC3E}">
        <p14:creationId xmlns:p14="http://schemas.microsoft.com/office/powerpoint/2010/main" val="41468934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Formula (Algebra) and Substitution</a:t>
            </a: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457200" y="1953832"/>
                <a:ext cx="4760785" cy="2649341"/>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pPr marL="0" indent="0">
                  <a:buNone/>
                </a:pPr>
                <a:r>
                  <a:rPr lang="en-GB" dirty="0"/>
                  <a:t>You won’t need to remember formulae, but you are expected to be able to work out a value by substituting numbers you are given into a given formula</a:t>
                </a:r>
              </a:p>
              <a:p>
                <a:pPr marL="0" indent="0">
                  <a:buFont typeface="Wingdings 3" charset="2"/>
                  <a:buNone/>
                </a:pPr>
                <a:r>
                  <a:rPr lang="en-GB" dirty="0">
                    <a:solidFill>
                      <a:srgbClr val="FF0000"/>
                    </a:solidFill>
                  </a:rPr>
                  <a:t>REMEMBER</a:t>
                </a:r>
              </a:p>
              <a:p>
                <a:r>
                  <a:rPr lang="en-GB" dirty="0"/>
                  <a:t>3a = 3 x a</a:t>
                </a:r>
              </a:p>
              <a:p>
                <a:r>
                  <a:rPr lang="en-GB" dirty="0"/>
                  <a:t>ab = a x b</a:t>
                </a:r>
              </a:p>
              <a:p>
                <a:r>
                  <a:rPr lang="en-GB" dirty="0"/>
                  <a:t>a² = a x a</a:t>
                </a:r>
              </a:p>
              <a:p>
                <a14:m>
                  <m:oMath xmlns:m="http://schemas.openxmlformats.org/officeDocument/2006/math">
                    <m:f>
                      <m:fPr>
                        <m:ctrlPr>
                          <a:rPr lang="en-GB" i="1" smtClean="0">
                            <a:latin typeface="Cambria Math" panose="02040503050406030204" pitchFamily="18" charset="0"/>
                          </a:rPr>
                        </m:ctrlPr>
                      </m:fPr>
                      <m:num>
                        <m:r>
                          <a:rPr lang="en-GB" i="1" smtClean="0">
                            <a:latin typeface="Cambria Math"/>
                          </a:rPr>
                          <m:t>𝑎</m:t>
                        </m:r>
                      </m:num>
                      <m:den>
                        <m:r>
                          <a:rPr lang="en-GB" i="1" smtClean="0">
                            <a:latin typeface="Cambria Math"/>
                          </a:rPr>
                          <m:t>𝑏</m:t>
                        </m:r>
                      </m:den>
                    </m:f>
                  </m:oMath>
                </a14:m>
                <a:r>
                  <a:rPr lang="en-GB" dirty="0"/>
                  <a:t> = a ÷ b</a:t>
                </a:r>
              </a:p>
              <a:p>
                <a:endParaRPr lang="en-GB" dirty="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457200" y="1953832"/>
                <a:ext cx="4760785" cy="2649341"/>
              </a:xfrm>
              <a:prstGeom prst="rect">
                <a:avLst/>
              </a:prstGeom>
              <a:blipFill>
                <a:blip r:embed="rId2"/>
                <a:stretch>
                  <a:fillRect l="-256" t="-691"/>
                </a:stretch>
              </a:blipFill>
            </p:spPr>
            <p:txBody>
              <a:bodyPr/>
              <a:lstStyle/>
              <a:p>
                <a:r>
                  <a:rPr lang="en-GB">
                    <a:noFill/>
                  </a:rPr>
                  <a:t> </a:t>
                </a:r>
              </a:p>
            </p:txBody>
          </p:sp>
        </mc:Fallback>
      </mc:AlternateContent>
      <p:sp>
        <p:nvSpPr>
          <p:cNvPr id="6" name="Title 1"/>
          <p:cNvSpPr txBox="1">
            <a:spLocks/>
          </p:cNvSpPr>
          <p:nvPr/>
        </p:nvSpPr>
        <p:spPr>
          <a:xfrm>
            <a:off x="457200" y="4533472"/>
            <a:ext cx="4914900" cy="1143000"/>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a:t>BIDMAS</a:t>
            </a:r>
            <a:endParaRPr lang="en-GB" dirty="0"/>
          </a:p>
        </p:txBody>
      </p:sp>
      <p:sp>
        <p:nvSpPr>
          <p:cNvPr id="7" name="Content Placeholder 2"/>
          <p:cNvSpPr>
            <a:spLocks noGrp="1"/>
          </p:cNvSpPr>
          <p:nvPr>
            <p:ph idx="1"/>
          </p:nvPr>
        </p:nvSpPr>
        <p:spPr>
          <a:xfrm>
            <a:off x="457200" y="5158608"/>
            <a:ext cx="4914900" cy="2489102"/>
          </a:xfrm>
        </p:spPr>
        <p:txBody>
          <a:bodyPr>
            <a:normAutofit/>
          </a:bodyPr>
          <a:lstStyle/>
          <a:p>
            <a:pPr marL="0" indent="0">
              <a:buNone/>
            </a:pPr>
            <a:r>
              <a:rPr lang="en-GB" dirty="0"/>
              <a:t>Make sure you do the operations in the right order. To do this we follow B.I.D.M.A.S.</a:t>
            </a:r>
          </a:p>
          <a:p>
            <a:r>
              <a:rPr lang="en-GB" dirty="0">
                <a:solidFill>
                  <a:srgbClr val="FF0000"/>
                </a:solidFill>
              </a:rPr>
              <a:t>B</a:t>
            </a:r>
            <a:r>
              <a:rPr lang="en-GB" dirty="0"/>
              <a:t>rackets</a:t>
            </a:r>
          </a:p>
          <a:p>
            <a:r>
              <a:rPr lang="en-GB" dirty="0">
                <a:solidFill>
                  <a:srgbClr val="FF0000"/>
                </a:solidFill>
              </a:rPr>
              <a:t>I</a:t>
            </a:r>
            <a:r>
              <a:rPr lang="en-GB" dirty="0"/>
              <a:t>ndices (Powers)</a:t>
            </a:r>
          </a:p>
          <a:p>
            <a:r>
              <a:rPr lang="en-GB" dirty="0">
                <a:solidFill>
                  <a:srgbClr val="FF0000"/>
                </a:solidFill>
              </a:rPr>
              <a:t>D</a:t>
            </a:r>
            <a:r>
              <a:rPr lang="en-GB" dirty="0"/>
              <a:t>ivision</a:t>
            </a:r>
          </a:p>
          <a:p>
            <a:r>
              <a:rPr lang="en-GB" dirty="0">
                <a:solidFill>
                  <a:srgbClr val="FF0000"/>
                </a:solidFill>
              </a:rPr>
              <a:t>M</a:t>
            </a:r>
            <a:r>
              <a:rPr lang="en-GB" dirty="0"/>
              <a:t>ultiplication</a:t>
            </a:r>
          </a:p>
          <a:p>
            <a:r>
              <a:rPr lang="en-GB" dirty="0">
                <a:solidFill>
                  <a:srgbClr val="FF0000"/>
                </a:solidFill>
              </a:rPr>
              <a:t>A</a:t>
            </a:r>
            <a:r>
              <a:rPr lang="en-GB" dirty="0"/>
              <a:t>ddition</a:t>
            </a:r>
          </a:p>
          <a:p>
            <a:r>
              <a:rPr lang="en-GB" dirty="0">
                <a:solidFill>
                  <a:srgbClr val="FF0000"/>
                </a:solidFill>
              </a:rPr>
              <a:t>S</a:t>
            </a:r>
            <a:r>
              <a:rPr lang="en-GB" dirty="0"/>
              <a:t>ubtraction</a:t>
            </a:r>
          </a:p>
        </p:txBody>
      </p:sp>
      <p:sp>
        <p:nvSpPr>
          <p:cNvPr id="8" name="Right Brace 7"/>
          <p:cNvSpPr/>
          <p:nvPr/>
        </p:nvSpPr>
        <p:spPr>
          <a:xfrm>
            <a:off x="2024808" y="6394997"/>
            <a:ext cx="45719" cy="34006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1" name="Right Brace 10"/>
          <p:cNvSpPr/>
          <p:nvPr/>
        </p:nvSpPr>
        <p:spPr>
          <a:xfrm>
            <a:off x="2019283" y="7012780"/>
            <a:ext cx="45719" cy="340066"/>
          </a:xfrm>
          <a:prstGeom prst="righ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sp>
        <p:nvSpPr>
          <p:cNvPr id="12" name="TextBox 11"/>
          <p:cNvSpPr txBox="1"/>
          <p:nvPr/>
        </p:nvSpPr>
        <p:spPr>
          <a:xfrm>
            <a:off x="2483427" y="6301608"/>
            <a:ext cx="1984664" cy="461665"/>
          </a:xfrm>
          <a:prstGeom prst="rect">
            <a:avLst/>
          </a:prstGeom>
          <a:noFill/>
          <a:ln>
            <a:solidFill>
              <a:srgbClr val="00B0F0"/>
            </a:solidFill>
          </a:ln>
        </p:spPr>
        <p:txBody>
          <a:bodyPr wrap="square" rtlCol="0">
            <a:spAutoFit/>
          </a:bodyPr>
          <a:lstStyle/>
          <a:p>
            <a:r>
              <a:rPr lang="en-GB" sz="1200" dirty="0">
                <a:solidFill>
                  <a:srgbClr val="FF0000"/>
                </a:solidFill>
              </a:rPr>
              <a:t>These can be done at the same time</a:t>
            </a:r>
          </a:p>
        </p:txBody>
      </p:sp>
      <p:sp>
        <p:nvSpPr>
          <p:cNvPr id="13" name="TextBox 12"/>
          <p:cNvSpPr txBox="1"/>
          <p:nvPr/>
        </p:nvSpPr>
        <p:spPr>
          <a:xfrm>
            <a:off x="2483427" y="6928037"/>
            <a:ext cx="1984664" cy="461665"/>
          </a:xfrm>
          <a:prstGeom prst="rect">
            <a:avLst/>
          </a:prstGeom>
          <a:noFill/>
          <a:ln>
            <a:solidFill>
              <a:srgbClr val="00B0F0"/>
            </a:solidFill>
          </a:ln>
        </p:spPr>
        <p:txBody>
          <a:bodyPr wrap="square" rtlCol="0">
            <a:spAutoFit/>
          </a:bodyPr>
          <a:lstStyle/>
          <a:p>
            <a:r>
              <a:rPr lang="en-GB" sz="1200" dirty="0">
                <a:solidFill>
                  <a:srgbClr val="FF0000"/>
                </a:solidFill>
              </a:rPr>
              <a:t>These can be done at the same time</a:t>
            </a:r>
          </a:p>
        </p:txBody>
      </p:sp>
    </p:spTree>
    <p:extLst>
      <p:ext uri="{BB962C8B-B14F-4D97-AF65-F5344CB8AC3E}">
        <p14:creationId xmlns:p14="http://schemas.microsoft.com/office/powerpoint/2010/main" val="528885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306536"/>
            <a:ext cx="4760785" cy="1907822"/>
          </a:xfrm>
        </p:spPr>
        <p:txBody>
          <a:bodyPr>
            <a:normAutofit/>
          </a:bodyPr>
          <a:lstStyle/>
          <a:p>
            <a:r>
              <a:rPr lang="en-GB" sz="2400" dirty="0">
                <a:solidFill>
                  <a:srgbClr val="FF0000"/>
                </a:solidFill>
              </a:rPr>
              <a:t>Exam Question</a:t>
            </a:r>
          </a:p>
        </p:txBody>
      </p:sp>
      <p:pic>
        <p:nvPicPr>
          <p:cNvPr id="9" name="Picture 8">
            <a:extLst>
              <a:ext uri="{FF2B5EF4-FFF2-40B4-BE49-F238E27FC236}">
                <a16:creationId xmlns:a16="http://schemas.microsoft.com/office/drawing/2014/main" id="{AC3EB868-9D18-4B2B-A4B6-CDE0E0751463}"/>
              </a:ext>
            </a:extLst>
          </p:cNvPr>
          <p:cNvPicPr>
            <a:picLocks noChangeAspect="1"/>
          </p:cNvPicPr>
          <p:nvPr/>
        </p:nvPicPr>
        <p:blipFill>
          <a:blip r:embed="rId2"/>
          <a:stretch>
            <a:fillRect/>
          </a:stretch>
        </p:blipFill>
        <p:spPr>
          <a:xfrm>
            <a:off x="198045" y="1463577"/>
            <a:ext cx="5019940" cy="2519258"/>
          </a:xfrm>
          <a:prstGeom prst="rect">
            <a:avLst/>
          </a:prstGeom>
          <a:ln>
            <a:solidFill>
              <a:schemeClr val="tx1"/>
            </a:solidFill>
          </a:ln>
        </p:spPr>
      </p:pic>
      <p:sp>
        <p:nvSpPr>
          <p:cNvPr id="14" name="Rectangle: Rounded Corners 13">
            <a:extLst>
              <a:ext uri="{FF2B5EF4-FFF2-40B4-BE49-F238E27FC236}">
                <a16:creationId xmlns:a16="http://schemas.microsoft.com/office/drawing/2014/main" id="{8314283A-F683-4E35-80E2-D2E7B018B89B}"/>
              </a:ext>
            </a:extLst>
          </p:cNvPr>
          <p:cNvSpPr/>
          <p:nvPr/>
        </p:nvSpPr>
        <p:spPr>
          <a:xfrm>
            <a:off x="198045" y="835609"/>
            <a:ext cx="518309" cy="509991"/>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5" name="Graphic 14" descr="Mathematics">
            <a:extLst>
              <a:ext uri="{FF2B5EF4-FFF2-40B4-BE49-F238E27FC236}">
                <a16:creationId xmlns:a16="http://schemas.microsoft.com/office/drawing/2014/main" id="{B32FD409-2B89-4472-BC02-80656FDB7DC5}"/>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045" y="835610"/>
            <a:ext cx="518309" cy="518309"/>
          </a:xfrm>
          <a:prstGeom prst="rect">
            <a:avLst/>
          </a:prstGeom>
        </p:spPr>
      </p:pic>
      <p:pic>
        <p:nvPicPr>
          <p:cNvPr id="16" name="Picture 15" descr="A screenshot of a cell phone&#10;&#10;Description automatically generated">
            <a:extLst>
              <a:ext uri="{FF2B5EF4-FFF2-40B4-BE49-F238E27FC236}">
                <a16:creationId xmlns:a16="http://schemas.microsoft.com/office/drawing/2014/main" id="{855016D6-B091-40CB-9E8D-A9CC954DC073}"/>
              </a:ext>
            </a:extLst>
          </p:cNvPr>
          <p:cNvPicPr>
            <a:picLocks noChangeAspect="1"/>
          </p:cNvPicPr>
          <p:nvPr/>
        </p:nvPicPr>
        <p:blipFill>
          <a:blip r:embed="rId5"/>
          <a:stretch>
            <a:fillRect/>
          </a:stretch>
        </p:blipFill>
        <p:spPr>
          <a:xfrm>
            <a:off x="198045" y="4827053"/>
            <a:ext cx="5019940" cy="4640218"/>
          </a:xfrm>
          <a:prstGeom prst="rect">
            <a:avLst/>
          </a:prstGeom>
          <a:ln>
            <a:solidFill>
              <a:schemeClr val="tx1"/>
            </a:solidFill>
          </a:ln>
        </p:spPr>
      </p:pic>
      <p:sp>
        <p:nvSpPr>
          <p:cNvPr id="17" name="Rectangle: Rounded Corners 16">
            <a:extLst>
              <a:ext uri="{FF2B5EF4-FFF2-40B4-BE49-F238E27FC236}">
                <a16:creationId xmlns:a16="http://schemas.microsoft.com/office/drawing/2014/main" id="{2ACFC6A4-BE30-4309-8D46-BE636D0FB8FF}"/>
              </a:ext>
            </a:extLst>
          </p:cNvPr>
          <p:cNvSpPr/>
          <p:nvPr/>
        </p:nvSpPr>
        <p:spPr>
          <a:xfrm>
            <a:off x="198046" y="4185965"/>
            <a:ext cx="518309" cy="50999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8" name="Graphic 17" descr="Mathematics">
            <a:extLst>
              <a:ext uri="{FF2B5EF4-FFF2-40B4-BE49-F238E27FC236}">
                <a16:creationId xmlns:a16="http://schemas.microsoft.com/office/drawing/2014/main" id="{3C737665-9BBB-4F14-8006-806081235742}"/>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045" y="4202149"/>
            <a:ext cx="518309" cy="518309"/>
          </a:xfrm>
          <a:prstGeom prst="rect">
            <a:avLst/>
          </a:prstGeom>
        </p:spPr>
      </p:pic>
      <p:sp>
        <p:nvSpPr>
          <p:cNvPr id="19" name="Rectangle: Rounded Corners 18">
            <a:extLst>
              <a:ext uri="{FF2B5EF4-FFF2-40B4-BE49-F238E27FC236}">
                <a16:creationId xmlns:a16="http://schemas.microsoft.com/office/drawing/2014/main" id="{329B94C2-B4A8-439E-8941-B56CC3C91AD1}"/>
              </a:ext>
            </a:extLst>
          </p:cNvPr>
          <p:cNvSpPr/>
          <p:nvPr/>
        </p:nvSpPr>
        <p:spPr>
          <a:xfrm>
            <a:off x="4190035" y="5671595"/>
            <a:ext cx="2129742" cy="1064871"/>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TextBox 19">
            <a:extLst>
              <a:ext uri="{FF2B5EF4-FFF2-40B4-BE49-F238E27FC236}">
                <a16:creationId xmlns:a16="http://schemas.microsoft.com/office/drawing/2014/main" id="{C4EB7172-0EB2-4735-B598-1D37B23D3D2E}"/>
              </a:ext>
            </a:extLst>
          </p:cNvPr>
          <p:cNvSpPr txBox="1"/>
          <p:nvPr/>
        </p:nvSpPr>
        <p:spPr>
          <a:xfrm>
            <a:off x="4190035" y="5671595"/>
            <a:ext cx="2129742" cy="1061829"/>
          </a:xfrm>
          <a:prstGeom prst="rect">
            <a:avLst/>
          </a:prstGeom>
          <a:noFill/>
        </p:spPr>
        <p:txBody>
          <a:bodyPr wrap="square" rtlCol="0">
            <a:spAutoFit/>
          </a:bodyPr>
          <a:lstStyle/>
          <a:p>
            <a:r>
              <a:rPr lang="en-GB" sz="1050" dirty="0"/>
              <a:t>Don’t worry about not having the formula with this question: we will go over it in the next booklet! </a:t>
            </a:r>
          </a:p>
          <a:p>
            <a:r>
              <a:rPr lang="en-GB" sz="1050" dirty="0"/>
              <a:t>Right now, know that you need:</a:t>
            </a:r>
          </a:p>
          <a:p>
            <a:r>
              <a:rPr lang="en-GB" sz="1050" dirty="0"/>
              <a:t>3.14 x 5.5 x 5.5 x 22 = </a:t>
            </a:r>
          </a:p>
        </p:txBody>
      </p:sp>
      <p:sp>
        <p:nvSpPr>
          <p:cNvPr id="21" name="Rectangle: Rounded Corners 20">
            <a:extLst>
              <a:ext uri="{FF2B5EF4-FFF2-40B4-BE49-F238E27FC236}">
                <a16:creationId xmlns:a16="http://schemas.microsoft.com/office/drawing/2014/main" id="{2657FF6D-8591-4C68-A733-FD053B3F5488}"/>
              </a:ext>
            </a:extLst>
          </p:cNvPr>
          <p:cNvSpPr/>
          <p:nvPr/>
        </p:nvSpPr>
        <p:spPr>
          <a:xfrm>
            <a:off x="198045" y="8567025"/>
            <a:ext cx="1684116" cy="90024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TextBox 21">
            <a:extLst>
              <a:ext uri="{FF2B5EF4-FFF2-40B4-BE49-F238E27FC236}">
                <a16:creationId xmlns:a16="http://schemas.microsoft.com/office/drawing/2014/main" id="{99EA49C0-C521-4EC5-84A3-5A920F81701E}"/>
              </a:ext>
            </a:extLst>
          </p:cNvPr>
          <p:cNvSpPr txBox="1"/>
          <p:nvPr/>
        </p:nvSpPr>
        <p:spPr>
          <a:xfrm>
            <a:off x="198045" y="8575344"/>
            <a:ext cx="1684116" cy="900246"/>
          </a:xfrm>
          <a:prstGeom prst="rect">
            <a:avLst/>
          </a:prstGeom>
          <a:noFill/>
        </p:spPr>
        <p:txBody>
          <a:bodyPr wrap="square" rtlCol="0">
            <a:spAutoFit/>
          </a:bodyPr>
          <a:lstStyle/>
          <a:p>
            <a:r>
              <a:rPr lang="en-GB" sz="1050" dirty="0"/>
              <a:t>Follow up question:</a:t>
            </a:r>
          </a:p>
          <a:p>
            <a:r>
              <a:rPr lang="en-GB" sz="1050" dirty="0"/>
              <a:t>Why did I use 5.5 in my sum? </a:t>
            </a:r>
          </a:p>
          <a:p>
            <a:r>
              <a:rPr lang="en-GB" sz="1050" dirty="0"/>
              <a:t>Clue: It is related to the 11cm!</a:t>
            </a:r>
          </a:p>
        </p:txBody>
      </p:sp>
    </p:spTree>
    <p:extLst>
      <p:ext uri="{BB962C8B-B14F-4D97-AF65-F5344CB8AC3E}">
        <p14:creationId xmlns:p14="http://schemas.microsoft.com/office/powerpoint/2010/main" val="3882129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9958" y="498490"/>
            <a:ext cx="4760785" cy="792404"/>
          </a:xfrm>
        </p:spPr>
        <p:txBody>
          <a:bodyPr>
            <a:normAutofit fontScale="90000"/>
          </a:bodyPr>
          <a:lstStyle/>
          <a:p>
            <a:r>
              <a:rPr lang="en-GB" dirty="0"/>
              <a:t>Common Formula</a:t>
            </a:r>
            <a:br>
              <a:rPr lang="en-GB" dirty="0"/>
            </a:br>
            <a:r>
              <a:rPr lang="en-GB" sz="2000" i="1" dirty="0"/>
              <a:t>Speed, Distance and Time</a:t>
            </a:r>
            <a:endParaRPr lang="en-GB" i="1" dirty="0"/>
          </a:p>
        </p:txBody>
      </p:sp>
      <p:sp>
        <p:nvSpPr>
          <p:cNvPr id="5" name="Isosceles Triangle 4"/>
          <p:cNvSpPr/>
          <p:nvPr/>
        </p:nvSpPr>
        <p:spPr>
          <a:xfrm>
            <a:off x="219958" y="1672937"/>
            <a:ext cx="2421082" cy="2088573"/>
          </a:xfrm>
          <a:prstGeom prs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7" name="Straight Connector 6"/>
          <p:cNvCxnSpPr>
            <a:stCxn id="5" idx="1"/>
            <a:endCxn id="5" idx="5"/>
          </p:cNvCxnSpPr>
          <p:nvPr/>
        </p:nvCxnSpPr>
        <p:spPr>
          <a:xfrm>
            <a:off x="825229" y="2717224"/>
            <a:ext cx="1210541"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endCxn id="5" idx="3"/>
          </p:cNvCxnSpPr>
          <p:nvPr/>
        </p:nvCxnSpPr>
        <p:spPr>
          <a:xfrm>
            <a:off x="1414912" y="2717224"/>
            <a:ext cx="15587" cy="10442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222679" y="2134879"/>
            <a:ext cx="1059873" cy="369332"/>
          </a:xfrm>
          <a:prstGeom prst="rect">
            <a:avLst/>
          </a:prstGeom>
          <a:noFill/>
        </p:spPr>
        <p:txBody>
          <a:bodyPr wrap="square" rtlCol="0">
            <a:spAutoFit/>
          </a:bodyPr>
          <a:lstStyle/>
          <a:p>
            <a:r>
              <a:rPr lang="en-GB" dirty="0"/>
              <a:t>D</a:t>
            </a:r>
          </a:p>
        </p:txBody>
      </p:sp>
      <p:sp>
        <p:nvSpPr>
          <p:cNvPr id="11" name="TextBox 10"/>
          <p:cNvSpPr txBox="1"/>
          <p:nvPr/>
        </p:nvSpPr>
        <p:spPr>
          <a:xfrm>
            <a:off x="1682477" y="3143251"/>
            <a:ext cx="1579418" cy="369332"/>
          </a:xfrm>
          <a:prstGeom prst="rect">
            <a:avLst/>
          </a:prstGeom>
          <a:noFill/>
        </p:spPr>
        <p:txBody>
          <a:bodyPr wrap="square" rtlCol="0">
            <a:spAutoFit/>
          </a:bodyPr>
          <a:lstStyle/>
          <a:p>
            <a:r>
              <a:rPr lang="en-GB" dirty="0"/>
              <a:t>T</a:t>
            </a:r>
          </a:p>
        </p:txBody>
      </p:sp>
      <p:sp>
        <p:nvSpPr>
          <p:cNvPr id="12" name="TextBox 11"/>
          <p:cNvSpPr txBox="1"/>
          <p:nvPr/>
        </p:nvSpPr>
        <p:spPr>
          <a:xfrm>
            <a:off x="825229" y="3143250"/>
            <a:ext cx="2556163" cy="369332"/>
          </a:xfrm>
          <a:prstGeom prst="rect">
            <a:avLst/>
          </a:prstGeom>
          <a:noFill/>
        </p:spPr>
        <p:txBody>
          <a:bodyPr wrap="square" rtlCol="0">
            <a:spAutoFit/>
          </a:bodyPr>
          <a:lstStyle/>
          <a:p>
            <a:r>
              <a:rPr lang="en-GB" dirty="0"/>
              <a:t>S</a:t>
            </a:r>
          </a:p>
        </p:txBody>
      </p:sp>
      <p:sp>
        <p:nvSpPr>
          <p:cNvPr id="13" name="TextBox 12"/>
          <p:cNvSpPr txBox="1"/>
          <p:nvPr/>
        </p:nvSpPr>
        <p:spPr>
          <a:xfrm>
            <a:off x="2630549" y="1317964"/>
            <a:ext cx="2868741" cy="1754326"/>
          </a:xfrm>
          <a:prstGeom prst="rect">
            <a:avLst/>
          </a:prstGeom>
          <a:noFill/>
        </p:spPr>
        <p:txBody>
          <a:bodyPr wrap="square" rtlCol="0">
            <a:spAutoFit/>
          </a:bodyPr>
          <a:lstStyle/>
          <a:p>
            <a:r>
              <a:rPr lang="en-GB" dirty="0"/>
              <a:t>REMEMBER:</a:t>
            </a:r>
          </a:p>
          <a:p>
            <a:r>
              <a:rPr lang="en-GB" dirty="0"/>
              <a:t>Cover the value you want to find. What’s left?</a:t>
            </a:r>
          </a:p>
          <a:p>
            <a:r>
              <a:rPr lang="en-GB" dirty="0"/>
              <a:t>Two values next to each other? Multiply. </a:t>
            </a:r>
          </a:p>
          <a:p>
            <a:r>
              <a:rPr lang="en-GB" dirty="0"/>
              <a:t>Above and below? Divide!</a:t>
            </a:r>
          </a:p>
        </p:txBody>
      </p:sp>
      <p:sp>
        <p:nvSpPr>
          <p:cNvPr id="14" name="TextBox 13"/>
          <p:cNvSpPr txBox="1"/>
          <p:nvPr/>
        </p:nvSpPr>
        <p:spPr>
          <a:xfrm>
            <a:off x="2951893" y="3495562"/>
            <a:ext cx="2069540" cy="923330"/>
          </a:xfrm>
          <a:prstGeom prst="rect">
            <a:avLst/>
          </a:prstGeom>
          <a:noFill/>
          <a:ln>
            <a:solidFill>
              <a:schemeClr val="tx1"/>
            </a:solidFill>
          </a:ln>
        </p:spPr>
        <p:txBody>
          <a:bodyPr wrap="square" rtlCol="0">
            <a:spAutoFit/>
          </a:bodyPr>
          <a:lstStyle/>
          <a:p>
            <a:r>
              <a:rPr lang="en-GB" dirty="0"/>
              <a:t>D= </a:t>
            </a:r>
            <a:r>
              <a:rPr lang="en-GB" u="sng" dirty="0"/>
              <a:t>				</a:t>
            </a:r>
          </a:p>
          <a:p>
            <a:r>
              <a:rPr lang="en-GB" dirty="0"/>
              <a:t>S= </a:t>
            </a:r>
            <a:r>
              <a:rPr lang="en-GB" u="sng" dirty="0"/>
              <a:t>				</a:t>
            </a:r>
          </a:p>
          <a:p>
            <a:r>
              <a:rPr lang="en-GB" dirty="0"/>
              <a:t>T= </a:t>
            </a:r>
            <a:r>
              <a:rPr lang="en-GB" u="sng" dirty="0"/>
              <a:t>				</a:t>
            </a:r>
            <a:endParaRPr lang="en-GB" dirty="0"/>
          </a:p>
        </p:txBody>
      </p:sp>
      <p:sp>
        <p:nvSpPr>
          <p:cNvPr id="16" name="TextBox 15"/>
          <p:cNvSpPr txBox="1"/>
          <p:nvPr/>
        </p:nvSpPr>
        <p:spPr>
          <a:xfrm>
            <a:off x="457200" y="4842164"/>
            <a:ext cx="4552967" cy="2308324"/>
          </a:xfrm>
          <a:prstGeom prst="rect">
            <a:avLst/>
          </a:prstGeom>
          <a:noFill/>
          <a:ln>
            <a:solidFill>
              <a:srgbClr val="00B0F0"/>
            </a:solidFill>
          </a:ln>
        </p:spPr>
        <p:txBody>
          <a:bodyPr wrap="square" rtlCol="0">
            <a:spAutoFit/>
          </a:bodyPr>
          <a:lstStyle/>
          <a:p>
            <a:r>
              <a:rPr lang="en-GB" dirty="0"/>
              <a:t>If a train travels 300 miles over 2 hours, how fast was it going?</a:t>
            </a:r>
          </a:p>
          <a:p>
            <a:endParaRPr lang="en-GB" dirty="0"/>
          </a:p>
          <a:p>
            <a:r>
              <a:rPr lang="en-GB" dirty="0"/>
              <a:t>If a bus travels for 2 hours at a speed of 50 mph, how far did it go?</a:t>
            </a:r>
          </a:p>
          <a:p>
            <a:endParaRPr lang="en-GB" dirty="0"/>
          </a:p>
          <a:p>
            <a:r>
              <a:rPr lang="en-GB" dirty="0"/>
              <a:t>A cyclist rides 5 miles at a speed of 2 miles an hour. How long did it take?</a:t>
            </a:r>
          </a:p>
        </p:txBody>
      </p:sp>
    </p:spTree>
    <p:extLst>
      <p:ext uri="{BB962C8B-B14F-4D97-AF65-F5344CB8AC3E}">
        <p14:creationId xmlns:p14="http://schemas.microsoft.com/office/powerpoint/2010/main" val="36059884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BIDMAS Practice</a:t>
            </a:r>
          </a:p>
        </p:txBody>
      </p:sp>
      <mc:AlternateContent xmlns:mc="http://schemas.openxmlformats.org/markup-compatibility/2006" xmlns:a14="http://schemas.microsoft.com/office/drawing/2010/main">
        <mc:Choice Requires="a14">
          <p:sp>
            <p:nvSpPr>
              <p:cNvPr id="5" name="Content Placeholder 2"/>
              <p:cNvSpPr txBox="1">
                <a:spLocks/>
              </p:cNvSpPr>
              <p:nvPr/>
            </p:nvSpPr>
            <p:spPr>
              <a:xfrm>
                <a:off x="457200" y="1633487"/>
                <a:ext cx="8229600" cy="4525963"/>
              </a:xfrm>
              <a:prstGeom prst="rect">
                <a:avLst/>
              </a:prstGeom>
            </p:spPr>
            <p:txBody>
              <a:bodyPr vert="horz" lIns="91440" tIns="45720" rIns="91440" bIns="45720" rtlCol="0">
                <a:normAutofit/>
              </a:bodyPr>
              <a:lstStyle>
                <a:lvl1pPr marL="257175" indent="-257175" algn="l" defTabSz="342900" rtl="0" eaLnBrk="1" latinLnBrk="0" hangingPunct="1">
                  <a:spcBef>
                    <a:spcPts val="750"/>
                  </a:spcBef>
                  <a:spcAft>
                    <a:spcPts val="0"/>
                  </a:spcAft>
                  <a:buClr>
                    <a:schemeClr val="accent1"/>
                  </a:buClr>
                  <a:buSzPct val="80000"/>
                  <a:buFont typeface="Wingdings 3" charset="2"/>
                  <a:buChar char=""/>
                  <a:defRPr sz="1350" kern="1200">
                    <a:solidFill>
                      <a:schemeClr val="tx1">
                        <a:lumMod val="75000"/>
                        <a:lumOff val="25000"/>
                      </a:schemeClr>
                    </a:solidFill>
                    <a:latin typeface="+mn-lt"/>
                    <a:ea typeface="+mn-ea"/>
                    <a:cs typeface="+mn-cs"/>
                  </a:defRPr>
                </a:lvl1pPr>
                <a:lvl2pPr marL="557213" indent="-214313" algn="l" defTabSz="342900" rtl="0" eaLnBrk="1" latinLnBrk="0" hangingPunct="1">
                  <a:spcBef>
                    <a:spcPts val="75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2pPr>
                <a:lvl3pPr marL="857250" indent="-171450" algn="l" defTabSz="342900" rtl="0" eaLnBrk="1" latinLnBrk="0" hangingPunct="1">
                  <a:spcBef>
                    <a:spcPts val="750"/>
                  </a:spcBef>
                  <a:spcAft>
                    <a:spcPts val="0"/>
                  </a:spcAft>
                  <a:buClr>
                    <a:schemeClr val="accent1"/>
                  </a:buClr>
                  <a:buSzPct val="80000"/>
                  <a:buFont typeface="Wingdings 3" charset="2"/>
                  <a:buChar char=""/>
                  <a:defRPr sz="1050" kern="1200">
                    <a:solidFill>
                      <a:schemeClr val="tx1">
                        <a:lumMod val="75000"/>
                        <a:lumOff val="25000"/>
                      </a:schemeClr>
                    </a:solidFill>
                    <a:latin typeface="+mn-lt"/>
                    <a:ea typeface="+mn-ea"/>
                    <a:cs typeface="+mn-cs"/>
                  </a:defRPr>
                </a:lvl3pPr>
                <a:lvl4pPr marL="12001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4pPr>
                <a:lvl5pPr marL="15430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5pPr>
                <a:lvl6pPr marL="18859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6pPr>
                <a:lvl7pPr marL="22288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7pPr>
                <a:lvl8pPr marL="25717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8pPr>
                <a:lvl9pPr marL="2914650" indent="-171450" algn="l" defTabSz="342900" rtl="0" eaLnBrk="1" latinLnBrk="0" hangingPunct="1">
                  <a:spcBef>
                    <a:spcPts val="750"/>
                  </a:spcBef>
                  <a:spcAft>
                    <a:spcPts val="0"/>
                  </a:spcAft>
                  <a:buClr>
                    <a:schemeClr val="accent1"/>
                  </a:buClr>
                  <a:buSzPct val="80000"/>
                  <a:buFont typeface="Wingdings 3" charset="2"/>
                  <a:buChar char=""/>
                  <a:defRPr sz="900" kern="1200">
                    <a:solidFill>
                      <a:schemeClr val="tx1">
                        <a:lumMod val="75000"/>
                        <a:lumOff val="25000"/>
                      </a:schemeClr>
                    </a:solidFill>
                    <a:latin typeface="+mn-lt"/>
                    <a:ea typeface="+mn-ea"/>
                    <a:cs typeface="+mn-cs"/>
                  </a:defRPr>
                </a:lvl9pPr>
              </a:lstStyle>
              <a:p>
                <a:r>
                  <a:rPr lang="en-GB" dirty="0"/>
                  <a:t>3 + 4 x 6 = </a:t>
                </a:r>
              </a:p>
              <a:p>
                <a:r>
                  <a:rPr lang="en-GB" dirty="0"/>
                  <a:t>4(24 – 17) =</a:t>
                </a:r>
              </a:p>
              <a:p>
                <a:r>
                  <a:rPr lang="en-GB" dirty="0"/>
                  <a:t>Using the formula </a:t>
                </a:r>
                <a:r>
                  <a:rPr lang="en-GB" dirty="0">
                    <a:solidFill>
                      <a:srgbClr val="FF0000"/>
                    </a:solidFill>
                  </a:rPr>
                  <a:t>A = </a:t>
                </a:r>
                <a14:m>
                  <m:oMath xmlns:m="http://schemas.openxmlformats.org/officeDocument/2006/math">
                    <m:r>
                      <a:rPr lang="en-GB" i="1" smtClean="0">
                        <a:solidFill>
                          <a:srgbClr val="FF0000"/>
                        </a:solidFill>
                        <a:latin typeface="Cambria Math"/>
                      </a:rPr>
                      <m:t>𝑙𝑤</m:t>
                    </m:r>
                  </m:oMath>
                </a14:m>
                <a:r>
                  <a:rPr lang="en-GB" dirty="0">
                    <a:solidFill>
                      <a:srgbClr val="FF0000"/>
                    </a:solidFill>
                  </a:rPr>
                  <a:t> </a:t>
                </a:r>
                <a:r>
                  <a:rPr lang="en-GB" dirty="0"/>
                  <a:t>find A when </a:t>
                </a:r>
                <a14:m>
                  <m:oMath xmlns:m="http://schemas.openxmlformats.org/officeDocument/2006/math">
                    <m:r>
                      <a:rPr lang="en-GB" i="1" smtClean="0">
                        <a:latin typeface="Cambria Math"/>
                      </a:rPr>
                      <m:t>𝑙</m:t>
                    </m:r>
                    <m:r>
                      <a:rPr lang="en-GB" i="1" smtClean="0">
                        <a:latin typeface="Cambria Math"/>
                      </a:rPr>
                      <m:t>=4</m:t>
                    </m:r>
                    <m:r>
                      <a:rPr lang="en-GB" i="1" smtClean="0">
                        <a:latin typeface="Cambria Math"/>
                      </a:rPr>
                      <m:t>𝑚</m:t>
                    </m:r>
                    <m:r>
                      <a:rPr lang="en-GB" i="1" smtClean="0">
                        <a:latin typeface="Cambria Math"/>
                      </a:rPr>
                      <m:t> </m:t>
                    </m:r>
                    <m:r>
                      <a:rPr lang="en-GB" i="1" smtClean="0">
                        <a:latin typeface="Cambria Math"/>
                      </a:rPr>
                      <m:t>𝑎𝑛𝑑</m:t>
                    </m:r>
                    <m:r>
                      <a:rPr lang="en-GB" i="1" smtClean="0">
                        <a:latin typeface="Cambria Math"/>
                      </a:rPr>
                      <m:t> </m:t>
                    </m:r>
                    <m:r>
                      <a:rPr lang="en-GB" i="1" smtClean="0">
                        <a:latin typeface="Cambria Math"/>
                      </a:rPr>
                      <m:t>𝑤</m:t>
                    </m:r>
                    <m:r>
                      <a:rPr lang="en-GB" i="1" smtClean="0">
                        <a:latin typeface="Cambria Math"/>
                      </a:rPr>
                      <m:t>=3</m:t>
                    </m:r>
                    <m:r>
                      <a:rPr lang="en-GB" i="1" smtClean="0">
                        <a:latin typeface="Cambria Math"/>
                      </a:rPr>
                      <m:t>𝑚</m:t>
                    </m:r>
                  </m:oMath>
                </a14:m>
                <a:endParaRPr lang="en-GB" dirty="0"/>
              </a:p>
              <a:p>
                <a:r>
                  <a:rPr lang="en-GB" dirty="0"/>
                  <a:t>Using the formula </a:t>
                </a:r>
                <a14:m>
                  <m:oMath xmlns:m="http://schemas.openxmlformats.org/officeDocument/2006/math">
                    <m:r>
                      <a:rPr lang="en-GB" i="1" smtClean="0">
                        <a:solidFill>
                          <a:srgbClr val="FF0000"/>
                        </a:solidFill>
                        <a:latin typeface="Cambria Math"/>
                      </a:rPr>
                      <m:t>𝑉</m:t>
                    </m:r>
                    <m:r>
                      <a:rPr lang="en-GB" i="1" smtClean="0">
                        <a:solidFill>
                          <a:srgbClr val="FF0000"/>
                        </a:solidFill>
                        <a:latin typeface="Cambria Math"/>
                      </a:rPr>
                      <m:t>= </m:t>
                    </m:r>
                    <m:r>
                      <m:rPr>
                        <m:sty m:val="p"/>
                      </m:rPr>
                      <a:rPr lang="el-GR" i="1" smtClean="0">
                        <a:solidFill>
                          <a:srgbClr val="FF0000"/>
                        </a:solidFill>
                        <a:latin typeface="Cambria Math"/>
                      </a:rPr>
                      <m:t>π</m:t>
                    </m:r>
                    <m:r>
                      <a:rPr lang="en-GB" i="1" smtClean="0">
                        <a:solidFill>
                          <a:srgbClr val="FF0000"/>
                        </a:solidFill>
                        <a:latin typeface="Cambria Math"/>
                      </a:rPr>
                      <m:t>𝑟</m:t>
                    </m:r>
                    <m:r>
                      <a:rPr lang="en-GB" i="1" smtClean="0">
                        <a:solidFill>
                          <a:srgbClr val="FF0000"/>
                        </a:solidFill>
                        <a:latin typeface="Cambria Math"/>
                      </a:rPr>
                      <m:t>²</m:t>
                    </m:r>
                    <m:r>
                      <a:rPr lang="en-GB" i="1" smtClean="0">
                        <a:solidFill>
                          <a:srgbClr val="FF0000"/>
                        </a:solidFill>
                        <a:latin typeface="Cambria Math"/>
                      </a:rPr>
                      <m:t>h</m:t>
                    </m:r>
                  </m:oMath>
                </a14:m>
                <a:endParaRPr lang="en-GB" dirty="0">
                  <a:solidFill>
                    <a:srgbClr val="FF0000"/>
                  </a:solidFill>
                </a:endParaRPr>
              </a:p>
              <a:p>
                <a:pPr marL="0" indent="0">
                  <a:buFont typeface="Wingdings 3" charset="2"/>
                  <a:buNone/>
                </a:pPr>
                <a:r>
                  <a:rPr lang="en-GB" dirty="0"/>
                  <a:t>    Find V when r= 5, h = 25 and </a:t>
                </a:r>
                <a:r>
                  <a:rPr lang="el-GR" dirty="0"/>
                  <a:t>π</a:t>
                </a:r>
                <a:r>
                  <a:rPr lang="en-GB" dirty="0"/>
                  <a:t> = 3</a:t>
                </a:r>
              </a:p>
              <a:p>
                <a:endParaRPr lang="en-GB" dirty="0"/>
              </a:p>
            </p:txBody>
          </p:sp>
        </mc:Choice>
        <mc:Fallback xmlns="">
          <p:sp>
            <p:nvSpPr>
              <p:cNvPr id="5" name="Content Placeholder 2"/>
              <p:cNvSpPr txBox="1">
                <a:spLocks noRot="1" noChangeAspect="1" noMove="1" noResize="1" noEditPoints="1" noAdjustHandles="1" noChangeArrowheads="1" noChangeShapeType="1" noTextEdit="1"/>
              </p:cNvSpPr>
              <p:nvPr/>
            </p:nvSpPr>
            <p:spPr>
              <a:xfrm>
                <a:off x="457200" y="1633487"/>
                <a:ext cx="8229600" cy="4525963"/>
              </a:xfrm>
              <a:prstGeom prst="rect">
                <a:avLst/>
              </a:prstGeom>
              <a:blipFill>
                <a:blip r:embed="rId2"/>
                <a:stretch>
                  <a:fillRect t="-404"/>
                </a:stretch>
              </a:blipFill>
            </p:spPr>
            <p:txBody>
              <a:bodyPr/>
              <a:lstStyle/>
              <a:p>
                <a:r>
                  <a:rPr lang="en-GB">
                    <a:noFill/>
                  </a:rPr>
                  <a:t> </a:t>
                </a:r>
              </a:p>
            </p:txBody>
          </p:sp>
        </mc:Fallback>
      </mc:AlternateContent>
      <p:pic>
        <p:nvPicPr>
          <p:cNvPr id="9" name="Picture 2"/>
          <p:cNvPicPr>
            <a:picLocks noChangeAspect="1" noChangeArrowheads="1"/>
          </p:cNvPicPr>
          <p:nvPr/>
        </p:nvPicPr>
        <p:blipFill rotWithShape="1">
          <a:blip r:embed="rId3">
            <a:extLst>
              <a:ext uri="{28A0092B-C50C-407E-A947-70E740481C1C}">
                <a14:useLocalDpi xmlns:a14="http://schemas.microsoft.com/office/drawing/2010/main" val="0"/>
              </a:ext>
            </a:extLst>
          </a:blip>
          <a:srcRect r="42084" b="47417"/>
          <a:stretch/>
        </p:blipFill>
        <p:spPr bwMode="auto">
          <a:xfrm>
            <a:off x="457200" y="4521309"/>
            <a:ext cx="2482770" cy="200681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10" name="Title 1"/>
          <p:cNvSpPr txBox="1">
            <a:spLocks/>
          </p:cNvSpPr>
          <p:nvPr/>
        </p:nvSpPr>
        <p:spPr>
          <a:xfrm>
            <a:off x="457200" y="3641051"/>
            <a:ext cx="4760785" cy="1907822"/>
          </a:xfrm>
          <a:prstGeom prst="rect">
            <a:avLst/>
          </a:prstGeom>
        </p:spPr>
        <p:txBody>
          <a:bodyPr vert="horz" lIns="91440" tIns="45720" rIns="91440" bIns="45720" rtlCol="0" anchor="t">
            <a:normAutofit/>
          </a:bodyPr>
          <a:lstStyle>
            <a:lvl1pPr algn="l" defTabSz="342900" rtl="0" eaLnBrk="1" latinLnBrk="0" hangingPunct="1">
              <a:spcBef>
                <a:spcPct val="0"/>
              </a:spcBef>
              <a:buNone/>
              <a:defRPr sz="27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GB" dirty="0"/>
              <a:t>More Formula!!</a:t>
            </a:r>
          </a:p>
        </p:txBody>
      </p:sp>
      <p:sp>
        <p:nvSpPr>
          <p:cNvPr id="3" name="Rectangle 2">
            <a:extLst>
              <a:ext uri="{FF2B5EF4-FFF2-40B4-BE49-F238E27FC236}">
                <a16:creationId xmlns:a16="http://schemas.microsoft.com/office/drawing/2014/main" id="{15BC7730-0CC5-4096-8975-D48D486B3E1E}"/>
              </a:ext>
            </a:extLst>
          </p:cNvPr>
          <p:cNvSpPr/>
          <p:nvPr/>
        </p:nvSpPr>
        <p:spPr>
          <a:xfrm>
            <a:off x="3429000" y="4830384"/>
            <a:ext cx="1979271" cy="90282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cxnSp>
        <p:nvCxnSpPr>
          <p:cNvPr id="6" name="Straight Connector 5">
            <a:extLst>
              <a:ext uri="{FF2B5EF4-FFF2-40B4-BE49-F238E27FC236}">
                <a16:creationId xmlns:a16="http://schemas.microsoft.com/office/drawing/2014/main" id="{8CCF4C84-A809-4225-9AC9-3E31B9900447}"/>
              </a:ext>
            </a:extLst>
          </p:cNvPr>
          <p:cNvCxnSpPr/>
          <p:nvPr/>
        </p:nvCxnSpPr>
        <p:spPr>
          <a:xfrm>
            <a:off x="5590572" y="4830384"/>
            <a:ext cx="0" cy="902825"/>
          </a:xfrm>
          <a:prstGeom prst="line">
            <a:avLst/>
          </a:prstGeom>
          <a:ln/>
        </p:spPr>
        <p:style>
          <a:lnRef idx="2">
            <a:schemeClr val="dk1"/>
          </a:lnRef>
          <a:fillRef idx="0">
            <a:schemeClr val="dk1"/>
          </a:fillRef>
          <a:effectRef idx="1">
            <a:schemeClr val="dk1"/>
          </a:effectRef>
          <a:fontRef idx="minor">
            <a:schemeClr val="tx1"/>
          </a:fontRef>
        </p:style>
      </p:cxnSp>
      <p:cxnSp>
        <p:nvCxnSpPr>
          <p:cNvPr id="11" name="Straight Connector 10">
            <a:extLst>
              <a:ext uri="{FF2B5EF4-FFF2-40B4-BE49-F238E27FC236}">
                <a16:creationId xmlns:a16="http://schemas.microsoft.com/office/drawing/2014/main" id="{2FF6DABF-201C-47FA-BB33-AE4A849A51E5}"/>
              </a:ext>
            </a:extLst>
          </p:cNvPr>
          <p:cNvCxnSpPr>
            <a:cxnSpLocks/>
          </p:cNvCxnSpPr>
          <p:nvPr/>
        </p:nvCxnSpPr>
        <p:spPr>
          <a:xfrm flipH="1">
            <a:off x="3429000" y="5920333"/>
            <a:ext cx="1979271" cy="0"/>
          </a:xfrm>
          <a:prstGeom prst="line">
            <a:avLst/>
          </a:prstGeom>
          <a:ln/>
        </p:spPr>
        <p:style>
          <a:lnRef idx="2">
            <a:schemeClr val="dk1"/>
          </a:lnRef>
          <a:fillRef idx="0">
            <a:schemeClr val="dk1"/>
          </a:fillRef>
          <a:effectRef idx="1">
            <a:schemeClr val="dk1"/>
          </a:effectRef>
          <a:fontRef idx="minor">
            <a:schemeClr val="tx1"/>
          </a:fontRef>
        </p:style>
      </p:cxnSp>
      <p:sp>
        <p:nvSpPr>
          <p:cNvPr id="8" name="TextBox 7">
            <a:extLst>
              <a:ext uri="{FF2B5EF4-FFF2-40B4-BE49-F238E27FC236}">
                <a16:creationId xmlns:a16="http://schemas.microsoft.com/office/drawing/2014/main" id="{3E05A1B6-BCAF-4AC3-978B-73AEAEA8394D}"/>
              </a:ext>
            </a:extLst>
          </p:cNvPr>
          <p:cNvSpPr txBox="1"/>
          <p:nvPr/>
        </p:nvSpPr>
        <p:spPr>
          <a:xfrm>
            <a:off x="3842795" y="6007261"/>
            <a:ext cx="1226916" cy="369332"/>
          </a:xfrm>
          <a:prstGeom prst="rect">
            <a:avLst/>
          </a:prstGeom>
          <a:noFill/>
        </p:spPr>
        <p:txBody>
          <a:bodyPr wrap="square" rtlCol="0">
            <a:spAutoFit/>
          </a:bodyPr>
          <a:lstStyle/>
          <a:p>
            <a:r>
              <a:rPr lang="en-GB" dirty="0"/>
              <a:t>12cm</a:t>
            </a:r>
          </a:p>
        </p:txBody>
      </p:sp>
      <p:sp>
        <p:nvSpPr>
          <p:cNvPr id="12" name="TextBox 11">
            <a:extLst>
              <a:ext uri="{FF2B5EF4-FFF2-40B4-BE49-F238E27FC236}">
                <a16:creationId xmlns:a16="http://schemas.microsoft.com/office/drawing/2014/main" id="{1A58163F-B4C4-47C8-87FE-30955C572D83}"/>
              </a:ext>
            </a:extLst>
          </p:cNvPr>
          <p:cNvSpPr txBox="1"/>
          <p:nvPr/>
        </p:nvSpPr>
        <p:spPr>
          <a:xfrm>
            <a:off x="5590572" y="5097130"/>
            <a:ext cx="1226916" cy="369332"/>
          </a:xfrm>
          <a:prstGeom prst="rect">
            <a:avLst/>
          </a:prstGeom>
          <a:noFill/>
        </p:spPr>
        <p:txBody>
          <a:bodyPr wrap="square" rtlCol="0">
            <a:spAutoFit/>
          </a:bodyPr>
          <a:lstStyle/>
          <a:p>
            <a:r>
              <a:rPr lang="en-GB" dirty="0"/>
              <a:t>5cm</a:t>
            </a:r>
          </a:p>
        </p:txBody>
      </p:sp>
      <p:sp>
        <p:nvSpPr>
          <p:cNvPr id="13" name="TextBox 12">
            <a:extLst>
              <a:ext uri="{FF2B5EF4-FFF2-40B4-BE49-F238E27FC236}">
                <a16:creationId xmlns:a16="http://schemas.microsoft.com/office/drawing/2014/main" id="{543982AC-FC91-43A8-B716-2926A3265994}"/>
              </a:ext>
            </a:extLst>
          </p:cNvPr>
          <p:cNvSpPr txBox="1"/>
          <p:nvPr/>
        </p:nvSpPr>
        <p:spPr>
          <a:xfrm>
            <a:off x="457200" y="6956385"/>
            <a:ext cx="4951071" cy="738664"/>
          </a:xfrm>
          <a:prstGeom prst="rect">
            <a:avLst/>
          </a:prstGeom>
          <a:noFill/>
          <a:ln>
            <a:solidFill>
              <a:schemeClr val="tx1"/>
            </a:solidFill>
          </a:ln>
        </p:spPr>
        <p:txBody>
          <a:bodyPr wrap="square" rtlCol="0">
            <a:spAutoFit/>
          </a:bodyPr>
          <a:lstStyle/>
          <a:p>
            <a:r>
              <a:rPr lang="en-GB" sz="1400" dirty="0"/>
              <a:t>Lindsay works 22 hours a week, at a rate of £33.58. He works all four weeks of February. For his hard work he gets a bonus of £500. How much does he earn in total?</a:t>
            </a:r>
          </a:p>
        </p:txBody>
      </p:sp>
      <p:sp>
        <p:nvSpPr>
          <p:cNvPr id="14" name="TextBox 13">
            <a:extLst>
              <a:ext uri="{FF2B5EF4-FFF2-40B4-BE49-F238E27FC236}">
                <a16:creationId xmlns:a16="http://schemas.microsoft.com/office/drawing/2014/main" id="{DB672E4E-0057-47B3-A01B-50B077C0949D}"/>
              </a:ext>
            </a:extLst>
          </p:cNvPr>
          <p:cNvSpPr txBox="1"/>
          <p:nvPr/>
        </p:nvSpPr>
        <p:spPr>
          <a:xfrm>
            <a:off x="464434" y="8122652"/>
            <a:ext cx="4951071" cy="954107"/>
          </a:xfrm>
          <a:prstGeom prst="rect">
            <a:avLst/>
          </a:prstGeom>
          <a:noFill/>
          <a:ln>
            <a:solidFill>
              <a:schemeClr val="tx1"/>
            </a:solidFill>
          </a:ln>
        </p:spPr>
        <p:txBody>
          <a:bodyPr wrap="square" rtlCol="0">
            <a:spAutoFit/>
          </a:bodyPr>
          <a:lstStyle/>
          <a:p>
            <a:r>
              <a:rPr lang="en-GB" sz="1400" dirty="0"/>
              <a:t>Lindsay decides to go on holiday to France in March. He plans to change one third of his salary from February into Euros to take with him. How many Euros does he take with him?</a:t>
            </a:r>
          </a:p>
        </p:txBody>
      </p:sp>
    </p:spTree>
    <p:extLst>
      <p:ext uri="{BB962C8B-B14F-4D97-AF65-F5344CB8AC3E}">
        <p14:creationId xmlns:p14="http://schemas.microsoft.com/office/powerpoint/2010/main" val="14067563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anim calcmode="lin" valueType="num">
                                      <p:cBhvr additive="base">
                                        <p:cTn id="11"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5">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 calcmode="lin" valueType="num">
                                      <p:cBhvr additive="base">
                                        <p:cTn id="15"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5">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grpId="0" nodeType="with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anim calcmode="lin" valueType="num">
                                      <p:cBhvr additive="base">
                                        <p:cTn id="19"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anim calcmode="lin" valueType="num">
                                      <p:cBhvr additive="base">
                                        <p:cTn id="23"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0689" y="1267077"/>
            <a:ext cx="4936148" cy="438557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5" name="TextBox 4"/>
          <p:cNvSpPr txBox="1"/>
          <p:nvPr/>
        </p:nvSpPr>
        <p:spPr>
          <a:xfrm>
            <a:off x="457197" y="273176"/>
            <a:ext cx="4373454" cy="383295"/>
          </a:xfrm>
          <a:prstGeom prst="rect">
            <a:avLst/>
          </a:prstGeom>
          <a:noFill/>
        </p:spPr>
        <p:txBody>
          <a:bodyPr wrap="square" rtlCol="0">
            <a:spAutoFit/>
          </a:bodyPr>
          <a:lstStyle/>
          <a:p>
            <a:r>
              <a:rPr lang="en-GB" dirty="0">
                <a:solidFill>
                  <a:srgbClr val="FF0000"/>
                </a:solidFill>
              </a:rPr>
              <a:t>EXAM STYLE PRACTICE</a:t>
            </a:r>
          </a:p>
        </p:txBody>
      </p:sp>
      <p:sp>
        <p:nvSpPr>
          <p:cNvPr id="6" name="TextBox 5"/>
          <p:cNvSpPr txBox="1"/>
          <p:nvPr/>
        </p:nvSpPr>
        <p:spPr>
          <a:xfrm>
            <a:off x="480689" y="6085536"/>
            <a:ext cx="5428231" cy="1200329"/>
          </a:xfrm>
          <a:prstGeom prst="rect">
            <a:avLst/>
          </a:prstGeom>
          <a:noFill/>
        </p:spPr>
        <p:txBody>
          <a:bodyPr wrap="square" rtlCol="0">
            <a:spAutoFit/>
          </a:bodyPr>
          <a:lstStyle/>
          <a:p>
            <a:r>
              <a:rPr lang="en-GB" dirty="0">
                <a:solidFill>
                  <a:srgbClr val="00B050"/>
                </a:solidFill>
              </a:rPr>
              <a:t>You don’t need to remember the formula or understand how or why it works, but you do need to know how to use it.</a:t>
            </a:r>
          </a:p>
          <a:p>
            <a:r>
              <a:rPr lang="en-GB" dirty="0">
                <a:solidFill>
                  <a:srgbClr val="00B050"/>
                </a:solidFill>
              </a:rPr>
              <a:t>What does 3r²h mean?</a:t>
            </a:r>
          </a:p>
        </p:txBody>
      </p:sp>
      <p:sp>
        <p:nvSpPr>
          <p:cNvPr id="7" name="TextBox 6"/>
          <p:cNvSpPr txBox="1"/>
          <p:nvPr/>
        </p:nvSpPr>
        <p:spPr>
          <a:xfrm>
            <a:off x="536094" y="7534080"/>
            <a:ext cx="2160240" cy="369332"/>
          </a:xfrm>
          <a:prstGeom prst="rect">
            <a:avLst/>
          </a:prstGeom>
          <a:noFill/>
        </p:spPr>
        <p:txBody>
          <a:bodyPr wrap="square" rtlCol="0">
            <a:spAutoFit/>
          </a:bodyPr>
          <a:lstStyle/>
          <a:p>
            <a:r>
              <a:rPr lang="en-GB" dirty="0">
                <a:solidFill>
                  <a:srgbClr val="FF0000"/>
                </a:solidFill>
              </a:rPr>
              <a:t>3 x r x r x h ÷ 1000</a:t>
            </a:r>
          </a:p>
        </p:txBody>
      </p:sp>
      <p:sp>
        <p:nvSpPr>
          <p:cNvPr id="8" name="Rectangle: Rounded Corners 7">
            <a:extLst>
              <a:ext uri="{FF2B5EF4-FFF2-40B4-BE49-F238E27FC236}">
                <a16:creationId xmlns:a16="http://schemas.microsoft.com/office/drawing/2014/main" id="{43740679-CBC4-4830-9833-98243CBC1ACA}"/>
              </a:ext>
            </a:extLst>
          </p:cNvPr>
          <p:cNvSpPr/>
          <p:nvPr/>
        </p:nvSpPr>
        <p:spPr>
          <a:xfrm>
            <a:off x="198044" y="610955"/>
            <a:ext cx="518309" cy="509991"/>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9" name="Graphic 8" descr="Mathematics">
            <a:extLst>
              <a:ext uri="{FF2B5EF4-FFF2-40B4-BE49-F238E27FC236}">
                <a16:creationId xmlns:a16="http://schemas.microsoft.com/office/drawing/2014/main" id="{AA8D23F1-8871-4692-BDDC-9211148AE06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198043" y="627139"/>
            <a:ext cx="518309" cy="518309"/>
          </a:xfrm>
          <a:prstGeom prst="rect">
            <a:avLst/>
          </a:prstGeom>
        </p:spPr>
      </p:pic>
    </p:spTree>
    <p:extLst>
      <p:ext uri="{BB962C8B-B14F-4D97-AF65-F5344CB8AC3E}">
        <p14:creationId xmlns:p14="http://schemas.microsoft.com/office/powerpoint/2010/main" val="2929995699"/>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EDD21A48B239540891180DE06884B64" ma:contentTypeVersion="12" ma:contentTypeDescription="Create a new document." ma:contentTypeScope="" ma:versionID="44d96795b744bc753998d42cc6636169">
  <xsd:schema xmlns:xsd="http://www.w3.org/2001/XMLSchema" xmlns:xs="http://www.w3.org/2001/XMLSchema" xmlns:p="http://schemas.microsoft.com/office/2006/metadata/properties" xmlns:ns2="5257eb83-22a3-41bf-962e-55ddf45a1f82" xmlns:ns3="613aec43-0389-4d79-8514-a460f1622ea9" targetNamespace="http://schemas.microsoft.com/office/2006/metadata/properties" ma:root="true" ma:fieldsID="e446ba11c94c59d5d7d4729bd2d019eb" ns2:_="" ns3:_="">
    <xsd:import namespace="5257eb83-22a3-41bf-962e-55ddf45a1f82"/>
    <xsd:import namespace="613aec43-0389-4d79-8514-a460f1622ea9"/>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EventHashCode" minOccurs="0"/>
                <xsd:element ref="ns2:MediaServiceGenerationTime" minOccurs="0"/>
                <xsd:element ref="ns2:MediaServiceAutoTags" minOccurs="0"/>
                <xsd:element ref="ns2:MediaServiceOCR" minOccurs="0"/>
                <xsd:element ref="ns2:MediaServiceDateTaken" minOccurs="0"/>
                <xsd:element ref="ns2:MediaServiceAutoKeyPoints" minOccurs="0"/>
                <xsd:element ref="ns2:MediaServiceKeyPoint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257eb83-22a3-41bf-962e-55ddf45a1f8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DateTaken" ma:index="16"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613aec43-0389-4d79-8514-a460f1622ea9"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B17785C-DA10-44AC-99DF-AF362F576C7D}">
  <ds:schemaRefs>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4D87030F-38C8-4A2A-B002-A48366251574}">
  <ds:schemaRefs>
    <ds:schemaRef ds:uri="http://schemas.microsoft.com/sharepoint/v3/contenttype/forms"/>
  </ds:schemaRefs>
</ds:datastoreItem>
</file>

<file path=customXml/itemProps3.xml><?xml version="1.0" encoding="utf-8"?>
<ds:datastoreItem xmlns:ds="http://schemas.openxmlformats.org/officeDocument/2006/customXml" ds:itemID="{49FB47AF-C991-468D-A872-29218DFCEB21}"/>
</file>

<file path=docProps/app.xml><?xml version="1.0" encoding="utf-8"?>
<Properties xmlns="http://schemas.openxmlformats.org/officeDocument/2006/extended-properties" xmlns:vt="http://schemas.openxmlformats.org/officeDocument/2006/docPropsVTypes">
  <Template>Facet</Template>
  <TotalTime>0</TotalTime>
  <Words>909</Words>
  <Application>Microsoft Office PowerPoint</Application>
  <PresentationFormat>A4 Paper (210x297 mm)</PresentationFormat>
  <Paragraphs>108</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Cambria Math</vt:lpstr>
      <vt:lpstr>Trebuchet MS</vt:lpstr>
      <vt:lpstr>Wingdings 3</vt:lpstr>
      <vt:lpstr>Facet</vt:lpstr>
      <vt:lpstr>Functional Skills Maths Booklet 2</vt:lpstr>
      <vt:lpstr>PowerPoint Presentation</vt:lpstr>
      <vt:lpstr>The Check</vt:lpstr>
      <vt:lpstr>Check</vt:lpstr>
      <vt:lpstr>Formula (Algebra) and Substitution</vt:lpstr>
      <vt:lpstr>Exam Question</vt:lpstr>
      <vt:lpstr>Common Formula Speed, Distance and Time</vt:lpstr>
      <vt:lpstr>BIDMAS Practice</vt:lpstr>
      <vt:lpstr>PowerPoint Presentation</vt:lpstr>
      <vt:lpstr>Exam Style Question</vt:lpstr>
      <vt:lpstr>PowerPoint Presentation</vt:lpstr>
    </vt:vector>
  </TitlesOfParts>
  <Company>Chichester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Functional Skills Maths</dc:title>
  <dc:creator>Matthew Hazzard</dc:creator>
  <cp:lastModifiedBy>Matthew Hazzard</cp:lastModifiedBy>
  <cp:revision>94</cp:revision>
  <cp:lastPrinted>2019-11-26T11:29:13Z</cp:lastPrinted>
  <dcterms:created xsi:type="dcterms:W3CDTF">2019-11-25T09:19:01Z</dcterms:created>
  <dcterms:modified xsi:type="dcterms:W3CDTF">2020-03-27T09:08:27Z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0x010100AEDD21A48B239540891180DE06884B64</vt:lpwstr>
  </property>
</Properties>
</file>