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4"/>
  </p:sldMasterIdLst>
  <p:sldIdLst>
    <p:sldId id="311" r:id="rId5"/>
    <p:sldId id="258" r:id="rId6"/>
    <p:sldId id="312" r:id="rId7"/>
    <p:sldId id="280" r:id="rId8"/>
    <p:sldId id="281" r:id="rId9"/>
    <p:sldId id="296" r:id="rId10"/>
    <p:sldId id="320" r:id="rId11"/>
    <p:sldId id="282" r:id="rId12"/>
    <p:sldId id="283" r:id="rId13"/>
    <p:sldId id="310" r:id="rId14"/>
    <p:sldId id="317" r:id="rId15"/>
    <p:sldId id="319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321" r:id="rId25"/>
    <p:sldId id="292" r:id="rId26"/>
    <p:sldId id="314" r:id="rId27"/>
    <p:sldId id="315" r:id="rId28"/>
    <p:sldId id="316" r:id="rId29"/>
    <p:sldId id="293" r:id="rId30"/>
    <p:sldId id="294" r:id="rId31"/>
    <p:sldId id="295" r:id="rId32"/>
    <p:sldId id="309" r:id="rId33"/>
    <p:sldId id="297" r:id="rId34"/>
    <p:sldId id="318" r:id="rId35"/>
    <p:sldId id="313" r:id="rId36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8487" cy="993046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0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4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94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5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538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3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6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4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2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8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1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2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0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2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2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8488" cy="9930462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4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Functional Skills Maths</a:t>
            </a:r>
            <a:br>
              <a:rPr lang="en-GB" dirty="0"/>
            </a:br>
            <a:r>
              <a:rPr lang="en-GB" sz="3200" i="1"/>
              <a:t>Booklet 3</a:t>
            </a:r>
            <a:endParaRPr lang="en-GB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Level 2 Intensive – 2019 Reform</a:t>
            </a:r>
          </a:p>
        </p:txBody>
      </p:sp>
    </p:spTree>
    <p:extLst>
      <p:ext uri="{BB962C8B-B14F-4D97-AF65-F5344CB8AC3E}">
        <p14:creationId xmlns:p14="http://schemas.microsoft.com/office/powerpoint/2010/main" val="239326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199" y="436612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Exam Question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FEE0E5-3DB6-4EEB-B414-F4FC4A204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4" y="1530144"/>
            <a:ext cx="5304687" cy="5587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354843-64CC-4C40-A01C-AB49B30BD75B}"/>
              </a:ext>
            </a:extLst>
          </p:cNvPr>
          <p:cNvSpPr/>
          <p:nvPr/>
        </p:nvSpPr>
        <p:spPr>
          <a:xfrm>
            <a:off x="198045" y="880532"/>
            <a:ext cx="518309" cy="5099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Mathematics">
            <a:extLst>
              <a:ext uri="{FF2B5EF4-FFF2-40B4-BE49-F238E27FC236}">
                <a16:creationId xmlns:a16="http://schemas.microsoft.com/office/drawing/2014/main" id="{E6BDA0FF-BF25-407B-899E-0984D3340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045" y="880533"/>
            <a:ext cx="518309" cy="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0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may also need to use a conversion graph. It will look like this: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Converting Between Metric and Imperial Units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/>
          <a:stretch/>
        </p:blipFill>
        <p:spPr>
          <a:xfrm>
            <a:off x="544009" y="3840757"/>
            <a:ext cx="3229413" cy="28895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29000" y="4844415"/>
            <a:ext cx="213013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How might we use this?</a:t>
            </a:r>
          </a:p>
        </p:txBody>
      </p:sp>
    </p:spTree>
    <p:extLst>
      <p:ext uri="{BB962C8B-B14F-4D97-AF65-F5344CB8AC3E}">
        <p14:creationId xmlns:p14="http://schemas.microsoft.com/office/powerpoint/2010/main" val="148068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16036" y="258250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Exam Question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C7C1C9-E5C8-4C7B-AB10-83DF9A0A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36" y="1535687"/>
            <a:ext cx="5075569" cy="65099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03969E-C03B-466C-8B33-EDB0BC9F3A8D}"/>
              </a:ext>
            </a:extLst>
          </p:cNvPr>
          <p:cNvSpPr/>
          <p:nvPr/>
        </p:nvSpPr>
        <p:spPr>
          <a:xfrm>
            <a:off x="184325" y="797158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Mathematics">
            <a:extLst>
              <a:ext uri="{FF2B5EF4-FFF2-40B4-BE49-F238E27FC236}">
                <a16:creationId xmlns:a16="http://schemas.microsoft.com/office/drawing/2014/main" id="{1A1BFA98-1156-4C2F-9032-7D977DD32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324" y="813342"/>
            <a:ext cx="518309" cy="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389962"/>
            <a:ext cx="5092321" cy="5754038"/>
          </a:xfrm>
        </p:spPr>
        <p:txBody>
          <a:bodyPr>
            <a:normAutofit/>
          </a:bodyPr>
          <a:lstStyle/>
          <a:p>
            <a:r>
              <a:rPr lang="en-GB" sz="1600" dirty="0"/>
              <a:t>When calculating with time take special care when using a calculator.</a:t>
            </a:r>
          </a:p>
          <a:p>
            <a:r>
              <a:rPr lang="en-GB" sz="1600" dirty="0">
                <a:solidFill>
                  <a:srgbClr val="FF0000"/>
                </a:solidFill>
              </a:rPr>
              <a:t>REMEMBER</a:t>
            </a:r>
            <a:r>
              <a:rPr lang="en-GB" sz="1600" dirty="0"/>
              <a:t> 2 hours 30 minutes is 2.5 hours, 3.25 hours is 3 hours 15 minutes</a:t>
            </a:r>
          </a:p>
          <a:p>
            <a:r>
              <a:rPr lang="en-GB" sz="1600" dirty="0">
                <a:solidFill>
                  <a:srgbClr val="00B050"/>
                </a:solidFill>
              </a:rPr>
              <a:t>How would you convert 3.35 hours into hours and minutes?</a:t>
            </a:r>
          </a:p>
          <a:p>
            <a:r>
              <a:rPr lang="en-GB" sz="1600" dirty="0"/>
              <a:t>0.35 x 60 = 21</a:t>
            </a:r>
          </a:p>
          <a:p>
            <a:r>
              <a:rPr lang="en-GB" sz="1600" dirty="0"/>
              <a:t>3 hours and 21 minutes</a:t>
            </a:r>
          </a:p>
          <a:p>
            <a:r>
              <a:rPr lang="en-GB" sz="1600" dirty="0">
                <a:solidFill>
                  <a:srgbClr val="00B050"/>
                </a:solidFill>
              </a:rPr>
              <a:t>How would you convert 1 hour 24 minutes into a decimal?</a:t>
            </a:r>
          </a:p>
          <a:p>
            <a:r>
              <a:rPr lang="en-GB" sz="1600" dirty="0"/>
              <a:t>24 ÷ 60 = 0.4</a:t>
            </a:r>
          </a:p>
          <a:p>
            <a:r>
              <a:rPr lang="en-GB" sz="1600" dirty="0"/>
              <a:t>1.4 hours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7464"/>
            <a:ext cx="4760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There are times when you may need to convert time from standard to decimal. This is a little complicated, as decimals work in 10’s and time works in 6’s… SO WE NEED TO CONVERT!</a:t>
            </a:r>
          </a:p>
        </p:txBody>
      </p:sp>
    </p:spTree>
    <p:extLst>
      <p:ext uri="{BB962C8B-B14F-4D97-AF65-F5344CB8AC3E}">
        <p14:creationId xmlns:p14="http://schemas.microsoft.com/office/powerpoint/2010/main" val="41728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782012"/>
          </a:xfrm>
        </p:spPr>
        <p:txBody>
          <a:bodyPr/>
          <a:lstStyle/>
          <a:p>
            <a:r>
              <a:rPr lang="en-GB" dirty="0"/>
              <a:t>Time (Practice)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3221182"/>
            <a:ext cx="4760785" cy="302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/>
              <a:t>Convert these into hours and minutes</a:t>
            </a:r>
          </a:p>
          <a:p>
            <a:r>
              <a:rPr lang="en-GB" dirty="0"/>
              <a:t>1.6 hours</a:t>
            </a:r>
          </a:p>
          <a:p>
            <a:r>
              <a:rPr lang="en-GB" dirty="0"/>
              <a:t>4.2 hours</a:t>
            </a:r>
          </a:p>
          <a:p>
            <a:r>
              <a:rPr lang="en-GB" dirty="0"/>
              <a:t>3.9 hours</a:t>
            </a:r>
          </a:p>
          <a:p>
            <a:endParaRPr lang="en-GB" dirty="0"/>
          </a:p>
          <a:p>
            <a:pPr marL="0" indent="0">
              <a:buFont typeface="Wingdings 3" charset="2"/>
              <a:buNone/>
            </a:pPr>
            <a:r>
              <a:rPr lang="en-GB" dirty="0"/>
              <a:t>Convert these into hours</a:t>
            </a:r>
          </a:p>
          <a:p>
            <a:r>
              <a:rPr lang="en-GB" dirty="0"/>
              <a:t>3 hours and 42 minutes</a:t>
            </a:r>
          </a:p>
          <a:p>
            <a:r>
              <a:rPr lang="en-GB" dirty="0"/>
              <a:t>2 hours and 12 minutes</a:t>
            </a:r>
          </a:p>
          <a:p>
            <a:r>
              <a:rPr lang="en-GB" dirty="0"/>
              <a:t>1 hour and 48 minutes</a:t>
            </a:r>
          </a:p>
        </p:txBody>
      </p:sp>
    </p:spTree>
    <p:extLst>
      <p:ext uri="{BB962C8B-B14F-4D97-AF65-F5344CB8AC3E}">
        <p14:creationId xmlns:p14="http://schemas.microsoft.com/office/powerpoint/2010/main" val="297565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07644"/>
            <a:ext cx="4760785" cy="1907822"/>
          </a:xfrm>
        </p:spPr>
        <p:txBody>
          <a:bodyPr/>
          <a:lstStyle/>
          <a:p>
            <a:r>
              <a:rPr lang="en-GB" dirty="0"/>
              <a:t>Exam Practice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34444"/>
            <a:ext cx="5050110" cy="4373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6E272F-F153-4A8A-87BA-75536B8AD5D7}"/>
              </a:ext>
            </a:extLst>
          </p:cNvPr>
          <p:cNvSpPr/>
          <p:nvPr/>
        </p:nvSpPr>
        <p:spPr>
          <a:xfrm>
            <a:off x="198044" y="753798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Mathematics">
            <a:extLst>
              <a:ext uri="{FF2B5EF4-FFF2-40B4-BE49-F238E27FC236}">
                <a16:creationId xmlns:a16="http://schemas.microsoft.com/office/drawing/2014/main" id="{E57F6AA8-899E-40EE-ACAB-80CC21DEC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043" y="769982"/>
            <a:ext cx="518309" cy="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4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78" y="353238"/>
            <a:ext cx="4760785" cy="1907822"/>
          </a:xfrm>
        </p:spPr>
        <p:txBody>
          <a:bodyPr/>
          <a:lstStyle/>
          <a:p>
            <a:r>
              <a:rPr lang="en-GB" dirty="0"/>
              <a:t>Exam Practice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7" y="1524993"/>
            <a:ext cx="4745568" cy="2526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45686"/>
            <a:ext cx="5008418" cy="3144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92B9B0-6CC8-4862-8FAC-03759DB5C3CF}"/>
              </a:ext>
            </a:extLst>
          </p:cNvPr>
          <p:cNvSpPr/>
          <p:nvPr/>
        </p:nvSpPr>
        <p:spPr>
          <a:xfrm>
            <a:off x="184325" y="797158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Mathematics">
            <a:extLst>
              <a:ext uri="{FF2B5EF4-FFF2-40B4-BE49-F238E27FC236}">
                <a16:creationId xmlns:a16="http://schemas.microsoft.com/office/drawing/2014/main" id="{BF846498-1A08-4E87-AFBA-57268F11A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324" y="813342"/>
            <a:ext cx="518309" cy="51830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F3749E-F34B-4032-BBB1-A3E93C39CBE8}"/>
              </a:ext>
            </a:extLst>
          </p:cNvPr>
          <p:cNvSpPr/>
          <p:nvPr/>
        </p:nvSpPr>
        <p:spPr>
          <a:xfrm>
            <a:off x="198045" y="4325821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Mathematics">
            <a:extLst>
              <a:ext uri="{FF2B5EF4-FFF2-40B4-BE49-F238E27FC236}">
                <a16:creationId xmlns:a16="http://schemas.microsoft.com/office/drawing/2014/main" id="{4AB2A46D-3536-4B30-AB94-E671F2EAE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44" y="4342005"/>
            <a:ext cx="518309" cy="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3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657322"/>
          </a:xfrm>
        </p:spPr>
        <p:txBody>
          <a:bodyPr/>
          <a:lstStyle/>
          <a:p>
            <a:r>
              <a:rPr lang="en-GB" dirty="0"/>
              <a:t>Perimeter, Area &amp; Volume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54345" y="2650691"/>
            <a:ext cx="2159000" cy="1439862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95459" y="4693803"/>
            <a:ext cx="439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Perimeter of a rectangle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854345" y="2185553"/>
            <a:ext cx="2159000" cy="465138"/>
            <a:chOff x="3379" y="1736"/>
            <a:chExt cx="1360" cy="293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3379" y="2029"/>
              <a:ext cx="1360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650" y="1736"/>
              <a:ext cx="8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000"/>
                <a:t>length</a:t>
              </a:r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916132" y="2671328"/>
            <a:ext cx="1370013" cy="1439863"/>
            <a:chOff x="2788" y="2029"/>
            <a:chExt cx="863" cy="907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3379" y="2029"/>
              <a:ext cx="0" cy="907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788" y="2187"/>
              <a:ext cx="8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</a:rPr>
                <a:t>width</a:t>
              </a:r>
            </a:p>
          </p:txBody>
        </p: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1854345" y="4082616"/>
            <a:ext cx="2159000" cy="400050"/>
            <a:chOff x="3379" y="2931"/>
            <a:chExt cx="1360" cy="252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3379" y="2941"/>
              <a:ext cx="1360" cy="0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695" y="2931"/>
              <a:ext cx="8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</a:rPr>
                <a:t>length</a:t>
              </a: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4014932" y="2655453"/>
            <a:ext cx="1370013" cy="1439863"/>
            <a:chOff x="4740" y="2029"/>
            <a:chExt cx="863" cy="907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4742" y="2029"/>
              <a:ext cx="0" cy="907"/>
            </a:xfrm>
            <a:prstGeom prst="line">
              <a:avLst/>
            </a:prstGeom>
            <a:noFill/>
            <a:ln w="31750">
              <a:solidFill>
                <a:schemeClr val="tx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740" y="2341"/>
              <a:ext cx="8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</a:rPr>
                <a:t>width</a:t>
              </a:r>
            </a:p>
          </p:txBody>
        </p:sp>
      </p:grp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195459" y="5098615"/>
            <a:ext cx="37449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=   length + width </a:t>
            </a:r>
            <a:br>
              <a:rPr lang="en-GB" altLang="en-US" sz="2400" dirty="0">
                <a:solidFill>
                  <a:srgbClr val="000000"/>
                </a:solidFill>
              </a:rPr>
            </a:br>
            <a:r>
              <a:rPr lang="en-GB" altLang="en-US" sz="2400" dirty="0">
                <a:solidFill>
                  <a:srgbClr val="000000"/>
                </a:solidFill>
              </a:rPr>
              <a:t>+ length + width</a:t>
            </a:r>
          </a:p>
        </p:txBody>
      </p: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1636858" y="6682793"/>
            <a:ext cx="2303462" cy="1150938"/>
            <a:chOff x="839" y="1117"/>
            <a:chExt cx="1451" cy="725"/>
          </a:xfrm>
        </p:grpSpPr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>
              <a:off x="839" y="1117"/>
              <a:ext cx="1451" cy="725"/>
            </a:xfrm>
            <a:prstGeom prst="rect">
              <a:avLst/>
            </a:prstGeom>
            <a:solidFill>
              <a:srgbClr val="0A71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22" name="Text Box 59"/>
            <p:cNvSpPr txBox="1">
              <a:spLocks noChangeArrowheads="1"/>
            </p:cNvSpPr>
            <p:nvPr/>
          </p:nvSpPr>
          <p:spPr bwMode="auto">
            <a:xfrm>
              <a:off x="1260" y="1298"/>
              <a:ext cx="99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</a:rPr>
                <a:t>lawn</a:t>
              </a:r>
            </a:p>
          </p:txBody>
        </p:sp>
      </p:grp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1636858" y="6189081"/>
            <a:ext cx="2303462" cy="396875"/>
            <a:chOff x="839" y="957"/>
            <a:chExt cx="1451" cy="250"/>
          </a:xfrm>
        </p:grpSpPr>
        <p:sp>
          <p:nvSpPr>
            <p:cNvPr id="24" name="Text Box 61"/>
            <p:cNvSpPr txBox="1">
              <a:spLocks noChangeArrowheads="1"/>
            </p:cNvSpPr>
            <p:nvPr/>
          </p:nvSpPr>
          <p:spPr bwMode="auto">
            <a:xfrm>
              <a:off x="1293" y="957"/>
              <a:ext cx="7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</a:rPr>
                <a:t>5 m</a:t>
              </a:r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>
              <a:off x="839" y="1207"/>
              <a:ext cx="14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63"/>
          <p:cNvGrpSpPr>
            <a:grpSpLocks/>
          </p:cNvGrpSpPr>
          <p:nvPr/>
        </p:nvGrpSpPr>
        <p:grpSpPr bwMode="auto">
          <a:xfrm>
            <a:off x="4013345" y="6693906"/>
            <a:ext cx="1223963" cy="1150937"/>
            <a:chOff x="2336" y="1305"/>
            <a:chExt cx="771" cy="725"/>
          </a:xfrm>
        </p:grpSpPr>
        <p:sp>
          <p:nvSpPr>
            <p:cNvPr id="27" name="Line 64"/>
            <p:cNvSpPr>
              <a:spLocks noChangeShapeType="1"/>
            </p:cNvSpPr>
            <p:nvPr/>
          </p:nvSpPr>
          <p:spPr bwMode="auto">
            <a:xfrm>
              <a:off x="2336" y="1305"/>
              <a:ext cx="0" cy="7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 Box 65"/>
            <p:cNvSpPr txBox="1">
              <a:spLocks noChangeArrowheads="1"/>
            </p:cNvSpPr>
            <p:nvPr/>
          </p:nvSpPr>
          <p:spPr bwMode="auto">
            <a:xfrm>
              <a:off x="2336" y="1502"/>
              <a:ext cx="7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</a:rPr>
                <a:t>3 m</a:t>
              </a:r>
            </a:p>
          </p:txBody>
        </p:sp>
      </p:grpSp>
      <p:sp>
        <p:nvSpPr>
          <p:cNvPr id="29" name="Rectangle 66"/>
          <p:cNvSpPr>
            <a:spLocks noChangeArrowheads="1"/>
          </p:cNvSpPr>
          <p:nvPr/>
        </p:nvSpPr>
        <p:spPr bwMode="auto">
          <a:xfrm>
            <a:off x="1314236" y="8549691"/>
            <a:ext cx="29194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200" b="1" dirty="0">
                <a:solidFill>
                  <a:srgbClr val="000000"/>
                </a:solidFill>
              </a:rPr>
              <a:t>= 5 + 3 + 5 + 3 </a:t>
            </a:r>
          </a:p>
        </p:txBody>
      </p:sp>
      <p:sp>
        <p:nvSpPr>
          <p:cNvPr id="30" name="Rectangle 67"/>
          <p:cNvSpPr>
            <a:spLocks noChangeArrowheads="1"/>
          </p:cNvSpPr>
          <p:nvPr/>
        </p:nvSpPr>
        <p:spPr bwMode="auto">
          <a:xfrm>
            <a:off x="1219344" y="8055980"/>
            <a:ext cx="3756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200" b="1" dirty="0">
                <a:solidFill>
                  <a:srgbClr val="000000"/>
                </a:solidFill>
              </a:rPr>
              <a:t>Perimeter of this lawn </a:t>
            </a:r>
            <a:endParaRPr lang="en-GB" altLang="en-US" sz="2200" b="1" dirty="0"/>
          </a:p>
        </p:txBody>
      </p: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2890982" y="8549691"/>
            <a:ext cx="1381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200" b="1" dirty="0">
                <a:solidFill>
                  <a:srgbClr val="000000"/>
                </a:solidFill>
              </a:rPr>
              <a:t>= 16</a:t>
            </a:r>
          </a:p>
        </p:txBody>
      </p:sp>
      <p:sp>
        <p:nvSpPr>
          <p:cNvPr id="32" name="Rectangle 68"/>
          <p:cNvSpPr>
            <a:spLocks noChangeArrowheads="1"/>
          </p:cNvSpPr>
          <p:nvPr/>
        </p:nvSpPr>
        <p:spPr bwMode="auto">
          <a:xfrm>
            <a:off x="3433621" y="8556616"/>
            <a:ext cx="6842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472354" y="1474355"/>
            <a:ext cx="474563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1" hangingPunct="1">
              <a:defRPr/>
            </a:pPr>
            <a:r>
              <a:rPr lang="en-GB" sz="1400" dirty="0">
                <a:solidFill>
                  <a:srgbClr val="477CA8"/>
                </a:solidFill>
                <a:latin typeface="+mj-lt"/>
                <a:ea typeface="Calibri" charset="0"/>
                <a:cs typeface="Calibri" charset="0"/>
              </a:rPr>
              <a:t>The </a:t>
            </a:r>
            <a:r>
              <a:rPr lang="en-GB" sz="1400" b="1" dirty="0">
                <a:solidFill>
                  <a:srgbClr val="477CA8"/>
                </a:solidFill>
                <a:latin typeface="+mj-lt"/>
                <a:ea typeface="Calibri" charset="0"/>
                <a:cs typeface="Calibri" charset="0"/>
              </a:rPr>
              <a:t>perimeter </a:t>
            </a:r>
            <a:r>
              <a:rPr lang="en-GB" sz="1400" dirty="0">
                <a:solidFill>
                  <a:srgbClr val="477CA8"/>
                </a:solidFill>
                <a:latin typeface="+mj-lt"/>
                <a:ea typeface="Calibri" charset="0"/>
                <a:cs typeface="Calibri" charset="0"/>
              </a:rPr>
              <a:t>of a shape is the </a:t>
            </a:r>
            <a:r>
              <a:rPr lang="en-GB" sz="1400" b="1" dirty="0">
                <a:solidFill>
                  <a:srgbClr val="477CA8"/>
                </a:solidFill>
                <a:latin typeface="+mj-lt"/>
                <a:ea typeface="Calibri" charset="0"/>
                <a:cs typeface="Calibri" charset="0"/>
              </a:rPr>
              <a:t>total length of its sides</a:t>
            </a:r>
          </a:p>
        </p:txBody>
      </p:sp>
    </p:spTree>
    <p:extLst>
      <p:ext uri="{BB962C8B-B14F-4D97-AF65-F5344CB8AC3E}">
        <p14:creationId xmlns:p14="http://schemas.microsoft.com/office/powerpoint/2010/main" val="39425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18" grpId="0" build="p"/>
      <p:bldP spid="29" grpId="0" build="p" autoUpdateAnimBg="0"/>
      <p:bldP spid="30" grpId="0" build="p" autoUpdateAnimBg="0"/>
      <p:bldP spid="31" grpId="0" build="p" autoUpdateAnimBg="0"/>
      <p:bldP spid="3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Perimeter, Area &amp; Volume</a:t>
            </a:r>
          </a:p>
        </p:txBody>
      </p:sp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1619123" y="3329556"/>
            <a:ext cx="3598862" cy="2159000"/>
          </a:xfrm>
          <a:prstGeom prst="rect">
            <a:avLst/>
          </a:prstGeom>
          <a:solidFill>
            <a:srgbClr val="CC66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5" name="Rectangle 101"/>
          <p:cNvSpPr>
            <a:spLocks noChangeArrowheads="1"/>
          </p:cNvSpPr>
          <p:nvPr/>
        </p:nvSpPr>
        <p:spPr bwMode="auto">
          <a:xfrm>
            <a:off x="1619123" y="3329556"/>
            <a:ext cx="3598862" cy="2159000"/>
          </a:xfrm>
          <a:prstGeom prst="rect">
            <a:avLst/>
          </a:prstGeom>
          <a:solidFill>
            <a:srgbClr val="CC66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6" name="Rectangle 134"/>
          <p:cNvSpPr>
            <a:spLocks noChangeArrowheads="1"/>
          </p:cNvSpPr>
          <p:nvPr/>
        </p:nvSpPr>
        <p:spPr bwMode="auto">
          <a:xfrm>
            <a:off x="1622298" y="4761481"/>
            <a:ext cx="3598862" cy="720725"/>
          </a:xfrm>
          <a:prstGeom prst="rect">
            <a:avLst/>
          </a:prstGeom>
          <a:solidFill>
            <a:srgbClr val="008000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7" name="Rectangle 133"/>
          <p:cNvSpPr>
            <a:spLocks noChangeArrowheads="1"/>
          </p:cNvSpPr>
          <p:nvPr/>
        </p:nvSpPr>
        <p:spPr bwMode="auto">
          <a:xfrm>
            <a:off x="1619123" y="4048694"/>
            <a:ext cx="3598862" cy="720725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8" name="Rectangle 71"/>
          <p:cNvSpPr>
            <a:spLocks noChangeArrowheads="1"/>
          </p:cNvSpPr>
          <p:nvPr/>
        </p:nvSpPr>
        <p:spPr bwMode="auto">
          <a:xfrm>
            <a:off x="1981360" y="7092949"/>
            <a:ext cx="2517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200" b="1" u="sng" dirty="0">
                <a:solidFill>
                  <a:srgbClr val="008000"/>
                </a:solidFill>
              </a:rPr>
              <a:t>	 </a:t>
            </a:r>
            <a:r>
              <a:rPr lang="en-GB" altLang="en-US" sz="2200" b="1" dirty="0">
                <a:solidFill>
                  <a:srgbClr val="008000"/>
                </a:solidFill>
              </a:rPr>
              <a:t>square metres </a:t>
            </a:r>
            <a:endParaRPr lang="en-GB" altLang="en-US" sz="2200" dirty="0">
              <a:solidFill>
                <a:srgbClr val="008000"/>
              </a:solidFill>
            </a:endParaRPr>
          </a:p>
        </p:txBody>
      </p:sp>
      <p:sp>
        <p:nvSpPr>
          <p:cNvPr id="9" name="Rectangle 72"/>
          <p:cNvSpPr>
            <a:spLocks noChangeArrowheads="1"/>
          </p:cNvSpPr>
          <p:nvPr/>
        </p:nvSpPr>
        <p:spPr bwMode="auto">
          <a:xfrm>
            <a:off x="674848" y="7073899"/>
            <a:ext cx="195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200">
                <a:solidFill>
                  <a:srgbClr val="000000"/>
                </a:solidFill>
              </a:rPr>
              <a:t>The area is </a:t>
            </a:r>
          </a:p>
        </p:txBody>
      </p:sp>
      <p:sp>
        <p:nvSpPr>
          <p:cNvPr id="10" name="Line 95"/>
          <p:cNvSpPr>
            <a:spLocks noChangeShapeType="1"/>
          </p:cNvSpPr>
          <p:nvPr/>
        </p:nvSpPr>
        <p:spPr bwMode="auto">
          <a:xfrm>
            <a:off x="1619123" y="4048694"/>
            <a:ext cx="35988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96"/>
          <p:cNvSpPr>
            <a:spLocks noChangeShapeType="1"/>
          </p:cNvSpPr>
          <p:nvPr/>
        </p:nvSpPr>
        <p:spPr bwMode="auto">
          <a:xfrm>
            <a:off x="1619123" y="4769419"/>
            <a:ext cx="35988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1619123" y="2680269"/>
            <a:ext cx="3598862" cy="647700"/>
            <a:chOff x="1247" y="1253"/>
            <a:chExt cx="2267" cy="408"/>
          </a:xfrm>
        </p:grpSpPr>
        <p:sp>
          <p:nvSpPr>
            <p:cNvPr id="13" name="Rectangle 98"/>
            <p:cNvSpPr>
              <a:spLocks noChangeArrowheads="1"/>
            </p:cNvSpPr>
            <p:nvPr/>
          </p:nvSpPr>
          <p:spPr bwMode="auto">
            <a:xfrm>
              <a:off x="1722" y="1253"/>
              <a:ext cx="124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</a:rPr>
                <a:t>5 metres long</a:t>
              </a:r>
              <a:endParaRPr lang="en-GB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Line 99"/>
            <p:cNvSpPr>
              <a:spLocks noChangeShapeType="1"/>
            </p:cNvSpPr>
            <p:nvPr/>
          </p:nvSpPr>
          <p:spPr bwMode="auto">
            <a:xfrm>
              <a:off x="1247" y="1525"/>
              <a:ext cx="226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13"/>
          <p:cNvGrpSpPr>
            <a:grpSpLocks/>
          </p:cNvGrpSpPr>
          <p:nvPr/>
        </p:nvGrpSpPr>
        <p:grpSpPr bwMode="auto">
          <a:xfrm>
            <a:off x="169735" y="3329556"/>
            <a:ext cx="1217613" cy="2159000"/>
            <a:chOff x="1024" y="1570"/>
            <a:chExt cx="767" cy="1360"/>
          </a:xfrm>
        </p:grpSpPr>
        <p:sp>
          <p:nvSpPr>
            <p:cNvPr id="16" name="Rectangle 97"/>
            <p:cNvSpPr>
              <a:spLocks noChangeArrowheads="1"/>
            </p:cNvSpPr>
            <p:nvPr/>
          </p:nvSpPr>
          <p:spPr bwMode="auto">
            <a:xfrm>
              <a:off x="1024" y="2027"/>
              <a:ext cx="716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</a:rPr>
                <a:t>3 metres wide</a:t>
              </a:r>
              <a:endParaRPr lang="en-GB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100"/>
            <p:cNvSpPr>
              <a:spLocks noChangeShapeType="1"/>
            </p:cNvSpPr>
            <p:nvPr/>
          </p:nvSpPr>
          <p:spPr bwMode="auto">
            <a:xfrm>
              <a:off x="1791" y="1570"/>
              <a:ext cx="0" cy="13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Line 102"/>
          <p:cNvSpPr>
            <a:spLocks noChangeShapeType="1"/>
          </p:cNvSpPr>
          <p:nvPr/>
        </p:nvSpPr>
        <p:spPr bwMode="auto">
          <a:xfrm>
            <a:off x="2339848" y="3329556"/>
            <a:ext cx="0" cy="2159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103"/>
          <p:cNvSpPr>
            <a:spLocks noChangeShapeType="1"/>
          </p:cNvSpPr>
          <p:nvPr/>
        </p:nvSpPr>
        <p:spPr bwMode="auto">
          <a:xfrm>
            <a:off x="3779710" y="3329556"/>
            <a:ext cx="0" cy="2159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106"/>
          <p:cNvSpPr>
            <a:spLocks noChangeShapeType="1"/>
          </p:cNvSpPr>
          <p:nvPr/>
        </p:nvSpPr>
        <p:spPr bwMode="auto">
          <a:xfrm>
            <a:off x="4498848" y="3329556"/>
            <a:ext cx="0" cy="2159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109"/>
          <p:cNvSpPr>
            <a:spLocks noChangeShapeType="1"/>
          </p:cNvSpPr>
          <p:nvPr/>
        </p:nvSpPr>
        <p:spPr bwMode="auto">
          <a:xfrm>
            <a:off x="3058985" y="3323206"/>
            <a:ext cx="0" cy="2159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Rectangle 110"/>
          <p:cNvSpPr>
            <a:spLocks noChangeArrowheads="1"/>
          </p:cNvSpPr>
          <p:nvPr/>
        </p:nvSpPr>
        <p:spPr bwMode="auto">
          <a:xfrm>
            <a:off x="1619123" y="3329556"/>
            <a:ext cx="720725" cy="720725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3" name="Rectangle 114"/>
          <p:cNvSpPr>
            <a:spLocks noChangeArrowheads="1"/>
          </p:cNvSpPr>
          <p:nvPr/>
        </p:nvSpPr>
        <p:spPr bwMode="auto">
          <a:xfrm>
            <a:off x="2339848" y="3329556"/>
            <a:ext cx="720725" cy="720725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4" name="Rectangle 115"/>
          <p:cNvSpPr>
            <a:spLocks noChangeArrowheads="1"/>
          </p:cNvSpPr>
          <p:nvPr/>
        </p:nvSpPr>
        <p:spPr bwMode="auto">
          <a:xfrm>
            <a:off x="3055810" y="3329556"/>
            <a:ext cx="720725" cy="720725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5" name="Rectangle 116"/>
          <p:cNvSpPr>
            <a:spLocks noChangeArrowheads="1"/>
          </p:cNvSpPr>
          <p:nvPr/>
        </p:nvSpPr>
        <p:spPr bwMode="auto">
          <a:xfrm>
            <a:off x="3779710" y="3329556"/>
            <a:ext cx="720725" cy="720725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6" name="Rectangle 117"/>
          <p:cNvSpPr>
            <a:spLocks noChangeArrowheads="1"/>
          </p:cNvSpPr>
          <p:nvPr/>
        </p:nvSpPr>
        <p:spPr bwMode="auto">
          <a:xfrm>
            <a:off x="4500435" y="3332731"/>
            <a:ext cx="720725" cy="720725"/>
          </a:xfrm>
          <a:prstGeom prst="rect">
            <a:avLst/>
          </a:prstGeom>
          <a:solidFill>
            <a:srgbClr val="008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endParaRPr lang="en-US" altLang="en-US" sz="240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27" name="Rectangle 128"/>
          <p:cNvSpPr>
            <a:spLocks noChangeArrowheads="1"/>
          </p:cNvSpPr>
          <p:nvPr/>
        </p:nvSpPr>
        <p:spPr bwMode="auto">
          <a:xfrm>
            <a:off x="698517" y="6027737"/>
            <a:ext cx="3008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200" dirty="0"/>
              <a:t>Area of a rectangle  </a:t>
            </a:r>
          </a:p>
        </p:txBody>
      </p:sp>
      <p:sp>
        <p:nvSpPr>
          <p:cNvPr id="28" name="Rectangle 129"/>
          <p:cNvSpPr>
            <a:spLocks noChangeArrowheads="1"/>
          </p:cNvSpPr>
          <p:nvPr/>
        </p:nvSpPr>
        <p:spPr bwMode="auto">
          <a:xfrm>
            <a:off x="2990867" y="6027737"/>
            <a:ext cx="3008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200" dirty="0">
                <a:solidFill>
                  <a:srgbClr val="000000"/>
                </a:solidFill>
              </a:rPr>
              <a:t>= length × width  </a:t>
            </a:r>
          </a:p>
        </p:txBody>
      </p:sp>
      <p:sp>
        <p:nvSpPr>
          <p:cNvPr id="29" name="Rectangle 130"/>
          <p:cNvSpPr>
            <a:spLocks noChangeArrowheads="1"/>
          </p:cNvSpPr>
          <p:nvPr/>
        </p:nvSpPr>
        <p:spPr bwMode="auto">
          <a:xfrm>
            <a:off x="4272628" y="7069857"/>
            <a:ext cx="1176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Aft>
                <a:spcPts val="60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200" dirty="0"/>
              <a:t>=</a:t>
            </a:r>
            <a:r>
              <a:rPr lang="en-GB" altLang="en-US" sz="2200" b="1" dirty="0">
                <a:solidFill>
                  <a:srgbClr val="008000"/>
                </a:solidFill>
              </a:rPr>
              <a:t> </a:t>
            </a:r>
            <a:r>
              <a:rPr lang="en-GB" altLang="en-US" sz="2200" b="1" u="sng" dirty="0">
                <a:solidFill>
                  <a:srgbClr val="008000"/>
                </a:solidFill>
              </a:rPr>
              <a:t>	</a:t>
            </a:r>
            <a:r>
              <a:rPr lang="en-GB" altLang="en-US" sz="2200" b="1" dirty="0">
                <a:solidFill>
                  <a:srgbClr val="008000"/>
                </a:solidFill>
              </a:rPr>
              <a:t>m</a:t>
            </a:r>
            <a:r>
              <a:rPr lang="en-GB" altLang="en-US" sz="2200" b="1" baseline="30000" dirty="0">
                <a:solidFill>
                  <a:srgbClr val="008000"/>
                </a:solidFill>
              </a:rPr>
              <a:t>2</a:t>
            </a:r>
            <a:r>
              <a:rPr lang="en-GB" altLang="en-US" sz="2200" b="1" dirty="0">
                <a:solidFill>
                  <a:srgbClr val="008000"/>
                </a:solidFill>
              </a:rPr>
              <a:t> </a:t>
            </a:r>
            <a:endParaRPr lang="en-GB" altLang="en-US" sz="2200" dirty="0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848" y="8385463"/>
            <a:ext cx="4418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Pretty straight forward so far, but now we’re going to look at odd shaped rooms…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1797415"/>
            <a:ext cx="4636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Area is how much it takes to cover a 2D surface.</a:t>
            </a:r>
          </a:p>
        </p:txBody>
      </p:sp>
    </p:spTree>
    <p:extLst>
      <p:ext uri="{BB962C8B-B14F-4D97-AF65-F5344CB8AC3E}">
        <p14:creationId xmlns:p14="http://schemas.microsoft.com/office/powerpoint/2010/main" val="9241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utoUpdateAnimBg="0"/>
      <p:bldP spid="9" grpId="0" build="p" autoUpdateAnimBg="0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 autoUpdateAnimBg="0"/>
      <p:bldP spid="28" grpId="0" build="p" autoUpdateAnimBg="0"/>
      <p:bldP spid="2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Perimeter, Area &amp; Volume</a:t>
            </a:r>
          </a:p>
        </p:txBody>
      </p:sp>
      <p:grpSp>
        <p:nvGrpSpPr>
          <p:cNvPr id="4" name="Group 1063"/>
          <p:cNvGrpSpPr>
            <a:grpSpLocks/>
          </p:cNvGrpSpPr>
          <p:nvPr/>
        </p:nvGrpSpPr>
        <p:grpSpPr bwMode="auto">
          <a:xfrm>
            <a:off x="206856" y="2598171"/>
            <a:ext cx="3382475" cy="2635421"/>
            <a:chOff x="-57" y="1006"/>
            <a:chExt cx="3261" cy="2182"/>
          </a:xfrm>
        </p:grpSpPr>
        <p:grpSp>
          <p:nvGrpSpPr>
            <p:cNvPr id="5" name="Group 1062"/>
            <p:cNvGrpSpPr>
              <a:grpSpLocks/>
            </p:cNvGrpSpPr>
            <p:nvPr/>
          </p:nvGrpSpPr>
          <p:grpSpPr bwMode="auto">
            <a:xfrm>
              <a:off x="768" y="1392"/>
              <a:ext cx="1591" cy="1364"/>
              <a:chOff x="783" y="1386"/>
              <a:chExt cx="1591" cy="1364"/>
            </a:xfrm>
          </p:grpSpPr>
          <p:grpSp>
            <p:nvGrpSpPr>
              <p:cNvPr id="14" name="Group 1061"/>
              <p:cNvGrpSpPr>
                <a:grpSpLocks/>
              </p:cNvGrpSpPr>
              <p:nvPr/>
            </p:nvGrpSpPr>
            <p:grpSpPr bwMode="auto">
              <a:xfrm>
                <a:off x="783" y="1386"/>
                <a:ext cx="1591" cy="1364"/>
                <a:chOff x="783" y="1386"/>
                <a:chExt cx="1591" cy="1364"/>
              </a:xfrm>
            </p:grpSpPr>
            <p:sp>
              <p:nvSpPr>
                <p:cNvPr id="21" name="Rectangle 102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83" y="1386"/>
                  <a:ext cx="909" cy="136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l">
                    <a:spcAft>
                      <a:spcPts val="600"/>
                    </a:spcAft>
                    <a:buClr>
                      <a:schemeClr val="accent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algn="l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ctr"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22" name="Rectangle 102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92" y="1841"/>
                  <a:ext cx="682" cy="90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l">
                    <a:spcAft>
                      <a:spcPts val="600"/>
                    </a:spcAft>
                    <a:buClr>
                      <a:schemeClr val="accent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algn="l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ctr"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</p:grpSp>
          <p:sp>
            <p:nvSpPr>
              <p:cNvPr id="15" name="Line 1030"/>
              <p:cNvSpPr>
                <a:spLocks noChangeAspect="1" noChangeShapeType="1"/>
              </p:cNvSpPr>
              <p:nvPr/>
            </p:nvSpPr>
            <p:spPr bwMode="auto">
              <a:xfrm flipV="1">
                <a:off x="783" y="2750"/>
                <a:ext cx="159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1031"/>
              <p:cNvSpPr>
                <a:spLocks noChangeAspect="1" noChangeShapeType="1"/>
              </p:cNvSpPr>
              <p:nvPr/>
            </p:nvSpPr>
            <p:spPr bwMode="auto">
              <a:xfrm flipV="1">
                <a:off x="783" y="1386"/>
                <a:ext cx="9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1032"/>
              <p:cNvSpPr>
                <a:spLocks noChangeAspect="1" noChangeShapeType="1"/>
              </p:cNvSpPr>
              <p:nvPr/>
            </p:nvSpPr>
            <p:spPr bwMode="auto">
              <a:xfrm flipV="1">
                <a:off x="1692" y="1841"/>
                <a:ext cx="68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1033"/>
              <p:cNvSpPr>
                <a:spLocks noChangeAspect="1" noChangeShapeType="1"/>
              </p:cNvSpPr>
              <p:nvPr/>
            </p:nvSpPr>
            <p:spPr bwMode="auto">
              <a:xfrm flipV="1">
                <a:off x="2374" y="1841"/>
                <a:ext cx="0" cy="9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1034"/>
              <p:cNvSpPr>
                <a:spLocks noChangeAspect="1" noChangeShapeType="1"/>
              </p:cNvSpPr>
              <p:nvPr/>
            </p:nvSpPr>
            <p:spPr bwMode="auto">
              <a:xfrm flipV="1">
                <a:off x="783" y="1386"/>
                <a:ext cx="0" cy="13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1035"/>
              <p:cNvSpPr>
                <a:spLocks noChangeAspect="1" noChangeShapeType="1"/>
              </p:cNvSpPr>
              <p:nvPr/>
            </p:nvSpPr>
            <p:spPr bwMode="auto">
              <a:xfrm flipV="1">
                <a:off x="1692" y="1386"/>
                <a:ext cx="0" cy="45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Line 1036"/>
            <p:cNvSpPr>
              <a:spLocks noChangeAspect="1" noChangeShapeType="1"/>
            </p:cNvSpPr>
            <p:nvPr/>
          </p:nvSpPr>
          <p:spPr bwMode="auto">
            <a:xfrm>
              <a:off x="756" y="1296"/>
              <a:ext cx="90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 Box 1038"/>
            <p:cNvSpPr txBox="1">
              <a:spLocks noChangeAspect="1" noChangeArrowheads="1"/>
            </p:cNvSpPr>
            <p:nvPr/>
          </p:nvSpPr>
          <p:spPr bwMode="auto">
            <a:xfrm>
              <a:off x="1209" y="2852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5.2 m</a:t>
              </a:r>
            </a:p>
          </p:txBody>
        </p:sp>
        <p:sp>
          <p:nvSpPr>
            <p:cNvPr id="8" name="Line 1039"/>
            <p:cNvSpPr>
              <a:spLocks noChangeAspect="1" noChangeShapeType="1"/>
            </p:cNvSpPr>
            <p:nvPr/>
          </p:nvSpPr>
          <p:spPr bwMode="auto">
            <a:xfrm>
              <a:off x="780" y="2844"/>
              <a:ext cx="15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 Box 1040"/>
            <p:cNvSpPr txBox="1">
              <a:spLocks noChangeAspect="1" noChangeArrowheads="1"/>
            </p:cNvSpPr>
            <p:nvPr/>
          </p:nvSpPr>
          <p:spPr bwMode="auto">
            <a:xfrm>
              <a:off x="-57" y="1824"/>
              <a:ext cx="75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4.5 m</a:t>
              </a:r>
            </a:p>
          </p:txBody>
        </p:sp>
        <p:sp>
          <p:nvSpPr>
            <p:cNvPr id="10" name="Line 1041"/>
            <p:cNvSpPr>
              <a:spLocks noChangeAspect="1" noChangeShapeType="1"/>
            </p:cNvSpPr>
            <p:nvPr/>
          </p:nvSpPr>
          <p:spPr bwMode="auto">
            <a:xfrm>
              <a:off x="682" y="1404"/>
              <a:ext cx="0" cy="1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042"/>
            <p:cNvSpPr>
              <a:spLocks noChangeAspect="1" noChangeShapeType="1"/>
            </p:cNvSpPr>
            <p:nvPr/>
          </p:nvSpPr>
          <p:spPr bwMode="auto">
            <a:xfrm>
              <a:off x="2448" y="1848"/>
              <a:ext cx="0" cy="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Box 1053"/>
            <p:cNvSpPr txBox="1">
              <a:spLocks noChangeAspect="1" noChangeArrowheads="1"/>
            </p:cNvSpPr>
            <p:nvPr/>
          </p:nvSpPr>
          <p:spPr bwMode="auto">
            <a:xfrm>
              <a:off x="944" y="1006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3 m</a:t>
              </a:r>
            </a:p>
          </p:txBody>
        </p:sp>
        <p:sp>
          <p:nvSpPr>
            <p:cNvPr id="13" name="Text Box 1058"/>
            <p:cNvSpPr txBox="1">
              <a:spLocks noChangeAspect="1" noChangeArrowheads="1"/>
            </p:cNvSpPr>
            <p:nvPr/>
          </p:nvSpPr>
          <p:spPr bwMode="auto">
            <a:xfrm>
              <a:off x="2448" y="2160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3 m</a:t>
              </a:r>
            </a:p>
          </p:txBody>
        </p:sp>
      </p:grpSp>
      <p:grpSp>
        <p:nvGrpSpPr>
          <p:cNvPr id="23" name="Group 1064"/>
          <p:cNvGrpSpPr>
            <a:grpSpLocks/>
          </p:cNvGrpSpPr>
          <p:nvPr/>
        </p:nvGrpSpPr>
        <p:grpSpPr bwMode="auto">
          <a:xfrm>
            <a:off x="2058425" y="3039075"/>
            <a:ext cx="784162" cy="544719"/>
            <a:chOff x="1747" y="1392"/>
            <a:chExt cx="756" cy="451"/>
          </a:xfrm>
        </p:grpSpPr>
        <p:sp>
          <p:nvSpPr>
            <p:cNvPr id="24" name="Line 1046"/>
            <p:cNvSpPr>
              <a:spLocks noChangeAspect="1" noChangeShapeType="1"/>
            </p:cNvSpPr>
            <p:nvPr/>
          </p:nvSpPr>
          <p:spPr bwMode="auto">
            <a:xfrm>
              <a:off x="1747" y="1392"/>
              <a:ext cx="0" cy="4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 Box 1047"/>
            <p:cNvSpPr txBox="1">
              <a:spLocks noChangeAspect="1" noChangeArrowheads="1"/>
            </p:cNvSpPr>
            <p:nvPr/>
          </p:nvSpPr>
          <p:spPr bwMode="auto">
            <a:xfrm>
              <a:off x="1747" y="1488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1.5 m</a:t>
              </a:r>
            </a:p>
          </p:txBody>
        </p:sp>
      </p:grpSp>
      <p:grpSp>
        <p:nvGrpSpPr>
          <p:cNvPr id="26" name="Group 1065"/>
          <p:cNvGrpSpPr>
            <a:grpSpLocks/>
          </p:cNvGrpSpPr>
          <p:nvPr/>
        </p:nvGrpSpPr>
        <p:grpSpPr bwMode="auto">
          <a:xfrm>
            <a:off x="2005450" y="3683241"/>
            <a:ext cx="808019" cy="405821"/>
            <a:chOff x="1680" y="1884"/>
            <a:chExt cx="779" cy="336"/>
          </a:xfrm>
        </p:grpSpPr>
        <p:sp>
          <p:nvSpPr>
            <p:cNvPr id="27" name="Line 1044"/>
            <p:cNvSpPr>
              <a:spLocks noChangeAspect="1" noChangeShapeType="1"/>
            </p:cNvSpPr>
            <p:nvPr/>
          </p:nvSpPr>
          <p:spPr bwMode="auto">
            <a:xfrm>
              <a:off x="1680" y="1908"/>
              <a:ext cx="6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 Box 1056"/>
            <p:cNvSpPr txBox="1">
              <a:spLocks noChangeAspect="1" noChangeArrowheads="1"/>
            </p:cNvSpPr>
            <p:nvPr/>
          </p:nvSpPr>
          <p:spPr bwMode="auto">
            <a:xfrm>
              <a:off x="1703" y="1884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2.2 m</a:t>
              </a:r>
            </a:p>
          </p:txBody>
        </p:sp>
      </p:grpSp>
      <p:grpSp>
        <p:nvGrpSpPr>
          <p:cNvPr id="44" name="Group 1063"/>
          <p:cNvGrpSpPr>
            <a:grpSpLocks/>
          </p:cNvGrpSpPr>
          <p:nvPr/>
        </p:nvGrpSpPr>
        <p:grpSpPr bwMode="auto">
          <a:xfrm>
            <a:off x="206856" y="6145441"/>
            <a:ext cx="3382475" cy="2635421"/>
            <a:chOff x="-57" y="1006"/>
            <a:chExt cx="3261" cy="2182"/>
          </a:xfrm>
        </p:grpSpPr>
        <p:grpSp>
          <p:nvGrpSpPr>
            <p:cNvPr id="45" name="Group 1062"/>
            <p:cNvGrpSpPr>
              <a:grpSpLocks/>
            </p:cNvGrpSpPr>
            <p:nvPr/>
          </p:nvGrpSpPr>
          <p:grpSpPr bwMode="auto">
            <a:xfrm>
              <a:off x="768" y="1392"/>
              <a:ext cx="1591" cy="1364"/>
              <a:chOff x="783" y="1386"/>
              <a:chExt cx="1591" cy="1364"/>
            </a:xfrm>
          </p:grpSpPr>
          <p:grpSp>
            <p:nvGrpSpPr>
              <p:cNvPr id="54" name="Group 1061"/>
              <p:cNvGrpSpPr>
                <a:grpSpLocks/>
              </p:cNvGrpSpPr>
              <p:nvPr/>
            </p:nvGrpSpPr>
            <p:grpSpPr bwMode="auto">
              <a:xfrm>
                <a:off x="783" y="1386"/>
                <a:ext cx="1591" cy="1364"/>
                <a:chOff x="783" y="1386"/>
                <a:chExt cx="1591" cy="1364"/>
              </a:xfrm>
            </p:grpSpPr>
            <p:sp>
              <p:nvSpPr>
                <p:cNvPr id="61" name="Rectangle 102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783" y="1386"/>
                  <a:ext cx="909" cy="136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l">
                    <a:spcAft>
                      <a:spcPts val="600"/>
                    </a:spcAft>
                    <a:buClr>
                      <a:schemeClr val="accent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algn="l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ctr"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  <p:sp>
              <p:nvSpPr>
                <p:cNvPr id="62" name="Rectangle 102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92" y="1841"/>
                  <a:ext cx="682" cy="90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l">
                    <a:spcAft>
                      <a:spcPts val="600"/>
                    </a:spcAft>
                    <a:buClr>
                      <a:schemeClr val="accent1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algn="l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algn="l">
                    <a:spcBef>
                      <a:spcPct val="20000"/>
                    </a:spcBef>
                    <a:buClr>
                      <a:schemeClr val="accent1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algn="l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algn="l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ctr"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en-US" sz="2400">
                    <a:latin typeface="Times New Roman" charset="0"/>
                  </a:endParaRPr>
                </a:p>
              </p:txBody>
            </p:sp>
          </p:grpSp>
          <p:sp>
            <p:nvSpPr>
              <p:cNvPr id="55" name="Line 1030"/>
              <p:cNvSpPr>
                <a:spLocks noChangeAspect="1" noChangeShapeType="1"/>
              </p:cNvSpPr>
              <p:nvPr/>
            </p:nvSpPr>
            <p:spPr bwMode="auto">
              <a:xfrm flipV="1">
                <a:off x="783" y="2750"/>
                <a:ext cx="159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Line 1031"/>
              <p:cNvSpPr>
                <a:spLocks noChangeAspect="1" noChangeShapeType="1"/>
              </p:cNvSpPr>
              <p:nvPr/>
            </p:nvSpPr>
            <p:spPr bwMode="auto">
              <a:xfrm flipV="1">
                <a:off x="783" y="1386"/>
                <a:ext cx="90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Line 1032"/>
              <p:cNvSpPr>
                <a:spLocks noChangeAspect="1" noChangeShapeType="1"/>
              </p:cNvSpPr>
              <p:nvPr/>
            </p:nvSpPr>
            <p:spPr bwMode="auto">
              <a:xfrm flipV="1">
                <a:off x="1692" y="1841"/>
                <a:ext cx="68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Line 1033"/>
              <p:cNvSpPr>
                <a:spLocks noChangeAspect="1" noChangeShapeType="1"/>
              </p:cNvSpPr>
              <p:nvPr/>
            </p:nvSpPr>
            <p:spPr bwMode="auto">
              <a:xfrm flipV="1">
                <a:off x="2374" y="1841"/>
                <a:ext cx="0" cy="9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Line 1034"/>
              <p:cNvSpPr>
                <a:spLocks noChangeAspect="1" noChangeShapeType="1"/>
              </p:cNvSpPr>
              <p:nvPr/>
            </p:nvSpPr>
            <p:spPr bwMode="auto">
              <a:xfrm flipV="1">
                <a:off x="783" y="1386"/>
                <a:ext cx="0" cy="136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Line 1035"/>
              <p:cNvSpPr>
                <a:spLocks noChangeAspect="1" noChangeShapeType="1"/>
              </p:cNvSpPr>
              <p:nvPr/>
            </p:nvSpPr>
            <p:spPr bwMode="auto">
              <a:xfrm flipV="1">
                <a:off x="1692" y="1386"/>
                <a:ext cx="0" cy="45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6" name="Line 1036"/>
            <p:cNvSpPr>
              <a:spLocks noChangeAspect="1" noChangeShapeType="1"/>
            </p:cNvSpPr>
            <p:nvPr/>
          </p:nvSpPr>
          <p:spPr bwMode="auto">
            <a:xfrm>
              <a:off x="756" y="1296"/>
              <a:ext cx="90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 Box 1038"/>
            <p:cNvSpPr txBox="1">
              <a:spLocks noChangeAspect="1" noChangeArrowheads="1"/>
            </p:cNvSpPr>
            <p:nvPr/>
          </p:nvSpPr>
          <p:spPr bwMode="auto">
            <a:xfrm>
              <a:off x="1209" y="2852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5.2 m</a:t>
              </a:r>
            </a:p>
          </p:txBody>
        </p:sp>
        <p:sp>
          <p:nvSpPr>
            <p:cNvPr id="48" name="Line 1039"/>
            <p:cNvSpPr>
              <a:spLocks noChangeAspect="1" noChangeShapeType="1"/>
            </p:cNvSpPr>
            <p:nvPr/>
          </p:nvSpPr>
          <p:spPr bwMode="auto">
            <a:xfrm>
              <a:off x="780" y="2844"/>
              <a:ext cx="15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 Box 1040"/>
            <p:cNvSpPr txBox="1">
              <a:spLocks noChangeAspect="1" noChangeArrowheads="1"/>
            </p:cNvSpPr>
            <p:nvPr/>
          </p:nvSpPr>
          <p:spPr bwMode="auto">
            <a:xfrm>
              <a:off x="-57" y="1824"/>
              <a:ext cx="75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4.5 m</a:t>
              </a:r>
            </a:p>
          </p:txBody>
        </p:sp>
        <p:sp>
          <p:nvSpPr>
            <p:cNvPr id="50" name="Line 1041"/>
            <p:cNvSpPr>
              <a:spLocks noChangeAspect="1" noChangeShapeType="1"/>
            </p:cNvSpPr>
            <p:nvPr/>
          </p:nvSpPr>
          <p:spPr bwMode="auto">
            <a:xfrm>
              <a:off x="682" y="1404"/>
              <a:ext cx="0" cy="1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1042"/>
            <p:cNvSpPr>
              <a:spLocks noChangeAspect="1" noChangeShapeType="1"/>
            </p:cNvSpPr>
            <p:nvPr/>
          </p:nvSpPr>
          <p:spPr bwMode="auto">
            <a:xfrm>
              <a:off x="2448" y="1848"/>
              <a:ext cx="0" cy="9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 Box 1053"/>
            <p:cNvSpPr txBox="1">
              <a:spLocks noChangeAspect="1" noChangeArrowheads="1"/>
            </p:cNvSpPr>
            <p:nvPr/>
          </p:nvSpPr>
          <p:spPr bwMode="auto">
            <a:xfrm>
              <a:off x="944" y="1006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3 m</a:t>
              </a:r>
            </a:p>
          </p:txBody>
        </p:sp>
        <p:sp>
          <p:nvSpPr>
            <p:cNvPr id="53" name="Text Box 1058"/>
            <p:cNvSpPr txBox="1">
              <a:spLocks noChangeAspect="1" noChangeArrowheads="1"/>
            </p:cNvSpPr>
            <p:nvPr/>
          </p:nvSpPr>
          <p:spPr bwMode="auto">
            <a:xfrm>
              <a:off x="2448" y="2160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</a:rPr>
                <a:t>3 m</a:t>
              </a:r>
            </a:p>
          </p:txBody>
        </p:sp>
      </p:grpSp>
      <p:grpSp>
        <p:nvGrpSpPr>
          <p:cNvPr id="63" name="Group 1064"/>
          <p:cNvGrpSpPr>
            <a:grpSpLocks/>
          </p:cNvGrpSpPr>
          <p:nvPr/>
        </p:nvGrpSpPr>
        <p:grpSpPr bwMode="auto">
          <a:xfrm>
            <a:off x="2058425" y="6586345"/>
            <a:ext cx="784162" cy="544719"/>
            <a:chOff x="1747" y="1392"/>
            <a:chExt cx="756" cy="451"/>
          </a:xfrm>
        </p:grpSpPr>
        <p:sp>
          <p:nvSpPr>
            <p:cNvPr id="64" name="Line 1046"/>
            <p:cNvSpPr>
              <a:spLocks noChangeAspect="1" noChangeShapeType="1"/>
            </p:cNvSpPr>
            <p:nvPr/>
          </p:nvSpPr>
          <p:spPr bwMode="auto">
            <a:xfrm>
              <a:off x="1747" y="1392"/>
              <a:ext cx="0" cy="4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 Box 1047"/>
            <p:cNvSpPr txBox="1">
              <a:spLocks noChangeAspect="1" noChangeArrowheads="1"/>
            </p:cNvSpPr>
            <p:nvPr/>
          </p:nvSpPr>
          <p:spPr bwMode="auto">
            <a:xfrm>
              <a:off x="1747" y="1488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1.5 m</a:t>
              </a:r>
            </a:p>
          </p:txBody>
        </p:sp>
      </p:grpSp>
      <p:grpSp>
        <p:nvGrpSpPr>
          <p:cNvPr id="66" name="Group 1065"/>
          <p:cNvGrpSpPr>
            <a:grpSpLocks/>
          </p:cNvGrpSpPr>
          <p:nvPr/>
        </p:nvGrpSpPr>
        <p:grpSpPr bwMode="auto">
          <a:xfrm>
            <a:off x="2005450" y="7230511"/>
            <a:ext cx="808019" cy="405821"/>
            <a:chOff x="1680" y="1884"/>
            <a:chExt cx="779" cy="336"/>
          </a:xfrm>
        </p:grpSpPr>
        <p:sp>
          <p:nvSpPr>
            <p:cNvPr id="67" name="Line 1044"/>
            <p:cNvSpPr>
              <a:spLocks noChangeAspect="1" noChangeShapeType="1"/>
            </p:cNvSpPr>
            <p:nvPr/>
          </p:nvSpPr>
          <p:spPr bwMode="auto">
            <a:xfrm>
              <a:off x="1680" y="1908"/>
              <a:ext cx="6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 Box 1056"/>
            <p:cNvSpPr txBox="1">
              <a:spLocks noChangeAspect="1" noChangeArrowheads="1"/>
            </p:cNvSpPr>
            <p:nvPr/>
          </p:nvSpPr>
          <p:spPr bwMode="auto">
            <a:xfrm>
              <a:off x="1703" y="1884"/>
              <a:ext cx="7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2.2 m</a:t>
              </a: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57200" y="1517073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a few ways we can deal with shapes like this: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22786" y="2798964"/>
            <a:ext cx="2358736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Method 1: Find out the area for the whole square (4.5 x 5.2), and then subtract the area of the missing square (1.5 x 2.2)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72435" y="6346234"/>
            <a:ext cx="235873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Method 2: Split the shape in two, and work out the area for each. Then, add them back together. You can split the shape horizontally or vertically.</a:t>
            </a:r>
          </a:p>
        </p:txBody>
      </p:sp>
    </p:spTree>
    <p:extLst>
      <p:ext uri="{BB962C8B-B14F-4D97-AF65-F5344CB8AC3E}">
        <p14:creationId xmlns:p14="http://schemas.microsoft.com/office/powerpoint/2010/main" val="318481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Guide:</a:t>
            </a:r>
            <a:br>
              <a:rPr lang="en-GB" dirty="0"/>
            </a:b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396"/>
            <a:ext cx="4760786" cy="3820275"/>
          </a:xfrm>
        </p:spPr>
        <p:txBody>
          <a:bodyPr/>
          <a:lstStyle/>
          <a:p>
            <a:r>
              <a:rPr lang="en-GB" dirty="0"/>
              <a:t>Remember, no matter what we are doing in Functional Skills maths, we are doing with an understanding of both maths and problem solving.</a:t>
            </a:r>
          </a:p>
          <a:p>
            <a:pPr lvl="1"/>
            <a:r>
              <a:rPr lang="en-GB" dirty="0"/>
              <a:t>You may need to buy more than you need.</a:t>
            </a:r>
          </a:p>
          <a:p>
            <a:pPr lvl="1"/>
            <a:r>
              <a:rPr lang="en-GB" dirty="0"/>
              <a:t>Read the question: if they haven’t told you to do or not do something explicitly, and you can use a method to find an answer, then use it!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E3C231-AFDA-4F66-BF18-BC09491365B5}"/>
              </a:ext>
            </a:extLst>
          </p:cNvPr>
          <p:cNvSpPr/>
          <p:nvPr/>
        </p:nvSpPr>
        <p:spPr>
          <a:xfrm>
            <a:off x="329878" y="3668464"/>
            <a:ext cx="5270509" cy="2778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9BA11-5F64-4333-807C-FCF23CE3147F}"/>
              </a:ext>
            </a:extLst>
          </p:cNvPr>
          <p:cNvSpPr txBox="1"/>
          <p:nvPr/>
        </p:nvSpPr>
        <p:spPr>
          <a:xfrm>
            <a:off x="1805650" y="3727048"/>
            <a:ext cx="3808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Within this booklet (as well as the others) you may see these symbols next to questions. Red means it was designed to be completed without a calculator, while green means it’s fine to use your calculator! If both are there, it means this could be on either paper!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6C7618F-66D3-4999-83BC-20CA0B328979}"/>
              </a:ext>
            </a:extLst>
          </p:cNvPr>
          <p:cNvSpPr/>
          <p:nvPr/>
        </p:nvSpPr>
        <p:spPr>
          <a:xfrm>
            <a:off x="610564" y="3794291"/>
            <a:ext cx="906138" cy="9195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Mathematics">
            <a:extLst>
              <a:ext uri="{FF2B5EF4-FFF2-40B4-BE49-F238E27FC236}">
                <a16:creationId xmlns:a16="http://schemas.microsoft.com/office/drawing/2014/main" id="{C3A9DE35-856D-4CB7-9C23-ED30EE3DD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564" y="3778998"/>
            <a:ext cx="934883" cy="93488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CE0851-B910-4605-BA7C-A1A4F15765BB}"/>
              </a:ext>
            </a:extLst>
          </p:cNvPr>
          <p:cNvSpPr/>
          <p:nvPr/>
        </p:nvSpPr>
        <p:spPr>
          <a:xfrm>
            <a:off x="610564" y="4817157"/>
            <a:ext cx="906138" cy="9195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 descr="Mathematics">
            <a:extLst>
              <a:ext uri="{FF2B5EF4-FFF2-40B4-BE49-F238E27FC236}">
                <a16:creationId xmlns:a16="http://schemas.microsoft.com/office/drawing/2014/main" id="{DAE650E8-D223-412F-B5A3-984EB051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564" y="4810528"/>
            <a:ext cx="934883" cy="9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20429"/>
            <a:ext cx="4760785" cy="1907822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9590"/>
            <a:ext cx="4852555" cy="5615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E24C11-8A45-497E-A789-A2A594DC19A4}"/>
              </a:ext>
            </a:extLst>
          </p:cNvPr>
          <p:cNvSpPr/>
          <p:nvPr/>
        </p:nvSpPr>
        <p:spPr>
          <a:xfrm>
            <a:off x="198046" y="864349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Mathematics">
            <a:extLst>
              <a:ext uri="{FF2B5EF4-FFF2-40B4-BE49-F238E27FC236}">
                <a16:creationId xmlns:a16="http://schemas.microsoft.com/office/drawing/2014/main" id="{988E4869-D399-42BD-B4E7-D444EB6C5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045" y="880533"/>
            <a:ext cx="518309" cy="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20429"/>
            <a:ext cx="4760785" cy="1907822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E24C11-8A45-497E-A789-A2A594DC19A4}"/>
              </a:ext>
            </a:extLst>
          </p:cNvPr>
          <p:cNvSpPr/>
          <p:nvPr/>
        </p:nvSpPr>
        <p:spPr>
          <a:xfrm>
            <a:off x="198046" y="864349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Mathematics">
            <a:extLst>
              <a:ext uri="{FF2B5EF4-FFF2-40B4-BE49-F238E27FC236}">
                <a16:creationId xmlns:a16="http://schemas.microsoft.com/office/drawing/2014/main" id="{988E4869-D399-42BD-B4E7-D444EB6C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045" y="880533"/>
            <a:ext cx="518309" cy="51830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91DF84-01D5-4BE7-A46A-0DDF38955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82" y="1623284"/>
            <a:ext cx="4601217" cy="3534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26D25A-606A-40F4-AE06-32C5BA67B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81" y="5157552"/>
            <a:ext cx="4601217" cy="5048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757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Perimeter, Area &amp; Volume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2119" y="1834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/>
              <a:t>Area of a triangle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50" y="4452215"/>
            <a:ext cx="5426424" cy="428654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936" y="2327564"/>
                <a:ext cx="4862946" cy="1917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area of a triangle is calculated by:</a:t>
                </a:r>
              </a:p>
              <a:p>
                <a:pPr algn="ctr"/>
                <a:endParaRPr lang="en-GB" sz="1600" dirty="0"/>
              </a:p>
              <a:p>
                <a:pPr algn="ctr"/>
                <a:r>
                  <a:rPr lang="en-GB" sz="1600" dirty="0"/>
                  <a:t>Half base x height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bxh)</a:t>
                </a:r>
              </a:p>
              <a:p>
                <a:pPr algn="ctr"/>
                <a:endParaRPr lang="en-GB" sz="1600" dirty="0"/>
              </a:p>
              <a:p>
                <a:pPr algn="ctr"/>
                <a:r>
                  <a:rPr lang="en-GB" sz="1600" dirty="0"/>
                  <a:t>OR</a:t>
                </a:r>
              </a:p>
              <a:p>
                <a:pPr algn="ctr"/>
                <a:endParaRPr lang="en-GB" sz="1600" dirty="0"/>
              </a:p>
              <a:p>
                <a:pPr algn="ctr"/>
                <a:r>
                  <a:rPr lang="en-GB" sz="1600" dirty="0"/>
                  <a:t>Base x Height ÷ 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6" y="2327564"/>
                <a:ext cx="4862946" cy="1917320"/>
              </a:xfrm>
              <a:prstGeom prst="rect">
                <a:avLst/>
              </a:prstGeom>
              <a:blipFill>
                <a:blip r:embed="rId3"/>
                <a:stretch>
                  <a:fillRect l="-752" t="-1274" b="-3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15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107273-5861-4265-A38F-5FC79013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1063"/>
            <a:ext cx="4760913" cy="1906587"/>
          </a:xfrm>
        </p:spPr>
        <p:txBody>
          <a:bodyPr/>
          <a:lstStyle/>
          <a:p>
            <a:r>
              <a:rPr lang="en-GB" dirty="0"/>
              <a:t>Perimeter, Area &amp; Volume</a:t>
            </a: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1F60D8DB-B472-421E-8C62-D0F4E4F74B39}"/>
              </a:ext>
            </a:extLst>
          </p:cNvPr>
          <p:cNvSpPr/>
          <p:nvPr/>
        </p:nvSpPr>
        <p:spPr>
          <a:xfrm>
            <a:off x="1639887" y="2187616"/>
            <a:ext cx="2708476" cy="2453832"/>
          </a:xfrm>
          <a:prstGeom prst="snip2SameRect">
            <a:avLst>
              <a:gd name="adj1" fmla="val 38035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F7024A-6089-4430-A050-08C21C1789A6}"/>
              </a:ext>
            </a:extLst>
          </p:cNvPr>
          <p:cNvCxnSpPr/>
          <p:nvPr/>
        </p:nvCxnSpPr>
        <p:spPr>
          <a:xfrm>
            <a:off x="1639887" y="4953000"/>
            <a:ext cx="27084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B0963A-B274-4AEB-8AF6-5CA88B226BD0}"/>
              </a:ext>
            </a:extLst>
          </p:cNvPr>
          <p:cNvCxnSpPr>
            <a:cxnSpLocks/>
          </p:cNvCxnSpPr>
          <p:nvPr/>
        </p:nvCxnSpPr>
        <p:spPr>
          <a:xfrm>
            <a:off x="1354238" y="2187616"/>
            <a:ext cx="0" cy="2453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695F6B-6770-4316-945E-CF67BF9D60F0}"/>
              </a:ext>
            </a:extLst>
          </p:cNvPr>
          <p:cNvCxnSpPr>
            <a:cxnSpLocks/>
          </p:cNvCxnSpPr>
          <p:nvPr/>
        </p:nvCxnSpPr>
        <p:spPr>
          <a:xfrm>
            <a:off x="4979043" y="3148314"/>
            <a:ext cx="0" cy="1493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8F557A-2D69-4AA9-A7CC-85C48296B512}"/>
              </a:ext>
            </a:extLst>
          </p:cNvPr>
          <p:cNvCxnSpPr>
            <a:cxnSpLocks/>
          </p:cNvCxnSpPr>
          <p:nvPr/>
        </p:nvCxnSpPr>
        <p:spPr>
          <a:xfrm>
            <a:off x="2592729" y="2036912"/>
            <a:ext cx="84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57587A-8013-4051-B476-CB32936EA7DF}"/>
              </a:ext>
            </a:extLst>
          </p:cNvPr>
          <p:cNvSpPr txBox="1"/>
          <p:nvPr/>
        </p:nvSpPr>
        <p:spPr>
          <a:xfrm>
            <a:off x="2592729" y="1539433"/>
            <a:ext cx="83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4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FA79B-DB8A-4A23-8D6F-11A81F007A20}"/>
              </a:ext>
            </a:extLst>
          </p:cNvPr>
          <p:cNvSpPr txBox="1"/>
          <p:nvPr/>
        </p:nvSpPr>
        <p:spPr>
          <a:xfrm>
            <a:off x="4996405" y="3692854"/>
            <a:ext cx="6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BC9EF3-222A-405B-A0A7-CFE25BB56BCC}"/>
              </a:ext>
            </a:extLst>
          </p:cNvPr>
          <p:cNvSpPr txBox="1"/>
          <p:nvPr/>
        </p:nvSpPr>
        <p:spPr>
          <a:xfrm>
            <a:off x="601884" y="3160551"/>
            <a:ext cx="84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F482DF-87B4-42D2-A90D-02C363D174CB}"/>
              </a:ext>
            </a:extLst>
          </p:cNvPr>
          <p:cNvSpPr txBox="1"/>
          <p:nvPr/>
        </p:nvSpPr>
        <p:spPr>
          <a:xfrm>
            <a:off x="2679954" y="5079887"/>
            <a:ext cx="74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03472-C477-43F6-9345-90759820055D}"/>
              </a:ext>
            </a:extLst>
          </p:cNvPr>
          <p:cNvSpPr txBox="1"/>
          <p:nvPr/>
        </p:nvSpPr>
        <p:spPr>
          <a:xfrm>
            <a:off x="787078" y="5984111"/>
            <a:ext cx="4514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could find the area of this hall?</a:t>
            </a:r>
          </a:p>
          <a:p>
            <a:endParaRPr lang="en-GB" dirty="0"/>
          </a:p>
          <a:p>
            <a:r>
              <a:rPr lang="en-GB" dirty="0"/>
              <a:t>Well, look at the whole shape, and think about if it can be cut up into other shapes we do know! (A bit like the L-shaped rooms from earlier!)</a:t>
            </a:r>
          </a:p>
          <a:p>
            <a:endParaRPr lang="en-GB" dirty="0"/>
          </a:p>
          <a:p>
            <a:r>
              <a:rPr lang="en-GB" dirty="0"/>
              <a:t>Once we have done that, we can work out the missing measurements from the ones we have!</a:t>
            </a:r>
          </a:p>
        </p:txBody>
      </p:sp>
    </p:spTree>
    <p:extLst>
      <p:ext uri="{BB962C8B-B14F-4D97-AF65-F5344CB8AC3E}">
        <p14:creationId xmlns:p14="http://schemas.microsoft.com/office/powerpoint/2010/main" val="350727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107273-5861-4265-A38F-5FC79013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1063"/>
            <a:ext cx="4760913" cy="1906587"/>
          </a:xfrm>
        </p:spPr>
        <p:txBody>
          <a:bodyPr/>
          <a:lstStyle/>
          <a:p>
            <a:r>
              <a:rPr lang="en-GB" dirty="0"/>
              <a:t>Perimeter, Area &amp; Volume</a:t>
            </a: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1F60D8DB-B472-421E-8C62-D0F4E4F74B39}"/>
              </a:ext>
            </a:extLst>
          </p:cNvPr>
          <p:cNvSpPr/>
          <p:nvPr/>
        </p:nvSpPr>
        <p:spPr>
          <a:xfrm>
            <a:off x="1639887" y="1886674"/>
            <a:ext cx="2708476" cy="2453832"/>
          </a:xfrm>
          <a:prstGeom prst="snip2SameRect">
            <a:avLst>
              <a:gd name="adj1" fmla="val 38035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F7024A-6089-4430-A050-08C21C1789A6}"/>
              </a:ext>
            </a:extLst>
          </p:cNvPr>
          <p:cNvCxnSpPr/>
          <p:nvPr/>
        </p:nvCxnSpPr>
        <p:spPr>
          <a:xfrm>
            <a:off x="1639887" y="4536311"/>
            <a:ext cx="27084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B0963A-B274-4AEB-8AF6-5CA88B226BD0}"/>
              </a:ext>
            </a:extLst>
          </p:cNvPr>
          <p:cNvCxnSpPr>
            <a:cxnSpLocks/>
          </p:cNvCxnSpPr>
          <p:nvPr/>
        </p:nvCxnSpPr>
        <p:spPr>
          <a:xfrm>
            <a:off x="1467302" y="1886674"/>
            <a:ext cx="0" cy="2453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695F6B-6770-4316-945E-CF67BF9D60F0}"/>
              </a:ext>
            </a:extLst>
          </p:cNvPr>
          <p:cNvCxnSpPr>
            <a:cxnSpLocks/>
          </p:cNvCxnSpPr>
          <p:nvPr/>
        </p:nvCxnSpPr>
        <p:spPr>
          <a:xfrm>
            <a:off x="4608653" y="2859609"/>
            <a:ext cx="0" cy="145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8F557A-2D69-4AA9-A7CC-85C48296B512}"/>
              </a:ext>
            </a:extLst>
          </p:cNvPr>
          <p:cNvCxnSpPr>
            <a:cxnSpLocks/>
          </p:cNvCxnSpPr>
          <p:nvPr/>
        </p:nvCxnSpPr>
        <p:spPr>
          <a:xfrm>
            <a:off x="2592729" y="1735970"/>
            <a:ext cx="8401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957587A-8013-4051-B476-CB32936EA7DF}"/>
              </a:ext>
            </a:extLst>
          </p:cNvPr>
          <p:cNvSpPr txBox="1"/>
          <p:nvPr/>
        </p:nvSpPr>
        <p:spPr>
          <a:xfrm>
            <a:off x="2592729" y="1238491"/>
            <a:ext cx="83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4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FA79B-DB8A-4A23-8D6F-11A81F007A20}"/>
              </a:ext>
            </a:extLst>
          </p:cNvPr>
          <p:cNvSpPr txBox="1"/>
          <p:nvPr/>
        </p:nvSpPr>
        <p:spPr>
          <a:xfrm>
            <a:off x="4639798" y="3379412"/>
            <a:ext cx="66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BC9EF3-222A-405B-A0A7-CFE25BB56BCC}"/>
              </a:ext>
            </a:extLst>
          </p:cNvPr>
          <p:cNvSpPr txBox="1"/>
          <p:nvPr/>
        </p:nvSpPr>
        <p:spPr>
          <a:xfrm>
            <a:off x="761387" y="2928924"/>
            <a:ext cx="84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F482DF-87B4-42D2-A90D-02C363D174CB}"/>
              </a:ext>
            </a:extLst>
          </p:cNvPr>
          <p:cNvSpPr txBox="1"/>
          <p:nvPr/>
        </p:nvSpPr>
        <p:spPr>
          <a:xfrm>
            <a:off x="2692768" y="4666738"/>
            <a:ext cx="74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F03472-C477-43F6-9345-90759820055D}"/>
              </a:ext>
            </a:extLst>
          </p:cNvPr>
          <p:cNvSpPr txBox="1"/>
          <p:nvPr/>
        </p:nvSpPr>
        <p:spPr>
          <a:xfrm>
            <a:off x="593100" y="5080301"/>
            <a:ext cx="5220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So, we can look at this shape as two triangles, a square and a rectangle.</a:t>
            </a:r>
          </a:p>
          <a:p>
            <a:endParaRPr lang="en-GB" dirty="0"/>
          </a:p>
          <a:p>
            <a:r>
              <a:rPr lang="en-GB" dirty="0"/>
              <a:t>You will need to work out the green lengths to complete the sums.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59A930-6D15-462C-BF03-15371DEB470A}"/>
              </a:ext>
            </a:extLst>
          </p:cNvPr>
          <p:cNvCxnSpPr/>
          <p:nvPr/>
        </p:nvCxnSpPr>
        <p:spPr>
          <a:xfrm>
            <a:off x="1639887" y="2847372"/>
            <a:ext cx="27084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03B94D-4203-4840-A4D0-00A30CFA156A}"/>
              </a:ext>
            </a:extLst>
          </p:cNvPr>
          <p:cNvCxnSpPr>
            <a:cxnSpLocks/>
          </p:cNvCxnSpPr>
          <p:nvPr/>
        </p:nvCxnSpPr>
        <p:spPr>
          <a:xfrm>
            <a:off x="2592711" y="1886674"/>
            <a:ext cx="0" cy="960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B0FC3A-63C1-4518-A0A5-5F9528B13738}"/>
              </a:ext>
            </a:extLst>
          </p:cNvPr>
          <p:cNvCxnSpPr>
            <a:cxnSpLocks/>
          </p:cNvCxnSpPr>
          <p:nvPr/>
        </p:nvCxnSpPr>
        <p:spPr>
          <a:xfrm>
            <a:off x="3428999" y="1886674"/>
            <a:ext cx="0" cy="9606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FE4DC3B-4F7A-4943-ADA9-5DB92914C4B8}"/>
              </a:ext>
            </a:extLst>
          </p:cNvPr>
          <p:cNvSpPr txBox="1"/>
          <p:nvPr/>
        </p:nvSpPr>
        <p:spPr>
          <a:xfrm>
            <a:off x="2837656" y="3442928"/>
            <a:ext cx="83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4AA508-B2BB-452C-BB27-5AAF69E6E842}"/>
              </a:ext>
            </a:extLst>
          </p:cNvPr>
          <p:cNvSpPr txBox="1"/>
          <p:nvPr/>
        </p:nvSpPr>
        <p:spPr>
          <a:xfrm>
            <a:off x="2141113" y="2331526"/>
            <a:ext cx="83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2CF29C-8E91-4892-88F7-B823AB060C67}"/>
              </a:ext>
            </a:extLst>
          </p:cNvPr>
          <p:cNvSpPr txBox="1"/>
          <p:nvPr/>
        </p:nvSpPr>
        <p:spPr>
          <a:xfrm>
            <a:off x="2785056" y="2331526"/>
            <a:ext cx="83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A09C95-EB3C-4EB9-84E3-8494F851F6EE}"/>
              </a:ext>
            </a:extLst>
          </p:cNvPr>
          <p:cNvSpPr txBox="1"/>
          <p:nvPr/>
        </p:nvSpPr>
        <p:spPr>
          <a:xfrm>
            <a:off x="3528419" y="2331526"/>
            <a:ext cx="83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BF2EB7-BEC3-45C0-848D-7D43C25C690F}"/>
              </a:ext>
            </a:extLst>
          </p:cNvPr>
          <p:cNvSpPr txBox="1"/>
          <p:nvPr/>
        </p:nvSpPr>
        <p:spPr>
          <a:xfrm>
            <a:off x="593100" y="6757004"/>
            <a:ext cx="5220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A) = Base x Height ÷ 2			</a:t>
            </a:r>
            <a:r>
              <a:rPr lang="en-GB" sz="1400" u="sng" dirty="0"/>
              <a:t>	</a:t>
            </a:r>
            <a:r>
              <a:rPr lang="en-GB" sz="1400" dirty="0"/>
              <a:t> X </a:t>
            </a:r>
            <a:r>
              <a:rPr lang="en-GB" sz="1400" u="sng" dirty="0"/>
              <a:t>	</a:t>
            </a:r>
            <a:r>
              <a:rPr lang="en-GB" sz="1400" dirty="0"/>
              <a:t> = </a:t>
            </a:r>
            <a:r>
              <a:rPr lang="en-GB" sz="1400" u="sng" dirty="0"/>
              <a:t>	  ÷ 2 </a:t>
            </a:r>
            <a:r>
              <a:rPr lang="en-GB" sz="1400" dirty="0"/>
              <a:t>=</a:t>
            </a:r>
            <a:r>
              <a:rPr lang="en-GB" sz="1400" u="sng" dirty="0"/>
              <a:t>	</a:t>
            </a:r>
            <a:r>
              <a:rPr lang="en-GB" sz="1400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B60C86-08D4-4ACC-A6B6-75AFF9800F59}"/>
              </a:ext>
            </a:extLst>
          </p:cNvPr>
          <p:cNvSpPr txBox="1"/>
          <p:nvPr/>
        </p:nvSpPr>
        <p:spPr>
          <a:xfrm>
            <a:off x="593100" y="7355045"/>
            <a:ext cx="5220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B) = Length x Width			</a:t>
            </a:r>
            <a:r>
              <a:rPr lang="en-GB" sz="1400" u="sng" dirty="0"/>
              <a:t>	</a:t>
            </a:r>
            <a:r>
              <a:rPr lang="en-GB" sz="1400" dirty="0"/>
              <a:t> X </a:t>
            </a:r>
            <a:r>
              <a:rPr lang="en-GB" sz="1400" u="sng" dirty="0"/>
              <a:t>4m</a:t>
            </a:r>
            <a:r>
              <a:rPr lang="en-GB" sz="1400" dirty="0"/>
              <a:t> = </a:t>
            </a:r>
            <a:r>
              <a:rPr lang="en-GB" sz="1400" u="sng" dirty="0"/>
              <a:t>		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F80F47-48D8-4927-920E-6D93A9C11BEB}"/>
              </a:ext>
            </a:extLst>
          </p:cNvPr>
          <p:cNvSpPr txBox="1"/>
          <p:nvPr/>
        </p:nvSpPr>
        <p:spPr>
          <a:xfrm>
            <a:off x="593100" y="7900208"/>
            <a:ext cx="5220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C) = Length x Width			</a:t>
            </a:r>
            <a:r>
              <a:rPr lang="en-GB" sz="1400" u="sng" dirty="0"/>
              <a:t>8m</a:t>
            </a:r>
            <a:r>
              <a:rPr lang="en-GB" sz="1400" dirty="0"/>
              <a:t> X </a:t>
            </a:r>
            <a:r>
              <a:rPr lang="en-GB" sz="1400" u="sng" dirty="0"/>
              <a:t>12m</a:t>
            </a:r>
            <a:r>
              <a:rPr lang="en-GB" sz="1400" dirty="0"/>
              <a:t> = </a:t>
            </a:r>
            <a:r>
              <a:rPr lang="en-GB" sz="1400" u="sng" dirty="0"/>
              <a:t>		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DE859F-AFF7-45C2-B5E1-5765CD5392F3}"/>
              </a:ext>
            </a:extLst>
          </p:cNvPr>
          <p:cNvSpPr txBox="1"/>
          <p:nvPr/>
        </p:nvSpPr>
        <p:spPr>
          <a:xfrm>
            <a:off x="593100" y="8445371"/>
            <a:ext cx="5220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total area of this shape is the added total, so A + A + B + C = </a:t>
            </a:r>
            <a:r>
              <a:rPr lang="en-GB" u="sng" dirty="0"/>
              <a:t>		</a:t>
            </a:r>
            <a:r>
              <a:rPr lang="en-GB" dirty="0"/>
              <a:t>m² (why did I add 8 twice?)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B0963A-B274-4AEB-8AF6-5CA88B226BD0}"/>
              </a:ext>
            </a:extLst>
          </p:cNvPr>
          <p:cNvCxnSpPr>
            <a:cxnSpLocks/>
          </p:cNvCxnSpPr>
          <p:nvPr/>
        </p:nvCxnSpPr>
        <p:spPr>
          <a:xfrm>
            <a:off x="4608653" y="1886674"/>
            <a:ext cx="0" cy="97293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B0963A-B274-4AEB-8AF6-5CA88B226BD0}"/>
              </a:ext>
            </a:extLst>
          </p:cNvPr>
          <p:cNvCxnSpPr>
            <a:cxnSpLocks/>
          </p:cNvCxnSpPr>
          <p:nvPr/>
        </p:nvCxnSpPr>
        <p:spPr>
          <a:xfrm>
            <a:off x="3464611" y="1735970"/>
            <a:ext cx="90007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B0963A-B274-4AEB-8AF6-5CA88B226BD0}"/>
              </a:ext>
            </a:extLst>
          </p:cNvPr>
          <p:cNvCxnSpPr>
            <a:cxnSpLocks/>
          </p:cNvCxnSpPr>
          <p:nvPr/>
        </p:nvCxnSpPr>
        <p:spPr>
          <a:xfrm>
            <a:off x="1639887" y="1735970"/>
            <a:ext cx="91936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B0963A-B274-4AEB-8AF6-5CA88B226BD0}"/>
              </a:ext>
            </a:extLst>
          </p:cNvPr>
          <p:cNvCxnSpPr>
            <a:cxnSpLocks/>
          </p:cNvCxnSpPr>
          <p:nvPr/>
        </p:nvCxnSpPr>
        <p:spPr>
          <a:xfrm flipV="1">
            <a:off x="3428999" y="7582588"/>
            <a:ext cx="467746" cy="27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B0963A-B274-4AEB-8AF6-5CA88B226BD0}"/>
              </a:ext>
            </a:extLst>
          </p:cNvPr>
          <p:cNvCxnSpPr>
            <a:cxnSpLocks/>
          </p:cNvCxnSpPr>
          <p:nvPr/>
        </p:nvCxnSpPr>
        <p:spPr>
          <a:xfrm>
            <a:off x="3428999" y="7019271"/>
            <a:ext cx="46774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1B0963A-B274-4AEB-8AF6-5CA88B226BD0}"/>
              </a:ext>
            </a:extLst>
          </p:cNvPr>
          <p:cNvCxnSpPr>
            <a:cxnSpLocks/>
          </p:cNvCxnSpPr>
          <p:nvPr/>
        </p:nvCxnSpPr>
        <p:spPr>
          <a:xfrm>
            <a:off x="4062845" y="7019271"/>
            <a:ext cx="28551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341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9CA8FC5-AE93-4CDC-99C2-E89E7F176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9" r="2126"/>
          <a:stretch/>
        </p:blipFill>
        <p:spPr>
          <a:xfrm>
            <a:off x="578734" y="1512183"/>
            <a:ext cx="4490978" cy="5605463"/>
          </a:xfr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EB4B96-FEFB-40D4-95BB-D1721348C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" b="70151"/>
          <a:stretch/>
        </p:blipFill>
        <p:spPr>
          <a:xfrm>
            <a:off x="578734" y="7117646"/>
            <a:ext cx="4490978" cy="1325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738495-0ABE-44F4-8D88-44A170A9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22590"/>
            <a:ext cx="4760785" cy="1907822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6B9CAF-29DC-4009-A74C-2595D820CDE2}"/>
              </a:ext>
            </a:extLst>
          </p:cNvPr>
          <p:cNvSpPr/>
          <p:nvPr/>
        </p:nvSpPr>
        <p:spPr>
          <a:xfrm>
            <a:off x="198045" y="792855"/>
            <a:ext cx="518309" cy="5099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Mathematics">
            <a:extLst>
              <a:ext uri="{FF2B5EF4-FFF2-40B4-BE49-F238E27FC236}">
                <a16:creationId xmlns:a16="http://schemas.microsoft.com/office/drawing/2014/main" id="{D16E3D72-B339-4B2C-B491-17FCB74AB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045" y="792856"/>
            <a:ext cx="518309" cy="51830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71969D-DD7E-416F-8F1D-2100D38E8428}"/>
              </a:ext>
            </a:extLst>
          </p:cNvPr>
          <p:cNvSpPr/>
          <p:nvPr/>
        </p:nvSpPr>
        <p:spPr>
          <a:xfrm>
            <a:off x="3310359" y="6169307"/>
            <a:ext cx="2349661" cy="8309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313878-C297-46E6-99F2-EB0411D02A78}"/>
              </a:ext>
            </a:extLst>
          </p:cNvPr>
          <p:cNvSpPr txBox="1"/>
          <p:nvPr/>
        </p:nvSpPr>
        <p:spPr>
          <a:xfrm>
            <a:off x="3310359" y="6169306"/>
            <a:ext cx="253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You could this in two ways: As described on the previous page, or using the formula given here. Try both!</a:t>
            </a:r>
          </a:p>
        </p:txBody>
      </p:sp>
    </p:spTree>
    <p:extLst>
      <p:ext uri="{BB962C8B-B14F-4D97-AF65-F5344CB8AC3E}">
        <p14:creationId xmlns:p14="http://schemas.microsoft.com/office/powerpoint/2010/main" val="218482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Perimeter, Area and Volume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1635606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800" dirty="0"/>
              <a:t>Perimeter and Area of Circles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4599" y="2240877"/>
            <a:ext cx="2854237" cy="2601287"/>
            <a:chOff x="1632" y="1469"/>
            <a:chExt cx="2267" cy="227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632" y="1478"/>
              <a:ext cx="2267" cy="22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endParaRPr lang="en-US" altLang="en-US" sz="2400">
                <a:latin typeface="Times New Roman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55" y="1469"/>
              <a:ext cx="0" cy="2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762" y="1786"/>
              <a:ext cx="819" cy="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77" y="2153"/>
              <a:ext cx="273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400" b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371" y="2673"/>
              <a:ext cx="273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>
                <a:spcAft>
                  <a:spcPts val="600"/>
                </a:spcAft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algn="l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algn="l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algn="l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2400" b="1">
                  <a:latin typeface="Comic Sans MS" pitchFamily="66" charset="0"/>
                </a:rPr>
                <a:t>d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58836" y="2452255"/>
            <a:ext cx="2462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 = Diameter</a:t>
            </a:r>
          </a:p>
          <a:p>
            <a:r>
              <a:rPr lang="en-GB" dirty="0"/>
              <a:t>R = Radius (half the Diameter)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109" y="5288973"/>
            <a:ext cx="465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Formula for Circumference (Perimeter):</a:t>
            </a:r>
          </a:p>
          <a:p>
            <a:endParaRPr lang="en-GB" dirty="0"/>
          </a:p>
          <a:p>
            <a:r>
              <a:rPr lang="el-GR" dirty="0"/>
              <a:t>π</a:t>
            </a:r>
            <a:r>
              <a:rPr lang="en-GB" dirty="0"/>
              <a:t> x 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1109" y="6781800"/>
            <a:ext cx="465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Formula for Area:</a:t>
            </a:r>
          </a:p>
          <a:p>
            <a:endParaRPr lang="en-GB" dirty="0"/>
          </a:p>
          <a:p>
            <a:r>
              <a:rPr lang="el-GR" dirty="0"/>
              <a:t>π</a:t>
            </a:r>
            <a:r>
              <a:rPr lang="en-GB" dirty="0"/>
              <a:t> x R x R		OR		 </a:t>
            </a:r>
            <a:r>
              <a:rPr lang="el-GR" dirty="0"/>
              <a:t>π</a:t>
            </a:r>
            <a:r>
              <a:rPr lang="en-GB" dirty="0"/>
              <a:t> x R²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8688" y="3663948"/>
            <a:ext cx="2322892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For circles, you will need to use Pi (</a:t>
            </a:r>
            <a:r>
              <a:rPr lang="el-GR" sz="1400" dirty="0"/>
              <a:t>π</a:t>
            </a:r>
            <a:r>
              <a:rPr lang="en-GB" sz="1400" dirty="0"/>
              <a:t>). Pi has a value of 3.14 (normally… they will tell you if it’s different!) 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566304" y="8040380"/>
            <a:ext cx="4675909" cy="468493"/>
          </a:xfrm>
        </p:spPr>
        <p:txBody>
          <a:bodyPr/>
          <a:lstStyle/>
          <a:p>
            <a:r>
              <a:rPr lang="en-GB" dirty="0"/>
              <a:t>Find the area of the circle when r = 5cm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566304" y="6268958"/>
            <a:ext cx="4675909" cy="46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Find the circumference of the circle when d = 10cm</a:t>
            </a:r>
          </a:p>
        </p:txBody>
      </p:sp>
    </p:spTree>
    <p:extLst>
      <p:ext uri="{BB962C8B-B14F-4D97-AF65-F5344CB8AC3E}">
        <p14:creationId xmlns:p14="http://schemas.microsoft.com/office/powerpoint/2010/main" val="4065211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Perimeter, Area &amp; Volume</a:t>
            </a:r>
          </a:p>
        </p:txBody>
      </p:sp>
      <p:sp>
        <p:nvSpPr>
          <p:cNvPr id="4" name="AutoShape 39"/>
          <p:cNvSpPr>
            <a:spLocks noChangeAspect="1" noChangeArrowheads="1"/>
          </p:cNvSpPr>
          <p:nvPr/>
        </p:nvSpPr>
        <p:spPr bwMode="auto">
          <a:xfrm>
            <a:off x="1598468" y="6077768"/>
            <a:ext cx="962025" cy="939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>
              <a:latin typeface="Calibri" charset="0"/>
            </a:endParaRPr>
          </a:p>
        </p:txBody>
      </p:sp>
      <p:sp>
        <p:nvSpPr>
          <p:cNvPr id="5" name="AutoShape 40"/>
          <p:cNvSpPr>
            <a:spLocks noChangeAspect="1" noChangeArrowheads="1"/>
          </p:cNvSpPr>
          <p:nvPr/>
        </p:nvSpPr>
        <p:spPr bwMode="auto">
          <a:xfrm>
            <a:off x="2317606" y="6077768"/>
            <a:ext cx="960437" cy="939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>
              <a:latin typeface="Calibri" charset="0"/>
            </a:endParaRPr>
          </a:p>
        </p:txBody>
      </p:sp>
      <p:sp>
        <p:nvSpPr>
          <p:cNvPr id="6" name="AutoShape 41"/>
          <p:cNvSpPr>
            <a:spLocks noChangeAspect="1" noChangeArrowheads="1"/>
          </p:cNvSpPr>
          <p:nvPr/>
        </p:nvSpPr>
        <p:spPr bwMode="auto">
          <a:xfrm>
            <a:off x="3041506" y="6082531"/>
            <a:ext cx="962025" cy="939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>
              <a:latin typeface="Calibri" charset="0"/>
            </a:endParaRPr>
          </a:p>
        </p:txBody>
      </p:sp>
      <p:sp>
        <p:nvSpPr>
          <p:cNvPr id="7" name="AutoShape 42"/>
          <p:cNvSpPr>
            <a:spLocks noChangeAspect="1" noChangeArrowheads="1"/>
          </p:cNvSpPr>
          <p:nvPr/>
        </p:nvSpPr>
        <p:spPr bwMode="auto">
          <a:xfrm>
            <a:off x="3760643" y="6082531"/>
            <a:ext cx="960438" cy="939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2400">
              <a:latin typeface="Calibri" charset="0"/>
            </a:endParaRP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360343" y="6314306"/>
            <a:ext cx="3122613" cy="944562"/>
            <a:chOff x="870" y="2189"/>
            <a:chExt cx="1967" cy="595"/>
          </a:xfrm>
        </p:grpSpPr>
        <p:sp>
          <p:nvSpPr>
            <p:cNvPr id="9" name="AutoShape 13"/>
            <p:cNvSpPr>
              <a:spLocks noChangeAspect="1" noChangeArrowheads="1"/>
            </p:cNvSpPr>
            <p:nvPr/>
          </p:nvSpPr>
          <p:spPr bwMode="auto">
            <a:xfrm>
              <a:off x="870" y="2189"/>
              <a:ext cx="606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10" name="AutoShape 12"/>
            <p:cNvSpPr>
              <a:spLocks noChangeAspect="1" noChangeArrowheads="1"/>
            </p:cNvSpPr>
            <p:nvPr/>
          </p:nvSpPr>
          <p:spPr bwMode="auto">
            <a:xfrm>
              <a:off x="1323" y="2189"/>
              <a:ext cx="605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11" name="AutoShape 37"/>
            <p:cNvSpPr>
              <a:spLocks noChangeAspect="1" noChangeArrowheads="1"/>
            </p:cNvSpPr>
            <p:nvPr/>
          </p:nvSpPr>
          <p:spPr bwMode="auto">
            <a:xfrm>
              <a:off x="1779" y="2192"/>
              <a:ext cx="606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12" name="AutoShape 38"/>
            <p:cNvSpPr>
              <a:spLocks noChangeAspect="1" noChangeArrowheads="1"/>
            </p:cNvSpPr>
            <p:nvPr/>
          </p:nvSpPr>
          <p:spPr bwMode="auto">
            <a:xfrm>
              <a:off x="2232" y="2192"/>
              <a:ext cx="605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8782" y="1732440"/>
            <a:ext cx="658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2"/>
                </a:solidFill>
                <a:latin typeface="Calibri" charset="0"/>
              </a:rPr>
              <a:t>Volume = length </a:t>
            </a:r>
            <a:r>
              <a:rPr lang="en-US" altLang="en-US" sz="2400" b="1" dirty="0">
                <a:solidFill>
                  <a:schemeClr val="tx2"/>
                </a:solidFill>
                <a:latin typeface="Calibri" charset="0"/>
              </a:rPr>
              <a:t>×</a:t>
            </a:r>
            <a:r>
              <a:rPr lang="en-GB" altLang="en-US" sz="2400" b="1" dirty="0">
                <a:solidFill>
                  <a:schemeClr val="tx2"/>
                </a:solidFill>
                <a:latin typeface="Calibri" charset="0"/>
              </a:rPr>
              <a:t> width </a:t>
            </a:r>
            <a:r>
              <a:rPr lang="en-US" altLang="en-US" sz="2400" b="1" dirty="0">
                <a:solidFill>
                  <a:schemeClr val="tx2"/>
                </a:solidFill>
                <a:latin typeface="Calibri" charset="0"/>
              </a:rPr>
              <a:t>×</a:t>
            </a:r>
            <a:r>
              <a:rPr lang="en-GB" altLang="en-US" sz="2400" b="1" dirty="0">
                <a:solidFill>
                  <a:schemeClr val="tx2"/>
                </a:solidFill>
                <a:latin typeface="Calibri" charset="0"/>
              </a:rPr>
              <a:t> depth</a:t>
            </a:r>
          </a:p>
        </p:txBody>
      </p: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1360343" y="7309668"/>
            <a:ext cx="2878138" cy="584200"/>
            <a:chOff x="566" y="2920"/>
            <a:chExt cx="1813" cy="368"/>
          </a:xfrm>
        </p:grpSpPr>
        <p:sp>
          <p:nvSpPr>
            <p:cNvPr id="16" name="Line 11"/>
            <p:cNvSpPr>
              <a:spLocks noChangeAspect="1" noChangeShapeType="1"/>
            </p:cNvSpPr>
            <p:nvPr/>
          </p:nvSpPr>
          <p:spPr bwMode="auto">
            <a:xfrm>
              <a:off x="566" y="2951"/>
              <a:ext cx="18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1194" y="2920"/>
              <a:ext cx="69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altLang="en-US" sz="2400" b="1">
                  <a:latin typeface="Calibri" charset="0"/>
                </a:rPr>
                <a:t>4 cm</a:t>
              </a:r>
              <a:endParaRPr lang="en-GB" altLang="en-US" sz="2400" b="1">
                <a:solidFill>
                  <a:schemeClr val="tx2"/>
                </a:solidFill>
                <a:latin typeface="Calibri" charset="0"/>
              </a:endParaRPr>
            </a:p>
          </p:txBody>
        </p:sp>
      </p:grp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372918" y="5071293"/>
            <a:ext cx="1098550" cy="2159000"/>
            <a:chOff x="248" y="1422"/>
            <a:chExt cx="692" cy="1360"/>
          </a:xfrm>
        </p:grpSpPr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810" y="1422"/>
              <a:ext cx="0" cy="1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248" y="1926"/>
              <a:ext cx="69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altLang="en-US" sz="2400" b="1">
                  <a:latin typeface="Calibri" charset="0"/>
                </a:rPr>
                <a:t>3 cm</a:t>
              </a:r>
              <a:endParaRPr lang="en-GB" altLang="en-US" sz="2400" b="1">
                <a:solidFill>
                  <a:schemeClr val="tx2"/>
                </a:solidFill>
                <a:latin typeface="Calibri" charset="0"/>
              </a:endParaRPr>
            </a:p>
          </p:txBody>
        </p:sp>
      </p:grp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4209906" y="6993756"/>
            <a:ext cx="1447800" cy="584200"/>
            <a:chOff x="2331" y="2760"/>
            <a:chExt cx="912" cy="368"/>
          </a:xfrm>
        </p:grpSpPr>
        <p:sp>
          <p:nvSpPr>
            <p:cNvPr id="22" name="Line 14"/>
            <p:cNvSpPr>
              <a:spLocks noChangeShapeType="1"/>
            </p:cNvSpPr>
            <p:nvPr/>
          </p:nvSpPr>
          <p:spPr bwMode="auto">
            <a:xfrm rot="8100000">
              <a:off x="2331" y="2814"/>
              <a:ext cx="4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2551" y="2760"/>
              <a:ext cx="69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altLang="en-US" sz="2400" b="1">
                  <a:latin typeface="Calibri" charset="0"/>
                </a:rPr>
                <a:t>2 cm</a:t>
              </a:r>
              <a:endParaRPr lang="en-GB" altLang="en-US" sz="2400" b="1">
                <a:solidFill>
                  <a:schemeClr val="tx2"/>
                </a:solidFill>
                <a:latin typeface="Calibri" charset="0"/>
              </a:endParaRPr>
            </a:p>
          </p:txBody>
        </p:sp>
      </p:grpSp>
      <p:grpSp>
        <p:nvGrpSpPr>
          <p:cNvPr id="24" name="Group 54"/>
          <p:cNvGrpSpPr>
            <a:grpSpLocks/>
          </p:cNvGrpSpPr>
          <p:nvPr/>
        </p:nvGrpSpPr>
        <p:grpSpPr bwMode="auto">
          <a:xfrm>
            <a:off x="1360343" y="5363393"/>
            <a:ext cx="3360738" cy="1181100"/>
            <a:chOff x="870" y="1596"/>
            <a:chExt cx="2117" cy="744"/>
          </a:xfrm>
        </p:grpSpPr>
        <p:sp>
          <p:nvSpPr>
            <p:cNvPr id="25" name="AutoShape 45"/>
            <p:cNvSpPr>
              <a:spLocks noChangeAspect="1" noChangeArrowheads="1"/>
            </p:cNvSpPr>
            <p:nvPr/>
          </p:nvSpPr>
          <p:spPr bwMode="auto">
            <a:xfrm>
              <a:off x="1020" y="1596"/>
              <a:ext cx="606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26" name="AutoShape 46"/>
            <p:cNvSpPr>
              <a:spLocks noChangeAspect="1" noChangeArrowheads="1"/>
            </p:cNvSpPr>
            <p:nvPr/>
          </p:nvSpPr>
          <p:spPr bwMode="auto">
            <a:xfrm>
              <a:off x="1473" y="1596"/>
              <a:ext cx="605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27" name="AutoShape 47"/>
            <p:cNvSpPr>
              <a:spLocks noChangeAspect="1" noChangeArrowheads="1"/>
            </p:cNvSpPr>
            <p:nvPr/>
          </p:nvSpPr>
          <p:spPr bwMode="auto">
            <a:xfrm>
              <a:off x="1929" y="1599"/>
              <a:ext cx="606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28" name="AutoShape 48"/>
            <p:cNvSpPr>
              <a:spLocks noChangeAspect="1" noChangeArrowheads="1"/>
            </p:cNvSpPr>
            <p:nvPr/>
          </p:nvSpPr>
          <p:spPr bwMode="auto">
            <a:xfrm>
              <a:off x="2382" y="1599"/>
              <a:ext cx="605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870" y="1745"/>
              <a:ext cx="1967" cy="595"/>
              <a:chOff x="870" y="2189"/>
              <a:chExt cx="1967" cy="595"/>
            </a:xfrm>
          </p:grpSpPr>
          <p:sp>
            <p:nvSpPr>
              <p:cNvPr id="30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870" y="2189"/>
                <a:ext cx="606" cy="59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charset="0"/>
                </a:endParaRPr>
              </a:p>
            </p:txBody>
          </p:sp>
          <p:sp>
            <p:nvSpPr>
              <p:cNvPr id="31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323" y="2189"/>
                <a:ext cx="605" cy="59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charset="0"/>
                </a:endParaRPr>
              </a:p>
            </p:txBody>
          </p:sp>
          <p:sp>
            <p:nvSpPr>
              <p:cNvPr id="32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779" y="2192"/>
                <a:ext cx="606" cy="59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charset="0"/>
                </a:endParaRPr>
              </a:p>
            </p:txBody>
          </p:sp>
          <p:sp>
            <p:nvSpPr>
              <p:cNvPr id="33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32" y="2192"/>
                <a:ext cx="605" cy="59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charset="0"/>
                </a:endParaRPr>
              </a:p>
            </p:txBody>
          </p:sp>
        </p:grpSp>
      </p:grpSp>
      <p:grpSp>
        <p:nvGrpSpPr>
          <p:cNvPr id="34" name="Group 55"/>
          <p:cNvGrpSpPr>
            <a:grpSpLocks/>
          </p:cNvGrpSpPr>
          <p:nvPr/>
        </p:nvGrpSpPr>
        <p:grpSpPr bwMode="auto">
          <a:xfrm>
            <a:off x="1358756" y="4639493"/>
            <a:ext cx="3360737" cy="1181100"/>
            <a:chOff x="870" y="1596"/>
            <a:chExt cx="2117" cy="744"/>
          </a:xfrm>
        </p:grpSpPr>
        <p:sp>
          <p:nvSpPr>
            <p:cNvPr id="35" name="AutoShape 56"/>
            <p:cNvSpPr>
              <a:spLocks noChangeAspect="1" noChangeArrowheads="1"/>
            </p:cNvSpPr>
            <p:nvPr/>
          </p:nvSpPr>
          <p:spPr bwMode="auto">
            <a:xfrm>
              <a:off x="1020" y="1596"/>
              <a:ext cx="606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36" name="AutoShape 57"/>
            <p:cNvSpPr>
              <a:spLocks noChangeAspect="1" noChangeArrowheads="1"/>
            </p:cNvSpPr>
            <p:nvPr/>
          </p:nvSpPr>
          <p:spPr bwMode="auto">
            <a:xfrm>
              <a:off x="1473" y="1596"/>
              <a:ext cx="605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37" name="AutoShape 58"/>
            <p:cNvSpPr>
              <a:spLocks noChangeAspect="1" noChangeArrowheads="1"/>
            </p:cNvSpPr>
            <p:nvPr/>
          </p:nvSpPr>
          <p:spPr bwMode="auto">
            <a:xfrm>
              <a:off x="1929" y="1599"/>
              <a:ext cx="606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38" name="AutoShape 59"/>
            <p:cNvSpPr>
              <a:spLocks noChangeAspect="1" noChangeArrowheads="1"/>
            </p:cNvSpPr>
            <p:nvPr/>
          </p:nvSpPr>
          <p:spPr bwMode="auto">
            <a:xfrm>
              <a:off x="2382" y="1599"/>
              <a:ext cx="605" cy="59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grpSp>
          <p:nvGrpSpPr>
            <p:cNvPr id="39" name="Group 60"/>
            <p:cNvGrpSpPr>
              <a:grpSpLocks/>
            </p:cNvGrpSpPr>
            <p:nvPr/>
          </p:nvGrpSpPr>
          <p:grpSpPr bwMode="auto">
            <a:xfrm>
              <a:off x="870" y="1745"/>
              <a:ext cx="1967" cy="595"/>
              <a:chOff x="870" y="2189"/>
              <a:chExt cx="1967" cy="595"/>
            </a:xfrm>
          </p:grpSpPr>
          <p:sp>
            <p:nvSpPr>
              <p:cNvPr id="40" name="AutoShape 61"/>
              <p:cNvSpPr>
                <a:spLocks noChangeAspect="1" noChangeArrowheads="1"/>
              </p:cNvSpPr>
              <p:nvPr/>
            </p:nvSpPr>
            <p:spPr bwMode="auto">
              <a:xfrm>
                <a:off x="870" y="2189"/>
                <a:ext cx="606" cy="59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charset="0"/>
                </a:endParaRPr>
              </a:p>
            </p:txBody>
          </p:sp>
          <p:sp>
            <p:nvSpPr>
              <p:cNvPr id="41" name="AutoShape 62"/>
              <p:cNvSpPr>
                <a:spLocks noChangeAspect="1" noChangeArrowheads="1"/>
              </p:cNvSpPr>
              <p:nvPr/>
            </p:nvSpPr>
            <p:spPr bwMode="auto">
              <a:xfrm>
                <a:off x="1323" y="2189"/>
                <a:ext cx="605" cy="59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charset="0"/>
                </a:endParaRPr>
              </a:p>
            </p:txBody>
          </p:sp>
          <p:sp>
            <p:nvSpPr>
              <p:cNvPr id="42" name="AutoShape 63"/>
              <p:cNvSpPr>
                <a:spLocks noChangeAspect="1" noChangeArrowheads="1"/>
              </p:cNvSpPr>
              <p:nvPr/>
            </p:nvSpPr>
            <p:spPr bwMode="auto">
              <a:xfrm>
                <a:off x="1779" y="2192"/>
                <a:ext cx="606" cy="59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charset="0"/>
                </a:endParaRPr>
              </a:p>
            </p:txBody>
          </p:sp>
          <p:sp>
            <p:nvSpPr>
              <p:cNvPr id="43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2232" y="2192"/>
                <a:ext cx="605" cy="592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 sz="2400">
                  <a:latin typeface="Calibri" charset="0"/>
                </a:endParaRPr>
              </a:p>
            </p:txBody>
          </p:sp>
        </p:grpSp>
      </p:grpSp>
      <p:grpSp>
        <p:nvGrpSpPr>
          <p:cNvPr id="44" name="Group 65"/>
          <p:cNvGrpSpPr>
            <a:grpSpLocks/>
          </p:cNvGrpSpPr>
          <p:nvPr/>
        </p:nvGrpSpPr>
        <p:grpSpPr bwMode="auto">
          <a:xfrm>
            <a:off x="1246043" y="4610918"/>
            <a:ext cx="3616325" cy="2647950"/>
            <a:chOff x="798" y="1104"/>
            <a:chExt cx="2278" cy="1680"/>
          </a:xfrm>
        </p:grpSpPr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2993" y="1116"/>
              <a:ext cx="0" cy="13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18"/>
            <p:cNvSpPr>
              <a:spLocks noChangeAspect="1" noChangeShapeType="1"/>
            </p:cNvSpPr>
            <p:nvPr/>
          </p:nvSpPr>
          <p:spPr bwMode="auto">
            <a:xfrm rot="8100000">
              <a:off x="2610" y="1261"/>
              <a:ext cx="45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19"/>
            <p:cNvSpPr>
              <a:spLocks noChangeAspect="1" noChangeShapeType="1"/>
            </p:cNvSpPr>
            <p:nvPr/>
          </p:nvSpPr>
          <p:spPr bwMode="auto">
            <a:xfrm rot="8100000">
              <a:off x="802" y="1267"/>
              <a:ext cx="45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0"/>
            <p:cNvSpPr>
              <a:spLocks noChangeAspect="1" noChangeShapeType="1"/>
            </p:cNvSpPr>
            <p:nvPr/>
          </p:nvSpPr>
          <p:spPr bwMode="auto">
            <a:xfrm>
              <a:off x="1174" y="1116"/>
              <a:ext cx="18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870" y="1424"/>
              <a:ext cx="1813" cy="1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2400">
                <a:latin typeface="Calibri" charset="0"/>
              </a:endParaRPr>
            </a:p>
          </p:txBody>
        </p:sp>
        <p:sp>
          <p:nvSpPr>
            <p:cNvPr id="50" name="Line 23"/>
            <p:cNvSpPr>
              <a:spLocks noChangeAspect="1" noChangeShapeType="1"/>
            </p:cNvSpPr>
            <p:nvPr/>
          </p:nvSpPr>
          <p:spPr bwMode="auto">
            <a:xfrm rot="8100000">
              <a:off x="2622" y="2623"/>
              <a:ext cx="45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4"/>
            <p:cNvSpPr>
              <a:spLocks noChangeAspect="1" noChangeShapeType="1"/>
            </p:cNvSpPr>
            <p:nvPr/>
          </p:nvSpPr>
          <p:spPr bwMode="auto">
            <a:xfrm rot="8100000">
              <a:off x="798" y="2623"/>
              <a:ext cx="454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1168" y="1104"/>
              <a:ext cx="0" cy="136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6"/>
            <p:cNvSpPr>
              <a:spLocks noChangeAspect="1" noChangeShapeType="1"/>
            </p:cNvSpPr>
            <p:nvPr/>
          </p:nvSpPr>
          <p:spPr bwMode="auto">
            <a:xfrm>
              <a:off x="1198" y="2464"/>
              <a:ext cx="1813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5" name="Rectangle 68"/>
          <p:cNvSpPr>
            <a:spLocks noChangeArrowheads="1"/>
          </p:cNvSpPr>
          <p:nvPr/>
        </p:nvSpPr>
        <p:spPr bwMode="auto">
          <a:xfrm>
            <a:off x="528782" y="2302716"/>
            <a:ext cx="658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2"/>
                </a:solidFill>
                <a:latin typeface="Calibri" charset="0"/>
              </a:rPr>
              <a:t>OR 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2"/>
                </a:solidFill>
                <a:latin typeface="Calibri" charset="0"/>
              </a:rPr>
              <a:t>Volume = area x depth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0303" y="3404302"/>
            <a:ext cx="491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Volume is measuring how much it takes to </a:t>
            </a:r>
            <a:r>
              <a:rPr lang="en-GB" b="1" dirty="0"/>
              <a:t>FILL</a:t>
            </a:r>
            <a:r>
              <a:rPr lang="en-GB" dirty="0"/>
              <a:t> a 3D shape.</a:t>
            </a:r>
          </a:p>
        </p:txBody>
      </p:sp>
    </p:spTree>
    <p:extLst>
      <p:ext uri="{BB962C8B-B14F-4D97-AF65-F5344CB8AC3E}">
        <p14:creationId xmlns:p14="http://schemas.microsoft.com/office/powerpoint/2010/main" val="1101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build="p" autoUpdateAnimBg="0"/>
      <p:bldP spid="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Perimeter, Area &amp;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444"/>
            <a:ext cx="4760786" cy="5605561"/>
          </a:xfrm>
        </p:spPr>
        <p:txBody>
          <a:bodyPr/>
          <a:lstStyle/>
          <a:p>
            <a:r>
              <a:rPr lang="en-GB" dirty="0"/>
              <a:t>Here is an example of a volume type question:</a:t>
            </a:r>
          </a:p>
        </p:txBody>
      </p:sp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414338" y="5842981"/>
            <a:ext cx="41052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2"/>
                </a:solidFill>
                <a:latin typeface="Calibri" charset="0"/>
              </a:rPr>
              <a:t>Volume of the fish tank</a:t>
            </a:r>
          </a:p>
        </p:txBody>
      </p:sp>
      <p:grpSp>
        <p:nvGrpSpPr>
          <p:cNvPr id="5" name="Group 798"/>
          <p:cNvGrpSpPr>
            <a:grpSpLocks/>
          </p:cNvGrpSpPr>
          <p:nvPr/>
        </p:nvGrpSpPr>
        <p:grpSpPr bwMode="auto">
          <a:xfrm>
            <a:off x="457200" y="2912455"/>
            <a:ext cx="4502150" cy="2813050"/>
            <a:chOff x="135" y="1411"/>
            <a:chExt cx="2836" cy="1772"/>
          </a:xfrm>
        </p:grpSpPr>
        <p:sp>
          <p:nvSpPr>
            <p:cNvPr id="6" name="Rectangle 48"/>
            <p:cNvSpPr>
              <a:spLocks noChangeArrowheads="1"/>
            </p:cNvSpPr>
            <p:nvPr/>
          </p:nvSpPr>
          <p:spPr bwMode="auto">
            <a:xfrm>
              <a:off x="683" y="1411"/>
              <a:ext cx="10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altLang="en-US" sz="2400" b="1">
                  <a:solidFill>
                    <a:schemeClr val="tx2"/>
                  </a:solidFill>
                  <a:latin typeface="Calibri" charset="0"/>
                </a:rPr>
                <a:t>Example</a:t>
              </a:r>
            </a:p>
          </p:txBody>
        </p:sp>
        <p:grpSp>
          <p:nvGrpSpPr>
            <p:cNvPr id="7" name="Group 797"/>
            <p:cNvGrpSpPr>
              <a:grpSpLocks/>
            </p:cNvGrpSpPr>
            <p:nvPr/>
          </p:nvGrpSpPr>
          <p:grpSpPr bwMode="auto">
            <a:xfrm>
              <a:off x="135" y="1903"/>
              <a:ext cx="2836" cy="1280"/>
              <a:chOff x="135" y="1903"/>
              <a:chExt cx="2836" cy="1280"/>
            </a:xfrm>
          </p:grpSpPr>
          <p:grpSp>
            <p:nvGrpSpPr>
              <p:cNvPr id="8" name="Group 796"/>
              <p:cNvGrpSpPr>
                <a:grpSpLocks/>
              </p:cNvGrpSpPr>
              <p:nvPr/>
            </p:nvGrpSpPr>
            <p:grpSpPr bwMode="auto">
              <a:xfrm>
                <a:off x="720" y="1903"/>
                <a:ext cx="1524" cy="964"/>
                <a:chOff x="720" y="1903"/>
                <a:chExt cx="1524" cy="964"/>
              </a:xfrm>
            </p:grpSpPr>
            <p:grpSp>
              <p:nvGrpSpPr>
                <p:cNvPr id="15" name="Group 793"/>
                <p:cNvGrpSpPr>
                  <a:grpSpLocks/>
                </p:cNvGrpSpPr>
                <p:nvPr/>
              </p:nvGrpSpPr>
              <p:grpSpPr bwMode="auto">
                <a:xfrm>
                  <a:off x="720" y="1903"/>
                  <a:ext cx="1524" cy="964"/>
                  <a:chOff x="720" y="1903"/>
                  <a:chExt cx="1524" cy="964"/>
                </a:xfrm>
              </p:grpSpPr>
              <p:sp>
                <p:nvSpPr>
                  <p:cNvPr id="226" name="Freeform 53"/>
                  <p:cNvSpPr>
                    <a:spLocks/>
                  </p:cNvSpPr>
                  <p:nvPr/>
                </p:nvSpPr>
                <p:spPr bwMode="auto">
                  <a:xfrm>
                    <a:off x="1936" y="1905"/>
                    <a:ext cx="304" cy="885"/>
                  </a:xfrm>
                  <a:custGeom>
                    <a:avLst/>
                    <a:gdLst>
                      <a:gd name="T0" fmla="*/ 0 w 894"/>
                      <a:gd name="T1" fmla="*/ 0 h 2731"/>
                      <a:gd name="T2" fmla="*/ 0 w 894"/>
                      <a:gd name="T3" fmla="*/ 0 h 2731"/>
                      <a:gd name="T4" fmla="*/ 0 w 894"/>
                      <a:gd name="T5" fmla="*/ 0 h 2731"/>
                      <a:gd name="T6" fmla="*/ 0 w 894"/>
                      <a:gd name="T7" fmla="*/ 0 h 2731"/>
                      <a:gd name="T8" fmla="*/ 0 w 894"/>
                      <a:gd name="T9" fmla="*/ 0 h 27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4"/>
                      <a:gd name="T16" fmla="*/ 0 h 2731"/>
                      <a:gd name="T17" fmla="*/ 894 w 894"/>
                      <a:gd name="T18" fmla="*/ 2731 h 27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4" h="2731">
                        <a:moveTo>
                          <a:pt x="0" y="0"/>
                        </a:moveTo>
                        <a:lnTo>
                          <a:pt x="0" y="2026"/>
                        </a:lnTo>
                        <a:lnTo>
                          <a:pt x="894" y="2731"/>
                        </a:lnTo>
                        <a:lnTo>
                          <a:pt x="894" y="17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7" name="Freeform 54"/>
                  <p:cNvSpPr>
                    <a:spLocks/>
                  </p:cNvSpPr>
                  <p:nvPr/>
                </p:nvSpPr>
                <p:spPr bwMode="auto">
                  <a:xfrm>
                    <a:off x="1935" y="1905"/>
                    <a:ext cx="3" cy="659"/>
                  </a:xfrm>
                  <a:custGeom>
                    <a:avLst/>
                    <a:gdLst>
                      <a:gd name="T0" fmla="*/ 0 w 11"/>
                      <a:gd name="T1" fmla="*/ 0 h 2031"/>
                      <a:gd name="T2" fmla="*/ 0 w 11"/>
                      <a:gd name="T3" fmla="*/ 0 h 2031"/>
                      <a:gd name="T4" fmla="*/ 0 w 11"/>
                      <a:gd name="T5" fmla="*/ 0 h 2031"/>
                      <a:gd name="T6" fmla="*/ 0 w 11"/>
                      <a:gd name="T7" fmla="*/ 0 h 2031"/>
                      <a:gd name="T8" fmla="*/ 0 w 11"/>
                      <a:gd name="T9" fmla="*/ 0 h 2031"/>
                      <a:gd name="T10" fmla="*/ 0 w 11"/>
                      <a:gd name="T11" fmla="*/ 0 h 2031"/>
                      <a:gd name="T12" fmla="*/ 0 w 11"/>
                      <a:gd name="T13" fmla="*/ 0 h 2031"/>
                      <a:gd name="T14" fmla="*/ 0 w 11"/>
                      <a:gd name="T15" fmla="*/ 0 h 2031"/>
                      <a:gd name="T16" fmla="*/ 0 w 11"/>
                      <a:gd name="T17" fmla="*/ 0 h 2031"/>
                      <a:gd name="T18" fmla="*/ 0 w 11"/>
                      <a:gd name="T19" fmla="*/ 0 h 2031"/>
                      <a:gd name="T20" fmla="*/ 0 w 11"/>
                      <a:gd name="T21" fmla="*/ 0 h 2031"/>
                      <a:gd name="T22" fmla="*/ 0 w 11"/>
                      <a:gd name="T23" fmla="*/ 0 h 20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"/>
                      <a:gd name="T37" fmla="*/ 0 h 2031"/>
                      <a:gd name="T38" fmla="*/ 11 w 11"/>
                      <a:gd name="T39" fmla="*/ 2031 h 20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" h="2031">
                        <a:moveTo>
                          <a:pt x="8" y="2021"/>
                        </a:moveTo>
                        <a:lnTo>
                          <a:pt x="11" y="2026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2026"/>
                        </a:lnTo>
                        <a:lnTo>
                          <a:pt x="3" y="2030"/>
                        </a:lnTo>
                        <a:lnTo>
                          <a:pt x="0" y="2026"/>
                        </a:lnTo>
                        <a:lnTo>
                          <a:pt x="1" y="2030"/>
                        </a:lnTo>
                        <a:lnTo>
                          <a:pt x="5" y="2031"/>
                        </a:lnTo>
                        <a:lnTo>
                          <a:pt x="10" y="2030"/>
                        </a:lnTo>
                        <a:lnTo>
                          <a:pt x="11" y="2026"/>
                        </a:lnTo>
                        <a:lnTo>
                          <a:pt x="8" y="20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8" name="Freeform 55"/>
                  <p:cNvSpPr>
                    <a:spLocks/>
                  </p:cNvSpPr>
                  <p:nvPr/>
                </p:nvSpPr>
                <p:spPr bwMode="auto">
                  <a:xfrm>
                    <a:off x="1936" y="2560"/>
                    <a:ext cx="306" cy="232"/>
                  </a:xfrm>
                  <a:custGeom>
                    <a:avLst/>
                    <a:gdLst>
                      <a:gd name="T0" fmla="*/ 0 w 902"/>
                      <a:gd name="T1" fmla="*/ 0 h 714"/>
                      <a:gd name="T2" fmla="*/ 0 w 902"/>
                      <a:gd name="T3" fmla="*/ 0 h 714"/>
                      <a:gd name="T4" fmla="*/ 0 w 902"/>
                      <a:gd name="T5" fmla="*/ 0 h 714"/>
                      <a:gd name="T6" fmla="*/ 0 w 902"/>
                      <a:gd name="T7" fmla="*/ 0 h 714"/>
                      <a:gd name="T8" fmla="*/ 0 w 902"/>
                      <a:gd name="T9" fmla="*/ 0 h 714"/>
                      <a:gd name="T10" fmla="*/ 0 w 902"/>
                      <a:gd name="T11" fmla="*/ 0 h 714"/>
                      <a:gd name="T12" fmla="*/ 0 w 902"/>
                      <a:gd name="T13" fmla="*/ 0 h 714"/>
                      <a:gd name="T14" fmla="*/ 0 w 902"/>
                      <a:gd name="T15" fmla="*/ 0 h 714"/>
                      <a:gd name="T16" fmla="*/ 0 w 902"/>
                      <a:gd name="T17" fmla="*/ 0 h 714"/>
                      <a:gd name="T18" fmla="*/ 0 w 902"/>
                      <a:gd name="T19" fmla="*/ 0 h 714"/>
                      <a:gd name="T20" fmla="*/ 0 w 902"/>
                      <a:gd name="T21" fmla="*/ 0 h 714"/>
                      <a:gd name="T22" fmla="*/ 0 w 902"/>
                      <a:gd name="T23" fmla="*/ 0 h 7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02"/>
                      <a:gd name="T37" fmla="*/ 0 h 714"/>
                      <a:gd name="T38" fmla="*/ 902 w 902"/>
                      <a:gd name="T39" fmla="*/ 714 h 7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02" h="714">
                        <a:moveTo>
                          <a:pt x="891" y="710"/>
                        </a:moveTo>
                        <a:lnTo>
                          <a:pt x="899" y="706"/>
                        </a:lnTo>
                        <a:lnTo>
                          <a:pt x="5" y="0"/>
                        </a:lnTo>
                        <a:lnTo>
                          <a:pt x="0" y="9"/>
                        </a:lnTo>
                        <a:lnTo>
                          <a:pt x="894" y="714"/>
                        </a:lnTo>
                        <a:lnTo>
                          <a:pt x="902" y="710"/>
                        </a:lnTo>
                        <a:lnTo>
                          <a:pt x="894" y="714"/>
                        </a:lnTo>
                        <a:lnTo>
                          <a:pt x="898" y="714"/>
                        </a:lnTo>
                        <a:lnTo>
                          <a:pt x="901" y="711"/>
                        </a:lnTo>
                        <a:lnTo>
                          <a:pt x="902" y="708"/>
                        </a:lnTo>
                        <a:lnTo>
                          <a:pt x="899" y="706"/>
                        </a:lnTo>
                        <a:lnTo>
                          <a:pt x="891" y="7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9" name="Freeform 56"/>
                  <p:cNvSpPr>
                    <a:spLocks/>
                  </p:cNvSpPr>
                  <p:nvPr/>
                </p:nvSpPr>
                <p:spPr bwMode="auto">
                  <a:xfrm>
                    <a:off x="2239" y="1959"/>
                    <a:ext cx="3" cy="831"/>
                  </a:xfrm>
                  <a:custGeom>
                    <a:avLst/>
                    <a:gdLst>
                      <a:gd name="T0" fmla="*/ 0 w 11"/>
                      <a:gd name="T1" fmla="*/ 0 h 2563"/>
                      <a:gd name="T2" fmla="*/ 0 w 11"/>
                      <a:gd name="T3" fmla="*/ 0 h 2563"/>
                      <a:gd name="T4" fmla="*/ 0 w 11"/>
                      <a:gd name="T5" fmla="*/ 0 h 2563"/>
                      <a:gd name="T6" fmla="*/ 0 w 11"/>
                      <a:gd name="T7" fmla="*/ 0 h 2563"/>
                      <a:gd name="T8" fmla="*/ 0 w 11"/>
                      <a:gd name="T9" fmla="*/ 0 h 2563"/>
                      <a:gd name="T10" fmla="*/ 0 w 11"/>
                      <a:gd name="T11" fmla="*/ 0 h 2563"/>
                      <a:gd name="T12" fmla="*/ 0 w 11"/>
                      <a:gd name="T13" fmla="*/ 0 h 2563"/>
                      <a:gd name="T14" fmla="*/ 0 w 11"/>
                      <a:gd name="T15" fmla="*/ 0 h 2563"/>
                      <a:gd name="T16" fmla="*/ 0 w 11"/>
                      <a:gd name="T17" fmla="*/ 0 h 2563"/>
                      <a:gd name="T18" fmla="*/ 0 w 11"/>
                      <a:gd name="T19" fmla="*/ 0 h 2563"/>
                      <a:gd name="T20" fmla="*/ 0 w 11"/>
                      <a:gd name="T21" fmla="*/ 0 h 2563"/>
                      <a:gd name="T22" fmla="*/ 0 w 11"/>
                      <a:gd name="T23" fmla="*/ 0 h 256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"/>
                      <a:gd name="T37" fmla="*/ 0 h 2563"/>
                      <a:gd name="T38" fmla="*/ 11 w 11"/>
                      <a:gd name="T39" fmla="*/ 2563 h 256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" h="2563">
                        <a:moveTo>
                          <a:pt x="5" y="11"/>
                        </a:moveTo>
                        <a:lnTo>
                          <a:pt x="0" y="6"/>
                        </a:lnTo>
                        <a:lnTo>
                          <a:pt x="0" y="2563"/>
                        </a:lnTo>
                        <a:lnTo>
                          <a:pt x="11" y="2563"/>
                        </a:lnTo>
                        <a:lnTo>
                          <a:pt x="11" y="6"/>
                        </a:lnTo>
                        <a:lnTo>
                          <a:pt x="5" y="2"/>
                        </a:lnTo>
                        <a:lnTo>
                          <a:pt x="11" y="6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5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0" name="Freeform 57"/>
                  <p:cNvSpPr>
                    <a:spLocks/>
                  </p:cNvSpPr>
                  <p:nvPr/>
                </p:nvSpPr>
                <p:spPr bwMode="auto">
                  <a:xfrm>
                    <a:off x="1935" y="1904"/>
                    <a:ext cx="305" cy="59"/>
                  </a:xfrm>
                  <a:custGeom>
                    <a:avLst/>
                    <a:gdLst>
                      <a:gd name="T0" fmla="*/ 0 w 899"/>
                      <a:gd name="T1" fmla="*/ 0 h 183"/>
                      <a:gd name="T2" fmla="*/ 0 w 899"/>
                      <a:gd name="T3" fmla="*/ 0 h 183"/>
                      <a:gd name="T4" fmla="*/ 0 w 899"/>
                      <a:gd name="T5" fmla="*/ 0 h 183"/>
                      <a:gd name="T6" fmla="*/ 0 w 899"/>
                      <a:gd name="T7" fmla="*/ 0 h 183"/>
                      <a:gd name="T8" fmla="*/ 0 w 899"/>
                      <a:gd name="T9" fmla="*/ 0 h 183"/>
                      <a:gd name="T10" fmla="*/ 0 w 899"/>
                      <a:gd name="T11" fmla="*/ 0 h 183"/>
                      <a:gd name="T12" fmla="*/ 0 w 899"/>
                      <a:gd name="T13" fmla="*/ 0 h 183"/>
                      <a:gd name="T14" fmla="*/ 0 w 899"/>
                      <a:gd name="T15" fmla="*/ 0 h 183"/>
                      <a:gd name="T16" fmla="*/ 0 w 899"/>
                      <a:gd name="T17" fmla="*/ 0 h 183"/>
                      <a:gd name="T18" fmla="*/ 0 w 899"/>
                      <a:gd name="T19" fmla="*/ 0 h 183"/>
                      <a:gd name="T20" fmla="*/ 0 w 899"/>
                      <a:gd name="T21" fmla="*/ 0 h 183"/>
                      <a:gd name="T22" fmla="*/ 0 w 899"/>
                      <a:gd name="T23" fmla="*/ 0 h 18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99"/>
                      <a:gd name="T37" fmla="*/ 0 h 183"/>
                      <a:gd name="T38" fmla="*/ 899 w 899"/>
                      <a:gd name="T39" fmla="*/ 183 h 18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99" h="183">
                        <a:moveTo>
                          <a:pt x="11" y="4"/>
                        </a:moveTo>
                        <a:lnTo>
                          <a:pt x="5" y="8"/>
                        </a:lnTo>
                        <a:lnTo>
                          <a:pt x="899" y="183"/>
                        </a:lnTo>
                        <a:lnTo>
                          <a:pt x="899" y="174"/>
                        </a:lnTo>
                        <a:lnTo>
                          <a:pt x="5" y="0"/>
                        </a:lnTo>
                        <a:lnTo>
                          <a:pt x="0" y="4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1" y="4"/>
                        </a:lnTo>
                        <a:lnTo>
                          <a:pt x="3" y="7"/>
                        </a:lnTo>
                        <a:lnTo>
                          <a:pt x="5" y="8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722" y="1905"/>
                    <a:ext cx="1214" cy="657"/>
                  </a:xfrm>
                  <a:prstGeom prst="rect">
                    <a:avLst/>
                  </a:prstGeom>
                  <a:solidFill>
                    <a:srgbClr val="B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en-US" altLang="en-US" sz="2400">
                      <a:latin typeface="Calibri" charset="0"/>
                    </a:endParaRPr>
                  </a:p>
                </p:txBody>
              </p:sp>
              <p:sp>
                <p:nvSpPr>
                  <p:cNvPr id="232" name="Freeform 59"/>
                  <p:cNvSpPr>
                    <a:spLocks/>
                  </p:cNvSpPr>
                  <p:nvPr/>
                </p:nvSpPr>
                <p:spPr bwMode="auto">
                  <a:xfrm>
                    <a:off x="1935" y="1903"/>
                    <a:ext cx="3" cy="659"/>
                  </a:xfrm>
                  <a:custGeom>
                    <a:avLst/>
                    <a:gdLst>
                      <a:gd name="T0" fmla="*/ 0 w 11"/>
                      <a:gd name="T1" fmla="*/ 0 h 2032"/>
                      <a:gd name="T2" fmla="*/ 0 w 11"/>
                      <a:gd name="T3" fmla="*/ 0 h 2032"/>
                      <a:gd name="T4" fmla="*/ 0 w 11"/>
                      <a:gd name="T5" fmla="*/ 0 h 2032"/>
                      <a:gd name="T6" fmla="*/ 0 w 11"/>
                      <a:gd name="T7" fmla="*/ 0 h 2032"/>
                      <a:gd name="T8" fmla="*/ 0 w 11"/>
                      <a:gd name="T9" fmla="*/ 0 h 2032"/>
                      <a:gd name="T10" fmla="*/ 0 w 11"/>
                      <a:gd name="T11" fmla="*/ 0 h 2032"/>
                      <a:gd name="T12" fmla="*/ 0 w 11"/>
                      <a:gd name="T13" fmla="*/ 0 h 2032"/>
                      <a:gd name="T14" fmla="*/ 0 w 11"/>
                      <a:gd name="T15" fmla="*/ 0 h 2032"/>
                      <a:gd name="T16" fmla="*/ 0 w 11"/>
                      <a:gd name="T17" fmla="*/ 0 h 2032"/>
                      <a:gd name="T18" fmla="*/ 0 w 11"/>
                      <a:gd name="T19" fmla="*/ 0 h 2032"/>
                      <a:gd name="T20" fmla="*/ 0 w 11"/>
                      <a:gd name="T21" fmla="*/ 0 h 2032"/>
                      <a:gd name="T22" fmla="*/ 0 w 11"/>
                      <a:gd name="T23" fmla="*/ 0 h 20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"/>
                      <a:gd name="T37" fmla="*/ 0 h 2032"/>
                      <a:gd name="T38" fmla="*/ 11 w 11"/>
                      <a:gd name="T39" fmla="*/ 2032 h 20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" h="2032">
                        <a:moveTo>
                          <a:pt x="5" y="12"/>
                        </a:moveTo>
                        <a:lnTo>
                          <a:pt x="0" y="6"/>
                        </a:lnTo>
                        <a:lnTo>
                          <a:pt x="0" y="2032"/>
                        </a:lnTo>
                        <a:lnTo>
                          <a:pt x="11" y="2032"/>
                        </a:lnTo>
                        <a:lnTo>
                          <a:pt x="11" y="6"/>
                        </a:lnTo>
                        <a:lnTo>
                          <a:pt x="5" y="0"/>
                        </a:lnTo>
                        <a:lnTo>
                          <a:pt x="11" y="6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5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3" name="Freeform 60"/>
                  <p:cNvSpPr>
                    <a:spLocks/>
                  </p:cNvSpPr>
                  <p:nvPr/>
                </p:nvSpPr>
                <p:spPr bwMode="auto">
                  <a:xfrm>
                    <a:off x="720" y="1903"/>
                    <a:ext cx="1216" cy="4"/>
                  </a:xfrm>
                  <a:custGeom>
                    <a:avLst/>
                    <a:gdLst>
                      <a:gd name="T0" fmla="*/ 0 w 3576"/>
                      <a:gd name="T1" fmla="*/ 0 h 12"/>
                      <a:gd name="T2" fmla="*/ 0 w 3576"/>
                      <a:gd name="T3" fmla="*/ 0 h 12"/>
                      <a:gd name="T4" fmla="*/ 0 w 3576"/>
                      <a:gd name="T5" fmla="*/ 0 h 12"/>
                      <a:gd name="T6" fmla="*/ 0 w 3576"/>
                      <a:gd name="T7" fmla="*/ 0 h 12"/>
                      <a:gd name="T8" fmla="*/ 0 w 3576"/>
                      <a:gd name="T9" fmla="*/ 0 h 12"/>
                      <a:gd name="T10" fmla="*/ 0 w 3576"/>
                      <a:gd name="T11" fmla="*/ 0 h 12"/>
                      <a:gd name="T12" fmla="*/ 0 w 3576"/>
                      <a:gd name="T13" fmla="*/ 0 h 12"/>
                      <a:gd name="T14" fmla="*/ 0 w 3576"/>
                      <a:gd name="T15" fmla="*/ 0 h 12"/>
                      <a:gd name="T16" fmla="*/ 0 w 3576"/>
                      <a:gd name="T17" fmla="*/ 0 h 12"/>
                      <a:gd name="T18" fmla="*/ 0 w 3576"/>
                      <a:gd name="T19" fmla="*/ 0 h 12"/>
                      <a:gd name="T20" fmla="*/ 0 w 3576"/>
                      <a:gd name="T21" fmla="*/ 0 h 12"/>
                      <a:gd name="T22" fmla="*/ 0 w 3576"/>
                      <a:gd name="T23" fmla="*/ 0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76"/>
                      <a:gd name="T37" fmla="*/ 0 h 12"/>
                      <a:gd name="T38" fmla="*/ 3576 w 3576"/>
                      <a:gd name="T39" fmla="*/ 12 h 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76" h="12">
                        <a:moveTo>
                          <a:pt x="12" y="6"/>
                        </a:moveTo>
                        <a:lnTo>
                          <a:pt x="6" y="12"/>
                        </a:lnTo>
                        <a:lnTo>
                          <a:pt x="3576" y="12"/>
                        </a:lnTo>
                        <a:lnTo>
                          <a:pt x="3576" y="0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6" y="12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4" name="Freeform 61"/>
                  <p:cNvSpPr>
                    <a:spLocks/>
                  </p:cNvSpPr>
                  <p:nvPr/>
                </p:nvSpPr>
                <p:spPr bwMode="auto">
                  <a:xfrm>
                    <a:off x="720" y="1905"/>
                    <a:ext cx="4" cy="659"/>
                  </a:xfrm>
                  <a:custGeom>
                    <a:avLst/>
                    <a:gdLst>
                      <a:gd name="T0" fmla="*/ 0 w 12"/>
                      <a:gd name="T1" fmla="*/ 0 h 2031"/>
                      <a:gd name="T2" fmla="*/ 0 w 12"/>
                      <a:gd name="T3" fmla="*/ 0 h 2031"/>
                      <a:gd name="T4" fmla="*/ 0 w 12"/>
                      <a:gd name="T5" fmla="*/ 0 h 2031"/>
                      <a:gd name="T6" fmla="*/ 0 w 12"/>
                      <a:gd name="T7" fmla="*/ 0 h 2031"/>
                      <a:gd name="T8" fmla="*/ 0 w 12"/>
                      <a:gd name="T9" fmla="*/ 0 h 2031"/>
                      <a:gd name="T10" fmla="*/ 0 w 12"/>
                      <a:gd name="T11" fmla="*/ 0 h 2031"/>
                      <a:gd name="T12" fmla="*/ 0 w 12"/>
                      <a:gd name="T13" fmla="*/ 0 h 2031"/>
                      <a:gd name="T14" fmla="*/ 0 w 12"/>
                      <a:gd name="T15" fmla="*/ 0 h 2031"/>
                      <a:gd name="T16" fmla="*/ 0 w 12"/>
                      <a:gd name="T17" fmla="*/ 0 h 2031"/>
                      <a:gd name="T18" fmla="*/ 0 w 12"/>
                      <a:gd name="T19" fmla="*/ 0 h 2031"/>
                      <a:gd name="T20" fmla="*/ 0 w 12"/>
                      <a:gd name="T21" fmla="*/ 0 h 2031"/>
                      <a:gd name="T22" fmla="*/ 0 w 12"/>
                      <a:gd name="T23" fmla="*/ 0 h 20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"/>
                      <a:gd name="T37" fmla="*/ 0 h 2031"/>
                      <a:gd name="T38" fmla="*/ 12 w 12"/>
                      <a:gd name="T39" fmla="*/ 2031 h 20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" h="2031">
                        <a:moveTo>
                          <a:pt x="6" y="2020"/>
                        </a:moveTo>
                        <a:lnTo>
                          <a:pt x="12" y="2026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2026"/>
                        </a:lnTo>
                        <a:lnTo>
                          <a:pt x="6" y="2031"/>
                        </a:lnTo>
                        <a:lnTo>
                          <a:pt x="0" y="2026"/>
                        </a:lnTo>
                        <a:lnTo>
                          <a:pt x="2" y="2030"/>
                        </a:lnTo>
                        <a:lnTo>
                          <a:pt x="6" y="2031"/>
                        </a:lnTo>
                        <a:lnTo>
                          <a:pt x="10" y="2030"/>
                        </a:lnTo>
                        <a:lnTo>
                          <a:pt x="12" y="2026"/>
                        </a:lnTo>
                        <a:lnTo>
                          <a:pt x="6" y="20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5" name="Freeform 62"/>
                  <p:cNvSpPr>
                    <a:spLocks/>
                  </p:cNvSpPr>
                  <p:nvPr/>
                </p:nvSpPr>
                <p:spPr bwMode="auto">
                  <a:xfrm>
                    <a:off x="722" y="2560"/>
                    <a:ext cx="1216" cy="4"/>
                  </a:xfrm>
                  <a:custGeom>
                    <a:avLst/>
                    <a:gdLst>
                      <a:gd name="T0" fmla="*/ 0 w 3576"/>
                      <a:gd name="T1" fmla="*/ 0 h 11"/>
                      <a:gd name="T2" fmla="*/ 0 w 3576"/>
                      <a:gd name="T3" fmla="*/ 0 h 11"/>
                      <a:gd name="T4" fmla="*/ 0 w 3576"/>
                      <a:gd name="T5" fmla="*/ 0 h 11"/>
                      <a:gd name="T6" fmla="*/ 0 w 3576"/>
                      <a:gd name="T7" fmla="*/ 0 h 11"/>
                      <a:gd name="T8" fmla="*/ 0 w 3576"/>
                      <a:gd name="T9" fmla="*/ 0 h 11"/>
                      <a:gd name="T10" fmla="*/ 0 w 3576"/>
                      <a:gd name="T11" fmla="*/ 0 h 11"/>
                      <a:gd name="T12" fmla="*/ 0 w 3576"/>
                      <a:gd name="T13" fmla="*/ 0 h 11"/>
                      <a:gd name="T14" fmla="*/ 0 w 3576"/>
                      <a:gd name="T15" fmla="*/ 0 h 11"/>
                      <a:gd name="T16" fmla="*/ 0 w 3576"/>
                      <a:gd name="T17" fmla="*/ 0 h 11"/>
                      <a:gd name="T18" fmla="*/ 0 w 3576"/>
                      <a:gd name="T19" fmla="*/ 0 h 11"/>
                      <a:gd name="T20" fmla="*/ 0 w 3576"/>
                      <a:gd name="T21" fmla="*/ 0 h 11"/>
                      <a:gd name="T22" fmla="*/ 0 w 3576"/>
                      <a:gd name="T23" fmla="*/ 0 h 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76"/>
                      <a:gd name="T37" fmla="*/ 0 h 11"/>
                      <a:gd name="T38" fmla="*/ 3576 w 3576"/>
                      <a:gd name="T39" fmla="*/ 11 h 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76" h="11">
                        <a:moveTo>
                          <a:pt x="3565" y="6"/>
                        </a:moveTo>
                        <a:lnTo>
                          <a:pt x="357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570" y="11"/>
                        </a:lnTo>
                        <a:lnTo>
                          <a:pt x="3576" y="6"/>
                        </a:lnTo>
                        <a:lnTo>
                          <a:pt x="3570" y="11"/>
                        </a:lnTo>
                        <a:lnTo>
                          <a:pt x="3575" y="10"/>
                        </a:lnTo>
                        <a:lnTo>
                          <a:pt x="3576" y="6"/>
                        </a:lnTo>
                        <a:lnTo>
                          <a:pt x="3575" y="1"/>
                        </a:lnTo>
                        <a:lnTo>
                          <a:pt x="3570" y="0"/>
                        </a:lnTo>
                        <a:lnTo>
                          <a:pt x="3565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6" name="Freeform 63"/>
                  <p:cNvSpPr>
                    <a:spLocks/>
                  </p:cNvSpPr>
                  <p:nvPr/>
                </p:nvSpPr>
                <p:spPr bwMode="auto">
                  <a:xfrm>
                    <a:off x="722" y="1905"/>
                    <a:ext cx="1214" cy="4"/>
                  </a:xfrm>
                  <a:custGeom>
                    <a:avLst/>
                    <a:gdLst>
                      <a:gd name="T0" fmla="*/ 0 w 3570"/>
                      <a:gd name="T1" fmla="*/ 0 h 12"/>
                      <a:gd name="T2" fmla="*/ 0 w 3570"/>
                      <a:gd name="T3" fmla="*/ 0 h 12"/>
                      <a:gd name="T4" fmla="*/ 0 w 3570"/>
                      <a:gd name="T5" fmla="*/ 0 h 12"/>
                      <a:gd name="T6" fmla="*/ 0 w 3570"/>
                      <a:gd name="T7" fmla="*/ 0 h 12"/>
                      <a:gd name="T8" fmla="*/ 0 w 3570"/>
                      <a:gd name="T9" fmla="*/ 0 h 12"/>
                      <a:gd name="T10" fmla="*/ 0 w 3570"/>
                      <a:gd name="T11" fmla="*/ 0 h 12"/>
                      <a:gd name="T12" fmla="*/ 0 w 3570"/>
                      <a:gd name="T13" fmla="*/ 0 h 12"/>
                      <a:gd name="T14" fmla="*/ 0 w 3570"/>
                      <a:gd name="T15" fmla="*/ 0 h 12"/>
                      <a:gd name="T16" fmla="*/ 0 w 3570"/>
                      <a:gd name="T17" fmla="*/ 0 h 12"/>
                      <a:gd name="T18" fmla="*/ 0 w 3570"/>
                      <a:gd name="T19" fmla="*/ 0 h 12"/>
                      <a:gd name="T20" fmla="*/ 0 w 3570"/>
                      <a:gd name="T21" fmla="*/ 0 h 12"/>
                      <a:gd name="T22" fmla="*/ 0 w 3570"/>
                      <a:gd name="T23" fmla="*/ 0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70"/>
                      <a:gd name="T37" fmla="*/ 0 h 12"/>
                      <a:gd name="T38" fmla="*/ 3570 w 3570"/>
                      <a:gd name="T39" fmla="*/ 12 h 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70" h="12">
                        <a:moveTo>
                          <a:pt x="3565" y="1"/>
                        </a:moveTo>
                        <a:lnTo>
                          <a:pt x="3565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3565" y="12"/>
                        </a:lnTo>
                        <a:lnTo>
                          <a:pt x="3565" y="10"/>
                        </a:lnTo>
                        <a:lnTo>
                          <a:pt x="3565" y="12"/>
                        </a:lnTo>
                        <a:lnTo>
                          <a:pt x="3569" y="10"/>
                        </a:lnTo>
                        <a:lnTo>
                          <a:pt x="3570" y="6"/>
                        </a:lnTo>
                        <a:lnTo>
                          <a:pt x="3569" y="1"/>
                        </a:lnTo>
                        <a:lnTo>
                          <a:pt x="3565" y="0"/>
                        </a:lnTo>
                        <a:lnTo>
                          <a:pt x="3565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7" name="Freeform 64"/>
                  <p:cNvSpPr>
                    <a:spLocks/>
                  </p:cNvSpPr>
                  <p:nvPr/>
                </p:nvSpPr>
                <p:spPr bwMode="auto">
                  <a:xfrm>
                    <a:off x="1935" y="1905"/>
                    <a:ext cx="309" cy="60"/>
                  </a:xfrm>
                  <a:custGeom>
                    <a:avLst/>
                    <a:gdLst>
                      <a:gd name="T0" fmla="*/ 0 w 910"/>
                      <a:gd name="T1" fmla="*/ 0 h 185"/>
                      <a:gd name="T2" fmla="*/ 0 w 910"/>
                      <a:gd name="T3" fmla="*/ 0 h 185"/>
                      <a:gd name="T4" fmla="*/ 0 w 910"/>
                      <a:gd name="T5" fmla="*/ 0 h 185"/>
                      <a:gd name="T6" fmla="*/ 0 w 910"/>
                      <a:gd name="T7" fmla="*/ 0 h 185"/>
                      <a:gd name="T8" fmla="*/ 0 w 910"/>
                      <a:gd name="T9" fmla="*/ 0 h 185"/>
                      <a:gd name="T10" fmla="*/ 0 w 910"/>
                      <a:gd name="T11" fmla="*/ 0 h 185"/>
                      <a:gd name="T12" fmla="*/ 0 w 910"/>
                      <a:gd name="T13" fmla="*/ 0 h 185"/>
                      <a:gd name="T14" fmla="*/ 0 w 910"/>
                      <a:gd name="T15" fmla="*/ 0 h 185"/>
                      <a:gd name="T16" fmla="*/ 0 w 910"/>
                      <a:gd name="T17" fmla="*/ 0 h 185"/>
                      <a:gd name="T18" fmla="*/ 0 w 910"/>
                      <a:gd name="T19" fmla="*/ 0 h 185"/>
                      <a:gd name="T20" fmla="*/ 0 w 910"/>
                      <a:gd name="T21" fmla="*/ 0 h 185"/>
                      <a:gd name="T22" fmla="*/ 0 w 910"/>
                      <a:gd name="T23" fmla="*/ 0 h 18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10"/>
                      <a:gd name="T37" fmla="*/ 0 h 185"/>
                      <a:gd name="T38" fmla="*/ 910 w 910"/>
                      <a:gd name="T39" fmla="*/ 185 h 18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10" h="185">
                        <a:moveTo>
                          <a:pt x="905" y="185"/>
                        </a:moveTo>
                        <a:lnTo>
                          <a:pt x="905" y="175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905" y="183"/>
                        </a:lnTo>
                        <a:lnTo>
                          <a:pt x="905" y="173"/>
                        </a:lnTo>
                        <a:lnTo>
                          <a:pt x="905" y="183"/>
                        </a:lnTo>
                        <a:lnTo>
                          <a:pt x="908" y="182"/>
                        </a:lnTo>
                        <a:lnTo>
                          <a:pt x="910" y="179"/>
                        </a:lnTo>
                        <a:lnTo>
                          <a:pt x="908" y="176"/>
                        </a:lnTo>
                        <a:lnTo>
                          <a:pt x="905" y="175"/>
                        </a:lnTo>
                        <a:lnTo>
                          <a:pt x="905" y="1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8" name="Freeform 65"/>
                  <p:cNvSpPr>
                    <a:spLocks/>
                  </p:cNvSpPr>
                  <p:nvPr/>
                </p:nvSpPr>
                <p:spPr bwMode="auto">
                  <a:xfrm>
                    <a:off x="965" y="1961"/>
                    <a:ext cx="1277" cy="4"/>
                  </a:xfrm>
                  <a:custGeom>
                    <a:avLst/>
                    <a:gdLst>
                      <a:gd name="T0" fmla="*/ 0 w 3756"/>
                      <a:gd name="T1" fmla="*/ 0 h 12"/>
                      <a:gd name="T2" fmla="*/ 0 w 3756"/>
                      <a:gd name="T3" fmla="*/ 0 h 12"/>
                      <a:gd name="T4" fmla="*/ 0 w 3756"/>
                      <a:gd name="T5" fmla="*/ 0 h 12"/>
                      <a:gd name="T6" fmla="*/ 0 w 3756"/>
                      <a:gd name="T7" fmla="*/ 0 h 12"/>
                      <a:gd name="T8" fmla="*/ 0 w 3756"/>
                      <a:gd name="T9" fmla="*/ 0 h 12"/>
                      <a:gd name="T10" fmla="*/ 0 w 3756"/>
                      <a:gd name="T11" fmla="*/ 0 h 12"/>
                      <a:gd name="T12" fmla="*/ 0 w 3756"/>
                      <a:gd name="T13" fmla="*/ 0 h 12"/>
                      <a:gd name="T14" fmla="*/ 0 w 3756"/>
                      <a:gd name="T15" fmla="*/ 0 h 12"/>
                      <a:gd name="T16" fmla="*/ 0 w 3756"/>
                      <a:gd name="T17" fmla="*/ 0 h 12"/>
                      <a:gd name="T18" fmla="*/ 0 w 3756"/>
                      <a:gd name="T19" fmla="*/ 0 h 12"/>
                      <a:gd name="T20" fmla="*/ 0 w 3756"/>
                      <a:gd name="T21" fmla="*/ 0 h 12"/>
                      <a:gd name="T22" fmla="*/ 0 w 3756"/>
                      <a:gd name="T23" fmla="*/ 0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756"/>
                      <a:gd name="T37" fmla="*/ 0 h 12"/>
                      <a:gd name="T38" fmla="*/ 3756 w 3756"/>
                      <a:gd name="T39" fmla="*/ 12 h 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756" h="12">
                        <a:moveTo>
                          <a:pt x="6" y="10"/>
                        </a:moveTo>
                        <a:lnTo>
                          <a:pt x="6" y="12"/>
                        </a:lnTo>
                        <a:lnTo>
                          <a:pt x="3756" y="12"/>
                        </a:lnTo>
                        <a:lnTo>
                          <a:pt x="3756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6" y="12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39" name="Freeform 66"/>
                  <p:cNvSpPr>
                    <a:spLocks/>
                  </p:cNvSpPr>
                  <p:nvPr/>
                </p:nvSpPr>
                <p:spPr bwMode="auto">
                  <a:xfrm>
                    <a:off x="721" y="1905"/>
                    <a:ext cx="246" cy="60"/>
                  </a:xfrm>
                  <a:custGeom>
                    <a:avLst/>
                    <a:gdLst>
                      <a:gd name="T0" fmla="*/ 0 w 724"/>
                      <a:gd name="T1" fmla="*/ 0 h 184"/>
                      <a:gd name="T2" fmla="*/ 0 w 724"/>
                      <a:gd name="T3" fmla="*/ 0 h 184"/>
                      <a:gd name="T4" fmla="*/ 0 w 724"/>
                      <a:gd name="T5" fmla="*/ 0 h 184"/>
                      <a:gd name="T6" fmla="*/ 0 w 724"/>
                      <a:gd name="T7" fmla="*/ 0 h 184"/>
                      <a:gd name="T8" fmla="*/ 0 w 724"/>
                      <a:gd name="T9" fmla="*/ 0 h 184"/>
                      <a:gd name="T10" fmla="*/ 0 w 724"/>
                      <a:gd name="T11" fmla="*/ 0 h 184"/>
                      <a:gd name="T12" fmla="*/ 0 w 724"/>
                      <a:gd name="T13" fmla="*/ 0 h 184"/>
                      <a:gd name="T14" fmla="*/ 0 w 724"/>
                      <a:gd name="T15" fmla="*/ 0 h 184"/>
                      <a:gd name="T16" fmla="*/ 0 w 724"/>
                      <a:gd name="T17" fmla="*/ 0 h 184"/>
                      <a:gd name="T18" fmla="*/ 0 w 724"/>
                      <a:gd name="T19" fmla="*/ 0 h 184"/>
                      <a:gd name="T20" fmla="*/ 0 w 724"/>
                      <a:gd name="T21" fmla="*/ 0 h 184"/>
                      <a:gd name="T22" fmla="*/ 0 w 724"/>
                      <a:gd name="T23" fmla="*/ 0 h 18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24"/>
                      <a:gd name="T37" fmla="*/ 0 h 184"/>
                      <a:gd name="T38" fmla="*/ 724 w 724"/>
                      <a:gd name="T39" fmla="*/ 184 h 18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24" h="184">
                        <a:moveTo>
                          <a:pt x="4" y="0"/>
                        </a:moveTo>
                        <a:lnTo>
                          <a:pt x="4" y="10"/>
                        </a:lnTo>
                        <a:lnTo>
                          <a:pt x="724" y="184"/>
                        </a:lnTo>
                        <a:lnTo>
                          <a:pt x="724" y="176"/>
                        </a:lnTo>
                        <a:lnTo>
                          <a:pt x="4" y="1"/>
                        </a:lnTo>
                        <a:lnTo>
                          <a:pt x="4" y="12"/>
                        </a:lnTo>
                        <a:lnTo>
                          <a:pt x="4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0" name="Freeform 67"/>
                  <p:cNvSpPr>
                    <a:spLocks/>
                  </p:cNvSpPr>
                  <p:nvPr/>
                </p:nvSpPr>
                <p:spPr bwMode="auto">
                  <a:xfrm>
                    <a:off x="725" y="2567"/>
                    <a:ext cx="1515" cy="227"/>
                  </a:xfrm>
                  <a:custGeom>
                    <a:avLst/>
                    <a:gdLst>
                      <a:gd name="T0" fmla="*/ 0 w 4454"/>
                      <a:gd name="T1" fmla="*/ 0 h 700"/>
                      <a:gd name="T2" fmla="*/ 0 w 4454"/>
                      <a:gd name="T3" fmla="*/ 0 h 700"/>
                      <a:gd name="T4" fmla="*/ 0 w 4454"/>
                      <a:gd name="T5" fmla="*/ 0 h 700"/>
                      <a:gd name="T6" fmla="*/ 0 w 4454"/>
                      <a:gd name="T7" fmla="*/ 0 h 700"/>
                      <a:gd name="T8" fmla="*/ 0 w 4454"/>
                      <a:gd name="T9" fmla="*/ 0 h 7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54"/>
                      <a:gd name="T16" fmla="*/ 0 h 700"/>
                      <a:gd name="T17" fmla="*/ 4454 w 4454"/>
                      <a:gd name="T18" fmla="*/ 700 h 7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54" h="700">
                        <a:moveTo>
                          <a:pt x="0" y="0"/>
                        </a:moveTo>
                        <a:lnTo>
                          <a:pt x="3572" y="0"/>
                        </a:lnTo>
                        <a:lnTo>
                          <a:pt x="4454" y="700"/>
                        </a:lnTo>
                        <a:lnTo>
                          <a:pt x="704" y="7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1" name="Freeform 68"/>
                  <p:cNvSpPr>
                    <a:spLocks/>
                  </p:cNvSpPr>
                  <p:nvPr/>
                </p:nvSpPr>
                <p:spPr bwMode="auto">
                  <a:xfrm>
                    <a:off x="726" y="2563"/>
                    <a:ext cx="1217" cy="4"/>
                  </a:xfrm>
                  <a:custGeom>
                    <a:avLst/>
                    <a:gdLst>
                      <a:gd name="T0" fmla="*/ 0 w 3577"/>
                      <a:gd name="T1" fmla="*/ 0 h 11"/>
                      <a:gd name="T2" fmla="*/ 0 w 3577"/>
                      <a:gd name="T3" fmla="*/ 0 h 11"/>
                      <a:gd name="T4" fmla="*/ 0 w 3577"/>
                      <a:gd name="T5" fmla="*/ 0 h 11"/>
                      <a:gd name="T6" fmla="*/ 0 w 3577"/>
                      <a:gd name="T7" fmla="*/ 0 h 11"/>
                      <a:gd name="T8" fmla="*/ 0 w 3577"/>
                      <a:gd name="T9" fmla="*/ 0 h 11"/>
                      <a:gd name="T10" fmla="*/ 0 w 3577"/>
                      <a:gd name="T11" fmla="*/ 0 h 11"/>
                      <a:gd name="T12" fmla="*/ 0 w 3577"/>
                      <a:gd name="T13" fmla="*/ 0 h 11"/>
                      <a:gd name="T14" fmla="*/ 0 w 3577"/>
                      <a:gd name="T15" fmla="*/ 0 h 11"/>
                      <a:gd name="T16" fmla="*/ 0 w 3577"/>
                      <a:gd name="T17" fmla="*/ 0 h 11"/>
                      <a:gd name="T18" fmla="*/ 0 w 3577"/>
                      <a:gd name="T19" fmla="*/ 0 h 11"/>
                      <a:gd name="T20" fmla="*/ 0 w 3577"/>
                      <a:gd name="T21" fmla="*/ 0 h 11"/>
                      <a:gd name="T22" fmla="*/ 0 w 3577"/>
                      <a:gd name="T23" fmla="*/ 0 h 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77"/>
                      <a:gd name="T37" fmla="*/ 0 h 11"/>
                      <a:gd name="T38" fmla="*/ 3577 w 3577"/>
                      <a:gd name="T39" fmla="*/ 11 h 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77" h="11">
                        <a:moveTo>
                          <a:pt x="3574" y="1"/>
                        </a:moveTo>
                        <a:lnTo>
                          <a:pt x="3571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571" y="11"/>
                        </a:lnTo>
                        <a:lnTo>
                          <a:pt x="3569" y="10"/>
                        </a:lnTo>
                        <a:lnTo>
                          <a:pt x="3571" y="11"/>
                        </a:lnTo>
                        <a:lnTo>
                          <a:pt x="3576" y="10"/>
                        </a:lnTo>
                        <a:lnTo>
                          <a:pt x="3577" y="6"/>
                        </a:lnTo>
                        <a:lnTo>
                          <a:pt x="3576" y="1"/>
                        </a:lnTo>
                        <a:lnTo>
                          <a:pt x="3571" y="0"/>
                        </a:lnTo>
                        <a:lnTo>
                          <a:pt x="3574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2" name="Freeform 69"/>
                  <p:cNvSpPr>
                    <a:spLocks/>
                  </p:cNvSpPr>
                  <p:nvPr/>
                </p:nvSpPr>
                <p:spPr bwMode="auto">
                  <a:xfrm>
                    <a:off x="1940" y="2564"/>
                    <a:ext cx="303" cy="230"/>
                  </a:xfrm>
                  <a:custGeom>
                    <a:avLst/>
                    <a:gdLst>
                      <a:gd name="T0" fmla="*/ 0 w 891"/>
                      <a:gd name="T1" fmla="*/ 0 h 710"/>
                      <a:gd name="T2" fmla="*/ 0 w 891"/>
                      <a:gd name="T3" fmla="*/ 0 h 710"/>
                      <a:gd name="T4" fmla="*/ 0 w 891"/>
                      <a:gd name="T5" fmla="*/ 0 h 710"/>
                      <a:gd name="T6" fmla="*/ 0 w 891"/>
                      <a:gd name="T7" fmla="*/ 0 h 710"/>
                      <a:gd name="T8" fmla="*/ 0 w 891"/>
                      <a:gd name="T9" fmla="*/ 0 h 710"/>
                      <a:gd name="T10" fmla="*/ 0 w 891"/>
                      <a:gd name="T11" fmla="*/ 0 h 710"/>
                      <a:gd name="T12" fmla="*/ 0 w 891"/>
                      <a:gd name="T13" fmla="*/ 0 h 710"/>
                      <a:gd name="T14" fmla="*/ 0 w 891"/>
                      <a:gd name="T15" fmla="*/ 0 h 710"/>
                      <a:gd name="T16" fmla="*/ 0 w 891"/>
                      <a:gd name="T17" fmla="*/ 0 h 710"/>
                      <a:gd name="T18" fmla="*/ 0 w 891"/>
                      <a:gd name="T19" fmla="*/ 0 h 710"/>
                      <a:gd name="T20" fmla="*/ 0 w 891"/>
                      <a:gd name="T21" fmla="*/ 0 h 710"/>
                      <a:gd name="T22" fmla="*/ 0 w 891"/>
                      <a:gd name="T23" fmla="*/ 0 h 71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91"/>
                      <a:gd name="T37" fmla="*/ 0 h 710"/>
                      <a:gd name="T38" fmla="*/ 891 w 891"/>
                      <a:gd name="T39" fmla="*/ 710 h 71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91" h="710">
                        <a:moveTo>
                          <a:pt x="885" y="710"/>
                        </a:moveTo>
                        <a:lnTo>
                          <a:pt x="888" y="700"/>
                        </a:lnTo>
                        <a:lnTo>
                          <a:pt x="5" y="0"/>
                        </a:lnTo>
                        <a:lnTo>
                          <a:pt x="0" y="9"/>
                        </a:lnTo>
                        <a:lnTo>
                          <a:pt x="882" y="709"/>
                        </a:lnTo>
                        <a:lnTo>
                          <a:pt x="885" y="698"/>
                        </a:lnTo>
                        <a:lnTo>
                          <a:pt x="882" y="709"/>
                        </a:lnTo>
                        <a:lnTo>
                          <a:pt x="886" y="709"/>
                        </a:lnTo>
                        <a:lnTo>
                          <a:pt x="889" y="706"/>
                        </a:lnTo>
                        <a:lnTo>
                          <a:pt x="891" y="703"/>
                        </a:lnTo>
                        <a:lnTo>
                          <a:pt x="888" y="700"/>
                        </a:lnTo>
                        <a:lnTo>
                          <a:pt x="885" y="7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3" name="Freeform 70"/>
                  <p:cNvSpPr>
                    <a:spLocks/>
                  </p:cNvSpPr>
                  <p:nvPr/>
                </p:nvSpPr>
                <p:spPr bwMode="auto">
                  <a:xfrm>
                    <a:off x="964" y="2790"/>
                    <a:ext cx="1277" cy="4"/>
                  </a:xfrm>
                  <a:custGeom>
                    <a:avLst/>
                    <a:gdLst>
                      <a:gd name="T0" fmla="*/ 0 w 3756"/>
                      <a:gd name="T1" fmla="*/ 0 h 12"/>
                      <a:gd name="T2" fmla="*/ 0 w 3756"/>
                      <a:gd name="T3" fmla="*/ 0 h 12"/>
                      <a:gd name="T4" fmla="*/ 0 w 3756"/>
                      <a:gd name="T5" fmla="*/ 0 h 12"/>
                      <a:gd name="T6" fmla="*/ 0 w 3756"/>
                      <a:gd name="T7" fmla="*/ 0 h 12"/>
                      <a:gd name="T8" fmla="*/ 0 w 3756"/>
                      <a:gd name="T9" fmla="*/ 0 h 12"/>
                      <a:gd name="T10" fmla="*/ 0 w 3756"/>
                      <a:gd name="T11" fmla="*/ 0 h 12"/>
                      <a:gd name="T12" fmla="*/ 0 w 3756"/>
                      <a:gd name="T13" fmla="*/ 0 h 12"/>
                      <a:gd name="T14" fmla="*/ 0 w 3756"/>
                      <a:gd name="T15" fmla="*/ 0 h 12"/>
                      <a:gd name="T16" fmla="*/ 0 w 3756"/>
                      <a:gd name="T17" fmla="*/ 0 h 12"/>
                      <a:gd name="T18" fmla="*/ 0 w 3756"/>
                      <a:gd name="T19" fmla="*/ 0 h 12"/>
                      <a:gd name="T20" fmla="*/ 0 w 3756"/>
                      <a:gd name="T21" fmla="*/ 0 h 12"/>
                      <a:gd name="T22" fmla="*/ 0 w 3756"/>
                      <a:gd name="T23" fmla="*/ 0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756"/>
                      <a:gd name="T37" fmla="*/ 0 h 12"/>
                      <a:gd name="T38" fmla="*/ 3756 w 3756"/>
                      <a:gd name="T39" fmla="*/ 12 h 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756" h="12">
                        <a:moveTo>
                          <a:pt x="3" y="9"/>
                        </a:moveTo>
                        <a:lnTo>
                          <a:pt x="6" y="12"/>
                        </a:lnTo>
                        <a:lnTo>
                          <a:pt x="3756" y="12"/>
                        </a:lnTo>
                        <a:lnTo>
                          <a:pt x="3756" y="0"/>
                        </a:lnTo>
                        <a:lnTo>
                          <a:pt x="6" y="0"/>
                        </a:lnTo>
                        <a:lnTo>
                          <a:pt x="8" y="3"/>
                        </a:lnTo>
                        <a:lnTo>
                          <a:pt x="6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1" y="11"/>
                        </a:lnTo>
                        <a:lnTo>
                          <a:pt x="6" y="12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4" name="Freeform 71"/>
                  <p:cNvSpPr>
                    <a:spLocks/>
                  </p:cNvSpPr>
                  <p:nvPr/>
                </p:nvSpPr>
                <p:spPr bwMode="auto">
                  <a:xfrm>
                    <a:off x="725" y="2563"/>
                    <a:ext cx="241" cy="230"/>
                  </a:xfrm>
                  <a:custGeom>
                    <a:avLst/>
                    <a:gdLst>
                      <a:gd name="T0" fmla="*/ 0 w 709"/>
                      <a:gd name="T1" fmla="*/ 0 h 708"/>
                      <a:gd name="T2" fmla="*/ 0 w 709"/>
                      <a:gd name="T3" fmla="*/ 0 h 708"/>
                      <a:gd name="T4" fmla="*/ 0 w 709"/>
                      <a:gd name="T5" fmla="*/ 0 h 708"/>
                      <a:gd name="T6" fmla="*/ 0 w 709"/>
                      <a:gd name="T7" fmla="*/ 0 h 708"/>
                      <a:gd name="T8" fmla="*/ 0 w 709"/>
                      <a:gd name="T9" fmla="*/ 0 h 708"/>
                      <a:gd name="T10" fmla="*/ 0 w 709"/>
                      <a:gd name="T11" fmla="*/ 0 h 708"/>
                      <a:gd name="T12" fmla="*/ 0 w 709"/>
                      <a:gd name="T13" fmla="*/ 0 h 708"/>
                      <a:gd name="T14" fmla="*/ 0 w 709"/>
                      <a:gd name="T15" fmla="*/ 0 h 708"/>
                      <a:gd name="T16" fmla="*/ 0 w 709"/>
                      <a:gd name="T17" fmla="*/ 0 h 708"/>
                      <a:gd name="T18" fmla="*/ 0 w 709"/>
                      <a:gd name="T19" fmla="*/ 0 h 708"/>
                      <a:gd name="T20" fmla="*/ 0 w 709"/>
                      <a:gd name="T21" fmla="*/ 0 h 708"/>
                      <a:gd name="T22" fmla="*/ 0 w 709"/>
                      <a:gd name="T23" fmla="*/ 0 h 70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09"/>
                      <a:gd name="T37" fmla="*/ 0 h 708"/>
                      <a:gd name="T38" fmla="*/ 709 w 709"/>
                      <a:gd name="T39" fmla="*/ 708 h 70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09" h="708">
                        <a:moveTo>
                          <a:pt x="3" y="0"/>
                        </a:moveTo>
                        <a:lnTo>
                          <a:pt x="0" y="8"/>
                        </a:lnTo>
                        <a:lnTo>
                          <a:pt x="704" y="708"/>
                        </a:lnTo>
                        <a:lnTo>
                          <a:pt x="709" y="702"/>
                        </a:lnTo>
                        <a:lnTo>
                          <a:pt x="5" y="3"/>
                        </a:lnTo>
                        <a:lnTo>
                          <a:pt x="3" y="11"/>
                        </a:lnTo>
                        <a:lnTo>
                          <a:pt x="5" y="3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5" name="Freeform 72"/>
                  <p:cNvSpPr>
                    <a:spLocks/>
                  </p:cNvSpPr>
                  <p:nvPr/>
                </p:nvSpPr>
                <p:spPr bwMode="auto">
                  <a:xfrm>
                    <a:off x="722" y="2565"/>
                    <a:ext cx="243" cy="230"/>
                  </a:xfrm>
                  <a:custGeom>
                    <a:avLst/>
                    <a:gdLst>
                      <a:gd name="T0" fmla="*/ 0 w 714"/>
                      <a:gd name="T1" fmla="*/ 0 h 708"/>
                      <a:gd name="T2" fmla="*/ 0 w 714"/>
                      <a:gd name="T3" fmla="*/ 0 h 708"/>
                      <a:gd name="T4" fmla="*/ 0 w 714"/>
                      <a:gd name="T5" fmla="*/ 0 h 708"/>
                      <a:gd name="T6" fmla="*/ 0 w 714"/>
                      <a:gd name="T7" fmla="*/ 0 h 70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14"/>
                      <a:gd name="T13" fmla="*/ 0 h 708"/>
                      <a:gd name="T14" fmla="*/ 714 w 714"/>
                      <a:gd name="T15" fmla="*/ 708 h 70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14" h="708">
                        <a:moveTo>
                          <a:pt x="0" y="0"/>
                        </a:moveTo>
                        <a:lnTo>
                          <a:pt x="714" y="708"/>
                        </a:lnTo>
                        <a:lnTo>
                          <a:pt x="7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9E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6" name="Freeform 73"/>
                  <p:cNvSpPr>
                    <a:spLocks/>
                  </p:cNvSpPr>
                  <p:nvPr/>
                </p:nvSpPr>
                <p:spPr bwMode="auto">
                  <a:xfrm>
                    <a:off x="721" y="2564"/>
                    <a:ext cx="246" cy="232"/>
                  </a:xfrm>
                  <a:custGeom>
                    <a:avLst/>
                    <a:gdLst>
                      <a:gd name="T0" fmla="*/ 0 w 723"/>
                      <a:gd name="T1" fmla="*/ 0 h 714"/>
                      <a:gd name="T2" fmla="*/ 0 w 723"/>
                      <a:gd name="T3" fmla="*/ 0 h 714"/>
                      <a:gd name="T4" fmla="*/ 0 w 723"/>
                      <a:gd name="T5" fmla="*/ 0 h 714"/>
                      <a:gd name="T6" fmla="*/ 0 w 723"/>
                      <a:gd name="T7" fmla="*/ 0 h 714"/>
                      <a:gd name="T8" fmla="*/ 0 w 723"/>
                      <a:gd name="T9" fmla="*/ 0 h 714"/>
                      <a:gd name="T10" fmla="*/ 0 w 723"/>
                      <a:gd name="T11" fmla="*/ 0 h 714"/>
                      <a:gd name="T12" fmla="*/ 0 w 723"/>
                      <a:gd name="T13" fmla="*/ 0 h 714"/>
                      <a:gd name="T14" fmla="*/ 0 w 723"/>
                      <a:gd name="T15" fmla="*/ 0 h 714"/>
                      <a:gd name="T16" fmla="*/ 0 w 723"/>
                      <a:gd name="T17" fmla="*/ 0 h 714"/>
                      <a:gd name="T18" fmla="*/ 0 w 723"/>
                      <a:gd name="T19" fmla="*/ 0 h 714"/>
                      <a:gd name="T20" fmla="*/ 0 w 723"/>
                      <a:gd name="T21" fmla="*/ 0 h 714"/>
                      <a:gd name="T22" fmla="*/ 0 w 723"/>
                      <a:gd name="T23" fmla="*/ 0 h 7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23"/>
                      <a:gd name="T37" fmla="*/ 0 h 714"/>
                      <a:gd name="T38" fmla="*/ 723 w 723"/>
                      <a:gd name="T39" fmla="*/ 714 h 7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23" h="714">
                        <a:moveTo>
                          <a:pt x="711" y="711"/>
                        </a:moveTo>
                        <a:lnTo>
                          <a:pt x="720" y="708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714" y="714"/>
                        </a:lnTo>
                        <a:lnTo>
                          <a:pt x="723" y="711"/>
                        </a:lnTo>
                        <a:lnTo>
                          <a:pt x="714" y="714"/>
                        </a:lnTo>
                        <a:lnTo>
                          <a:pt x="717" y="714"/>
                        </a:lnTo>
                        <a:lnTo>
                          <a:pt x="720" y="713"/>
                        </a:lnTo>
                        <a:lnTo>
                          <a:pt x="721" y="711"/>
                        </a:lnTo>
                        <a:lnTo>
                          <a:pt x="720" y="708"/>
                        </a:lnTo>
                        <a:lnTo>
                          <a:pt x="711" y="7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7" name="Freeform 74"/>
                  <p:cNvSpPr>
                    <a:spLocks/>
                  </p:cNvSpPr>
                  <p:nvPr/>
                </p:nvSpPr>
                <p:spPr bwMode="auto">
                  <a:xfrm>
                    <a:off x="963" y="2564"/>
                    <a:ext cx="4" cy="231"/>
                  </a:xfrm>
                  <a:custGeom>
                    <a:avLst/>
                    <a:gdLst>
                      <a:gd name="T0" fmla="*/ 0 w 12"/>
                      <a:gd name="T1" fmla="*/ 0 h 714"/>
                      <a:gd name="T2" fmla="*/ 0 w 12"/>
                      <a:gd name="T3" fmla="*/ 0 h 714"/>
                      <a:gd name="T4" fmla="*/ 0 w 12"/>
                      <a:gd name="T5" fmla="*/ 0 h 714"/>
                      <a:gd name="T6" fmla="*/ 0 w 12"/>
                      <a:gd name="T7" fmla="*/ 0 h 714"/>
                      <a:gd name="T8" fmla="*/ 0 w 12"/>
                      <a:gd name="T9" fmla="*/ 0 h 714"/>
                      <a:gd name="T10" fmla="*/ 0 w 12"/>
                      <a:gd name="T11" fmla="*/ 0 h 714"/>
                      <a:gd name="T12" fmla="*/ 0 w 12"/>
                      <a:gd name="T13" fmla="*/ 0 h 714"/>
                      <a:gd name="T14" fmla="*/ 0 w 12"/>
                      <a:gd name="T15" fmla="*/ 0 h 714"/>
                      <a:gd name="T16" fmla="*/ 0 w 12"/>
                      <a:gd name="T17" fmla="*/ 0 h 714"/>
                      <a:gd name="T18" fmla="*/ 0 w 12"/>
                      <a:gd name="T19" fmla="*/ 0 h 714"/>
                      <a:gd name="T20" fmla="*/ 0 w 12"/>
                      <a:gd name="T21" fmla="*/ 0 h 714"/>
                      <a:gd name="T22" fmla="*/ 0 w 12"/>
                      <a:gd name="T23" fmla="*/ 0 h 7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"/>
                      <a:gd name="T37" fmla="*/ 0 h 714"/>
                      <a:gd name="T38" fmla="*/ 12 w 12"/>
                      <a:gd name="T39" fmla="*/ 714 h 7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" h="714">
                        <a:moveTo>
                          <a:pt x="6" y="12"/>
                        </a:moveTo>
                        <a:lnTo>
                          <a:pt x="0" y="6"/>
                        </a:lnTo>
                        <a:lnTo>
                          <a:pt x="0" y="714"/>
                        </a:lnTo>
                        <a:lnTo>
                          <a:pt x="12" y="714"/>
                        </a:lnTo>
                        <a:lnTo>
                          <a:pt x="12" y="6"/>
                        </a:lnTo>
                        <a:lnTo>
                          <a:pt x="6" y="0"/>
                        </a:lnTo>
                        <a:lnTo>
                          <a:pt x="12" y="6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6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8" name="Freeform 75"/>
                  <p:cNvSpPr>
                    <a:spLocks/>
                  </p:cNvSpPr>
                  <p:nvPr/>
                </p:nvSpPr>
                <p:spPr bwMode="auto">
                  <a:xfrm>
                    <a:off x="720" y="2564"/>
                    <a:ext cx="245" cy="3"/>
                  </a:xfrm>
                  <a:custGeom>
                    <a:avLst/>
                    <a:gdLst>
                      <a:gd name="T0" fmla="*/ 0 w 720"/>
                      <a:gd name="T1" fmla="*/ 0 h 12"/>
                      <a:gd name="T2" fmla="*/ 0 w 720"/>
                      <a:gd name="T3" fmla="*/ 0 h 12"/>
                      <a:gd name="T4" fmla="*/ 0 w 720"/>
                      <a:gd name="T5" fmla="*/ 0 h 12"/>
                      <a:gd name="T6" fmla="*/ 0 w 720"/>
                      <a:gd name="T7" fmla="*/ 0 h 12"/>
                      <a:gd name="T8" fmla="*/ 0 w 720"/>
                      <a:gd name="T9" fmla="*/ 0 h 12"/>
                      <a:gd name="T10" fmla="*/ 0 w 720"/>
                      <a:gd name="T11" fmla="*/ 0 h 12"/>
                      <a:gd name="T12" fmla="*/ 0 w 720"/>
                      <a:gd name="T13" fmla="*/ 0 h 12"/>
                      <a:gd name="T14" fmla="*/ 0 w 720"/>
                      <a:gd name="T15" fmla="*/ 0 h 12"/>
                      <a:gd name="T16" fmla="*/ 0 w 720"/>
                      <a:gd name="T17" fmla="*/ 0 h 12"/>
                      <a:gd name="T18" fmla="*/ 0 w 720"/>
                      <a:gd name="T19" fmla="*/ 0 h 12"/>
                      <a:gd name="T20" fmla="*/ 0 w 720"/>
                      <a:gd name="T21" fmla="*/ 0 h 12"/>
                      <a:gd name="T22" fmla="*/ 0 w 720"/>
                      <a:gd name="T23" fmla="*/ 0 h 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20"/>
                      <a:gd name="T37" fmla="*/ 0 h 12"/>
                      <a:gd name="T38" fmla="*/ 720 w 720"/>
                      <a:gd name="T39" fmla="*/ 12 h 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20" h="12">
                        <a:moveTo>
                          <a:pt x="9" y="3"/>
                        </a:moveTo>
                        <a:lnTo>
                          <a:pt x="6" y="12"/>
                        </a:lnTo>
                        <a:lnTo>
                          <a:pt x="720" y="12"/>
                        </a:lnTo>
                        <a:lnTo>
                          <a:pt x="720" y="0"/>
                        </a:lnTo>
                        <a:lnTo>
                          <a:pt x="6" y="0"/>
                        </a:lnTo>
                        <a:lnTo>
                          <a:pt x="3" y="9"/>
                        </a:lnTo>
                        <a:lnTo>
                          <a:pt x="6" y="0"/>
                        </a:lnTo>
                        <a:lnTo>
                          <a:pt x="2" y="2"/>
                        </a:lnTo>
                        <a:lnTo>
                          <a:pt x="0" y="6"/>
                        </a:lnTo>
                        <a:lnTo>
                          <a:pt x="2" y="10"/>
                        </a:lnTo>
                        <a:lnTo>
                          <a:pt x="6" y="12"/>
                        </a:lnTo>
                        <a:lnTo>
                          <a:pt x="9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49" name="Freeform 76"/>
                  <p:cNvSpPr>
                    <a:spLocks/>
                  </p:cNvSpPr>
                  <p:nvPr/>
                </p:nvSpPr>
                <p:spPr bwMode="auto">
                  <a:xfrm>
                    <a:off x="1859" y="2577"/>
                    <a:ext cx="26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8" y="40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0" name="Freeform 77"/>
                  <p:cNvSpPr>
                    <a:spLocks/>
                  </p:cNvSpPr>
                  <p:nvPr/>
                </p:nvSpPr>
                <p:spPr bwMode="auto">
                  <a:xfrm>
                    <a:off x="1671" y="2577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8" y="40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1" name="Freeform 78"/>
                  <p:cNvSpPr>
                    <a:spLocks/>
                  </p:cNvSpPr>
                  <p:nvPr/>
                </p:nvSpPr>
                <p:spPr bwMode="auto">
                  <a:xfrm>
                    <a:off x="1483" y="2577"/>
                    <a:ext cx="24" cy="13"/>
                  </a:xfrm>
                  <a:custGeom>
                    <a:avLst/>
                    <a:gdLst>
                      <a:gd name="T0" fmla="*/ 0 w 72"/>
                      <a:gd name="T1" fmla="*/ 0 h 40"/>
                      <a:gd name="T2" fmla="*/ 0 w 72"/>
                      <a:gd name="T3" fmla="*/ 0 h 40"/>
                      <a:gd name="T4" fmla="*/ 0 w 72"/>
                      <a:gd name="T5" fmla="*/ 0 h 40"/>
                      <a:gd name="T6" fmla="*/ 0 w 72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2"/>
                      <a:gd name="T13" fmla="*/ 0 h 40"/>
                      <a:gd name="T14" fmla="*/ 72 w 72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2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2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2" name="Freeform 79"/>
                  <p:cNvSpPr>
                    <a:spLocks/>
                  </p:cNvSpPr>
                  <p:nvPr/>
                </p:nvSpPr>
                <p:spPr bwMode="auto">
                  <a:xfrm>
                    <a:off x="1294" y="2577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7" y="40"/>
                        </a:move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37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3" name="Freeform 80"/>
                  <p:cNvSpPr>
                    <a:spLocks/>
                  </p:cNvSpPr>
                  <p:nvPr/>
                </p:nvSpPr>
                <p:spPr bwMode="auto">
                  <a:xfrm>
                    <a:off x="1106" y="2577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7" y="40"/>
                        </a:move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37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4" name="Freeform 81"/>
                  <p:cNvSpPr>
                    <a:spLocks/>
                  </p:cNvSpPr>
                  <p:nvPr/>
                </p:nvSpPr>
                <p:spPr bwMode="auto">
                  <a:xfrm>
                    <a:off x="917" y="2577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8" y="40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5" name="Freeform 82"/>
                  <p:cNvSpPr>
                    <a:spLocks/>
                  </p:cNvSpPr>
                  <p:nvPr/>
                </p:nvSpPr>
                <p:spPr bwMode="auto">
                  <a:xfrm>
                    <a:off x="779" y="2564"/>
                    <a:ext cx="1244" cy="60"/>
                  </a:xfrm>
                  <a:custGeom>
                    <a:avLst/>
                    <a:gdLst>
                      <a:gd name="T0" fmla="*/ 0 w 3656"/>
                      <a:gd name="T1" fmla="*/ 0 h 184"/>
                      <a:gd name="T2" fmla="*/ 0 w 3656"/>
                      <a:gd name="T3" fmla="*/ 0 h 184"/>
                      <a:gd name="T4" fmla="*/ 0 w 3656"/>
                      <a:gd name="T5" fmla="*/ 0 h 184"/>
                      <a:gd name="T6" fmla="*/ 0 w 3656"/>
                      <a:gd name="T7" fmla="*/ 0 h 184"/>
                      <a:gd name="T8" fmla="*/ 0 w 3656"/>
                      <a:gd name="T9" fmla="*/ 0 h 184"/>
                      <a:gd name="T10" fmla="*/ 0 w 3656"/>
                      <a:gd name="T11" fmla="*/ 0 h 184"/>
                      <a:gd name="T12" fmla="*/ 0 w 3656"/>
                      <a:gd name="T13" fmla="*/ 0 h 184"/>
                      <a:gd name="T14" fmla="*/ 0 w 3656"/>
                      <a:gd name="T15" fmla="*/ 0 h 184"/>
                      <a:gd name="T16" fmla="*/ 0 w 3656"/>
                      <a:gd name="T17" fmla="*/ 0 h 184"/>
                      <a:gd name="T18" fmla="*/ 0 w 3656"/>
                      <a:gd name="T19" fmla="*/ 0 h 184"/>
                      <a:gd name="T20" fmla="*/ 0 w 3656"/>
                      <a:gd name="T21" fmla="*/ 0 h 184"/>
                      <a:gd name="T22" fmla="*/ 0 w 3656"/>
                      <a:gd name="T23" fmla="*/ 0 h 184"/>
                      <a:gd name="T24" fmla="*/ 0 w 3656"/>
                      <a:gd name="T25" fmla="*/ 0 h 184"/>
                      <a:gd name="T26" fmla="*/ 0 w 3656"/>
                      <a:gd name="T27" fmla="*/ 0 h 184"/>
                      <a:gd name="T28" fmla="*/ 0 w 3656"/>
                      <a:gd name="T29" fmla="*/ 0 h 184"/>
                      <a:gd name="T30" fmla="*/ 0 w 3656"/>
                      <a:gd name="T31" fmla="*/ 0 h 184"/>
                      <a:gd name="T32" fmla="*/ 0 w 3656"/>
                      <a:gd name="T33" fmla="*/ 0 h 184"/>
                      <a:gd name="T34" fmla="*/ 0 w 3656"/>
                      <a:gd name="T35" fmla="*/ 0 h 184"/>
                      <a:gd name="T36" fmla="*/ 0 w 3656"/>
                      <a:gd name="T37" fmla="*/ 0 h 184"/>
                      <a:gd name="T38" fmla="*/ 0 w 3656"/>
                      <a:gd name="T39" fmla="*/ 0 h 184"/>
                      <a:gd name="T40" fmla="*/ 0 w 3656"/>
                      <a:gd name="T41" fmla="*/ 0 h 184"/>
                      <a:gd name="T42" fmla="*/ 0 w 3656"/>
                      <a:gd name="T43" fmla="*/ 0 h 184"/>
                      <a:gd name="T44" fmla="*/ 0 w 3656"/>
                      <a:gd name="T45" fmla="*/ 0 h 184"/>
                      <a:gd name="T46" fmla="*/ 0 w 3656"/>
                      <a:gd name="T47" fmla="*/ 0 h 184"/>
                      <a:gd name="T48" fmla="*/ 0 w 3656"/>
                      <a:gd name="T49" fmla="*/ 0 h 184"/>
                      <a:gd name="T50" fmla="*/ 0 w 3656"/>
                      <a:gd name="T51" fmla="*/ 0 h 184"/>
                      <a:gd name="T52" fmla="*/ 0 w 3656"/>
                      <a:gd name="T53" fmla="*/ 0 h 184"/>
                      <a:gd name="T54" fmla="*/ 0 w 3656"/>
                      <a:gd name="T55" fmla="*/ 0 h 184"/>
                      <a:gd name="T56" fmla="*/ 0 w 3656"/>
                      <a:gd name="T57" fmla="*/ 0 h 184"/>
                      <a:gd name="T58" fmla="*/ 0 w 3656"/>
                      <a:gd name="T59" fmla="*/ 0 h 184"/>
                      <a:gd name="T60" fmla="*/ 0 w 3656"/>
                      <a:gd name="T61" fmla="*/ 0 h 184"/>
                      <a:gd name="T62" fmla="*/ 0 w 3656"/>
                      <a:gd name="T63" fmla="*/ 0 h 184"/>
                      <a:gd name="T64" fmla="*/ 0 w 3656"/>
                      <a:gd name="T65" fmla="*/ 0 h 184"/>
                      <a:gd name="T66" fmla="*/ 0 w 3656"/>
                      <a:gd name="T67" fmla="*/ 0 h 184"/>
                      <a:gd name="T68" fmla="*/ 0 w 3656"/>
                      <a:gd name="T69" fmla="*/ 0 h 184"/>
                      <a:gd name="T70" fmla="*/ 0 w 3656"/>
                      <a:gd name="T71" fmla="*/ 0 h 184"/>
                      <a:gd name="T72" fmla="*/ 0 w 3656"/>
                      <a:gd name="T73" fmla="*/ 0 h 184"/>
                      <a:gd name="T74" fmla="*/ 0 w 3656"/>
                      <a:gd name="T75" fmla="*/ 0 h 184"/>
                      <a:gd name="T76" fmla="*/ 0 w 3656"/>
                      <a:gd name="T77" fmla="*/ 0 h 184"/>
                      <a:gd name="T78" fmla="*/ 0 w 3656"/>
                      <a:gd name="T79" fmla="*/ 0 h 184"/>
                      <a:gd name="T80" fmla="*/ 0 w 3656"/>
                      <a:gd name="T81" fmla="*/ 0 h 184"/>
                      <a:gd name="T82" fmla="*/ 0 w 3656"/>
                      <a:gd name="T83" fmla="*/ 0 h 184"/>
                      <a:gd name="T84" fmla="*/ 0 w 3656"/>
                      <a:gd name="T85" fmla="*/ 0 h 184"/>
                      <a:gd name="T86" fmla="*/ 0 w 3656"/>
                      <a:gd name="T87" fmla="*/ 0 h 184"/>
                      <a:gd name="T88" fmla="*/ 0 w 3656"/>
                      <a:gd name="T89" fmla="*/ 0 h 184"/>
                      <a:gd name="T90" fmla="*/ 0 w 3656"/>
                      <a:gd name="T91" fmla="*/ 0 h 184"/>
                      <a:gd name="T92" fmla="*/ 0 w 3656"/>
                      <a:gd name="T93" fmla="*/ 0 h 184"/>
                      <a:gd name="T94" fmla="*/ 0 w 3656"/>
                      <a:gd name="T95" fmla="*/ 0 h 184"/>
                      <a:gd name="T96" fmla="*/ 0 w 3656"/>
                      <a:gd name="T97" fmla="*/ 0 h 184"/>
                      <a:gd name="T98" fmla="*/ 0 w 3656"/>
                      <a:gd name="T99" fmla="*/ 0 h 184"/>
                      <a:gd name="T100" fmla="*/ 0 w 3656"/>
                      <a:gd name="T101" fmla="*/ 0 h 184"/>
                      <a:gd name="T102" fmla="*/ 0 w 3656"/>
                      <a:gd name="T103" fmla="*/ 0 h 184"/>
                      <a:gd name="T104" fmla="*/ 0 w 3656"/>
                      <a:gd name="T105" fmla="*/ 0 h 184"/>
                      <a:gd name="T106" fmla="*/ 0 w 3656"/>
                      <a:gd name="T107" fmla="*/ 0 h 184"/>
                      <a:gd name="T108" fmla="*/ 0 w 3656"/>
                      <a:gd name="T109" fmla="*/ 0 h 184"/>
                      <a:gd name="T110" fmla="*/ 0 w 3656"/>
                      <a:gd name="T111" fmla="*/ 0 h 184"/>
                      <a:gd name="T112" fmla="*/ 0 w 3656"/>
                      <a:gd name="T113" fmla="*/ 0 h 184"/>
                      <a:gd name="T114" fmla="*/ 0 w 3656"/>
                      <a:gd name="T115" fmla="*/ 0 h 184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656"/>
                      <a:gd name="T175" fmla="*/ 0 h 184"/>
                      <a:gd name="T176" fmla="*/ 3656 w 3656"/>
                      <a:gd name="T177" fmla="*/ 184 h 184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656" h="184">
                        <a:moveTo>
                          <a:pt x="555" y="80"/>
                        </a:moveTo>
                        <a:lnTo>
                          <a:pt x="332" y="80"/>
                        </a:lnTo>
                        <a:lnTo>
                          <a:pt x="332" y="40"/>
                        </a:lnTo>
                        <a:lnTo>
                          <a:pt x="224" y="40"/>
                        </a:lnTo>
                        <a:lnTo>
                          <a:pt x="224" y="0"/>
                        </a:lnTo>
                        <a:lnTo>
                          <a:pt x="113" y="0"/>
                        </a:lnTo>
                        <a:lnTo>
                          <a:pt x="113" y="40"/>
                        </a:lnTo>
                        <a:lnTo>
                          <a:pt x="0" y="40"/>
                        </a:lnTo>
                        <a:lnTo>
                          <a:pt x="0" y="184"/>
                        </a:lnTo>
                        <a:lnTo>
                          <a:pt x="3656" y="184"/>
                        </a:lnTo>
                        <a:lnTo>
                          <a:pt x="3656" y="40"/>
                        </a:lnTo>
                        <a:lnTo>
                          <a:pt x="3548" y="40"/>
                        </a:lnTo>
                        <a:lnTo>
                          <a:pt x="3548" y="0"/>
                        </a:lnTo>
                        <a:lnTo>
                          <a:pt x="3437" y="0"/>
                        </a:lnTo>
                        <a:lnTo>
                          <a:pt x="3437" y="40"/>
                        </a:lnTo>
                        <a:lnTo>
                          <a:pt x="3325" y="40"/>
                        </a:lnTo>
                        <a:lnTo>
                          <a:pt x="3325" y="80"/>
                        </a:lnTo>
                        <a:lnTo>
                          <a:pt x="3102" y="80"/>
                        </a:lnTo>
                        <a:lnTo>
                          <a:pt x="3102" y="40"/>
                        </a:lnTo>
                        <a:lnTo>
                          <a:pt x="2994" y="40"/>
                        </a:lnTo>
                        <a:lnTo>
                          <a:pt x="2994" y="0"/>
                        </a:lnTo>
                        <a:lnTo>
                          <a:pt x="2883" y="0"/>
                        </a:lnTo>
                        <a:lnTo>
                          <a:pt x="2883" y="40"/>
                        </a:lnTo>
                        <a:lnTo>
                          <a:pt x="2770" y="40"/>
                        </a:lnTo>
                        <a:lnTo>
                          <a:pt x="2770" y="80"/>
                        </a:lnTo>
                        <a:lnTo>
                          <a:pt x="2547" y="80"/>
                        </a:lnTo>
                        <a:lnTo>
                          <a:pt x="2547" y="40"/>
                        </a:lnTo>
                        <a:lnTo>
                          <a:pt x="2439" y="40"/>
                        </a:lnTo>
                        <a:lnTo>
                          <a:pt x="2439" y="0"/>
                        </a:lnTo>
                        <a:lnTo>
                          <a:pt x="2328" y="0"/>
                        </a:lnTo>
                        <a:lnTo>
                          <a:pt x="2328" y="40"/>
                        </a:lnTo>
                        <a:lnTo>
                          <a:pt x="2216" y="40"/>
                        </a:lnTo>
                        <a:lnTo>
                          <a:pt x="2216" y="80"/>
                        </a:lnTo>
                        <a:lnTo>
                          <a:pt x="1994" y="80"/>
                        </a:lnTo>
                        <a:lnTo>
                          <a:pt x="1994" y="40"/>
                        </a:lnTo>
                        <a:lnTo>
                          <a:pt x="1886" y="40"/>
                        </a:lnTo>
                        <a:lnTo>
                          <a:pt x="1886" y="0"/>
                        </a:lnTo>
                        <a:lnTo>
                          <a:pt x="1776" y="0"/>
                        </a:lnTo>
                        <a:lnTo>
                          <a:pt x="1776" y="40"/>
                        </a:lnTo>
                        <a:lnTo>
                          <a:pt x="1663" y="40"/>
                        </a:lnTo>
                        <a:lnTo>
                          <a:pt x="1663" y="80"/>
                        </a:lnTo>
                        <a:lnTo>
                          <a:pt x="1440" y="80"/>
                        </a:lnTo>
                        <a:lnTo>
                          <a:pt x="1440" y="40"/>
                        </a:lnTo>
                        <a:lnTo>
                          <a:pt x="1332" y="40"/>
                        </a:lnTo>
                        <a:lnTo>
                          <a:pt x="1332" y="0"/>
                        </a:lnTo>
                        <a:lnTo>
                          <a:pt x="1221" y="0"/>
                        </a:lnTo>
                        <a:lnTo>
                          <a:pt x="1221" y="40"/>
                        </a:lnTo>
                        <a:lnTo>
                          <a:pt x="1109" y="40"/>
                        </a:lnTo>
                        <a:lnTo>
                          <a:pt x="1109" y="80"/>
                        </a:lnTo>
                        <a:lnTo>
                          <a:pt x="886" y="80"/>
                        </a:lnTo>
                        <a:lnTo>
                          <a:pt x="886" y="40"/>
                        </a:lnTo>
                        <a:lnTo>
                          <a:pt x="778" y="40"/>
                        </a:lnTo>
                        <a:lnTo>
                          <a:pt x="778" y="0"/>
                        </a:lnTo>
                        <a:lnTo>
                          <a:pt x="667" y="0"/>
                        </a:lnTo>
                        <a:lnTo>
                          <a:pt x="667" y="40"/>
                        </a:lnTo>
                        <a:lnTo>
                          <a:pt x="555" y="40"/>
                        </a:lnTo>
                        <a:lnTo>
                          <a:pt x="555" y="80"/>
                        </a:lnTo>
                        <a:close/>
                      </a:path>
                    </a:pathLst>
                  </a:custGeom>
                  <a:solidFill>
                    <a:srgbClr val="3F9E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6" name="Freeform 83"/>
                  <p:cNvSpPr>
                    <a:spLocks/>
                  </p:cNvSpPr>
                  <p:nvPr/>
                </p:nvSpPr>
                <p:spPr bwMode="auto">
                  <a:xfrm>
                    <a:off x="819" y="2599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7" name="Freeform 84"/>
                  <p:cNvSpPr>
                    <a:spLocks/>
                  </p:cNvSpPr>
                  <p:nvPr/>
                </p:nvSpPr>
                <p:spPr bwMode="auto">
                  <a:xfrm>
                    <a:off x="914" y="2599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8" name="Freeform 85"/>
                  <p:cNvSpPr>
                    <a:spLocks/>
                  </p:cNvSpPr>
                  <p:nvPr/>
                </p:nvSpPr>
                <p:spPr bwMode="auto">
                  <a:xfrm>
                    <a:off x="1007" y="2599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59" name="Freeform 86"/>
                  <p:cNvSpPr>
                    <a:spLocks/>
                  </p:cNvSpPr>
                  <p:nvPr/>
                </p:nvSpPr>
                <p:spPr bwMode="auto">
                  <a:xfrm>
                    <a:off x="1102" y="2599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0" name="Freeform 87"/>
                  <p:cNvSpPr>
                    <a:spLocks/>
                  </p:cNvSpPr>
                  <p:nvPr/>
                </p:nvSpPr>
                <p:spPr bwMode="auto">
                  <a:xfrm>
                    <a:off x="1196" y="2599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1" name="Freeform 88"/>
                  <p:cNvSpPr>
                    <a:spLocks/>
                  </p:cNvSpPr>
                  <p:nvPr/>
                </p:nvSpPr>
                <p:spPr bwMode="auto">
                  <a:xfrm>
                    <a:off x="1290" y="2599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0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2" name="Freeform 89"/>
                  <p:cNvSpPr>
                    <a:spLocks/>
                  </p:cNvSpPr>
                  <p:nvPr/>
                </p:nvSpPr>
                <p:spPr bwMode="auto">
                  <a:xfrm>
                    <a:off x="1385" y="2599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3" name="Freeform 90"/>
                  <p:cNvSpPr>
                    <a:spLocks/>
                  </p:cNvSpPr>
                  <p:nvPr/>
                </p:nvSpPr>
                <p:spPr bwMode="auto">
                  <a:xfrm>
                    <a:off x="1475" y="2598"/>
                    <a:ext cx="40" cy="13"/>
                  </a:xfrm>
                  <a:custGeom>
                    <a:avLst/>
                    <a:gdLst>
                      <a:gd name="T0" fmla="*/ 0 w 118"/>
                      <a:gd name="T1" fmla="*/ 0 h 39"/>
                      <a:gd name="T2" fmla="*/ 0 w 118"/>
                      <a:gd name="T3" fmla="*/ 0 h 39"/>
                      <a:gd name="T4" fmla="*/ 0 w 118"/>
                      <a:gd name="T5" fmla="*/ 0 h 39"/>
                      <a:gd name="T6" fmla="*/ 0 w 118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8"/>
                      <a:gd name="T13" fmla="*/ 0 h 39"/>
                      <a:gd name="T14" fmla="*/ 118 w 118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8" h="39">
                        <a:moveTo>
                          <a:pt x="59" y="0"/>
                        </a:moveTo>
                        <a:lnTo>
                          <a:pt x="118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4" name="Freeform 91"/>
                  <p:cNvSpPr>
                    <a:spLocks/>
                  </p:cNvSpPr>
                  <p:nvPr/>
                </p:nvSpPr>
                <p:spPr bwMode="auto">
                  <a:xfrm>
                    <a:off x="1569" y="2598"/>
                    <a:ext cx="40" cy="13"/>
                  </a:xfrm>
                  <a:custGeom>
                    <a:avLst/>
                    <a:gdLst>
                      <a:gd name="T0" fmla="*/ 0 w 118"/>
                      <a:gd name="T1" fmla="*/ 0 h 39"/>
                      <a:gd name="T2" fmla="*/ 0 w 118"/>
                      <a:gd name="T3" fmla="*/ 0 h 39"/>
                      <a:gd name="T4" fmla="*/ 0 w 118"/>
                      <a:gd name="T5" fmla="*/ 0 h 39"/>
                      <a:gd name="T6" fmla="*/ 0 w 118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8"/>
                      <a:gd name="T13" fmla="*/ 0 h 39"/>
                      <a:gd name="T14" fmla="*/ 118 w 118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8" h="39">
                        <a:moveTo>
                          <a:pt x="59" y="0"/>
                        </a:moveTo>
                        <a:lnTo>
                          <a:pt x="118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5" name="Freeform 92"/>
                  <p:cNvSpPr>
                    <a:spLocks/>
                  </p:cNvSpPr>
                  <p:nvPr/>
                </p:nvSpPr>
                <p:spPr bwMode="auto">
                  <a:xfrm>
                    <a:off x="1663" y="2598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6" name="Freeform 93"/>
                  <p:cNvSpPr>
                    <a:spLocks/>
                  </p:cNvSpPr>
                  <p:nvPr/>
                </p:nvSpPr>
                <p:spPr bwMode="auto">
                  <a:xfrm>
                    <a:off x="1758" y="2598"/>
                    <a:ext cx="40" cy="13"/>
                  </a:xfrm>
                  <a:custGeom>
                    <a:avLst/>
                    <a:gdLst>
                      <a:gd name="T0" fmla="*/ 0 w 118"/>
                      <a:gd name="T1" fmla="*/ 0 h 39"/>
                      <a:gd name="T2" fmla="*/ 0 w 118"/>
                      <a:gd name="T3" fmla="*/ 0 h 39"/>
                      <a:gd name="T4" fmla="*/ 0 w 118"/>
                      <a:gd name="T5" fmla="*/ 0 h 39"/>
                      <a:gd name="T6" fmla="*/ 0 w 118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8"/>
                      <a:gd name="T13" fmla="*/ 0 h 39"/>
                      <a:gd name="T14" fmla="*/ 118 w 118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8" h="39">
                        <a:moveTo>
                          <a:pt x="59" y="0"/>
                        </a:moveTo>
                        <a:lnTo>
                          <a:pt x="118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7" name="Freeform 94"/>
                  <p:cNvSpPr>
                    <a:spLocks/>
                  </p:cNvSpPr>
                  <p:nvPr/>
                </p:nvSpPr>
                <p:spPr bwMode="auto">
                  <a:xfrm>
                    <a:off x="1852" y="2598"/>
                    <a:ext cx="40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8" name="Freeform 95"/>
                  <p:cNvSpPr>
                    <a:spLocks/>
                  </p:cNvSpPr>
                  <p:nvPr/>
                </p:nvSpPr>
                <p:spPr bwMode="auto">
                  <a:xfrm>
                    <a:off x="1946" y="2598"/>
                    <a:ext cx="40" cy="13"/>
                  </a:xfrm>
                  <a:custGeom>
                    <a:avLst/>
                    <a:gdLst>
                      <a:gd name="T0" fmla="*/ 0 w 118"/>
                      <a:gd name="T1" fmla="*/ 0 h 39"/>
                      <a:gd name="T2" fmla="*/ 0 w 118"/>
                      <a:gd name="T3" fmla="*/ 0 h 39"/>
                      <a:gd name="T4" fmla="*/ 0 w 118"/>
                      <a:gd name="T5" fmla="*/ 0 h 39"/>
                      <a:gd name="T6" fmla="*/ 0 w 118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8"/>
                      <a:gd name="T13" fmla="*/ 0 h 39"/>
                      <a:gd name="T14" fmla="*/ 118 w 118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8" h="39">
                        <a:moveTo>
                          <a:pt x="59" y="0"/>
                        </a:moveTo>
                        <a:lnTo>
                          <a:pt x="118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69" name="Freeform 96"/>
                  <p:cNvSpPr>
                    <a:spLocks/>
                  </p:cNvSpPr>
                  <p:nvPr/>
                </p:nvSpPr>
                <p:spPr bwMode="auto">
                  <a:xfrm>
                    <a:off x="958" y="2612"/>
                    <a:ext cx="26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74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0" name="Freeform 97"/>
                  <p:cNvSpPr>
                    <a:spLocks/>
                  </p:cNvSpPr>
                  <p:nvPr/>
                </p:nvSpPr>
                <p:spPr bwMode="auto">
                  <a:xfrm>
                    <a:off x="1147" y="2612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73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1" name="Freeform 98"/>
                  <p:cNvSpPr>
                    <a:spLocks/>
                  </p:cNvSpPr>
                  <p:nvPr/>
                </p:nvSpPr>
                <p:spPr bwMode="auto">
                  <a:xfrm>
                    <a:off x="1336" y="2612"/>
                    <a:ext cx="24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73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2" name="Freeform 99"/>
                  <p:cNvSpPr>
                    <a:spLocks/>
                  </p:cNvSpPr>
                  <p:nvPr/>
                </p:nvSpPr>
                <p:spPr bwMode="auto">
                  <a:xfrm>
                    <a:off x="1524" y="2612"/>
                    <a:ext cx="24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73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3" name="Freeform 100"/>
                  <p:cNvSpPr>
                    <a:spLocks/>
                  </p:cNvSpPr>
                  <p:nvPr/>
                </p:nvSpPr>
                <p:spPr bwMode="auto">
                  <a:xfrm>
                    <a:off x="1712" y="2612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73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4" name="Freeform 101"/>
                  <p:cNvSpPr>
                    <a:spLocks/>
                  </p:cNvSpPr>
                  <p:nvPr/>
                </p:nvSpPr>
                <p:spPr bwMode="auto">
                  <a:xfrm>
                    <a:off x="1900" y="2612"/>
                    <a:ext cx="26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74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5" name="Freeform 102"/>
                  <p:cNvSpPr>
                    <a:spLocks/>
                  </p:cNvSpPr>
                  <p:nvPr/>
                </p:nvSpPr>
                <p:spPr bwMode="auto">
                  <a:xfrm>
                    <a:off x="820" y="2599"/>
                    <a:ext cx="1244" cy="60"/>
                  </a:xfrm>
                  <a:custGeom>
                    <a:avLst/>
                    <a:gdLst>
                      <a:gd name="T0" fmla="*/ 0 w 3656"/>
                      <a:gd name="T1" fmla="*/ 0 h 184"/>
                      <a:gd name="T2" fmla="*/ 0 w 3656"/>
                      <a:gd name="T3" fmla="*/ 0 h 184"/>
                      <a:gd name="T4" fmla="*/ 0 w 3656"/>
                      <a:gd name="T5" fmla="*/ 0 h 184"/>
                      <a:gd name="T6" fmla="*/ 0 w 3656"/>
                      <a:gd name="T7" fmla="*/ 0 h 184"/>
                      <a:gd name="T8" fmla="*/ 0 w 3656"/>
                      <a:gd name="T9" fmla="*/ 0 h 184"/>
                      <a:gd name="T10" fmla="*/ 0 w 3656"/>
                      <a:gd name="T11" fmla="*/ 0 h 184"/>
                      <a:gd name="T12" fmla="*/ 0 w 3656"/>
                      <a:gd name="T13" fmla="*/ 0 h 184"/>
                      <a:gd name="T14" fmla="*/ 0 w 3656"/>
                      <a:gd name="T15" fmla="*/ 0 h 184"/>
                      <a:gd name="T16" fmla="*/ 0 w 3656"/>
                      <a:gd name="T17" fmla="*/ 0 h 184"/>
                      <a:gd name="T18" fmla="*/ 0 w 3656"/>
                      <a:gd name="T19" fmla="*/ 0 h 184"/>
                      <a:gd name="T20" fmla="*/ 0 w 3656"/>
                      <a:gd name="T21" fmla="*/ 0 h 184"/>
                      <a:gd name="T22" fmla="*/ 0 w 3656"/>
                      <a:gd name="T23" fmla="*/ 0 h 184"/>
                      <a:gd name="T24" fmla="*/ 0 w 3656"/>
                      <a:gd name="T25" fmla="*/ 0 h 184"/>
                      <a:gd name="T26" fmla="*/ 0 w 3656"/>
                      <a:gd name="T27" fmla="*/ 0 h 184"/>
                      <a:gd name="T28" fmla="*/ 0 w 3656"/>
                      <a:gd name="T29" fmla="*/ 0 h 184"/>
                      <a:gd name="T30" fmla="*/ 0 w 3656"/>
                      <a:gd name="T31" fmla="*/ 0 h 184"/>
                      <a:gd name="T32" fmla="*/ 0 w 3656"/>
                      <a:gd name="T33" fmla="*/ 0 h 184"/>
                      <a:gd name="T34" fmla="*/ 0 w 3656"/>
                      <a:gd name="T35" fmla="*/ 0 h 184"/>
                      <a:gd name="T36" fmla="*/ 0 w 3656"/>
                      <a:gd name="T37" fmla="*/ 0 h 184"/>
                      <a:gd name="T38" fmla="*/ 0 w 3656"/>
                      <a:gd name="T39" fmla="*/ 0 h 184"/>
                      <a:gd name="T40" fmla="*/ 0 w 3656"/>
                      <a:gd name="T41" fmla="*/ 0 h 184"/>
                      <a:gd name="T42" fmla="*/ 0 w 3656"/>
                      <a:gd name="T43" fmla="*/ 0 h 184"/>
                      <a:gd name="T44" fmla="*/ 0 w 3656"/>
                      <a:gd name="T45" fmla="*/ 0 h 184"/>
                      <a:gd name="T46" fmla="*/ 0 w 3656"/>
                      <a:gd name="T47" fmla="*/ 0 h 184"/>
                      <a:gd name="T48" fmla="*/ 0 w 3656"/>
                      <a:gd name="T49" fmla="*/ 0 h 184"/>
                      <a:gd name="T50" fmla="*/ 0 w 3656"/>
                      <a:gd name="T51" fmla="*/ 0 h 184"/>
                      <a:gd name="T52" fmla="*/ 0 w 3656"/>
                      <a:gd name="T53" fmla="*/ 0 h 184"/>
                      <a:gd name="T54" fmla="*/ 0 w 3656"/>
                      <a:gd name="T55" fmla="*/ 0 h 184"/>
                      <a:gd name="T56" fmla="*/ 0 w 3656"/>
                      <a:gd name="T57" fmla="*/ 0 h 184"/>
                      <a:gd name="T58" fmla="*/ 0 w 3656"/>
                      <a:gd name="T59" fmla="*/ 0 h 184"/>
                      <a:gd name="T60" fmla="*/ 0 w 3656"/>
                      <a:gd name="T61" fmla="*/ 0 h 184"/>
                      <a:gd name="T62" fmla="*/ 0 w 3656"/>
                      <a:gd name="T63" fmla="*/ 0 h 184"/>
                      <a:gd name="T64" fmla="*/ 0 w 3656"/>
                      <a:gd name="T65" fmla="*/ 0 h 184"/>
                      <a:gd name="T66" fmla="*/ 0 w 3656"/>
                      <a:gd name="T67" fmla="*/ 0 h 184"/>
                      <a:gd name="T68" fmla="*/ 0 w 3656"/>
                      <a:gd name="T69" fmla="*/ 0 h 184"/>
                      <a:gd name="T70" fmla="*/ 0 w 3656"/>
                      <a:gd name="T71" fmla="*/ 0 h 184"/>
                      <a:gd name="T72" fmla="*/ 0 w 3656"/>
                      <a:gd name="T73" fmla="*/ 0 h 184"/>
                      <a:gd name="T74" fmla="*/ 0 w 3656"/>
                      <a:gd name="T75" fmla="*/ 0 h 184"/>
                      <a:gd name="T76" fmla="*/ 0 w 3656"/>
                      <a:gd name="T77" fmla="*/ 0 h 184"/>
                      <a:gd name="T78" fmla="*/ 0 w 3656"/>
                      <a:gd name="T79" fmla="*/ 0 h 184"/>
                      <a:gd name="T80" fmla="*/ 0 w 3656"/>
                      <a:gd name="T81" fmla="*/ 0 h 184"/>
                      <a:gd name="T82" fmla="*/ 0 w 3656"/>
                      <a:gd name="T83" fmla="*/ 0 h 184"/>
                      <a:gd name="T84" fmla="*/ 0 w 3656"/>
                      <a:gd name="T85" fmla="*/ 0 h 184"/>
                      <a:gd name="T86" fmla="*/ 0 w 3656"/>
                      <a:gd name="T87" fmla="*/ 0 h 184"/>
                      <a:gd name="T88" fmla="*/ 0 w 3656"/>
                      <a:gd name="T89" fmla="*/ 0 h 184"/>
                      <a:gd name="T90" fmla="*/ 0 w 3656"/>
                      <a:gd name="T91" fmla="*/ 0 h 184"/>
                      <a:gd name="T92" fmla="*/ 0 w 3656"/>
                      <a:gd name="T93" fmla="*/ 0 h 184"/>
                      <a:gd name="T94" fmla="*/ 0 w 3656"/>
                      <a:gd name="T95" fmla="*/ 0 h 184"/>
                      <a:gd name="T96" fmla="*/ 0 w 3656"/>
                      <a:gd name="T97" fmla="*/ 0 h 184"/>
                      <a:gd name="T98" fmla="*/ 0 w 3656"/>
                      <a:gd name="T99" fmla="*/ 0 h 184"/>
                      <a:gd name="T100" fmla="*/ 0 w 3656"/>
                      <a:gd name="T101" fmla="*/ 0 h 184"/>
                      <a:gd name="T102" fmla="*/ 0 w 3656"/>
                      <a:gd name="T103" fmla="*/ 0 h 184"/>
                      <a:gd name="T104" fmla="*/ 0 w 3656"/>
                      <a:gd name="T105" fmla="*/ 0 h 184"/>
                      <a:gd name="T106" fmla="*/ 0 w 3656"/>
                      <a:gd name="T107" fmla="*/ 0 h 184"/>
                      <a:gd name="T108" fmla="*/ 0 w 3656"/>
                      <a:gd name="T109" fmla="*/ 0 h 184"/>
                      <a:gd name="T110" fmla="*/ 0 w 3656"/>
                      <a:gd name="T111" fmla="*/ 0 h 184"/>
                      <a:gd name="T112" fmla="*/ 0 w 3656"/>
                      <a:gd name="T113" fmla="*/ 0 h 18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656"/>
                      <a:gd name="T172" fmla="*/ 0 h 184"/>
                      <a:gd name="T173" fmla="*/ 3656 w 3656"/>
                      <a:gd name="T174" fmla="*/ 184 h 18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656" h="184">
                        <a:moveTo>
                          <a:pt x="3101" y="80"/>
                        </a:moveTo>
                        <a:lnTo>
                          <a:pt x="3101" y="40"/>
                        </a:lnTo>
                        <a:lnTo>
                          <a:pt x="2989" y="40"/>
                        </a:lnTo>
                        <a:lnTo>
                          <a:pt x="2989" y="0"/>
                        </a:lnTo>
                        <a:lnTo>
                          <a:pt x="2878" y="0"/>
                        </a:lnTo>
                        <a:lnTo>
                          <a:pt x="2878" y="40"/>
                        </a:lnTo>
                        <a:lnTo>
                          <a:pt x="2770" y="40"/>
                        </a:lnTo>
                        <a:lnTo>
                          <a:pt x="2770" y="80"/>
                        </a:lnTo>
                        <a:lnTo>
                          <a:pt x="2547" y="80"/>
                        </a:lnTo>
                        <a:lnTo>
                          <a:pt x="2547" y="40"/>
                        </a:lnTo>
                        <a:lnTo>
                          <a:pt x="2435" y="40"/>
                        </a:lnTo>
                        <a:lnTo>
                          <a:pt x="2435" y="0"/>
                        </a:lnTo>
                        <a:lnTo>
                          <a:pt x="2324" y="0"/>
                        </a:lnTo>
                        <a:lnTo>
                          <a:pt x="2324" y="40"/>
                        </a:lnTo>
                        <a:lnTo>
                          <a:pt x="2216" y="40"/>
                        </a:lnTo>
                        <a:lnTo>
                          <a:pt x="2216" y="80"/>
                        </a:lnTo>
                        <a:lnTo>
                          <a:pt x="1993" y="80"/>
                        </a:lnTo>
                        <a:lnTo>
                          <a:pt x="1993" y="40"/>
                        </a:lnTo>
                        <a:lnTo>
                          <a:pt x="1882" y="40"/>
                        </a:lnTo>
                        <a:lnTo>
                          <a:pt x="1882" y="0"/>
                        </a:lnTo>
                        <a:lnTo>
                          <a:pt x="1771" y="0"/>
                        </a:lnTo>
                        <a:lnTo>
                          <a:pt x="1771" y="40"/>
                        </a:lnTo>
                        <a:lnTo>
                          <a:pt x="1663" y="40"/>
                        </a:lnTo>
                        <a:lnTo>
                          <a:pt x="1663" y="80"/>
                        </a:lnTo>
                        <a:lnTo>
                          <a:pt x="1440" y="80"/>
                        </a:lnTo>
                        <a:lnTo>
                          <a:pt x="1440" y="40"/>
                        </a:lnTo>
                        <a:lnTo>
                          <a:pt x="1328" y="40"/>
                        </a:lnTo>
                        <a:lnTo>
                          <a:pt x="1328" y="0"/>
                        </a:lnTo>
                        <a:lnTo>
                          <a:pt x="1217" y="0"/>
                        </a:lnTo>
                        <a:lnTo>
                          <a:pt x="1217" y="40"/>
                        </a:lnTo>
                        <a:lnTo>
                          <a:pt x="1109" y="40"/>
                        </a:lnTo>
                        <a:lnTo>
                          <a:pt x="1109" y="80"/>
                        </a:lnTo>
                        <a:lnTo>
                          <a:pt x="886" y="80"/>
                        </a:lnTo>
                        <a:lnTo>
                          <a:pt x="886" y="40"/>
                        </a:lnTo>
                        <a:lnTo>
                          <a:pt x="773" y="40"/>
                        </a:lnTo>
                        <a:lnTo>
                          <a:pt x="773" y="0"/>
                        </a:lnTo>
                        <a:lnTo>
                          <a:pt x="663" y="0"/>
                        </a:lnTo>
                        <a:lnTo>
                          <a:pt x="663" y="40"/>
                        </a:lnTo>
                        <a:lnTo>
                          <a:pt x="555" y="40"/>
                        </a:lnTo>
                        <a:lnTo>
                          <a:pt x="555" y="80"/>
                        </a:lnTo>
                        <a:lnTo>
                          <a:pt x="332" y="80"/>
                        </a:lnTo>
                        <a:lnTo>
                          <a:pt x="332" y="40"/>
                        </a:lnTo>
                        <a:lnTo>
                          <a:pt x="219" y="40"/>
                        </a:lnTo>
                        <a:lnTo>
                          <a:pt x="219" y="0"/>
                        </a:lnTo>
                        <a:lnTo>
                          <a:pt x="108" y="0"/>
                        </a:lnTo>
                        <a:lnTo>
                          <a:pt x="108" y="40"/>
                        </a:lnTo>
                        <a:lnTo>
                          <a:pt x="0" y="40"/>
                        </a:lnTo>
                        <a:lnTo>
                          <a:pt x="0" y="184"/>
                        </a:lnTo>
                        <a:lnTo>
                          <a:pt x="3656" y="184"/>
                        </a:lnTo>
                        <a:lnTo>
                          <a:pt x="3656" y="40"/>
                        </a:lnTo>
                        <a:lnTo>
                          <a:pt x="3543" y="40"/>
                        </a:lnTo>
                        <a:lnTo>
                          <a:pt x="3543" y="0"/>
                        </a:lnTo>
                        <a:lnTo>
                          <a:pt x="3433" y="0"/>
                        </a:lnTo>
                        <a:lnTo>
                          <a:pt x="3433" y="40"/>
                        </a:lnTo>
                        <a:lnTo>
                          <a:pt x="3325" y="40"/>
                        </a:lnTo>
                        <a:lnTo>
                          <a:pt x="3325" y="80"/>
                        </a:lnTo>
                        <a:lnTo>
                          <a:pt x="3101" y="80"/>
                        </a:lnTo>
                        <a:close/>
                      </a:path>
                    </a:pathLst>
                  </a:custGeom>
                  <a:solidFill>
                    <a:srgbClr val="007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6" name="Freeform 103"/>
                  <p:cNvSpPr>
                    <a:spLocks/>
                  </p:cNvSpPr>
                  <p:nvPr/>
                </p:nvSpPr>
                <p:spPr bwMode="auto">
                  <a:xfrm>
                    <a:off x="855" y="2634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7" name="Freeform 104"/>
                  <p:cNvSpPr>
                    <a:spLocks/>
                  </p:cNvSpPr>
                  <p:nvPr/>
                </p:nvSpPr>
                <p:spPr bwMode="auto">
                  <a:xfrm>
                    <a:off x="950" y="2634"/>
                    <a:ext cx="40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8" name="Freeform 105"/>
                  <p:cNvSpPr>
                    <a:spLocks/>
                  </p:cNvSpPr>
                  <p:nvPr/>
                </p:nvSpPr>
                <p:spPr bwMode="auto">
                  <a:xfrm>
                    <a:off x="1044" y="2634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79" name="Freeform 106"/>
                  <p:cNvSpPr>
                    <a:spLocks/>
                  </p:cNvSpPr>
                  <p:nvPr/>
                </p:nvSpPr>
                <p:spPr bwMode="auto">
                  <a:xfrm>
                    <a:off x="1138" y="2634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0" name="Freeform 107"/>
                  <p:cNvSpPr>
                    <a:spLocks/>
                  </p:cNvSpPr>
                  <p:nvPr/>
                </p:nvSpPr>
                <p:spPr bwMode="auto">
                  <a:xfrm>
                    <a:off x="1232" y="2634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1" name="Freeform 108"/>
                  <p:cNvSpPr>
                    <a:spLocks/>
                  </p:cNvSpPr>
                  <p:nvPr/>
                </p:nvSpPr>
                <p:spPr bwMode="auto">
                  <a:xfrm>
                    <a:off x="1327" y="2634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2" name="Freeform 109"/>
                  <p:cNvSpPr>
                    <a:spLocks/>
                  </p:cNvSpPr>
                  <p:nvPr/>
                </p:nvSpPr>
                <p:spPr bwMode="auto">
                  <a:xfrm>
                    <a:off x="1421" y="2634"/>
                    <a:ext cx="40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3" name="Freeform 110"/>
                  <p:cNvSpPr>
                    <a:spLocks/>
                  </p:cNvSpPr>
                  <p:nvPr/>
                </p:nvSpPr>
                <p:spPr bwMode="auto">
                  <a:xfrm>
                    <a:off x="1511" y="2633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4" name="Freeform 111"/>
                  <p:cNvSpPr>
                    <a:spLocks/>
                  </p:cNvSpPr>
                  <p:nvPr/>
                </p:nvSpPr>
                <p:spPr bwMode="auto">
                  <a:xfrm>
                    <a:off x="1605" y="2633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5" name="Freeform 112"/>
                  <p:cNvSpPr>
                    <a:spLocks/>
                  </p:cNvSpPr>
                  <p:nvPr/>
                </p:nvSpPr>
                <p:spPr bwMode="auto">
                  <a:xfrm>
                    <a:off x="1699" y="2633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6" name="Freeform 113"/>
                  <p:cNvSpPr>
                    <a:spLocks/>
                  </p:cNvSpPr>
                  <p:nvPr/>
                </p:nvSpPr>
                <p:spPr bwMode="auto">
                  <a:xfrm>
                    <a:off x="1793" y="2633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7" name="Freeform 114"/>
                  <p:cNvSpPr>
                    <a:spLocks/>
                  </p:cNvSpPr>
                  <p:nvPr/>
                </p:nvSpPr>
                <p:spPr bwMode="auto">
                  <a:xfrm>
                    <a:off x="1888" y="2633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8" name="Freeform 115"/>
                  <p:cNvSpPr>
                    <a:spLocks/>
                  </p:cNvSpPr>
                  <p:nvPr/>
                </p:nvSpPr>
                <p:spPr bwMode="auto">
                  <a:xfrm>
                    <a:off x="1982" y="2633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89" name="Freeform 116"/>
                  <p:cNvSpPr>
                    <a:spLocks/>
                  </p:cNvSpPr>
                  <p:nvPr/>
                </p:nvSpPr>
                <p:spPr bwMode="auto">
                  <a:xfrm>
                    <a:off x="1947" y="2645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0" name="Freeform 117"/>
                  <p:cNvSpPr>
                    <a:spLocks/>
                  </p:cNvSpPr>
                  <p:nvPr/>
                </p:nvSpPr>
                <p:spPr bwMode="auto">
                  <a:xfrm>
                    <a:off x="1758" y="2645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1" name="Freeform 118"/>
                  <p:cNvSpPr>
                    <a:spLocks/>
                  </p:cNvSpPr>
                  <p:nvPr/>
                </p:nvSpPr>
                <p:spPr bwMode="auto">
                  <a:xfrm>
                    <a:off x="1570" y="2645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2" name="Freeform 119"/>
                  <p:cNvSpPr>
                    <a:spLocks/>
                  </p:cNvSpPr>
                  <p:nvPr/>
                </p:nvSpPr>
                <p:spPr bwMode="auto">
                  <a:xfrm>
                    <a:off x="1381" y="2645"/>
                    <a:ext cx="26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3" name="Freeform 120"/>
                  <p:cNvSpPr>
                    <a:spLocks/>
                  </p:cNvSpPr>
                  <p:nvPr/>
                </p:nvSpPr>
                <p:spPr bwMode="auto">
                  <a:xfrm>
                    <a:off x="1193" y="2645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4" name="Freeform 121"/>
                  <p:cNvSpPr>
                    <a:spLocks/>
                  </p:cNvSpPr>
                  <p:nvPr/>
                </p:nvSpPr>
                <p:spPr bwMode="auto">
                  <a:xfrm>
                    <a:off x="1005" y="2645"/>
                    <a:ext cx="24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5" name="Freeform 122"/>
                  <p:cNvSpPr>
                    <a:spLocks/>
                  </p:cNvSpPr>
                  <p:nvPr/>
                </p:nvSpPr>
                <p:spPr bwMode="auto">
                  <a:xfrm>
                    <a:off x="867" y="2631"/>
                    <a:ext cx="1243" cy="60"/>
                  </a:xfrm>
                  <a:custGeom>
                    <a:avLst/>
                    <a:gdLst>
                      <a:gd name="T0" fmla="*/ 0 w 3655"/>
                      <a:gd name="T1" fmla="*/ 0 h 184"/>
                      <a:gd name="T2" fmla="*/ 0 w 3655"/>
                      <a:gd name="T3" fmla="*/ 0 h 184"/>
                      <a:gd name="T4" fmla="*/ 0 w 3655"/>
                      <a:gd name="T5" fmla="*/ 0 h 184"/>
                      <a:gd name="T6" fmla="*/ 0 w 3655"/>
                      <a:gd name="T7" fmla="*/ 0 h 184"/>
                      <a:gd name="T8" fmla="*/ 0 w 3655"/>
                      <a:gd name="T9" fmla="*/ 0 h 184"/>
                      <a:gd name="T10" fmla="*/ 0 w 3655"/>
                      <a:gd name="T11" fmla="*/ 0 h 184"/>
                      <a:gd name="T12" fmla="*/ 0 w 3655"/>
                      <a:gd name="T13" fmla="*/ 0 h 184"/>
                      <a:gd name="T14" fmla="*/ 0 w 3655"/>
                      <a:gd name="T15" fmla="*/ 0 h 184"/>
                      <a:gd name="T16" fmla="*/ 0 w 3655"/>
                      <a:gd name="T17" fmla="*/ 0 h 184"/>
                      <a:gd name="T18" fmla="*/ 0 w 3655"/>
                      <a:gd name="T19" fmla="*/ 0 h 184"/>
                      <a:gd name="T20" fmla="*/ 0 w 3655"/>
                      <a:gd name="T21" fmla="*/ 0 h 184"/>
                      <a:gd name="T22" fmla="*/ 0 w 3655"/>
                      <a:gd name="T23" fmla="*/ 0 h 184"/>
                      <a:gd name="T24" fmla="*/ 0 w 3655"/>
                      <a:gd name="T25" fmla="*/ 0 h 184"/>
                      <a:gd name="T26" fmla="*/ 0 w 3655"/>
                      <a:gd name="T27" fmla="*/ 0 h 184"/>
                      <a:gd name="T28" fmla="*/ 0 w 3655"/>
                      <a:gd name="T29" fmla="*/ 0 h 184"/>
                      <a:gd name="T30" fmla="*/ 0 w 3655"/>
                      <a:gd name="T31" fmla="*/ 0 h 184"/>
                      <a:gd name="T32" fmla="*/ 0 w 3655"/>
                      <a:gd name="T33" fmla="*/ 0 h 184"/>
                      <a:gd name="T34" fmla="*/ 0 w 3655"/>
                      <a:gd name="T35" fmla="*/ 0 h 184"/>
                      <a:gd name="T36" fmla="*/ 0 w 3655"/>
                      <a:gd name="T37" fmla="*/ 0 h 184"/>
                      <a:gd name="T38" fmla="*/ 0 w 3655"/>
                      <a:gd name="T39" fmla="*/ 0 h 184"/>
                      <a:gd name="T40" fmla="*/ 0 w 3655"/>
                      <a:gd name="T41" fmla="*/ 0 h 184"/>
                      <a:gd name="T42" fmla="*/ 0 w 3655"/>
                      <a:gd name="T43" fmla="*/ 0 h 184"/>
                      <a:gd name="T44" fmla="*/ 0 w 3655"/>
                      <a:gd name="T45" fmla="*/ 0 h 184"/>
                      <a:gd name="T46" fmla="*/ 0 w 3655"/>
                      <a:gd name="T47" fmla="*/ 0 h 184"/>
                      <a:gd name="T48" fmla="*/ 0 w 3655"/>
                      <a:gd name="T49" fmla="*/ 0 h 184"/>
                      <a:gd name="T50" fmla="*/ 0 w 3655"/>
                      <a:gd name="T51" fmla="*/ 0 h 184"/>
                      <a:gd name="T52" fmla="*/ 0 w 3655"/>
                      <a:gd name="T53" fmla="*/ 0 h 184"/>
                      <a:gd name="T54" fmla="*/ 0 w 3655"/>
                      <a:gd name="T55" fmla="*/ 0 h 184"/>
                      <a:gd name="T56" fmla="*/ 0 w 3655"/>
                      <a:gd name="T57" fmla="*/ 0 h 184"/>
                      <a:gd name="T58" fmla="*/ 0 w 3655"/>
                      <a:gd name="T59" fmla="*/ 0 h 184"/>
                      <a:gd name="T60" fmla="*/ 0 w 3655"/>
                      <a:gd name="T61" fmla="*/ 0 h 184"/>
                      <a:gd name="T62" fmla="*/ 0 w 3655"/>
                      <a:gd name="T63" fmla="*/ 0 h 184"/>
                      <a:gd name="T64" fmla="*/ 0 w 3655"/>
                      <a:gd name="T65" fmla="*/ 0 h 184"/>
                      <a:gd name="T66" fmla="*/ 0 w 3655"/>
                      <a:gd name="T67" fmla="*/ 0 h 184"/>
                      <a:gd name="T68" fmla="*/ 0 w 3655"/>
                      <a:gd name="T69" fmla="*/ 0 h 184"/>
                      <a:gd name="T70" fmla="*/ 0 w 3655"/>
                      <a:gd name="T71" fmla="*/ 0 h 184"/>
                      <a:gd name="T72" fmla="*/ 0 w 3655"/>
                      <a:gd name="T73" fmla="*/ 0 h 184"/>
                      <a:gd name="T74" fmla="*/ 0 w 3655"/>
                      <a:gd name="T75" fmla="*/ 0 h 184"/>
                      <a:gd name="T76" fmla="*/ 0 w 3655"/>
                      <a:gd name="T77" fmla="*/ 0 h 184"/>
                      <a:gd name="T78" fmla="*/ 0 w 3655"/>
                      <a:gd name="T79" fmla="*/ 0 h 184"/>
                      <a:gd name="T80" fmla="*/ 0 w 3655"/>
                      <a:gd name="T81" fmla="*/ 0 h 184"/>
                      <a:gd name="T82" fmla="*/ 0 w 3655"/>
                      <a:gd name="T83" fmla="*/ 0 h 184"/>
                      <a:gd name="T84" fmla="*/ 0 w 3655"/>
                      <a:gd name="T85" fmla="*/ 0 h 184"/>
                      <a:gd name="T86" fmla="*/ 0 w 3655"/>
                      <a:gd name="T87" fmla="*/ 0 h 184"/>
                      <a:gd name="T88" fmla="*/ 0 w 3655"/>
                      <a:gd name="T89" fmla="*/ 0 h 184"/>
                      <a:gd name="T90" fmla="*/ 0 w 3655"/>
                      <a:gd name="T91" fmla="*/ 0 h 184"/>
                      <a:gd name="T92" fmla="*/ 0 w 3655"/>
                      <a:gd name="T93" fmla="*/ 0 h 184"/>
                      <a:gd name="T94" fmla="*/ 0 w 3655"/>
                      <a:gd name="T95" fmla="*/ 0 h 184"/>
                      <a:gd name="T96" fmla="*/ 0 w 3655"/>
                      <a:gd name="T97" fmla="*/ 0 h 184"/>
                      <a:gd name="T98" fmla="*/ 0 w 3655"/>
                      <a:gd name="T99" fmla="*/ 0 h 184"/>
                      <a:gd name="T100" fmla="*/ 0 w 3655"/>
                      <a:gd name="T101" fmla="*/ 0 h 184"/>
                      <a:gd name="T102" fmla="*/ 0 w 3655"/>
                      <a:gd name="T103" fmla="*/ 0 h 184"/>
                      <a:gd name="T104" fmla="*/ 0 w 3655"/>
                      <a:gd name="T105" fmla="*/ 0 h 184"/>
                      <a:gd name="T106" fmla="*/ 0 w 3655"/>
                      <a:gd name="T107" fmla="*/ 0 h 184"/>
                      <a:gd name="T108" fmla="*/ 0 w 3655"/>
                      <a:gd name="T109" fmla="*/ 0 h 184"/>
                      <a:gd name="T110" fmla="*/ 0 w 3655"/>
                      <a:gd name="T111" fmla="*/ 0 h 184"/>
                      <a:gd name="T112" fmla="*/ 0 w 3655"/>
                      <a:gd name="T113" fmla="*/ 0 h 184"/>
                      <a:gd name="T114" fmla="*/ 0 w 3655"/>
                      <a:gd name="T115" fmla="*/ 0 h 184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655"/>
                      <a:gd name="T175" fmla="*/ 0 h 184"/>
                      <a:gd name="T176" fmla="*/ 3655 w 3655"/>
                      <a:gd name="T177" fmla="*/ 184 h 184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655" h="184">
                        <a:moveTo>
                          <a:pt x="554" y="82"/>
                        </a:moveTo>
                        <a:lnTo>
                          <a:pt x="331" y="82"/>
                        </a:lnTo>
                        <a:lnTo>
                          <a:pt x="331" y="42"/>
                        </a:lnTo>
                        <a:lnTo>
                          <a:pt x="223" y="42"/>
                        </a:lnTo>
                        <a:lnTo>
                          <a:pt x="223" y="0"/>
                        </a:lnTo>
                        <a:lnTo>
                          <a:pt x="112" y="0"/>
                        </a:lnTo>
                        <a:lnTo>
                          <a:pt x="112" y="42"/>
                        </a:lnTo>
                        <a:lnTo>
                          <a:pt x="0" y="42"/>
                        </a:lnTo>
                        <a:lnTo>
                          <a:pt x="0" y="184"/>
                        </a:lnTo>
                        <a:lnTo>
                          <a:pt x="3655" y="184"/>
                        </a:lnTo>
                        <a:lnTo>
                          <a:pt x="3655" y="42"/>
                        </a:lnTo>
                        <a:lnTo>
                          <a:pt x="3547" y="42"/>
                        </a:lnTo>
                        <a:lnTo>
                          <a:pt x="3547" y="0"/>
                        </a:lnTo>
                        <a:lnTo>
                          <a:pt x="3436" y="0"/>
                        </a:lnTo>
                        <a:lnTo>
                          <a:pt x="3436" y="42"/>
                        </a:lnTo>
                        <a:lnTo>
                          <a:pt x="3324" y="42"/>
                        </a:lnTo>
                        <a:lnTo>
                          <a:pt x="3324" y="82"/>
                        </a:lnTo>
                        <a:lnTo>
                          <a:pt x="3101" y="82"/>
                        </a:lnTo>
                        <a:lnTo>
                          <a:pt x="3101" y="42"/>
                        </a:lnTo>
                        <a:lnTo>
                          <a:pt x="2993" y="42"/>
                        </a:lnTo>
                        <a:lnTo>
                          <a:pt x="2993" y="0"/>
                        </a:lnTo>
                        <a:lnTo>
                          <a:pt x="2882" y="0"/>
                        </a:lnTo>
                        <a:lnTo>
                          <a:pt x="2882" y="42"/>
                        </a:lnTo>
                        <a:lnTo>
                          <a:pt x="2770" y="42"/>
                        </a:lnTo>
                        <a:lnTo>
                          <a:pt x="2770" y="82"/>
                        </a:lnTo>
                        <a:lnTo>
                          <a:pt x="2547" y="82"/>
                        </a:lnTo>
                        <a:lnTo>
                          <a:pt x="2547" y="42"/>
                        </a:lnTo>
                        <a:lnTo>
                          <a:pt x="2439" y="42"/>
                        </a:lnTo>
                        <a:lnTo>
                          <a:pt x="2439" y="0"/>
                        </a:lnTo>
                        <a:lnTo>
                          <a:pt x="2328" y="0"/>
                        </a:lnTo>
                        <a:lnTo>
                          <a:pt x="2328" y="42"/>
                        </a:lnTo>
                        <a:lnTo>
                          <a:pt x="2215" y="42"/>
                        </a:lnTo>
                        <a:lnTo>
                          <a:pt x="2215" y="82"/>
                        </a:lnTo>
                        <a:lnTo>
                          <a:pt x="1992" y="82"/>
                        </a:lnTo>
                        <a:lnTo>
                          <a:pt x="1992" y="42"/>
                        </a:lnTo>
                        <a:lnTo>
                          <a:pt x="1884" y="42"/>
                        </a:lnTo>
                        <a:lnTo>
                          <a:pt x="1884" y="0"/>
                        </a:lnTo>
                        <a:lnTo>
                          <a:pt x="1775" y="0"/>
                        </a:lnTo>
                        <a:lnTo>
                          <a:pt x="1775" y="42"/>
                        </a:lnTo>
                        <a:lnTo>
                          <a:pt x="1663" y="42"/>
                        </a:lnTo>
                        <a:lnTo>
                          <a:pt x="1663" y="82"/>
                        </a:lnTo>
                        <a:lnTo>
                          <a:pt x="1439" y="82"/>
                        </a:lnTo>
                        <a:lnTo>
                          <a:pt x="1439" y="42"/>
                        </a:lnTo>
                        <a:lnTo>
                          <a:pt x="1331" y="42"/>
                        </a:lnTo>
                        <a:lnTo>
                          <a:pt x="1331" y="0"/>
                        </a:lnTo>
                        <a:lnTo>
                          <a:pt x="1221" y="0"/>
                        </a:lnTo>
                        <a:lnTo>
                          <a:pt x="1221" y="42"/>
                        </a:lnTo>
                        <a:lnTo>
                          <a:pt x="1108" y="42"/>
                        </a:lnTo>
                        <a:lnTo>
                          <a:pt x="1108" y="82"/>
                        </a:lnTo>
                        <a:lnTo>
                          <a:pt x="885" y="82"/>
                        </a:lnTo>
                        <a:lnTo>
                          <a:pt x="885" y="42"/>
                        </a:lnTo>
                        <a:lnTo>
                          <a:pt x="777" y="42"/>
                        </a:lnTo>
                        <a:lnTo>
                          <a:pt x="777" y="0"/>
                        </a:lnTo>
                        <a:lnTo>
                          <a:pt x="666" y="0"/>
                        </a:lnTo>
                        <a:lnTo>
                          <a:pt x="666" y="42"/>
                        </a:lnTo>
                        <a:lnTo>
                          <a:pt x="554" y="42"/>
                        </a:lnTo>
                        <a:lnTo>
                          <a:pt x="554" y="82"/>
                        </a:lnTo>
                        <a:close/>
                      </a:path>
                    </a:pathLst>
                  </a:custGeom>
                  <a:solidFill>
                    <a:srgbClr val="3F9E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6" name="Freeform 123"/>
                  <p:cNvSpPr>
                    <a:spLocks/>
                  </p:cNvSpPr>
                  <p:nvPr/>
                </p:nvSpPr>
                <p:spPr bwMode="auto">
                  <a:xfrm>
                    <a:off x="895" y="2668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7" name="Freeform 124"/>
                  <p:cNvSpPr>
                    <a:spLocks/>
                  </p:cNvSpPr>
                  <p:nvPr/>
                </p:nvSpPr>
                <p:spPr bwMode="auto">
                  <a:xfrm>
                    <a:off x="990" y="2668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8" name="Freeform 125"/>
                  <p:cNvSpPr>
                    <a:spLocks/>
                  </p:cNvSpPr>
                  <p:nvPr/>
                </p:nvSpPr>
                <p:spPr bwMode="auto">
                  <a:xfrm>
                    <a:off x="1084" y="2668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99" name="Freeform 126"/>
                  <p:cNvSpPr>
                    <a:spLocks/>
                  </p:cNvSpPr>
                  <p:nvPr/>
                </p:nvSpPr>
                <p:spPr bwMode="auto">
                  <a:xfrm>
                    <a:off x="1178" y="2668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0" name="Freeform 127"/>
                  <p:cNvSpPr>
                    <a:spLocks/>
                  </p:cNvSpPr>
                  <p:nvPr/>
                </p:nvSpPr>
                <p:spPr bwMode="auto">
                  <a:xfrm>
                    <a:off x="1272" y="2668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1" name="Freeform 128"/>
                  <p:cNvSpPr>
                    <a:spLocks/>
                  </p:cNvSpPr>
                  <p:nvPr/>
                </p:nvSpPr>
                <p:spPr bwMode="auto">
                  <a:xfrm>
                    <a:off x="1367" y="2668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2" name="Freeform 129"/>
                  <p:cNvSpPr>
                    <a:spLocks/>
                  </p:cNvSpPr>
                  <p:nvPr/>
                </p:nvSpPr>
                <p:spPr bwMode="auto">
                  <a:xfrm>
                    <a:off x="1461" y="2668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1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3" name="Freeform 130"/>
                  <p:cNvSpPr>
                    <a:spLocks/>
                  </p:cNvSpPr>
                  <p:nvPr/>
                </p:nvSpPr>
                <p:spPr bwMode="auto">
                  <a:xfrm>
                    <a:off x="1551" y="2667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4" name="Freeform 131"/>
                  <p:cNvSpPr>
                    <a:spLocks/>
                  </p:cNvSpPr>
                  <p:nvPr/>
                </p:nvSpPr>
                <p:spPr bwMode="auto">
                  <a:xfrm>
                    <a:off x="1645" y="2667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5" name="Freeform 132"/>
                  <p:cNvSpPr>
                    <a:spLocks/>
                  </p:cNvSpPr>
                  <p:nvPr/>
                </p:nvSpPr>
                <p:spPr bwMode="auto">
                  <a:xfrm>
                    <a:off x="1740" y="2667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6" name="Freeform 133"/>
                  <p:cNvSpPr>
                    <a:spLocks/>
                  </p:cNvSpPr>
                  <p:nvPr/>
                </p:nvSpPr>
                <p:spPr bwMode="auto">
                  <a:xfrm>
                    <a:off x="1833" y="2667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7" name="Freeform 134"/>
                  <p:cNvSpPr>
                    <a:spLocks/>
                  </p:cNvSpPr>
                  <p:nvPr/>
                </p:nvSpPr>
                <p:spPr bwMode="auto">
                  <a:xfrm>
                    <a:off x="1928" y="2667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8" name="Freeform 135"/>
                  <p:cNvSpPr>
                    <a:spLocks/>
                  </p:cNvSpPr>
                  <p:nvPr/>
                </p:nvSpPr>
                <p:spPr bwMode="auto">
                  <a:xfrm>
                    <a:off x="2022" y="2667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09" name="Freeform 136"/>
                  <p:cNvSpPr>
                    <a:spLocks/>
                  </p:cNvSpPr>
                  <p:nvPr/>
                </p:nvSpPr>
                <p:spPr bwMode="auto">
                  <a:xfrm>
                    <a:off x="1041" y="2681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7" y="40"/>
                        </a:moveTo>
                        <a:lnTo>
                          <a:pt x="73" y="0"/>
                        </a:lnTo>
                        <a:lnTo>
                          <a:pt x="0" y="0"/>
                        </a:lnTo>
                        <a:lnTo>
                          <a:pt x="37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0" name="Freeform 137"/>
                  <p:cNvSpPr>
                    <a:spLocks/>
                  </p:cNvSpPr>
                  <p:nvPr/>
                </p:nvSpPr>
                <p:spPr bwMode="auto">
                  <a:xfrm>
                    <a:off x="1230" y="2681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7" y="40"/>
                        </a:moveTo>
                        <a:lnTo>
                          <a:pt x="73" y="0"/>
                        </a:lnTo>
                        <a:lnTo>
                          <a:pt x="0" y="0"/>
                        </a:lnTo>
                        <a:lnTo>
                          <a:pt x="37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1" name="Freeform 138"/>
                  <p:cNvSpPr>
                    <a:spLocks/>
                  </p:cNvSpPr>
                  <p:nvPr/>
                </p:nvSpPr>
                <p:spPr bwMode="auto">
                  <a:xfrm>
                    <a:off x="1418" y="2681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8" y="40"/>
                        </a:moveTo>
                        <a:lnTo>
                          <a:pt x="74" y="0"/>
                        </a:lnTo>
                        <a:lnTo>
                          <a:pt x="0" y="0"/>
                        </a:ln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2" name="Freeform 139"/>
                  <p:cNvSpPr>
                    <a:spLocks/>
                  </p:cNvSpPr>
                  <p:nvPr/>
                </p:nvSpPr>
                <p:spPr bwMode="auto">
                  <a:xfrm>
                    <a:off x="1606" y="2681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8" y="40"/>
                        </a:moveTo>
                        <a:lnTo>
                          <a:pt x="74" y="0"/>
                        </a:lnTo>
                        <a:lnTo>
                          <a:pt x="0" y="0"/>
                        </a:ln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3" name="Freeform 140"/>
                  <p:cNvSpPr>
                    <a:spLocks/>
                  </p:cNvSpPr>
                  <p:nvPr/>
                </p:nvSpPr>
                <p:spPr bwMode="auto">
                  <a:xfrm>
                    <a:off x="1795" y="2681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8" y="40"/>
                        </a:moveTo>
                        <a:lnTo>
                          <a:pt x="74" y="0"/>
                        </a:lnTo>
                        <a:lnTo>
                          <a:pt x="0" y="0"/>
                        </a:ln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4" name="Freeform 141"/>
                  <p:cNvSpPr>
                    <a:spLocks/>
                  </p:cNvSpPr>
                  <p:nvPr/>
                </p:nvSpPr>
                <p:spPr bwMode="auto">
                  <a:xfrm>
                    <a:off x="1983" y="2681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7" y="40"/>
                        </a:moveTo>
                        <a:lnTo>
                          <a:pt x="73" y="0"/>
                        </a:lnTo>
                        <a:lnTo>
                          <a:pt x="0" y="0"/>
                        </a:lnTo>
                        <a:lnTo>
                          <a:pt x="37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5" name="Freeform 142"/>
                  <p:cNvSpPr>
                    <a:spLocks/>
                  </p:cNvSpPr>
                  <p:nvPr/>
                </p:nvSpPr>
                <p:spPr bwMode="auto">
                  <a:xfrm>
                    <a:off x="903" y="2668"/>
                    <a:ext cx="1243" cy="60"/>
                  </a:xfrm>
                  <a:custGeom>
                    <a:avLst/>
                    <a:gdLst>
                      <a:gd name="T0" fmla="*/ 0 w 3655"/>
                      <a:gd name="T1" fmla="*/ 0 h 185"/>
                      <a:gd name="T2" fmla="*/ 0 w 3655"/>
                      <a:gd name="T3" fmla="*/ 0 h 185"/>
                      <a:gd name="T4" fmla="*/ 0 w 3655"/>
                      <a:gd name="T5" fmla="*/ 0 h 185"/>
                      <a:gd name="T6" fmla="*/ 0 w 3655"/>
                      <a:gd name="T7" fmla="*/ 0 h 185"/>
                      <a:gd name="T8" fmla="*/ 0 w 3655"/>
                      <a:gd name="T9" fmla="*/ 0 h 185"/>
                      <a:gd name="T10" fmla="*/ 0 w 3655"/>
                      <a:gd name="T11" fmla="*/ 0 h 185"/>
                      <a:gd name="T12" fmla="*/ 0 w 3655"/>
                      <a:gd name="T13" fmla="*/ 0 h 185"/>
                      <a:gd name="T14" fmla="*/ 0 w 3655"/>
                      <a:gd name="T15" fmla="*/ 0 h 185"/>
                      <a:gd name="T16" fmla="*/ 0 w 3655"/>
                      <a:gd name="T17" fmla="*/ 0 h 185"/>
                      <a:gd name="T18" fmla="*/ 0 w 3655"/>
                      <a:gd name="T19" fmla="*/ 0 h 185"/>
                      <a:gd name="T20" fmla="*/ 0 w 3655"/>
                      <a:gd name="T21" fmla="*/ 0 h 185"/>
                      <a:gd name="T22" fmla="*/ 0 w 3655"/>
                      <a:gd name="T23" fmla="*/ 0 h 185"/>
                      <a:gd name="T24" fmla="*/ 0 w 3655"/>
                      <a:gd name="T25" fmla="*/ 0 h 185"/>
                      <a:gd name="T26" fmla="*/ 0 w 3655"/>
                      <a:gd name="T27" fmla="*/ 0 h 185"/>
                      <a:gd name="T28" fmla="*/ 0 w 3655"/>
                      <a:gd name="T29" fmla="*/ 0 h 185"/>
                      <a:gd name="T30" fmla="*/ 0 w 3655"/>
                      <a:gd name="T31" fmla="*/ 0 h 185"/>
                      <a:gd name="T32" fmla="*/ 0 w 3655"/>
                      <a:gd name="T33" fmla="*/ 0 h 185"/>
                      <a:gd name="T34" fmla="*/ 0 w 3655"/>
                      <a:gd name="T35" fmla="*/ 0 h 185"/>
                      <a:gd name="T36" fmla="*/ 0 w 3655"/>
                      <a:gd name="T37" fmla="*/ 0 h 185"/>
                      <a:gd name="T38" fmla="*/ 0 w 3655"/>
                      <a:gd name="T39" fmla="*/ 0 h 185"/>
                      <a:gd name="T40" fmla="*/ 0 w 3655"/>
                      <a:gd name="T41" fmla="*/ 0 h 185"/>
                      <a:gd name="T42" fmla="*/ 0 w 3655"/>
                      <a:gd name="T43" fmla="*/ 0 h 185"/>
                      <a:gd name="T44" fmla="*/ 0 w 3655"/>
                      <a:gd name="T45" fmla="*/ 0 h 185"/>
                      <a:gd name="T46" fmla="*/ 0 w 3655"/>
                      <a:gd name="T47" fmla="*/ 0 h 185"/>
                      <a:gd name="T48" fmla="*/ 0 w 3655"/>
                      <a:gd name="T49" fmla="*/ 0 h 185"/>
                      <a:gd name="T50" fmla="*/ 0 w 3655"/>
                      <a:gd name="T51" fmla="*/ 0 h 185"/>
                      <a:gd name="T52" fmla="*/ 0 w 3655"/>
                      <a:gd name="T53" fmla="*/ 0 h 185"/>
                      <a:gd name="T54" fmla="*/ 0 w 3655"/>
                      <a:gd name="T55" fmla="*/ 0 h 185"/>
                      <a:gd name="T56" fmla="*/ 0 w 3655"/>
                      <a:gd name="T57" fmla="*/ 0 h 185"/>
                      <a:gd name="T58" fmla="*/ 0 w 3655"/>
                      <a:gd name="T59" fmla="*/ 0 h 185"/>
                      <a:gd name="T60" fmla="*/ 0 w 3655"/>
                      <a:gd name="T61" fmla="*/ 0 h 185"/>
                      <a:gd name="T62" fmla="*/ 0 w 3655"/>
                      <a:gd name="T63" fmla="*/ 0 h 185"/>
                      <a:gd name="T64" fmla="*/ 0 w 3655"/>
                      <a:gd name="T65" fmla="*/ 0 h 185"/>
                      <a:gd name="T66" fmla="*/ 0 w 3655"/>
                      <a:gd name="T67" fmla="*/ 0 h 185"/>
                      <a:gd name="T68" fmla="*/ 0 w 3655"/>
                      <a:gd name="T69" fmla="*/ 0 h 185"/>
                      <a:gd name="T70" fmla="*/ 0 w 3655"/>
                      <a:gd name="T71" fmla="*/ 0 h 185"/>
                      <a:gd name="T72" fmla="*/ 0 w 3655"/>
                      <a:gd name="T73" fmla="*/ 0 h 185"/>
                      <a:gd name="T74" fmla="*/ 0 w 3655"/>
                      <a:gd name="T75" fmla="*/ 0 h 185"/>
                      <a:gd name="T76" fmla="*/ 0 w 3655"/>
                      <a:gd name="T77" fmla="*/ 0 h 185"/>
                      <a:gd name="T78" fmla="*/ 0 w 3655"/>
                      <a:gd name="T79" fmla="*/ 0 h 185"/>
                      <a:gd name="T80" fmla="*/ 0 w 3655"/>
                      <a:gd name="T81" fmla="*/ 0 h 185"/>
                      <a:gd name="T82" fmla="*/ 0 w 3655"/>
                      <a:gd name="T83" fmla="*/ 0 h 185"/>
                      <a:gd name="T84" fmla="*/ 0 w 3655"/>
                      <a:gd name="T85" fmla="*/ 0 h 185"/>
                      <a:gd name="T86" fmla="*/ 0 w 3655"/>
                      <a:gd name="T87" fmla="*/ 0 h 185"/>
                      <a:gd name="T88" fmla="*/ 0 w 3655"/>
                      <a:gd name="T89" fmla="*/ 0 h 185"/>
                      <a:gd name="T90" fmla="*/ 0 w 3655"/>
                      <a:gd name="T91" fmla="*/ 0 h 185"/>
                      <a:gd name="T92" fmla="*/ 0 w 3655"/>
                      <a:gd name="T93" fmla="*/ 0 h 185"/>
                      <a:gd name="T94" fmla="*/ 0 w 3655"/>
                      <a:gd name="T95" fmla="*/ 0 h 185"/>
                      <a:gd name="T96" fmla="*/ 0 w 3655"/>
                      <a:gd name="T97" fmla="*/ 0 h 185"/>
                      <a:gd name="T98" fmla="*/ 0 w 3655"/>
                      <a:gd name="T99" fmla="*/ 0 h 185"/>
                      <a:gd name="T100" fmla="*/ 0 w 3655"/>
                      <a:gd name="T101" fmla="*/ 0 h 185"/>
                      <a:gd name="T102" fmla="*/ 0 w 3655"/>
                      <a:gd name="T103" fmla="*/ 0 h 185"/>
                      <a:gd name="T104" fmla="*/ 0 w 3655"/>
                      <a:gd name="T105" fmla="*/ 0 h 185"/>
                      <a:gd name="T106" fmla="*/ 0 w 3655"/>
                      <a:gd name="T107" fmla="*/ 0 h 185"/>
                      <a:gd name="T108" fmla="*/ 0 w 3655"/>
                      <a:gd name="T109" fmla="*/ 0 h 185"/>
                      <a:gd name="T110" fmla="*/ 0 w 3655"/>
                      <a:gd name="T111" fmla="*/ 0 h 185"/>
                      <a:gd name="T112" fmla="*/ 0 w 3655"/>
                      <a:gd name="T113" fmla="*/ 0 h 18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655"/>
                      <a:gd name="T172" fmla="*/ 0 h 185"/>
                      <a:gd name="T173" fmla="*/ 3655 w 3655"/>
                      <a:gd name="T174" fmla="*/ 185 h 185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655" h="185">
                        <a:moveTo>
                          <a:pt x="3101" y="82"/>
                        </a:moveTo>
                        <a:lnTo>
                          <a:pt x="3101" y="41"/>
                        </a:lnTo>
                        <a:lnTo>
                          <a:pt x="2990" y="41"/>
                        </a:lnTo>
                        <a:lnTo>
                          <a:pt x="2990" y="0"/>
                        </a:lnTo>
                        <a:lnTo>
                          <a:pt x="2878" y="0"/>
                        </a:lnTo>
                        <a:lnTo>
                          <a:pt x="2878" y="41"/>
                        </a:lnTo>
                        <a:lnTo>
                          <a:pt x="2770" y="41"/>
                        </a:lnTo>
                        <a:lnTo>
                          <a:pt x="2770" y="82"/>
                        </a:lnTo>
                        <a:lnTo>
                          <a:pt x="2546" y="82"/>
                        </a:lnTo>
                        <a:lnTo>
                          <a:pt x="2546" y="41"/>
                        </a:lnTo>
                        <a:lnTo>
                          <a:pt x="2436" y="41"/>
                        </a:lnTo>
                        <a:lnTo>
                          <a:pt x="2436" y="0"/>
                        </a:lnTo>
                        <a:lnTo>
                          <a:pt x="2323" y="0"/>
                        </a:lnTo>
                        <a:lnTo>
                          <a:pt x="2323" y="41"/>
                        </a:lnTo>
                        <a:lnTo>
                          <a:pt x="2215" y="41"/>
                        </a:lnTo>
                        <a:lnTo>
                          <a:pt x="2215" y="82"/>
                        </a:lnTo>
                        <a:lnTo>
                          <a:pt x="1992" y="82"/>
                        </a:lnTo>
                        <a:lnTo>
                          <a:pt x="1992" y="41"/>
                        </a:lnTo>
                        <a:lnTo>
                          <a:pt x="1881" y="41"/>
                        </a:lnTo>
                        <a:lnTo>
                          <a:pt x="1881" y="0"/>
                        </a:lnTo>
                        <a:lnTo>
                          <a:pt x="1769" y="0"/>
                        </a:lnTo>
                        <a:lnTo>
                          <a:pt x="1769" y="41"/>
                        </a:lnTo>
                        <a:lnTo>
                          <a:pt x="1663" y="41"/>
                        </a:lnTo>
                        <a:lnTo>
                          <a:pt x="1663" y="82"/>
                        </a:lnTo>
                        <a:lnTo>
                          <a:pt x="1439" y="82"/>
                        </a:lnTo>
                        <a:lnTo>
                          <a:pt x="1439" y="41"/>
                        </a:lnTo>
                        <a:lnTo>
                          <a:pt x="1329" y="41"/>
                        </a:lnTo>
                        <a:lnTo>
                          <a:pt x="1329" y="0"/>
                        </a:lnTo>
                        <a:lnTo>
                          <a:pt x="1216" y="0"/>
                        </a:lnTo>
                        <a:lnTo>
                          <a:pt x="1216" y="41"/>
                        </a:lnTo>
                        <a:lnTo>
                          <a:pt x="1108" y="41"/>
                        </a:lnTo>
                        <a:lnTo>
                          <a:pt x="1108" y="82"/>
                        </a:lnTo>
                        <a:lnTo>
                          <a:pt x="885" y="82"/>
                        </a:lnTo>
                        <a:lnTo>
                          <a:pt x="885" y="41"/>
                        </a:lnTo>
                        <a:lnTo>
                          <a:pt x="774" y="41"/>
                        </a:lnTo>
                        <a:lnTo>
                          <a:pt x="774" y="0"/>
                        </a:lnTo>
                        <a:lnTo>
                          <a:pt x="662" y="0"/>
                        </a:lnTo>
                        <a:lnTo>
                          <a:pt x="662" y="41"/>
                        </a:lnTo>
                        <a:lnTo>
                          <a:pt x="554" y="41"/>
                        </a:lnTo>
                        <a:lnTo>
                          <a:pt x="554" y="82"/>
                        </a:lnTo>
                        <a:lnTo>
                          <a:pt x="331" y="82"/>
                        </a:lnTo>
                        <a:lnTo>
                          <a:pt x="331" y="41"/>
                        </a:lnTo>
                        <a:lnTo>
                          <a:pt x="220" y="41"/>
                        </a:lnTo>
                        <a:lnTo>
                          <a:pt x="220" y="0"/>
                        </a:lnTo>
                        <a:lnTo>
                          <a:pt x="108" y="0"/>
                        </a:lnTo>
                        <a:lnTo>
                          <a:pt x="108" y="41"/>
                        </a:lnTo>
                        <a:lnTo>
                          <a:pt x="0" y="41"/>
                        </a:lnTo>
                        <a:lnTo>
                          <a:pt x="0" y="185"/>
                        </a:lnTo>
                        <a:lnTo>
                          <a:pt x="3655" y="185"/>
                        </a:lnTo>
                        <a:lnTo>
                          <a:pt x="3655" y="41"/>
                        </a:lnTo>
                        <a:lnTo>
                          <a:pt x="3544" y="41"/>
                        </a:lnTo>
                        <a:lnTo>
                          <a:pt x="3544" y="0"/>
                        </a:lnTo>
                        <a:lnTo>
                          <a:pt x="3432" y="0"/>
                        </a:lnTo>
                        <a:lnTo>
                          <a:pt x="3432" y="41"/>
                        </a:lnTo>
                        <a:lnTo>
                          <a:pt x="3324" y="41"/>
                        </a:lnTo>
                        <a:lnTo>
                          <a:pt x="3324" y="82"/>
                        </a:lnTo>
                        <a:lnTo>
                          <a:pt x="3101" y="82"/>
                        </a:lnTo>
                        <a:close/>
                      </a:path>
                    </a:pathLst>
                  </a:custGeom>
                  <a:solidFill>
                    <a:srgbClr val="007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6" name="Freeform 143"/>
                  <p:cNvSpPr>
                    <a:spLocks/>
                  </p:cNvSpPr>
                  <p:nvPr/>
                </p:nvSpPr>
                <p:spPr bwMode="auto">
                  <a:xfrm>
                    <a:off x="930" y="2703"/>
                    <a:ext cx="41" cy="12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7" name="Freeform 144"/>
                  <p:cNvSpPr>
                    <a:spLocks/>
                  </p:cNvSpPr>
                  <p:nvPr/>
                </p:nvSpPr>
                <p:spPr bwMode="auto">
                  <a:xfrm>
                    <a:off x="1025" y="2703"/>
                    <a:ext cx="40" cy="12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8" name="Freeform 145"/>
                  <p:cNvSpPr>
                    <a:spLocks/>
                  </p:cNvSpPr>
                  <p:nvPr/>
                </p:nvSpPr>
                <p:spPr bwMode="auto">
                  <a:xfrm>
                    <a:off x="1119" y="2703"/>
                    <a:ext cx="40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19" name="Freeform 146"/>
                  <p:cNvSpPr>
                    <a:spLocks/>
                  </p:cNvSpPr>
                  <p:nvPr/>
                </p:nvSpPr>
                <p:spPr bwMode="auto">
                  <a:xfrm>
                    <a:off x="1213" y="2703"/>
                    <a:ext cx="41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0" name="Freeform 147"/>
                  <p:cNvSpPr>
                    <a:spLocks/>
                  </p:cNvSpPr>
                  <p:nvPr/>
                </p:nvSpPr>
                <p:spPr bwMode="auto">
                  <a:xfrm>
                    <a:off x="1307" y="2703"/>
                    <a:ext cx="41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1" name="Freeform 148"/>
                  <p:cNvSpPr>
                    <a:spLocks/>
                  </p:cNvSpPr>
                  <p:nvPr/>
                </p:nvSpPr>
                <p:spPr bwMode="auto">
                  <a:xfrm>
                    <a:off x="1402" y="2703"/>
                    <a:ext cx="40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2" name="Freeform 149"/>
                  <p:cNvSpPr>
                    <a:spLocks/>
                  </p:cNvSpPr>
                  <p:nvPr/>
                </p:nvSpPr>
                <p:spPr bwMode="auto">
                  <a:xfrm>
                    <a:off x="1495" y="2703"/>
                    <a:ext cx="41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3" name="Freeform 150"/>
                  <p:cNvSpPr>
                    <a:spLocks/>
                  </p:cNvSpPr>
                  <p:nvPr/>
                </p:nvSpPr>
                <p:spPr bwMode="auto">
                  <a:xfrm>
                    <a:off x="1586" y="2702"/>
                    <a:ext cx="40" cy="12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4" name="Freeform 151"/>
                  <p:cNvSpPr>
                    <a:spLocks/>
                  </p:cNvSpPr>
                  <p:nvPr/>
                </p:nvSpPr>
                <p:spPr bwMode="auto">
                  <a:xfrm>
                    <a:off x="1680" y="2702"/>
                    <a:ext cx="41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0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5" name="Freeform 152"/>
                  <p:cNvSpPr>
                    <a:spLocks/>
                  </p:cNvSpPr>
                  <p:nvPr/>
                </p:nvSpPr>
                <p:spPr bwMode="auto">
                  <a:xfrm>
                    <a:off x="1774" y="2702"/>
                    <a:ext cx="41" cy="12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6" name="Freeform 153"/>
                  <p:cNvSpPr>
                    <a:spLocks/>
                  </p:cNvSpPr>
                  <p:nvPr/>
                </p:nvSpPr>
                <p:spPr bwMode="auto">
                  <a:xfrm>
                    <a:off x="1869" y="2702"/>
                    <a:ext cx="40" cy="12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7" name="Freeform 154"/>
                  <p:cNvSpPr>
                    <a:spLocks/>
                  </p:cNvSpPr>
                  <p:nvPr/>
                </p:nvSpPr>
                <p:spPr bwMode="auto">
                  <a:xfrm>
                    <a:off x="1963" y="2702"/>
                    <a:ext cx="41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8" name="Freeform 155"/>
                  <p:cNvSpPr>
                    <a:spLocks/>
                  </p:cNvSpPr>
                  <p:nvPr/>
                </p:nvSpPr>
                <p:spPr bwMode="auto">
                  <a:xfrm>
                    <a:off x="2057" y="2702"/>
                    <a:ext cx="41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29" name="Freeform 156"/>
                  <p:cNvSpPr>
                    <a:spLocks/>
                  </p:cNvSpPr>
                  <p:nvPr/>
                </p:nvSpPr>
                <p:spPr bwMode="auto">
                  <a:xfrm>
                    <a:off x="2015" y="2704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0" name="Freeform 157"/>
                  <p:cNvSpPr>
                    <a:spLocks/>
                  </p:cNvSpPr>
                  <p:nvPr/>
                </p:nvSpPr>
                <p:spPr bwMode="auto">
                  <a:xfrm>
                    <a:off x="1826" y="2704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5" y="40"/>
                        </a:move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35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1" name="Freeform 158"/>
                  <p:cNvSpPr>
                    <a:spLocks/>
                  </p:cNvSpPr>
                  <p:nvPr/>
                </p:nvSpPr>
                <p:spPr bwMode="auto">
                  <a:xfrm>
                    <a:off x="1638" y="2704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2" name="Freeform 159"/>
                  <p:cNvSpPr>
                    <a:spLocks/>
                  </p:cNvSpPr>
                  <p:nvPr/>
                </p:nvSpPr>
                <p:spPr bwMode="auto">
                  <a:xfrm>
                    <a:off x="1450" y="2704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3" name="Freeform 160"/>
                  <p:cNvSpPr>
                    <a:spLocks/>
                  </p:cNvSpPr>
                  <p:nvPr/>
                </p:nvSpPr>
                <p:spPr bwMode="auto">
                  <a:xfrm>
                    <a:off x="1261" y="2704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4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4" name="Freeform 161"/>
                  <p:cNvSpPr>
                    <a:spLocks/>
                  </p:cNvSpPr>
                  <p:nvPr/>
                </p:nvSpPr>
                <p:spPr bwMode="auto">
                  <a:xfrm>
                    <a:off x="1073" y="2704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0" y="0"/>
                        </a:lnTo>
                        <a:lnTo>
                          <a:pt x="73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5" name="Freeform 162"/>
                  <p:cNvSpPr>
                    <a:spLocks/>
                  </p:cNvSpPr>
                  <p:nvPr/>
                </p:nvSpPr>
                <p:spPr bwMode="auto">
                  <a:xfrm>
                    <a:off x="934" y="2691"/>
                    <a:ext cx="1243" cy="59"/>
                  </a:xfrm>
                  <a:custGeom>
                    <a:avLst/>
                    <a:gdLst>
                      <a:gd name="T0" fmla="*/ 0 w 3656"/>
                      <a:gd name="T1" fmla="*/ 0 h 184"/>
                      <a:gd name="T2" fmla="*/ 0 w 3656"/>
                      <a:gd name="T3" fmla="*/ 0 h 184"/>
                      <a:gd name="T4" fmla="*/ 0 w 3656"/>
                      <a:gd name="T5" fmla="*/ 0 h 184"/>
                      <a:gd name="T6" fmla="*/ 0 w 3656"/>
                      <a:gd name="T7" fmla="*/ 0 h 184"/>
                      <a:gd name="T8" fmla="*/ 0 w 3656"/>
                      <a:gd name="T9" fmla="*/ 0 h 184"/>
                      <a:gd name="T10" fmla="*/ 0 w 3656"/>
                      <a:gd name="T11" fmla="*/ 0 h 184"/>
                      <a:gd name="T12" fmla="*/ 0 w 3656"/>
                      <a:gd name="T13" fmla="*/ 0 h 184"/>
                      <a:gd name="T14" fmla="*/ 0 w 3656"/>
                      <a:gd name="T15" fmla="*/ 0 h 184"/>
                      <a:gd name="T16" fmla="*/ 0 w 3656"/>
                      <a:gd name="T17" fmla="*/ 0 h 184"/>
                      <a:gd name="T18" fmla="*/ 0 w 3656"/>
                      <a:gd name="T19" fmla="*/ 0 h 184"/>
                      <a:gd name="T20" fmla="*/ 0 w 3656"/>
                      <a:gd name="T21" fmla="*/ 0 h 184"/>
                      <a:gd name="T22" fmla="*/ 0 w 3656"/>
                      <a:gd name="T23" fmla="*/ 0 h 184"/>
                      <a:gd name="T24" fmla="*/ 0 w 3656"/>
                      <a:gd name="T25" fmla="*/ 0 h 184"/>
                      <a:gd name="T26" fmla="*/ 0 w 3656"/>
                      <a:gd name="T27" fmla="*/ 0 h 184"/>
                      <a:gd name="T28" fmla="*/ 0 w 3656"/>
                      <a:gd name="T29" fmla="*/ 0 h 184"/>
                      <a:gd name="T30" fmla="*/ 0 w 3656"/>
                      <a:gd name="T31" fmla="*/ 0 h 184"/>
                      <a:gd name="T32" fmla="*/ 0 w 3656"/>
                      <a:gd name="T33" fmla="*/ 0 h 184"/>
                      <a:gd name="T34" fmla="*/ 0 w 3656"/>
                      <a:gd name="T35" fmla="*/ 0 h 184"/>
                      <a:gd name="T36" fmla="*/ 0 w 3656"/>
                      <a:gd name="T37" fmla="*/ 0 h 184"/>
                      <a:gd name="T38" fmla="*/ 0 w 3656"/>
                      <a:gd name="T39" fmla="*/ 0 h 184"/>
                      <a:gd name="T40" fmla="*/ 0 w 3656"/>
                      <a:gd name="T41" fmla="*/ 0 h 184"/>
                      <a:gd name="T42" fmla="*/ 0 w 3656"/>
                      <a:gd name="T43" fmla="*/ 0 h 184"/>
                      <a:gd name="T44" fmla="*/ 0 w 3656"/>
                      <a:gd name="T45" fmla="*/ 0 h 184"/>
                      <a:gd name="T46" fmla="*/ 0 w 3656"/>
                      <a:gd name="T47" fmla="*/ 0 h 184"/>
                      <a:gd name="T48" fmla="*/ 0 w 3656"/>
                      <a:gd name="T49" fmla="*/ 0 h 184"/>
                      <a:gd name="T50" fmla="*/ 0 w 3656"/>
                      <a:gd name="T51" fmla="*/ 0 h 184"/>
                      <a:gd name="T52" fmla="*/ 0 w 3656"/>
                      <a:gd name="T53" fmla="*/ 0 h 184"/>
                      <a:gd name="T54" fmla="*/ 0 w 3656"/>
                      <a:gd name="T55" fmla="*/ 0 h 184"/>
                      <a:gd name="T56" fmla="*/ 0 w 3656"/>
                      <a:gd name="T57" fmla="*/ 0 h 184"/>
                      <a:gd name="T58" fmla="*/ 0 w 3656"/>
                      <a:gd name="T59" fmla="*/ 0 h 184"/>
                      <a:gd name="T60" fmla="*/ 0 w 3656"/>
                      <a:gd name="T61" fmla="*/ 0 h 184"/>
                      <a:gd name="T62" fmla="*/ 0 w 3656"/>
                      <a:gd name="T63" fmla="*/ 0 h 184"/>
                      <a:gd name="T64" fmla="*/ 0 w 3656"/>
                      <a:gd name="T65" fmla="*/ 0 h 184"/>
                      <a:gd name="T66" fmla="*/ 0 w 3656"/>
                      <a:gd name="T67" fmla="*/ 0 h 184"/>
                      <a:gd name="T68" fmla="*/ 0 w 3656"/>
                      <a:gd name="T69" fmla="*/ 0 h 184"/>
                      <a:gd name="T70" fmla="*/ 0 w 3656"/>
                      <a:gd name="T71" fmla="*/ 0 h 184"/>
                      <a:gd name="T72" fmla="*/ 0 w 3656"/>
                      <a:gd name="T73" fmla="*/ 0 h 184"/>
                      <a:gd name="T74" fmla="*/ 0 w 3656"/>
                      <a:gd name="T75" fmla="*/ 0 h 184"/>
                      <a:gd name="T76" fmla="*/ 0 w 3656"/>
                      <a:gd name="T77" fmla="*/ 0 h 184"/>
                      <a:gd name="T78" fmla="*/ 0 w 3656"/>
                      <a:gd name="T79" fmla="*/ 0 h 184"/>
                      <a:gd name="T80" fmla="*/ 0 w 3656"/>
                      <a:gd name="T81" fmla="*/ 0 h 184"/>
                      <a:gd name="T82" fmla="*/ 0 w 3656"/>
                      <a:gd name="T83" fmla="*/ 0 h 184"/>
                      <a:gd name="T84" fmla="*/ 0 w 3656"/>
                      <a:gd name="T85" fmla="*/ 0 h 184"/>
                      <a:gd name="T86" fmla="*/ 0 w 3656"/>
                      <a:gd name="T87" fmla="*/ 0 h 184"/>
                      <a:gd name="T88" fmla="*/ 0 w 3656"/>
                      <a:gd name="T89" fmla="*/ 0 h 184"/>
                      <a:gd name="T90" fmla="*/ 0 w 3656"/>
                      <a:gd name="T91" fmla="*/ 0 h 184"/>
                      <a:gd name="T92" fmla="*/ 0 w 3656"/>
                      <a:gd name="T93" fmla="*/ 0 h 184"/>
                      <a:gd name="T94" fmla="*/ 0 w 3656"/>
                      <a:gd name="T95" fmla="*/ 0 h 184"/>
                      <a:gd name="T96" fmla="*/ 0 w 3656"/>
                      <a:gd name="T97" fmla="*/ 0 h 184"/>
                      <a:gd name="T98" fmla="*/ 0 w 3656"/>
                      <a:gd name="T99" fmla="*/ 0 h 184"/>
                      <a:gd name="T100" fmla="*/ 0 w 3656"/>
                      <a:gd name="T101" fmla="*/ 0 h 184"/>
                      <a:gd name="T102" fmla="*/ 0 w 3656"/>
                      <a:gd name="T103" fmla="*/ 0 h 184"/>
                      <a:gd name="T104" fmla="*/ 0 w 3656"/>
                      <a:gd name="T105" fmla="*/ 0 h 184"/>
                      <a:gd name="T106" fmla="*/ 0 w 3656"/>
                      <a:gd name="T107" fmla="*/ 0 h 184"/>
                      <a:gd name="T108" fmla="*/ 0 w 3656"/>
                      <a:gd name="T109" fmla="*/ 0 h 184"/>
                      <a:gd name="T110" fmla="*/ 0 w 3656"/>
                      <a:gd name="T111" fmla="*/ 0 h 184"/>
                      <a:gd name="T112" fmla="*/ 0 w 3656"/>
                      <a:gd name="T113" fmla="*/ 0 h 184"/>
                      <a:gd name="T114" fmla="*/ 0 w 3656"/>
                      <a:gd name="T115" fmla="*/ 0 h 184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3656"/>
                      <a:gd name="T175" fmla="*/ 0 h 184"/>
                      <a:gd name="T176" fmla="*/ 3656 w 3656"/>
                      <a:gd name="T177" fmla="*/ 184 h 184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3656" h="184">
                        <a:moveTo>
                          <a:pt x="556" y="82"/>
                        </a:moveTo>
                        <a:lnTo>
                          <a:pt x="333" y="82"/>
                        </a:lnTo>
                        <a:lnTo>
                          <a:pt x="333" y="42"/>
                        </a:lnTo>
                        <a:lnTo>
                          <a:pt x="225" y="42"/>
                        </a:lnTo>
                        <a:lnTo>
                          <a:pt x="225" y="0"/>
                        </a:lnTo>
                        <a:lnTo>
                          <a:pt x="113" y="0"/>
                        </a:lnTo>
                        <a:lnTo>
                          <a:pt x="113" y="42"/>
                        </a:lnTo>
                        <a:lnTo>
                          <a:pt x="2" y="42"/>
                        </a:lnTo>
                        <a:lnTo>
                          <a:pt x="0" y="184"/>
                        </a:lnTo>
                        <a:lnTo>
                          <a:pt x="3656" y="184"/>
                        </a:lnTo>
                        <a:lnTo>
                          <a:pt x="3656" y="42"/>
                        </a:lnTo>
                        <a:lnTo>
                          <a:pt x="3549" y="42"/>
                        </a:lnTo>
                        <a:lnTo>
                          <a:pt x="3549" y="0"/>
                        </a:lnTo>
                        <a:lnTo>
                          <a:pt x="3437" y="0"/>
                        </a:lnTo>
                        <a:lnTo>
                          <a:pt x="3437" y="42"/>
                        </a:lnTo>
                        <a:lnTo>
                          <a:pt x="3326" y="42"/>
                        </a:lnTo>
                        <a:lnTo>
                          <a:pt x="3326" y="82"/>
                        </a:lnTo>
                        <a:lnTo>
                          <a:pt x="3101" y="82"/>
                        </a:lnTo>
                        <a:lnTo>
                          <a:pt x="3101" y="42"/>
                        </a:lnTo>
                        <a:lnTo>
                          <a:pt x="2995" y="42"/>
                        </a:lnTo>
                        <a:lnTo>
                          <a:pt x="2995" y="0"/>
                        </a:lnTo>
                        <a:lnTo>
                          <a:pt x="2883" y="0"/>
                        </a:lnTo>
                        <a:lnTo>
                          <a:pt x="2883" y="42"/>
                        </a:lnTo>
                        <a:lnTo>
                          <a:pt x="2772" y="42"/>
                        </a:lnTo>
                        <a:lnTo>
                          <a:pt x="2772" y="82"/>
                        </a:lnTo>
                        <a:lnTo>
                          <a:pt x="2547" y="82"/>
                        </a:lnTo>
                        <a:lnTo>
                          <a:pt x="2547" y="42"/>
                        </a:lnTo>
                        <a:lnTo>
                          <a:pt x="2441" y="42"/>
                        </a:lnTo>
                        <a:lnTo>
                          <a:pt x="2441" y="0"/>
                        </a:lnTo>
                        <a:lnTo>
                          <a:pt x="2328" y="0"/>
                        </a:lnTo>
                        <a:lnTo>
                          <a:pt x="2328" y="42"/>
                        </a:lnTo>
                        <a:lnTo>
                          <a:pt x="2218" y="42"/>
                        </a:lnTo>
                        <a:lnTo>
                          <a:pt x="2218" y="82"/>
                        </a:lnTo>
                        <a:lnTo>
                          <a:pt x="1993" y="82"/>
                        </a:lnTo>
                        <a:lnTo>
                          <a:pt x="1993" y="42"/>
                        </a:lnTo>
                        <a:lnTo>
                          <a:pt x="1886" y="42"/>
                        </a:lnTo>
                        <a:lnTo>
                          <a:pt x="1886" y="0"/>
                        </a:lnTo>
                        <a:lnTo>
                          <a:pt x="1774" y="0"/>
                        </a:lnTo>
                        <a:lnTo>
                          <a:pt x="1774" y="42"/>
                        </a:lnTo>
                        <a:lnTo>
                          <a:pt x="1663" y="42"/>
                        </a:lnTo>
                        <a:lnTo>
                          <a:pt x="1663" y="82"/>
                        </a:lnTo>
                        <a:lnTo>
                          <a:pt x="1442" y="82"/>
                        </a:lnTo>
                        <a:lnTo>
                          <a:pt x="1442" y="42"/>
                        </a:lnTo>
                        <a:lnTo>
                          <a:pt x="1334" y="42"/>
                        </a:lnTo>
                        <a:lnTo>
                          <a:pt x="1334" y="0"/>
                        </a:lnTo>
                        <a:lnTo>
                          <a:pt x="1221" y="0"/>
                        </a:lnTo>
                        <a:lnTo>
                          <a:pt x="1221" y="42"/>
                        </a:lnTo>
                        <a:lnTo>
                          <a:pt x="1110" y="42"/>
                        </a:lnTo>
                        <a:lnTo>
                          <a:pt x="1110" y="82"/>
                        </a:lnTo>
                        <a:lnTo>
                          <a:pt x="887" y="82"/>
                        </a:lnTo>
                        <a:lnTo>
                          <a:pt x="887" y="42"/>
                        </a:lnTo>
                        <a:lnTo>
                          <a:pt x="779" y="42"/>
                        </a:lnTo>
                        <a:lnTo>
                          <a:pt x="779" y="0"/>
                        </a:lnTo>
                        <a:lnTo>
                          <a:pt x="667" y="0"/>
                        </a:lnTo>
                        <a:lnTo>
                          <a:pt x="667" y="42"/>
                        </a:lnTo>
                        <a:lnTo>
                          <a:pt x="556" y="42"/>
                        </a:lnTo>
                        <a:lnTo>
                          <a:pt x="556" y="82"/>
                        </a:lnTo>
                        <a:close/>
                      </a:path>
                    </a:pathLst>
                  </a:custGeom>
                  <a:solidFill>
                    <a:srgbClr val="3F9E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6" name="Freeform 163"/>
                  <p:cNvSpPr>
                    <a:spLocks/>
                  </p:cNvSpPr>
                  <p:nvPr/>
                </p:nvSpPr>
                <p:spPr bwMode="auto">
                  <a:xfrm>
                    <a:off x="964" y="2728"/>
                    <a:ext cx="40" cy="12"/>
                  </a:xfrm>
                  <a:custGeom>
                    <a:avLst/>
                    <a:gdLst>
                      <a:gd name="T0" fmla="*/ 0 w 119"/>
                      <a:gd name="T1" fmla="*/ 0 h 38"/>
                      <a:gd name="T2" fmla="*/ 0 w 119"/>
                      <a:gd name="T3" fmla="*/ 0 h 38"/>
                      <a:gd name="T4" fmla="*/ 0 w 119"/>
                      <a:gd name="T5" fmla="*/ 0 h 38"/>
                      <a:gd name="T6" fmla="*/ 0 w 119"/>
                      <a:gd name="T7" fmla="*/ 0 h 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8"/>
                      <a:gd name="T14" fmla="*/ 119 w 119"/>
                      <a:gd name="T15" fmla="*/ 38 h 3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8">
                        <a:moveTo>
                          <a:pt x="59" y="0"/>
                        </a:moveTo>
                        <a:lnTo>
                          <a:pt x="119" y="38"/>
                        </a:lnTo>
                        <a:lnTo>
                          <a:pt x="0" y="38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7" name="Freeform 164"/>
                  <p:cNvSpPr>
                    <a:spLocks/>
                  </p:cNvSpPr>
                  <p:nvPr/>
                </p:nvSpPr>
                <p:spPr bwMode="auto">
                  <a:xfrm>
                    <a:off x="1057" y="2728"/>
                    <a:ext cx="41" cy="12"/>
                  </a:xfrm>
                  <a:custGeom>
                    <a:avLst/>
                    <a:gdLst>
                      <a:gd name="T0" fmla="*/ 0 w 120"/>
                      <a:gd name="T1" fmla="*/ 0 h 38"/>
                      <a:gd name="T2" fmla="*/ 0 w 120"/>
                      <a:gd name="T3" fmla="*/ 0 h 38"/>
                      <a:gd name="T4" fmla="*/ 0 w 120"/>
                      <a:gd name="T5" fmla="*/ 0 h 38"/>
                      <a:gd name="T6" fmla="*/ 0 w 120"/>
                      <a:gd name="T7" fmla="*/ 0 h 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8"/>
                      <a:gd name="T14" fmla="*/ 120 w 120"/>
                      <a:gd name="T15" fmla="*/ 38 h 3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8">
                        <a:moveTo>
                          <a:pt x="61" y="0"/>
                        </a:moveTo>
                        <a:lnTo>
                          <a:pt x="120" y="38"/>
                        </a:lnTo>
                        <a:lnTo>
                          <a:pt x="0" y="38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8" name="Freeform 165"/>
                  <p:cNvSpPr>
                    <a:spLocks/>
                  </p:cNvSpPr>
                  <p:nvPr/>
                </p:nvSpPr>
                <p:spPr bwMode="auto">
                  <a:xfrm>
                    <a:off x="1152" y="2728"/>
                    <a:ext cx="41" cy="12"/>
                  </a:xfrm>
                  <a:custGeom>
                    <a:avLst/>
                    <a:gdLst>
                      <a:gd name="T0" fmla="*/ 0 w 120"/>
                      <a:gd name="T1" fmla="*/ 0 h 38"/>
                      <a:gd name="T2" fmla="*/ 0 w 120"/>
                      <a:gd name="T3" fmla="*/ 0 h 38"/>
                      <a:gd name="T4" fmla="*/ 0 w 120"/>
                      <a:gd name="T5" fmla="*/ 0 h 38"/>
                      <a:gd name="T6" fmla="*/ 0 w 120"/>
                      <a:gd name="T7" fmla="*/ 0 h 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8"/>
                      <a:gd name="T14" fmla="*/ 120 w 120"/>
                      <a:gd name="T15" fmla="*/ 38 h 3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8">
                        <a:moveTo>
                          <a:pt x="59" y="0"/>
                        </a:moveTo>
                        <a:lnTo>
                          <a:pt x="120" y="38"/>
                        </a:lnTo>
                        <a:lnTo>
                          <a:pt x="0" y="38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39" name="Freeform 166"/>
                  <p:cNvSpPr>
                    <a:spLocks/>
                  </p:cNvSpPr>
                  <p:nvPr/>
                </p:nvSpPr>
                <p:spPr bwMode="auto">
                  <a:xfrm>
                    <a:off x="1246" y="2728"/>
                    <a:ext cx="41" cy="12"/>
                  </a:xfrm>
                  <a:custGeom>
                    <a:avLst/>
                    <a:gdLst>
                      <a:gd name="T0" fmla="*/ 0 w 120"/>
                      <a:gd name="T1" fmla="*/ 0 h 38"/>
                      <a:gd name="T2" fmla="*/ 0 w 120"/>
                      <a:gd name="T3" fmla="*/ 0 h 38"/>
                      <a:gd name="T4" fmla="*/ 0 w 120"/>
                      <a:gd name="T5" fmla="*/ 0 h 38"/>
                      <a:gd name="T6" fmla="*/ 0 w 120"/>
                      <a:gd name="T7" fmla="*/ 0 h 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8"/>
                      <a:gd name="T14" fmla="*/ 120 w 120"/>
                      <a:gd name="T15" fmla="*/ 38 h 3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8">
                        <a:moveTo>
                          <a:pt x="61" y="0"/>
                        </a:moveTo>
                        <a:lnTo>
                          <a:pt x="120" y="38"/>
                        </a:lnTo>
                        <a:lnTo>
                          <a:pt x="0" y="38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0" name="Freeform 167"/>
                  <p:cNvSpPr>
                    <a:spLocks/>
                  </p:cNvSpPr>
                  <p:nvPr/>
                </p:nvSpPr>
                <p:spPr bwMode="auto">
                  <a:xfrm>
                    <a:off x="1340" y="2728"/>
                    <a:ext cx="41" cy="12"/>
                  </a:xfrm>
                  <a:custGeom>
                    <a:avLst/>
                    <a:gdLst>
                      <a:gd name="T0" fmla="*/ 0 w 120"/>
                      <a:gd name="T1" fmla="*/ 0 h 38"/>
                      <a:gd name="T2" fmla="*/ 0 w 120"/>
                      <a:gd name="T3" fmla="*/ 0 h 38"/>
                      <a:gd name="T4" fmla="*/ 0 w 120"/>
                      <a:gd name="T5" fmla="*/ 0 h 38"/>
                      <a:gd name="T6" fmla="*/ 0 w 120"/>
                      <a:gd name="T7" fmla="*/ 0 h 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8"/>
                      <a:gd name="T14" fmla="*/ 120 w 120"/>
                      <a:gd name="T15" fmla="*/ 38 h 3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8">
                        <a:moveTo>
                          <a:pt x="59" y="0"/>
                        </a:moveTo>
                        <a:lnTo>
                          <a:pt x="120" y="38"/>
                        </a:lnTo>
                        <a:lnTo>
                          <a:pt x="0" y="38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1" name="Freeform 168"/>
                  <p:cNvSpPr>
                    <a:spLocks/>
                  </p:cNvSpPr>
                  <p:nvPr/>
                </p:nvSpPr>
                <p:spPr bwMode="auto">
                  <a:xfrm>
                    <a:off x="1435" y="2728"/>
                    <a:ext cx="40" cy="12"/>
                  </a:xfrm>
                  <a:custGeom>
                    <a:avLst/>
                    <a:gdLst>
                      <a:gd name="T0" fmla="*/ 0 w 119"/>
                      <a:gd name="T1" fmla="*/ 0 h 38"/>
                      <a:gd name="T2" fmla="*/ 0 w 119"/>
                      <a:gd name="T3" fmla="*/ 0 h 38"/>
                      <a:gd name="T4" fmla="*/ 0 w 119"/>
                      <a:gd name="T5" fmla="*/ 0 h 38"/>
                      <a:gd name="T6" fmla="*/ 0 w 119"/>
                      <a:gd name="T7" fmla="*/ 0 h 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8"/>
                      <a:gd name="T14" fmla="*/ 119 w 119"/>
                      <a:gd name="T15" fmla="*/ 38 h 3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8">
                        <a:moveTo>
                          <a:pt x="60" y="0"/>
                        </a:moveTo>
                        <a:lnTo>
                          <a:pt x="119" y="38"/>
                        </a:lnTo>
                        <a:lnTo>
                          <a:pt x="0" y="38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2" name="Freeform 169"/>
                  <p:cNvSpPr>
                    <a:spLocks/>
                  </p:cNvSpPr>
                  <p:nvPr/>
                </p:nvSpPr>
                <p:spPr bwMode="auto">
                  <a:xfrm>
                    <a:off x="1528" y="2728"/>
                    <a:ext cx="41" cy="12"/>
                  </a:xfrm>
                  <a:custGeom>
                    <a:avLst/>
                    <a:gdLst>
                      <a:gd name="T0" fmla="*/ 0 w 120"/>
                      <a:gd name="T1" fmla="*/ 0 h 38"/>
                      <a:gd name="T2" fmla="*/ 0 w 120"/>
                      <a:gd name="T3" fmla="*/ 0 h 38"/>
                      <a:gd name="T4" fmla="*/ 0 w 120"/>
                      <a:gd name="T5" fmla="*/ 0 h 38"/>
                      <a:gd name="T6" fmla="*/ 0 w 120"/>
                      <a:gd name="T7" fmla="*/ 0 h 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8"/>
                      <a:gd name="T14" fmla="*/ 120 w 120"/>
                      <a:gd name="T15" fmla="*/ 38 h 3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8">
                        <a:moveTo>
                          <a:pt x="59" y="0"/>
                        </a:moveTo>
                        <a:lnTo>
                          <a:pt x="120" y="38"/>
                        </a:lnTo>
                        <a:lnTo>
                          <a:pt x="0" y="38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3" name="Freeform 170"/>
                  <p:cNvSpPr>
                    <a:spLocks/>
                  </p:cNvSpPr>
                  <p:nvPr/>
                </p:nvSpPr>
                <p:spPr bwMode="auto">
                  <a:xfrm>
                    <a:off x="1619" y="2727"/>
                    <a:ext cx="40" cy="12"/>
                  </a:xfrm>
                  <a:custGeom>
                    <a:avLst/>
                    <a:gdLst>
                      <a:gd name="T0" fmla="*/ 0 w 118"/>
                      <a:gd name="T1" fmla="*/ 0 h 39"/>
                      <a:gd name="T2" fmla="*/ 0 w 118"/>
                      <a:gd name="T3" fmla="*/ 0 h 39"/>
                      <a:gd name="T4" fmla="*/ 0 w 118"/>
                      <a:gd name="T5" fmla="*/ 0 h 39"/>
                      <a:gd name="T6" fmla="*/ 0 w 118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8"/>
                      <a:gd name="T13" fmla="*/ 0 h 39"/>
                      <a:gd name="T14" fmla="*/ 118 w 118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8" h="39">
                        <a:moveTo>
                          <a:pt x="59" y="0"/>
                        </a:moveTo>
                        <a:lnTo>
                          <a:pt x="118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4" name="Freeform 171"/>
                  <p:cNvSpPr>
                    <a:spLocks/>
                  </p:cNvSpPr>
                  <p:nvPr/>
                </p:nvSpPr>
                <p:spPr bwMode="auto">
                  <a:xfrm>
                    <a:off x="1713" y="2727"/>
                    <a:ext cx="41" cy="12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5" name="Freeform 172"/>
                  <p:cNvSpPr>
                    <a:spLocks/>
                  </p:cNvSpPr>
                  <p:nvPr/>
                </p:nvSpPr>
                <p:spPr bwMode="auto">
                  <a:xfrm>
                    <a:off x="1808" y="2727"/>
                    <a:ext cx="40" cy="12"/>
                  </a:xfrm>
                  <a:custGeom>
                    <a:avLst/>
                    <a:gdLst>
                      <a:gd name="T0" fmla="*/ 0 w 118"/>
                      <a:gd name="T1" fmla="*/ 0 h 39"/>
                      <a:gd name="T2" fmla="*/ 0 w 118"/>
                      <a:gd name="T3" fmla="*/ 0 h 39"/>
                      <a:gd name="T4" fmla="*/ 0 w 118"/>
                      <a:gd name="T5" fmla="*/ 0 h 39"/>
                      <a:gd name="T6" fmla="*/ 0 w 118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8"/>
                      <a:gd name="T13" fmla="*/ 0 h 39"/>
                      <a:gd name="T14" fmla="*/ 118 w 118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8" h="39">
                        <a:moveTo>
                          <a:pt x="59" y="0"/>
                        </a:moveTo>
                        <a:lnTo>
                          <a:pt x="118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6" name="Freeform 173"/>
                  <p:cNvSpPr>
                    <a:spLocks/>
                  </p:cNvSpPr>
                  <p:nvPr/>
                </p:nvSpPr>
                <p:spPr bwMode="auto">
                  <a:xfrm>
                    <a:off x="1902" y="2727"/>
                    <a:ext cx="40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7" name="Freeform 174"/>
                  <p:cNvSpPr>
                    <a:spLocks/>
                  </p:cNvSpPr>
                  <p:nvPr/>
                </p:nvSpPr>
                <p:spPr bwMode="auto">
                  <a:xfrm>
                    <a:off x="1996" y="2727"/>
                    <a:ext cx="40" cy="12"/>
                  </a:xfrm>
                  <a:custGeom>
                    <a:avLst/>
                    <a:gdLst>
                      <a:gd name="T0" fmla="*/ 0 w 118"/>
                      <a:gd name="T1" fmla="*/ 0 h 39"/>
                      <a:gd name="T2" fmla="*/ 0 w 118"/>
                      <a:gd name="T3" fmla="*/ 0 h 39"/>
                      <a:gd name="T4" fmla="*/ 0 w 118"/>
                      <a:gd name="T5" fmla="*/ 0 h 39"/>
                      <a:gd name="T6" fmla="*/ 0 w 118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8"/>
                      <a:gd name="T13" fmla="*/ 0 h 39"/>
                      <a:gd name="T14" fmla="*/ 118 w 118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8" h="39">
                        <a:moveTo>
                          <a:pt x="59" y="0"/>
                        </a:moveTo>
                        <a:lnTo>
                          <a:pt x="118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" name="Freeform 175"/>
                  <p:cNvSpPr>
                    <a:spLocks/>
                  </p:cNvSpPr>
                  <p:nvPr/>
                </p:nvSpPr>
                <p:spPr bwMode="auto">
                  <a:xfrm>
                    <a:off x="2090" y="2727"/>
                    <a:ext cx="41" cy="12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0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B2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" name="Freeform 176"/>
                  <p:cNvSpPr>
                    <a:spLocks/>
                  </p:cNvSpPr>
                  <p:nvPr/>
                </p:nvSpPr>
                <p:spPr bwMode="auto">
                  <a:xfrm>
                    <a:off x="1109" y="2741"/>
                    <a:ext cx="25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73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" name="Freeform 177"/>
                  <p:cNvSpPr>
                    <a:spLocks/>
                  </p:cNvSpPr>
                  <p:nvPr/>
                </p:nvSpPr>
                <p:spPr bwMode="auto">
                  <a:xfrm>
                    <a:off x="1298" y="2741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74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1" name="Freeform 178"/>
                  <p:cNvSpPr>
                    <a:spLocks/>
                  </p:cNvSpPr>
                  <p:nvPr/>
                </p:nvSpPr>
                <p:spPr bwMode="auto">
                  <a:xfrm>
                    <a:off x="1486" y="2741"/>
                    <a:ext cx="25" cy="13"/>
                  </a:xfrm>
                  <a:custGeom>
                    <a:avLst/>
                    <a:gdLst>
                      <a:gd name="T0" fmla="*/ 0 w 72"/>
                      <a:gd name="T1" fmla="*/ 0 h 40"/>
                      <a:gd name="T2" fmla="*/ 0 w 72"/>
                      <a:gd name="T3" fmla="*/ 0 h 40"/>
                      <a:gd name="T4" fmla="*/ 0 w 72"/>
                      <a:gd name="T5" fmla="*/ 0 h 40"/>
                      <a:gd name="T6" fmla="*/ 0 w 72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2"/>
                      <a:gd name="T13" fmla="*/ 0 h 40"/>
                      <a:gd name="T14" fmla="*/ 72 w 72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2" h="40">
                        <a:moveTo>
                          <a:pt x="35" y="40"/>
                        </a:moveTo>
                        <a:lnTo>
                          <a:pt x="72" y="0"/>
                        </a:lnTo>
                        <a:lnTo>
                          <a:pt x="0" y="0"/>
                        </a:lnTo>
                        <a:lnTo>
                          <a:pt x="35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2" name="Freeform 179"/>
                  <p:cNvSpPr>
                    <a:spLocks/>
                  </p:cNvSpPr>
                  <p:nvPr/>
                </p:nvSpPr>
                <p:spPr bwMode="auto">
                  <a:xfrm>
                    <a:off x="1674" y="2741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74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3" name="Freeform 180"/>
                  <p:cNvSpPr>
                    <a:spLocks/>
                  </p:cNvSpPr>
                  <p:nvPr/>
                </p:nvSpPr>
                <p:spPr bwMode="auto">
                  <a:xfrm>
                    <a:off x="1863" y="2741"/>
                    <a:ext cx="25" cy="13"/>
                  </a:xfrm>
                  <a:custGeom>
                    <a:avLst/>
                    <a:gdLst>
                      <a:gd name="T0" fmla="*/ 0 w 74"/>
                      <a:gd name="T1" fmla="*/ 0 h 40"/>
                      <a:gd name="T2" fmla="*/ 0 w 74"/>
                      <a:gd name="T3" fmla="*/ 0 h 40"/>
                      <a:gd name="T4" fmla="*/ 0 w 74"/>
                      <a:gd name="T5" fmla="*/ 0 h 40"/>
                      <a:gd name="T6" fmla="*/ 0 w 74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4"/>
                      <a:gd name="T13" fmla="*/ 0 h 40"/>
                      <a:gd name="T14" fmla="*/ 74 w 74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4" h="40">
                        <a:moveTo>
                          <a:pt x="36" y="40"/>
                        </a:moveTo>
                        <a:lnTo>
                          <a:pt x="74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4" name="Freeform 181"/>
                  <p:cNvSpPr>
                    <a:spLocks/>
                  </p:cNvSpPr>
                  <p:nvPr/>
                </p:nvSpPr>
                <p:spPr bwMode="auto">
                  <a:xfrm>
                    <a:off x="2052" y="2741"/>
                    <a:ext cx="24" cy="13"/>
                  </a:xfrm>
                  <a:custGeom>
                    <a:avLst/>
                    <a:gdLst>
                      <a:gd name="T0" fmla="*/ 0 w 73"/>
                      <a:gd name="T1" fmla="*/ 0 h 40"/>
                      <a:gd name="T2" fmla="*/ 0 w 73"/>
                      <a:gd name="T3" fmla="*/ 0 h 40"/>
                      <a:gd name="T4" fmla="*/ 0 w 73"/>
                      <a:gd name="T5" fmla="*/ 0 h 40"/>
                      <a:gd name="T6" fmla="*/ 0 w 73"/>
                      <a:gd name="T7" fmla="*/ 0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3"/>
                      <a:gd name="T13" fmla="*/ 0 h 40"/>
                      <a:gd name="T14" fmla="*/ 73 w 7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3" h="40">
                        <a:moveTo>
                          <a:pt x="36" y="40"/>
                        </a:moveTo>
                        <a:lnTo>
                          <a:pt x="73" y="0"/>
                        </a:lnTo>
                        <a:lnTo>
                          <a:pt x="0" y="0"/>
                        </a:lnTo>
                        <a:lnTo>
                          <a:pt x="36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5" name="Freeform 182"/>
                  <p:cNvSpPr>
                    <a:spLocks/>
                  </p:cNvSpPr>
                  <p:nvPr/>
                </p:nvSpPr>
                <p:spPr bwMode="auto">
                  <a:xfrm>
                    <a:off x="971" y="2727"/>
                    <a:ext cx="1243" cy="60"/>
                  </a:xfrm>
                  <a:custGeom>
                    <a:avLst/>
                    <a:gdLst>
                      <a:gd name="T0" fmla="*/ 0 w 3655"/>
                      <a:gd name="T1" fmla="*/ 0 h 184"/>
                      <a:gd name="T2" fmla="*/ 0 w 3655"/>
                      <a:gd name="T3" fmla="*/ 0 h 184"/>
                      <a:gd name="T4" fmla="*/ 0 w 3655"/>
                      <a:gd name="T5" fmla="*/ 0 h 184"/>
                      <a:gd name="T6" fmla="*/ 0 w 3655"/>
                      <a:gd name="T7" fmla="*/ 0 h 184"/>
                      <a:gd name="T8" fmla="*/ 0 w 3655"/>
                      <a:gd name="T9" fmla="*/ 0 h 184"/>
                      <a:gd name="T10" fmla="*/ 0 w 3655"/>
                      <a:gd name="T11" fmla="*/ 0 h 184"/>
                      <a:gd name="T12" fmla="*/ 0 w 3655"/>
                      <a:gd name="T13" fmla="*/ 0 h 184"/>
                      <a:gd name="T14" fmla="*/ 0 w 3655"/>
                      <a:gd name="T15" fmla="*/ 0 h 184"/>
                      <a:gd name="T16" fmla="*/ 0 w 3655"/>
                      <a:gd name="T17" fmla="*/ 0 h 184"/>
                      <a:gd name="T18" fmla="*/ 0 w 3655"/>
                      <a:gd name="T19" fmla="*/ 0 h 184"/>
                      <a:gd name="T20" fmla="*/ 0 w 3655"/>
                      <a:gd name="T21" fmla="*/ 0 h 184"/>
                      <a:gd name="T22" fmla="*/ 0 w 3655"/>
                      <a:gd name="T23" fmla="*/ 0 h 184"/>
                      <a:gd name="T24" fmla="*/ 0 w 3655"/>
                      <a:gd name="T25" fmla="*/ 0 h 184"/>
                      <a:gd name="T26" fmla="*/ 0 w 3655"/>
                      <a:gd name="T27" fmla="*/ 0 h 184"/>
                      <a:gd name="T28" fmla="*/ 0 w 3655"/>
                      <a:gd name="T29" fmla="*/ 0 h 184"/>
                      <a:gd name="T30" fmla="*/ 0 w 3655"/>
                      <a:gd name="T31" fmla="*/ 0 h 184"/>
                      <a:gd name="T32" fmla="*/ 0 w 3655"/>
                      <a:gd name="T33" fmla="*/ 0 h 184"/>
                      <a:gd name="T34" fmla="*/ 0 w 3655"/>
                      <a:gd name="T35" fmla="*/ 0 h 184"/>
                      <a:gd name="T36" fmla="*/ 0 w 3655"/>
                      <a:gd name="T37" fmla="*/ 0 h 184"/>
                      <a:gd name="T38" fmla="*/ 0 w 3655"/>
                      <a:gd name="T39" fmla="*/ 0 h 184"/>
                      <a:gd name="T40" fmla="*/ 0 w 3655"/>
                      <a:gd name="T41" fmla="*/ 0 h 184"/>
                      <a:gd name="T42" fmla="*/ 0 w 3655"/>
                      <a:gd name="T43" fmla="*/ 0 h 184"/>
                      <a:gd name="T44" fmla="*/ 0 w 3655"/>
                      <a:gd name="T45" fmla="*/ 0 h 184"/>
                      <a:gd name="T46" fmla="*/ 0 w 3655"/>
                      <a:gd name="T47" fmla="*/ 0 h 184"/>
                      <a:gd name="T48" fmla="*/ 0 w 3655"/>
                      <a:gd name="T49" fmla="*/ 0 h 184"/>
                      <a:gd name="T50" fmla="*/ 0 w 3655"/>
                      <a:gd name="T51" fmla="*/ 0 h 184"/>
                      <a:gd name="T52" fmla="*/ 0 w 3655"/>
                      <a:gd name="T53" fmla="*/ 0 h 184"/>
                      <a:gd name="T54" fmla="*/ 0 w 3655"/>
                      <a:gd name="T55" fmla="*/ 0 h 184"/>
                      <a:gd name="T56" fmla="*/ 0 w 3655"/>
                      <a:gd name="T57" fmla="*/ 0 h 184"/>
                      <a:gd name="T58" fmla="*/ 0 w 3655"/>
                      <a:gd name="T59" fmla="*/ 0 h 184"/>
                      <a:gd name="T60" fmla="*/ 0 w 3655"/>
                      <a:gd name="T61" fmla="*/ 0 h 184"/>
                      <a:gd name="T62" fmla="*/ 0 w 3655"/>
                      <a:gd name="T63" fmla="*/ 0 h 184"/>
                      <a:gd name="T64" fmla="*/ 0 w 3655"/>
                      <a:gd name="T65" fmla="*/ 0 h 184"/>
                      <a:gd name="T66" fmla="*/ 0 w 3655"/>
                      <a:gd name="T67" fmla="*/ 0 h 184"/>
                      <a:gd name="T68" fmla="*/ 0 w 3655"/>
                      <a:gd name="T69" fmla="*/ 0 h 184"/>
                      <a:gd name="T70" fmla="*/ 0 w 3655"/>
                      <a:gd name="T71" fmla="*/ 0 h 184"/>
                      <a:gd name="T72" fmla="*/ 0 w 3655"/>
                      <a:gd name="T73" fmla="*/ 0 h 184"/>
                      <a:gd name="T74" fmla="*/ 0 w 3655"/>
                      <a:gd name="T75" fmla="*/ 0 h 184"/>
                      <a:gd name="T76" fmla="*/ 0 w 3655"/>
                      <a:gd name="T77" fmla="*/ 0 h 184"/>
                      <a:gd name="T78" fmla="*/ 0 w 3655"/>
                      <a:gd name="T79" fmla="*/ 0 h 184"/>
                      <a:gd name="T80" fmla="*/ 0 w 3655"/>
                      <a:gd name="T81" fmla="*/ 0 h 184"/>
                      <a:gd name="T82" fmla="*/ 0 w 3655"/>
                      <a:gd name="T83" fmla="*/ 0 h 184"/>
                      <a:gd name="T84" fmla="*/ 0 w 3655"/>
                      <a:gd name="T85" fmla="*/ 0 h 184"/>
                      <a:gd name="T86" fmla="*/ 0 w 3655"/>
                      <a:gd name="T87" fmla="*/ 0 h 184"/>
                      <a:gd name="T88" fmla="*/ 0 w 3655"/>
                      <a:gd name="T89" fmla="*/ 0 h 184"/>
                      <a:gd name="T90" fmla="*/ 0 w 3655"/>
                      <a:gd name="T91" fmla="*/ 0 h 184"/>
                      <a:gd name="T92" fmla="*/ 0 w 3655"/>
                      <a:gd name="T93" fmla="*/ 0 h 184"/>
                      <a:gd name="T94" fmla="*/ 0 w 3655"/>
                      <a:gd name="T95" fmla="*/ 0 h 184"/>
                      <a:gd name="T96" fmla="*/ 0 w 3655"/>
                      <a:gd name="T97" fmla="*/ 0 h 184"/>
                      <a:gd name="T98" fmla="*/ 0 w 3655"/>
                      <a:gd name="T99" fmla="*/ 0 h 184"/>
                      <a:gd name="T100" fmla="*/ 0 w 3655"/>
                      <a:gd name="T101" fmla="*/ 0 h 184"/>
                      <a:gd name="T102" fmla="*/ 0 w 3655"/>
                      <a:gd name="T103" fmla="*/ 0 h 184"/>
                      <a:gd name="T104" fmla="*/ 0 w 3655"/>
                      <a:gd name="T105" fmla="*/ 0 h 184"/>
                      <a:gd name="T106" fmla="*/ 0 w 3655"/>
                      <a:gd name="T107" fmla="*/ 0 h 184"/>
                      <a:gd name="T108" fmla="*/ 0 w 3655"/>
                      <a:gd name="T109" fmla="*/ 0 h 184"/>
                      <a:gd name="T110" fmla="*/ 0 w 3655"/>
                      <a:gd name="T111" fmla="*/ 0 h 184"/>
                      <a:gd name="T112" fmla="*/ 0 w 3655"/>
                      <a:gd name="T113" fmla="*/ 0 h 184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655"/>
                      <a:gd name="T172" fmla="*/ 0 h 184"/>
                      <a:gd name="T173" fmla="*/ 3655 w 3655"/>
                      <a:gd name="T174" fmla="*/ 184 h 184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655" h="184">
                        <a:moveTo>
                          <a:pt x="3101" y="82"/>
                        </a:moveTo>
                        <a:lnTo>
                          <a:pt x="3101" y="42"/>
                        </a:lnTo>
                        <a:lnTo>
                          <a:pt x="2989" y="42"/>
                        </a:lnTo>
                        <a:lnTo>
                          <a:pt x="2989" y="0"/>
                        </a:lnTo>
                        <a:lnTo>
                          <a:pt x="2878" y="0"/>
                        </a:lnTo>
                        <a:lnTo>
                          <a:pt x="2878" y="42"/>
                        </a:lnTo>
                        <a:lnTo>
                          <a:pt x="2770" y="42"/>
                        </a:lnTo>
                        <a:lnTo>
                          <a:pt x="2770" y="82"/>
                        </a:lnTo>
                        <a:lnTo>
                          <a:pt x="2547" y="82"/>
                        </a:lnTo>
                        <a:lnTo>
                          <a:pt x="2547" y="42"/>
                        </a:lnTo>
                        <a:lnTo>
                          <a:pt x="2434" y="42"/>
                        </a:lnTo>
                        <a:lnTo>
                          <a:pt x="2434" y="0"/>
                        </a:lnTo>
                        <a:lnTo>
                          <a:pt x="2323" y="0"/>
                        </a:lnTo>
                        <a:lnTo>
                          <a:pt x="2323" y="42"/>
                        </a:lnTo>
                        <a:lnTo>
                          <a:pt x="2215" y="42"/>
                        </a:lnTo>
                        <a:lnTo>
                          <a:pt x="2215" y="82"/>
                        </a:lnTo>
                        <a:lnTo>
                          <a:pt x="1992" y="82"/>
                        </a:lnTo>
                        <a:lnTo>
                          <a:pt x="1992" y="42"/>
                        </a:lnTo>
                        <a:lnTo>
                          <a:pt x="1880" y="42"/>
                        </a:lnTo>
                        <a:lnTo>
                          <a:pt x="1880" y="0"/>
                        </a:lnTo>
                        <a:lnTo>
                          <a:pt x="1769" y="0"/>
                        </a:lnTo>
                        <a:lnTo>
                          <a:pt x="1769" y="42"/>
                        </a:lnTo>
                        <a:lnTo>
                          <a:pt x="1661" y="42"/>
                        </a:lnTo>
                        <a:lnTo>
                          <a:pt x="1661" y="82"/>
                        </a:lnTo>
                        <a:lnTo>
                          <a:pt x="1439" y="82"/>
                        </a:lnTo>
                        <a:lnTo>
                          <a:pt x="1439" y="42"/>
                        </a:lnTo>
                        <a:lnTo>
                          <a:pt x="1327" y="42"/>
                        </a:lnTo>
                        <a:lnTo>
                          <a:pt x="1327" y="0"/>
                        </a:lnTo>
                        <a:lnTo>
                          <a:pt x="1216" y="0"/>
                        </a:lnTo>
                        <a:lnTo>
                          <a:pt x="1216" y="42"/>
                        </a:lnTo>
                        <a:lnTo>
                          <a:pt x="1108" y="42"/>
                        </a:lnTo>
                        <a:lnTo>
                          <a:pt x="1108" y="82"/>
                        </a:lnTo>
                        <a:lnTo>
                          <a:pt x="885" y="82"/>
                        </a:lnTo>
                        <a:lnTo>
                          <a:pt x="885" y="42"/>
                        </a:lnTo>
                        <a:lnTo>
                          <a:pt x="773" y="42"/>
                        </a:lnTo>
                        <a:lnTo>
                          <a:pt x="773" y="0"/>
                        </a:lnTo>
                        <a:lnTo>
                          <a:pt x="662" y="0"/>
                        </a:lnTo>
                        <a:lnTo>
                          <a:pt x="662" y="42"/>
                        </a:lnTo>
                        <a:lnTo>
                          <a:pt x="554" y="42"/>
                        </a:lnTo>
                        <a:lnTo>
                          <a:pt x="554" y="82"/>
                        </a:lnTo>
                        <a:lnTo>
                          <a:pt x="331" y="82"/>
                        </a:lnTo>
                        <a:lnTo>
                          <a:pt x="331" y="42"/>
                        </a:lnTo>
                        <a:lnTo>
                          <a:pt x="219" y="42"/>
                        </a:lnTo>
                        <a:lnTo>
                          <a:pt x="219" y="0"/>
                        </a:lnTo>
                        <a:lnTo>
                          <a:pt x="108" y="0"/>
                        </a:lnTo>
                        <a:lnTo>
                          <a:pt x="108" y="42"/>
                        </a:lnTo>
                        <a:lnTo>
                          <a:pt x="0" y="42"/>
                        </a:lnTo>
                        <a:lnTo>
                          <a:pt x="0" y="184"/>
                        </a:lnTo>
                        <a:lnTo>
                          <a:pt x="3655" y="184"/>
                        </a:lnTo>
                        <a:lnTo>
                          <a:pt x="3655" y="42"/>
                        </a:lnTo>
                        <a:lnTo>
                          <a:pt x="3543" y="42"/>
                        </a:lnTo>
                        <a:lnTo>
                          <a:pt x="3543" y="0"/>
                        </a:lnTo>
                        <a:lnTo>
                          <a:pt x="3432" y="0"/>
                        </a:lnTo>
                        <a:lnTo>
                          <a:pt x="3432" y="42"/>
                        </a:lnTo>
                        <a:lnTo>
                          <a:pt x="3324" y="42"/>
                        </a:lnTo>
                        <a:lnTo>
                          <a:pt x="3324" y="82"/>
                        </a:lnTo>
                        <a:lnTo>
                          <a:pt x="3101" y="82"/>
                        </a:lnTo>
                        <a:close/>
                      </a:path>
                    </a:pathLst>
                  </a:custGeom>
                  <a:solidFill>
                    <a:srgbClr val="007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6" name="Freeform 183"/>
                  <p:cNvSpPr>
                    <a:spLocks/>
                  </p:cNvSpPr>
                  <p:nvPr/>
                </p:nvSpPr>
                <p:spPr bwMode="auto">
                  <a:xfrm>
                    <a:off x="998" y="2762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7" name="Freeform 184"/>
                  <p:cNvSpPr>
                    <a:spLocks/>
                  </p:cNvSpPr>
                  <p:nvPr/>
                </p:nvSpPr>
                <p:spPr bwMode="auto">
                  <a:xfrm>
                    <a:off x="1093" y="2762"/>
                    <a:ext cx="40" cy="13"/>
                  </a:xfrm>
                  <a:custGeom>
                    <a:avLst/>
                    <a:gdLst>
                      <a:gd name="T0" fmla="*/ 0 w 118"/>
                      <a:gd name="T1" fmla="*/ 0 h 39"/>
                      <a:gd name="T2" fmla="*/ 0 w 118"/>
                      <a:gd name="T3" fmla="*/ 0 h 39"/>
                      <a:gd name="T4" fmla="*/ 0 w 118"/>
                      <a:gd name="T5" fmla="*/ 0 h 39"/>
                      <a:gd name="T6" fmla="*/ 0 w 118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8"/>
                      <a:gd name="T13" fmla="*/ 0 h 39"/>
                      <a:gd name="T14" fmla="*/ 118 w 118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8" h="39">
                        <a:moveTo>
                          <a:pt x="59" y="0"/>
                        </a:moveTo>
                        <a:lnTo>
                          <a:pt x="118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8" name="Freeform 185"/>
                  <p:cNvSpPr>
                    <a:spLocks/>
                  </p:cNvSpPr>
                  <p:nvPr/>
                </p:nvSpPr>
                <p:spPr bwMode="auto">
                  <a:xfrm>
                    <a:off x="1187" y="2762"/>
                    <a:ext cx="40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9" name="Freeform 186"/>
                  <p:cNvSpPr>
                    <a:spLocks/>
                  </p:cNvSpPr>
                  <p:nvPr/>
                </p:nvSpPr>
                <p:spPr bwMode="auto">
                  <a:xfrm>
                    <a:off x="1281" y="2762"/>
                    <a:ext cx="40" cy="13"/>
                  </a:xfrm>
                  <a:custGeom>
                    <a:avLst/>
                    <a:gdLst>
                      <a:gd name="T0" fmla="*/ 0 w 118"/>
                      <a:gd name="T1" fmla="*/ 0 h 39"/>
                      <a:gd name="T2" fmla="*/ 0 w 118"/>
                      <a:gd name="T3" fmla="*/ 0 h 39"/>
                      <a:gd name="T4" fmla="*/ 0 w 118"/>
                      <a:gd name="T5" fmla="*/ 0 h 39"/>
                      <a:gd name="T6" fmla="*/ 0 w 118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8"/>
                      <a:gd name="T13" fmla="*/ 0 h 39"/>
                      <a:gd name="T14" fmla="*/ 118 w 118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8" h="39">
                        <a:moveTo>
                          <a:pt x="59" y="0"/>
                        </a:moveTo>
                        <a:lnTo>
                          <a:pt x="118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0" name="Freeform 187"/>
                  <p:cNvSpPr>
                    <a:spLocks/>
                  </p:cNvSpPr>
                  <p:nvPr/>
                </p:nvSpPr>
                <p:spPr bwMode="auto">
                  <a:xfrm>
                    <a:off x="1375" y="2762"/>
                    <a:ext cx="41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1" name="Freeform 188"/>
                  <p:cNvSpPr>
                    <a:spLocks/>
                  </p:cNvSpPr>
                  <p:nvPr/>
                </p:nvSpPr>
                <p:spPr bwMode="auto">
                  <a:xfrm>
                    <a:off x="1470" y="2762"/>
                    <a:ext cx="39" cy="13"/>
                  </a:xfrm>
                  <a:custGeom>
                    <a:avLst/>
                    <a:gdLst>
                      <a:gd name="T0" fmla="*/ 0 w 117"/>
                      <a:gd name="T1" fmla="*/ 0 h 39"/>
                      <a:gd name="T2" fmla="*/ 0 w 117"/>
                      <a:gd name="T3" fmla="*/ 0 h 39"/>
                      <a:gd name="T4" fmla="*/ 0 w 117"/>
                      <a:gd name="T5" fmla="*/ 0 h 39"/>
                      <a:gd name="T6" fmla="*/ 0 w 117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7"/>
                      <a:gd name="T13" fmla="*/ 0 h 39"/>
                      <a:gd name="T14" fmla="*/ 117 w 117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7" h="39">
                        <a:moveTo>
                          <a:pt x="58" y="0"/>
                        </a:moveTo>
                        <a:lnTo>
                          <a:pt x="117" y="39"/>
                        </a:lnTo>
                        <a:lnTo>
                          <a:pt x="0" y="39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2" name="Freeform 189"/>
                  <p:cNvSpPr>
                    <a:spLocks/>
                  </p:cNvSpPr>
                  <p:nvPr/>
                </p:nvSpPr>
                <p:spPr bwMode="auto">
                  <a:xfrm>
                    <a:off x="1563" y="2762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3" name="Freeform 190"/>
                  <p:cNvSpPr>
                    <a:spLocks/>
                  </p:cNvSpPr>
                  <p:nvPr/>
                </p:nvSpPr>
                <p:spPr bwMode="auto">
                  <a:xfrm>
                    <a:off x="1654" y="2761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59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4" name="Freeform 191"/>
                  <p:cNvSpPr>
                    <a:spLocks/>
                  </p:cNvSpPr>
                  <p:nvPr/>
                </p:nvSpPr>
                <p:spPr bwMode="auto">
                  <a:xfrm>
                    <a:off x="1748" y="2761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5" name="Freeform 192"/>
                  <p:cNvSpPr>
                    <a:spLocks/>
                  </p:cNvSpPr>
                  <p:nvPr/>
                </p:nvSpPr>
                <p:spPr bwMode="auto">
                  <a:xfrm>
                    <a:off x="1842" y="2761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6" name="Freeform 193"/>
                  <p:cNvSpPr>
                    <a:spLocks/>
                  </p:cNvSpPr>
                  <p:nvPr/>
                </p:nvSpPr>
                <p:spPr bwMode="auto">
                  <a:xfrm>
                    <a:off x="1936" y="2761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61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7" name="Freeform 194"/>
                  <p:cNvSpPr>
                    <a:spLocks/>
                  </p:cNvSpPr>
                  <p:nvPr/>
                </p:nvSpPr>
                <p:spPr bwMode="auto">
                  <a:xfrm>
                    <a:off x="2031" y="2761"/>
                    <a:ext cx="41" cy="13"/>
                  </a:xfrm>
                  <a:custGeom>
                    <a:avLst/>
                    <a:gdLst>
                      <a:gd name="T0" fmla="*/ 0 w 120"/>
                      <a:gd name="T1" fmla="*/ 0 h 39"/>
                      <a:gd name="T2" fmla="*/ 0 w 120"/>
                      <a:gd name="T3" fmla="*/ 0 h 39"/>
                      <a:gd name="T4" fmla="*/ 0 w 120"/>
                      <a:gd name="T5" fmla="*/ 0 h 39"/>
                      <a:gd name="T6" fmla="*/ 0 w 120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39"/>
                      <a:gd name="T14" fmla="*/ 120 w 120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39">
                        <a:moveTo>
                          <a:pt x="59" y="0"/>
                        </a:moveTo>
                        <a:lnTo>
                          <a:pt x="120" y="39"/>
                        </a:lnTo>
                        <a:lnTo>
                          <a:pt x="0" y="3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8" name="Freeform 195"/>
                  <p:cNvSpPr>
                    <a:spLocks/>
                  </p:cNvSpPr>
                  <p:nvPr/>
                </p:nvSpPr>
                <p:spPr bwMode="auto">
                  <a:xfrm>
                    <a:off x="2125" y="2761"/>
                    <a:ext cx="40" cy="13"/>
                  </a:xfrm>
                  <a:custGeom>
                    <a:avLst/>
                    <a:gdLst>
                      <a:gd name="T0" fmla="*/ 0 w 119"/>
                      <a:gd name="T1" fmla="*/ 0 h 39"/>
                      <a:gd name="T2" fmla="*/ 0 w 119"/>
                      <a:gd name="T3" fmla="*/ 0 h 39"/>
                      <a:gd name="T4" fmla="*/ 0 w 119"/>
                      <a:gd name="T5" fmla="*/ 0 h 39"/>
                      <a:gd name="T6" fmla="*/ 0 w 119"/>
                      <a:gd name="T7" fmla="*/ 0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9"/>
                      <a:gd name="T13" fmla="*/ 0 h 39"/>
                      <a:gd name="T14" fmla="*/ 119 w 119"/>
                      <a:gd name="T15" fmla="*/ 39 h 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9" h="39">
                        <a:moveTo>
                          <a:pt x="60" y="0"/>
                        </a:moveTo>
                        <a:lnTo>
                          <a:pt x="119" y="39"/>
                        </a:lnTo>
                        <a:lnTo>
                          <a:pt x="0" y="39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FF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69" name="Freeform 196"/>
                  <p:cNvSpPr>
                    <a:spLocks/>
                  </p:cNvSpPr>
                  <p:nvPr/>
                </p:nvSpPr>
                <p:spPr bwMode="auto">
                  <a:xfrm>
                    <a:off x="900" y="2507"/>
                    <a:ext cx="20" cy="18"/>
                  </a:xfrm>
                  <a:custGeom>
                    <a:avLst/>
                    <a:gdLst>
                      <a:gd name="T0" fmla="*/ 0 w 58"/>
                      <a:gd name="T1" fmla="*/ 0 h 56"/>
                      <a:gd name="T2" fmla="*/ 0 w 58"/>
                      <a:gd name="T3" fmla="*/ 0 h 56"/>
                      <a:gd name="T4" fmla="*/ 0 w 58"/>
                      <a:gd name="T5" fmla="*/ 0 h 56"/>
                      <a:gd name="T6" fmla="*/ 0 w 58"/>
                      <a:gd name="T7" fmla="*/ 0 h 56"/>
                      <a:gd name="T8" fmla="*/ 0 w 58"/>
                      <a:gd name="T9" fmla="*/ 0 h 56"/>
                      <a:gd name="T10" fmla="*/ 0 w 58"/>
                      <a:gd name="T11" fmla="*/ 0 h 56"/>
                      <a:gd name="T12" fmla="*/ 0 w 58"/>
                      <a:gd name="T13" fmla="*/ 0 h 56"/>
                      <a:gd name="T14" fmla="*/ 0 w 58"/>
                      <a:gd name="T15" fmla="*/ 0 h 56"/>
                      <a:gd name="T16" fmla="*/ 0 w 58"/>
                      <a:gd name="T17" fmla="*/ 0 h 56"/>
                      <a:gd name="T18" fmla="*/ 0 w 58"/>
                      <a:gd name="T19" fmla="*/ 0 h 56"/>
                      <a:gd name="T20" fmla="*/ 0 w 58"/>
                      <a:gd name="T21" fmla="*/ 0 h 56"/>
                      <a:gd name="T22" fmla="*/ 0 w 58"/>
                      <a:gd name="T23" fmla="*/ 0 h 56"/>
                      <a:gd name="T24" fmla="*/ 0 w 58"/>
                      <a:gd name="T25" fmla="*/ 0 h 56"/>
                      <a:gd name="T26" fmla="*/ 0 w 58"/>
                      <a:gd name="T27" fmla="*/ 0 h 56"/>
                      <a:gd name="T28" fmla="*/ 0 w 58"/>
                      <a:gd name="T29" fmla="*/ 0 h 56"/>
                      <a:gd name="T30" fmla="*/ 0 w 58"/>
                      <a:gd name="T31" fmla="*/ 0 h 56"/>
                      <a:gd name="T32" fmla="*/ 0 w 58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8"/>
                      <a:gd name="T52" fmla="*/ 0 h 56"/>
                      <a:gd name="T53" fmla="*/ 58 w 58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8" h="56">
                        <a:moveTo>
                          <a:pt x="29" y="56"/>
                        </a:moveTo>
                        <a:lnTo>
                          <a:pt x="40" y="53"/>
                        </a:lnTo>
                        <a:lnTo>
                          <a:pt x="49" y="48"/>
                        </a:lnTo>
                        <a:lnTo>
                          <a:pt x="55" y="39"/>
                        </a:lnTo>
                        <a:lnTo>
                          <a:pt x="58" y="27"/>
                        </a:lnTo>
                        <a:lnTo>
                          <a:pt x="55" y="17"/>
                        </a:lnTo>
                        <a:lnTo>
                          <a:pt x="49" y="9"/>
                        </a:lnTo>
                        <a:lnTo>
                          <a:pt x="40" y="3"/>
                        </a:lnTo>
                        <a:lnTo>
                          <a:pt x="29" y="0"/>
                        </a:lnTo>
                        <a:lnTo>
                          <a:pt x="17" y="3"/>
                        </a:lnTo>
                        <a:lnTo>
                          <a:pt x="9" y="9"/>
                        </a:lnTo>
                        <a:lnTo>
                          <a:pt x="3" y="17"/>
                        </a:lnTo>
                        <a:lnTo>
                          <a:pt x="0" y="27"/>
                        </a:lnTo>
                        <a:lnTo>
                          <a:pt x="3" y="39"/>
                        </a:lnTo>
                        <a:lnTo>
                          <a:pt x="9" y="48"/>
                        </a:lnTo>
                        <a:lnTo>
                          <a:pt x="17" y="53"/>
                        </a:lnTo>
                        <a:lnTo>
                          <a:pt x="29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0" name="Freeform 197"/>
                  <p:cNvSpPr>
                    <a:spLocks/>
                  </p:cNvSpPr>
                  <p:nvPr/>
                </p:nvSpPr>
                <p:spPr bwMode="auto">
                  <a:xfrm>
                    <a:off x="910" y="2516"/>
                    <a:ext cx="12" cy="11"/>
                  </a:xfrm>
                  <a:custGeom>
                    <a:avLst/>
                    <a:gdLst>
                      <a:gd name="T0" fmla="*/ 0 w 34"/>
                      <a:gd name="T1" fmla="*/ 0 h 35"/>
                      <a:gd name="T2" fmla="*/ 0 w 34"/>
                      <a:gd name="T3" fmla="*/ 0 h 35"/>
                      <a:gd name="T4" fmla="*/ 0 w 34"/>
                      <a:gd name="T5" fmla="*/ 0 h 35"/>
                      <a:gd name="T6" fmla="*/ 0 w 34"/>
                      <a:gd name="T7" fmla="*/ 0 h 35"/>
                      <a:gd name="T8" fmla="*/ 0 w 34"/>
                      <a:gd name="T9" fmla="*/ 0 h 35"/>
                      <a:gd name="T10" fmla="*/ 0 w 34"/>
                      <a:gd name="T11" fmla="*/ 0 h 35"/>
                      <a:gd name="T12" fmla="*/ 0 w 34"/>
                      <a:gd name="T13" fmla="*/ 0 h 35"/>
                      <a:gd name="T14" fmla="*/ 0 w 34"/>
                      <a:gd name="T15" fmla="*/ 0 h 35"/>
                      <a:gd name="T16" fmla="*/ 0 w 34"/>
                      <a:gd name="T17" fmla="*/ 0 h 35"/>
                      <a:gd name="T18" fmla="*/ 0 w 34"/>
                      <a:gd name="T19" fmla="*/ 0 h 35"/>
                      <a:gd name="T20" fmla="*/ 0 w 34"/>
                      <a:gd name="T21" fmla="*/ 0 h 35"/>
                      <a:gd name="T22" fmla="*/ 0 w 34"/>
                      <a:gd name="T23" fmla="*/ 0 h 35"/>
                      <a:gd name="T24" fmla="*/ 0 w 34"/>
                      <a:gd name="T25" fmla="*/ 0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35"/>
                      <a:gd name="T41" fmla="*/ 34 w 34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35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21" y="11"/>
                        </a:lnTo>
                        <a:lnTo>
                          <a:pt x="17" y="18"/>
                        </a:lnTo>
                        <a:lnTo>
                          <a:pt x="10" y="22"/>
                        </a:lnTo>
                        <a:lnTo>
                          <a:pt x="0" y="23"/>
                        </a:lnTo>
                        <a:lnTo>
                          <a:pt x="0" y="35"/>
                        </a:lnTo>
                        <a:lnTo>
                          <a:pt x="13" y="31"/>
                        </a:lnTo>
                        <a:lnTo>
                          <a:pt x="23" y="23"/>
                        </a:lnTo>
                        <a:lnTo>
                          <a:pt x="30" y="13"/>
                        </a:lnTo>
                        <a:lnTo>
                          <a:pt x="34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1" name="Freeform 198"/>
                  <p:cNvSpPr>
                    <a:spLocks/>
                  </p:cNvSpPr>
                  <p:nvPr/>
                </p:nvSpPr>
                <p:spPr bwMode="auto">
                  <a:xfrm>
                    <a:off x="910" y="2505"/>
                    <a:ext cx="12" cy="11"/>
                  </a:xfrm>
                  <a:custGeom>
                    <a:avLst/>
                    <a:gdLst>
                      <a:gd name="T0" fmla="*/ 0 w 34"/>
                      <a:gd name="T1" fmla="*/ 0 h 33"/>
                      <a:gd name="T2" fmla="*/ 0 w 34"/>
                      <a:gd name="T3" fmla="*/ 0 h 33"/>
                      <a:gd name="T4" fmla="*/ 0 w 34"/>
                      <a:gd name="T5" fmla="*/ 0 h 33"/>
                      <a:gd name="T6" fmla="*/ 0 w 34"/>
                      <a:gd name="T7" fmla="*/ 0 h 33"/>
                      <a:gd name="T8" fmla="*/ 0 w 34"/>
                      <a:gd name="T9" fmla="*/ 0 h 33"/>
                      <a:gd name="T10" fmla="*/ 0 w 34"/>
                      <a:gd name="T11" fmla="*/ 0 h 33"/>
                      <a:gd name="T12" fmla="*/ 0 w 34"/>
                      <a:gd name="T13" fmla="*/ 0 h 33"/>
                      <a:gd name="T14" fmla="*/ 0 w 34"/>
                      <a:gd name="T15" fmla="*/ 0 h 33"/>
                      <a:gd name="T16" fmla="*/ 0 w 34"/>
                      <a:gd name="T17" fmla="*/ 0 h 33"/>
                      <a:gd name="T18" fmla="*/ 0 w 34"/>
                      <a:gd name="T19" fmla="*/ 0 h 33"/>
                      <a:gd name="T20" fmla="*/ 0 w 34"/>
                      <a:gd name="T21" fmla="*/ 0 h 33"/>
                      <a:gd name="T22" fmla="*/ 0 w 34"/>
                      <a:gd name="T23" fmla="*/ 0 h 33"/>
                      <a:gd name="T24" fmla="*/ 0 w 34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33"/>
                      <a:gd name="T41" fmla="*/ 34 w 34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33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10" y="13"/>
                        </a:lnTo>
                        <a:lnTo>
                          <a:pt x="17" y="18"/>
                        </a:lnTo>
                        <a:lnTo>
                          <a:pt x="21" y="25"/>
                        </a:lnTo>
                        <a:lnTo>
                          <a:pt x="23" y="33"/>
                        </a:lnTo>
                        <a:lnTo>
                          <a:pt x="34" y="33"/>
                        </a:lnTo>
                        <a:lnTo>
                          <a:pt x="30" y="22"/>
                        </a:lnTo>
                        <a:lnTo>
                          <a:pt x="23" y="12"/>
                        </a:lnTo>
                        <a:lnTo>
                          <a:pt x="13" y="5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2" name="Freeform 199"/>
                  <p:cNvSpPr>
                    <a:spLocks/>
                  </p:cNvSpPr>
                  <p:nvPr/>
                </p:nvSpPr>
                <p:spPr bwMode="auto">
                  <a:xfrm>
                    <a:off x="898" y="2505"/>
                    <a:ext cx="12" cy="11"/>
                  </a:xfrm>
                  <a:custGeom>
                    <a:avLst/>
                    <a:gdLst>
                      <a:gd name="T0" fmla="*/ 0 w 35"/>
                      <a:gd name="T1" fmla="*/ 0 h 33"/>
                      <a:gd name="T2" fmla="*/ 0 w 35"/>
                      <a:gd name="T3" fmla="*/ 0 h 33"/>
                      <a:gd name="T4" fmla="*/ 0 w 35"/>
                      <a:gd name="T5" fmla="*/ 0 h 33"/>
                      <a:gd name="T6" fmla="*/ 0 w 35"/>
                      <a:gd name="T7" fmla="*/ 0 h 33"/>
                      <a:gd name="T8" fmla="*/ 0 w 35"/>
                      <a:gd name="T9" fmla="*/ 0 h 33"/>
                      <a:gd name="T10" fmla="*/ 0 w 35"/>
                      <a:gd name="T11" fmla="*/ 0 h 33"/>
                      <a:gd name="T12" fmla="*/ 0 w 35"/>
                      <a:gd name="T13" fmla="*/ 0 h 33"/>
                      <a:gd name="T14" fmla="*/ 0 w 35"/>
                      <a:gd name="T15" fmla="*/ 0 h 33"/>
                      <a:gd name="T16" fmla="*/ 0 w 35"/>
                      <a:gd name="T17" fmla="*/ 0 h 33"/>
                      <a:gd name="T18" fmla="*/ 0 w 35"/>
                      <a:gd name="T19" fmla="*/ 0 h 33"/>
                      <a:gd name="T20" fmla="*/ 0 w 35"/>
                      <a:gd name="T21" fmla="*/ 0 h 33"/>
                      <a:gd name="T22" fmla="*/ 0 w 35"/>
                      <a:gd name="T23" fmla="*/ 0 h 33"/>
                      <a:gd name="T24" fmla="*/ 0 w 35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3"/>
                      <a:gd name="T41" fmla="*/ 35 w 35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3">
                        <a:moveTo>
                          <a:pt x="12" y="33"/>
                        </a:moveTo>
                        <a:lnTo>
                          <a:pt x="12" y="33"/>
                        </a:lnTo>
                        <a:lnTo>
                          <a:pt x="13" y="25"/>
                        </a:lnTo>
                        <a:lnTo>
                          <a:pt x="18" y="18"/>
                        </a:lnTo>
                        <a:lnTo>
                          <a:pt x="25" y="13"/>
                        </a:lnTo>
                        <a:lnTo>
                          <a:pt x="35" y="12"/>
                        </a:lnTo>
                        <a:lnTo>
                          <a:pt x="35" y="0"/>
                        </a:lnTo>
                        <a:lnTo>
                          <a:pt x="22" y="5"/>
                        </a:lnTo>
                        <a:lnTo>
                          <a:pt x="12" y="12"/>
                        </a:lnTo>
                        <a:lnTo>
                          <a:pt x="5" y="22"/>
                        </a:lnTo>
                        <a:lnTo>
                          <a:pt x="0" y="33"/>
                        </a:lnTo>
                        <a:lnTo>
                          <a:pt x="12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3" name="Freeform 200"/>
                  <p:cNvSpPr>
                    <a:spLocks/>
                  </p:cNvSpPr>
                  <p:nvPr/>
                </p:nvSpPr>
                <p:spPr bwMode="auto">
                  <a:xfrm>
                    <a:off x="898" y="2516"/>
                    <a:ext cx="12" cy="11"/>
                  </a:xfrm>
                  <a:custGeom>
                    <a:avLst/>
                    <a:gdLst>
                      <a:gd name="T0" fmla="*/ 0 w 35"/>
                      <a:gd name="T1" fmla="*/ 0 h 35"/>
                      <a:gd name="T2" fmla="*/ 0 w 35"/>
                      <a:gd name="T3" fmla="*/ 0 h 35"/>
                      <a:gd name="T4" fmla="*/ 0 w 35"/>
                      <a:gd name="T5" fmla="*/ 0 h 35"/>
                      <a:gd name="T6" fmla="*/ 0 w 35"/>
                      <a:gd name="T7" fmla="*/ 0 h 35"/>
                      <a:gd name="T8" fmla="*/ 0 w 35"/>
                      <a:gd name="T9" fmla="*/ 0 h 35"/>
                      <a:gd name="T10" fmla="*/ 0 w 35"/>
                      <a:gd name="T11" fmla="*/ 0 h 35"/>
                      <a:gd name="T12" fmla="*/ 0 w 35"/>
                      <a:gd name="T13" fmla="*/ 0 h 35"/>
                      <a:gd name="T14" fmla="*/ 0 w 35"/>
                      <a:gd name="T15" fmla="*/ 0 h 35"/>
                      <a:gd name="T16" fmla="*/ 0 w 35"/>
                      <a:gd name="T17" fmla="*/ 0 h 35"/>
                      <a:gd name="T18" fmla="*/ 0 w 35"/>
                      <a:gd name="T19" fmla="*/ 0 h 35"/>
                      <a:gd name="T20" fmla="*/ 0 w 35"/>
                      <a:gd name="T21" fmla="*/ 0 h 35"/>
                      <a:gd name="T22" fmla="*/ 0 w 35"/>
                      <a:gd name="T23" fmla="*/ 0 h 35"/>
                      <a:gd name="T24" fmla="*/ 0 w 35"/>
                      <a:gd name="T25" fmla="*/ 0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5"/>
                      <a:gd name="T41" fmla="*/ 35 w 35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5">
                        <a:moveTo>
                          <a:pt x="35" y="23"/>
                        </a:moveTo>
                        <a:lnTo>
                          <a:pt x="35" y="23"/>
                        </a:lnTo>
                        <a:lnTo>
                          <a:pt x="25" y="22"/>
                        </a:lnTo>
                        <a:lnTo>
                          <a:pt x="18" y="18"/>
                        </a:lnTo>
                        <a:lnTo>
                          <a:pt x="13" y="11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5" y="13"/>
                        </a:lnTo>
                        <a:lnTo>
                          <a:pt x="12" y="23"/>
                        </a:lnTo>
                        <a:lnTo>
                          <a:pt x="22" y="31"/>
                        </a:lnTo>
                        <a:lnTo>
                          <a:pt x="35" y="35"/>
                        </a:lnTo>
                        <a:lnTo>
                          <a:pt x="35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4" name="Freeform 201"/>
                  <p:cNvSpPr>
                    <a:spLocks/>
                  </p:cNvSpPr>
                  <p:nvPr/>
                </p:nvSpPr>
                <p:spPr bwMode="auto">
                  <a:xfrm>
                    <a:off x="1089" y="2303"/>
                    <a:ext cx="472" cy="401"/>
                  </a:xfrm>
                  <a:custGeom>
                    <a:avLst/>
                    <a:gdLst>
                      <a:gd name="T0" fmla="*/ 0 w 1386"/>
                      <a:gd name="T1" fmla="*/ 0 h 1235"/>
                      <a:gd name="T2" fmla="*/ 0 w 1386"/>
                      <a:gd name="T3" fmla="*/ 0 h 1235"/>
                      <a:gd name="T4" fmla="*/ 0 w 1386"/>
                      <a:gd name="T5" fmla="*/ 0 h 1235"/>
                      <a:gd name="T6" fmla="*/ 0 w 1386"/>
                      <a:gd name="T7" fmla="*/ 0 h 1235"/>
                      <a:gd name="T8" fmla="*/ 0 w 1386"/>
                      <a:gd name="T9" fmla="*/ 0 h 1235"/>
                      <a:gd name="T10" fmla="*/ 0 w 1386"/>
                      <a:gd name="T11" fmla="*/ 0 h 1235"/>
                      <a:gd name="T12" fmla="*/ 0 w 1386"/>
                      <a:gd name="T13" fmla="*/ 0 h 1235"/>
                      <a:gd name="T14" fmla="*/ 0 w 1386"/>
                      <a:gd name="T15" fmla="*/ 0 h 1235"/>
                      <a:gd name="T16" fmla="*/ 0 w 1386"/>
                      <a:gd name="T17" fmla="*/ 0 h 1235"/>
                      <a:gd name="T18" fmla="*/ 0 w 1386"/>
                      <a:gd name="T19" fmla="*/ 0 h 1235"/>
                      <a:gd name="T20" fmla="*/ 0 w 1386"/>
                      <a:gd name="T21" fmla="*/ 0 h 1235"/>
                      <a:gd name="T22" fmla="*/ 0 w 1386"/>
                      <a:gd name="T23" fmla="*/ 0 h 1235"/>
                      <a:gd name="T24" fmla="*/ 0 w 1386"/>
                      <a:gd name="T25" fmla="*/ 0 h 1235"/>
                      <a:gd name="T26" fmla="*/ 0 w 1386"/>
                      <a:gd name="T27" fmla="*/ 0 h 1235"/>
                      <a:gd name="T28" fmla="*/ 0 w 1386"/>
                      <a:gd name="T29" fmla="*/ 0 h 1235"/>
                      <a:gd name="T30" fmla="*/ 0 w 1386"/>
                      <a:gd name="T31" fmla="*/ 0 h 1235"/>
                      <a:gd name="T32" fmla="*/ 0 w 1386"/>
                      <a:gd name="T33" fmla="*/ 0 h 1235"/>
                      <a:gd name="T34" fmla="*/ 0 w 1386"/>
                      <a:gd name="T35" fmla="*/ 0 h 1235"/>
                      <a:gd name="T36" fmla="*/ 0 w 1386"/>
                      <a:gd name="T37" fmla="*/ 0 h 1235"/>
                      <a:gd name="T38" fmla="*/ 0 w 1386"/>
                      <a:gd name="T39" fmla="*/ 0 h 1235"/>
                      <a:gd name="T40" fmla="*/ 0 w 1386"/>
                      <a:gd name="T41" fmla="*/ 0 h 1235"/>
                      <a:gd name="T42" fmla="*/ 0 w 1386"/>
                      <a:gd name="T43" fmla="*/ 0 h 1235"/>
                      <a:gd name="T44" fmla="*/ 0 w 1386"/>
                      <a:gd name="T45" fmla="*/ 0 h 1235"/>
                      <a:gd name="T46" fmla="*/ 0 w 1386"/>
                      <a:gd name="T47" fmla="*/ 0 h 1235"/>
                      <a:gd name="T48" fmla="*/ 0 w 1386"/>
                      <a:gd name="T49" fmla="*/ 0 h 1235"/>
                      <a:gd name="T50" fmla="*/ 0 w 1386"/>
                      <a:gd name="T51" fmla="*/ 0 h 1235"/>
                      <a:gd name="T52" fmla="*/ 0 w 1386"/>
                      <a:gd name="T53" fmla="*/ 0 h 1235"/>
                      <a:gd name="T54" fmla="*/ 0 w 1386"/>
                      <a:gd name="T55" fmla="*/ 0 h 1235"/>
                      <a:gd name="T56" fmla="*/ 0 w 1386"/>
                      <a:gd name="T57" fmla="*/ 0 h 1235"/>
                      <a:gd name="T58" fmla="*/ 0 w 1386"/>
                      <a:gd name="T59" fmla="*/ 0 h 1235"/>
                      <a:gd name="T60" fmla="*/ 0 w 1386"/>
                      <a:gd name="T61" fmla="*/ 0 h 1235"/>
                      <a:gd name="T62" fmla="*/ 0 w 1386"/>
                      <a:gd name="T63" fmla="*/ 0 h 1235"/>
                      <a:gd name="T64" fmla="*/ 0 w 1386"/>
                      <a:gd name="T65" fmla="*/ 0 h 1235"/>
                      <a:gd name="T66" fmla="*/ 0 w 1386"/>
                      <a:gd name="T67" fmla="*/ 0 h 1235"/>
                      <a:gd name="T68" fmla="*/ 0 w 1386"/>
                      <a:gd name="T69" fmla="*/ 0 h 1235"/>
                      <a:gd name="T70" fmla="*/ 0 w 1386"/>
                      <a:gd name="T71" fmla="*/ 0 h 1235"/>
                      <a:gd name="T72" fmla="*/ 0 w 1386"/>
                      <a:gd name="T73" fmla="*/ 0 h 1235"/>
                      <a:gd name="T74" fmla="*/ 0 w 1386"/>
                      <a:gd name="T75" fmla="*/ 0 h 1235"/>
                      <a:gd name="T76" fmla="*/ 0 w 1386"/>
                      <a:gd name="T77" fmla="*/ 0 h 1235"/>
                      <a:gd name="T78" fmla="*/ 0 w 1386"/>
                      <a:gd name="T79" fmla="*/ 0 h 1235"/>
                      <a:gd name="T80" fmla="*/ 0 w 1386"/>
                      <a:gd name="T81" fmla="*/ 0 h 1235"/>
                      <a:gd name="T82" fmla="*/ 0 w 1386"/>
                      <a:gd name="T83" fmla="*/ 0 h 1235"/>
                      <a:gd name="T84" fmla="*/ 0 w 1386"/>
                      <a:gd name="T85" fmla="*/ 0 h 1235"/>
                      <a:gd name="T86" fmla="*/ 0 w 1386"/>
                      <a:gd name="T87" fmla="*/ 0 h 1235"/>
                      <a:gd name="T88" fmla="*/ 0 w 1386"/>
                      <a:gd name="T89" fmla="*/ 0 h 1235"/>
                      <a:gd name="T90" fmla="*/ 0 w 1386"/>
                      <a:gd name="T91" fmla="*/ 0 h 1235"/>
                      <a:gd name="T92" fmla="*/ 0 w 1386"/>
                      <a:gd name="T93" fmla="*/ 0 h 1235"/>
                      <a:gd name="T94" fmla="*/ 0 w 1386"/>
                      <a:gd name="T95" fmla="*/ 0 h 1235"/>
                      <a:gd name="T96" fmla="*/ 0 w 1386"/>
                      <a:gd name="T97" fmla="*/ 0 h 1235"/>
                      <a:gd name="T98" fmla="*/ 0 w 1386"/>
                      <a:gd name="T99" fmla="*/ 0 h 1235"/>
                      <a:gd name="T100" fmla="*/ 0 w 1386"/>
                      <a:gd name="T101" fmla="*/ 0 h 1235"/>
                      <a:gd name="T102" fmla="*/ 0 w 1386"/>
                      <a:gd name="T103" fmla="*/ 0 h 1235"/>
                      <a:gd name="T104" fmla="*/ 0 w 1386"/>
                      <a:gd name="T105" fmla="*/ 0 h 1235"/>
                      <a:gd name="T106" fmla="*/ 0 w 1386"/>
                      <a:gd name="T107" fmla="*/ 0 h 1235"/>
                      <a:gd name="T108" fmla="*/ 0 w 1386"/>
                      <a:gd name="T109" fmla="*/ 0 h 1235"/>
                      <a:gd name="T110" fmla="*/ 0 w 1386"/>
                      <a:gd name="T111" fmla="*/ 0 h 1235"/>
                      <a:gd name="T112" fmla="*/ 0 w 1386"/>
                      <a:gd name="T113" fmla="*/ 0 h 1235"/>
                      <a:gd name="T114" fmla="*/ 0 w 1386"/>
                      <a:gd name="T115" fmla="*/ 0 h 1235"/>
                      <a:gd name="T116" fmla="*/ 0 w 1386"/>
                      <a:gd name="T117" fmla="*/ 0 h 1235"/>
                      <a:gd name="T118" fmla="*/ 0 w 1386"/>
                      <a:gd name="T119" fmla="*/ 0 h 1235"/>
                      <a:gd name="T120" fmla="*/ 0 w 1386"/>
                      <a:gd name="T121" fmla="*/ 0 h 1235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386"/>
                      <a:gd name="T184" fmla="*/ 0 h 1235"/>
                      <a:gd name="T185" fmla="*/ 1386 w 1386"/>
                      <a:gd name="T186" fmla="*/ 1235 h 1235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386" h="1235">
                        <a:moveTo>
                          <a:pt x="1281" y="1021"/>
                        </a:moveTo>
                        <a:lnTo>
                          <a:pt x="1298" y="1006"/>
                        </a:lnTo>
                        <a:lnTo>
                          <a:pt x="1317" y="993"/>
                        </a:lnTo>
                        <a:lnTo>
                          <a:pt x="1334" y="983"/>
                        </a:lnTo>
                        <a:lnTo>
                          <a:pt x="1352" y="973"/>
                        </a:lnTo>
                        <a:lnTo>
                          <a:pt x="1365" y="967"/>
                        </a:lnTo>
                        <a:lnTo>
                          <a:pt x="1376" y="962"/>
                        </a:lnTo>
                        <a:lnTo>
                          <a:pt x="1383" y="959"/>
                        </a:lnTo>
                        <a:lnTo>
                          <a:pt x="1386" y="957"/>
                        </a:lnTo>
                        <a:lnTo>
                          <a:pt x="1363" y="960"/>
                        </a:lnTo>
                        <a:lnTo>
                          <a:pt x="1334" y="967"/>
                        </a:lnTo>
                        <a:lnTo>
                          <a:pt x="1298" y="980"/>
                        </a:lnTo>
                        <a:lnTo>
                          <a:pt x="1257" y="996"/>
                        </a:lnTo>
                        <a:lnTo>
                          <a:pt x="1211" y="1015"/>
                        </a:lnTo>
                        <a:lnTo>
                          <a:pt x="1160" y="1035"/>
                        </a:lnTo>
                        <a:lnTo>
                          <a:pt x="1104" y="1058"/>
                        </a:lnTo>
                        <a:lnTo>
                          <a:pt x="1046" y="1080"/>
                        </a:lnTo>
                        <a:lnTo>
                          <a:pt x="985" y="1103"/>
                        </a:lnTo>
                        <a:lnTo>
                          <a:pt x="920" y="1126"/>
                        </a:lnTo>
                        <a:lnTo>
                          <a:pt x="855" y="1146"/>
                        </a:lnTo>
                        <a:lnTo>
                          <a:pt x="787" y="1165"/>
                        </a:lnTo>
                        <a:lnTo>
                          <a:pt x="720" y="1180"/>
                        </a:lnTo>
                        <a:lnTo>
                          <a:pt x="652" y="1193"/>
                        </a:lnTo>
                        <a:lnTo>
                          <a:pt x="586" y="1201"/>
                        </a:lnTo>
                        <a:lnTo>
                          <a:pt x="519" y="1203"/>
                        </a:lnTo>
                        <a:lnTo>
                          <a:pt x="456" y="1201"/>
                        </a:lnTo>
                        <a:lnTo>
                          <a:pt x="401" y="1192"/>
                        </a:lnTo>
                        <a:lnTo>
                          <a:pt x="352" y="1179"/>
                        </a:lnTo>
                        <a:lnTo>
                          <a:pt x="311" y="1162"/>
                        </a:lnTo>
                        <a:lnTo>
                          <a:pt x="275" y="1142"/>
                        </a:lnTo>
                        <a:lnTo>
                          <a:pt x="246" y="1119"/>
                        </a:lnTo>
                        <a:lnTo>
                          <a:pt x="220" y="1094"/>
                        </a:lnTo>
                        <a:lnTo>
                          <a:pt x="200" y="1068"/>
                        </a:lnTo>
                        <a:lnTo>
                          <a:pt x="184" y="1041"/>
                        </a:lnTo>
                        <a:lnTo>
                          <a:pt x="171" y="1015"/>
                        </a:lnTo>
                        <a:lnTo>
                          <a:pt x="161" y="989"/>
                        </a:lnTo>
                        <a:lnTo>
                          <a:pt x="155" y="964"/>
                        </a:lnTo>
                        <a:lnTo>
                          <a:pt x="151" y="941"/>
                        </a:lnTo>
                        <a:lnTo>
                          <a:pt x="148" y="923"/>
                        </a:lnTo>
                        <a:lnTo>
                          <a:pt x="147" y="905"/>
                        </a:lnTo>
                        <a:lnTo>
                          <a:pt x="147" y="894"/>
                        </a:lnTo>
                        <a:lnTo>
                          <a:pt x="152" y="846"/>
                        </a:lnTo>
                        <a:lnTo>
                          <a:pt x="165" y="812"/>
                        </a:lnTo>
                        <a:lnTo>
                          <a:pt x="184" y="789"/>
                        </a:lnTo>
                        <a:lnTo>
                          <a:pt x="206" y="769"/>
                        </a:lnTo>
                        <a:lnTo>
                          <a:pt x="227" y="749"/>
                        </a:lnTo>
                        <a:lnTo>
                          <a:pt x="246" y="721"/>
                        </a:lnTo>
                        <a:lnTo>
                          <a:pt x="259" y="682"/>
                        </a:lnTo>
                        <a:lnTo>
                          <a:pt x="265" y="628"/>
                        </a:lnTo>
                        <a:lnTo>
                          <a:pt x="259" y="564"/>
                        </a:lnTo>
                        <a:lnTo>
                          <a:pt x="242" y="505"/>
                        </a:lnTo>
                        <a:lnTo>
                          <a:pt x="217" y="451"/>
                        </a:lnTo>
                        <a:lnTo>
                          <a:pt x="187" y="402"/>
                        </a:lnTo>
                        <a:lnTo>
                          <a:pt x="157" y="360"/>
                        </a:lnTo>
                        <a:lnTo>
                          <a:pt x="128" y="324"/>
                        </a:lnTo>
                        <a:lnTo>
                          <a:pt x="103" y="297"/>
                        </a:lnTo>
                        <a:lnTo>
                          <a:pt x="86" y="276"/>
                        </a:lnTo>
                        <a:lnTo>
                          <a:pt x="75" y="262"/>
                        </a:lnTo>
                        <a:lnTo>
                          <a:pt x="63" y="245"/>
                        </a:lnTo>
                        <a:lnTo>
                          <a:pt x="52" y="227"/>
                        </a:lnTo>
                        <a:lnTo>
                          <a:pt x="42" y="210"/>
                        </a:lnTo>
                        <a:lnTo>
                          <a:pt x="33" y="190"/>
                        </a:lnTo>
                        <a:lnTo>
                          <a:pt x="26" y="170"/>
                        </a:lnTo>
                        <a:lnTo>
                          <a:pt x="21" y="148"/>
                        </a:lnTo>
                        <a:lnTo>
                          <a:pt x="20" y="127"/>
                        </a:lnTo>
                        <a:lnTo>
                          <a:pt x="23" y="105"/>
                        </a:lnTo>
                        <a:lnTo>
                          <a:pt x="29" y="85"/>
                        </a:lnTo>
                        <a:lnTo>
                          <a:pt x="37" y="68"/>
                        </a:lnTo>
                        <a:lnTo>
                          <a:pt x="49" y="52"/>
                        </a:lnTo>
                        <a:lnTo>
                          <a:pt x="59" y="39"/>
                        </a:lnTo>
                        <a:lnTo>
                          <a:pt x="67" y="29"/>
                        </a:lnTo>
                        <a:lnTo>
                          <a:pt x="73" y="22"/>
                        </a:lnTo>
                        <a:lnTo>
                          <a:pt x="76" y="20"/>
                        </a:lnTo>
                        <a:lnTo>
                          <a:pt x="75" y="13"/>
                        </a:lnTo>
                        <a:lnTo>
                          <a:pt x="72" y="6"/>
                        </a:lnTo>
                        <a:lnTo>
                          <a:pt x="70" y="1"/>
                        </a:lnTo>
                        <a:lnTo>
                          <a:pt x="70" y="0"/>
                        </a:lnTo>
                        <a:lnTo>
                          <a:pt x="56" y="11"/>
                        </a:lnTo>
                        <a:lnTo>
                          <a:pt x="43" y="26"/>
                        </a:lnTo>
                        <a:lnTo>
                          <a:pt x="31" y="42"/>
                        </a:lnTo>
                        <a:lnTo>
                          <a:pt x="20" y="60"/>
                        </a:lnTo>
                        <a:lnTo>
                          <a:pt x="11" y="79"/>
                        </a:lnTo>
                        <a:lnTo>
                          <a:pt x="6" y="96"/>
                        </a:lnTo>
                        <a:lnTo>
                          <a:pt x="1" y="115"/>
                        </a:lnTo>
                        <a:lnTo>
                          <a:pt x="0" y="131"/>
                        </a:lnTo>
                        <a:lnTo>
                          <a:pt x="1" y="155"/>
                        </a:lnTo>
                        <a:lnTo>
                          <a:pt x="6" y="178"/>
                        </a:lnTo>
                        <a:lnTo>
                          <a:pt x="11" y="202"/>
                        </a:lnTo>
                        <a:lnTo>
                          <a:pt x="21" y="223"/>
                        </a:lnTo>
                        <a:lnTo>
                          <a:pt x="34" y="246"/>
                        </a:lnTo>
                        <a:lnTo>
                          <a:pt x="50" y="271"/>
                        </a:lnTo>
                        <a:lnTo>
                          <a:pt x="69" y="295"/>
                        </a:lnTo>
                        <a:lnTo>
                          <a:pt x="92" y="322"/>
                        </a:lnTo>
                        <a:lnTo>
                          <a:pt x="135" y="374"/>
                        </a:lnTo>
                        <a:lnTo>
                          <a:pt x="168" y="420"/>
                        </a:lnTo>
                        <a:lnTo>
                          <a:pt x="193" y="464"/>
                        </a:lnTo>
                        <a:lnTo>
                          <a:pt x="211" y="502"/>
                        </a:lnTo>
                        <a:lnTo>
                          <a:pt x="223" y="540"/>
                        </a:lnTo>
                        <a:lnTo>
                          <a:pt x="230" y="574"/>
                        </a:lnTo>
                        <a:lnTo>
                          <a:pt x="233" y="606"/>
                        </a:lnTo>
                        <a:lnTo>
                          <a:pt x="234" y="636"/>
                        </a:lnTo>
                        <a:lnTo>
                          <a:pt x="232" y="664"/>
                        </a:lnTo>
                        <a:lnTo>
                          <a:pt x="226" y="688"/>
                        </a:lnTo>
                        <a:lnTo>
                          <a:pt x="217" y="707"/>
                        </a:lnTo>
                        <a:lnTo>
                          <a:pt x="207" y="723"/>
                        </a:lnTo>
                        <a:lnTo>
                          <a:pt x="196" y="736"/>
                        </a:lnTo>
                        <a:lnTo>
                          <a:pt x="184" y="743"/>
                        </a:lnTo>
                        <a:lnTo>
                          <a:pt x="175" y="749"/>
                        </a:lnTo>
                        <a:lnTo>
                          <a:pt x="170" y="750"/>
                        </a:lnTo>
                        <a:lnTo>
                          <a:pt x="161" y="749"/>
                        </a:lnTo>
                        <a:lnTo>
                          <a:pt x="154" y="744"/>
                        </a:lnTo>
                        <a:lnTo>
                          <a:pt x="148" y="736"/>
                        </a:lnTo>
                        <a:lnTo>
                          <a:pt x="147" y="724"/>
                        </a:lnTo>
                        <a:lnTo>
                          <a:pt x="149" y="705"/>
                        </a:lnTo>
                        <a:lnTo>
                          <a:pt x="158" y="685"/>
                        </a:lnTo>
                        <a:lnTo>
                          <a:pt x="171" y="667"/>
                        </a:lnTo>
                        <a:lnTo>
                          <a:pt x="185" y="648"/>
                        </a:lnTo>
                        <a:lnTo>
                          <a:pt x="200" y="631"/>
                        </a:lnTo>
                        <a:lnTo>
                          <a:pt x="213" y="618"/>
                        </a:lnTo>
                        <a:lnTo>
                          <a:pt x="221" y="609"/>
                        </a:lnTo>
                        <a:lnTo>
                          <a:pt x="224" y="606"/>
                        </a:lnTo>
                        <a:lnTo>
                          <a:pt x="224" y="592"/>
                        </a:lnTo>
                        <a:lnTo>
                          <a:pt x="221" y="574"/>
                        </a:lnTo>
                        <a:lnTo>
                          <a:pt x="217" y="561"/>
                        </a:lnTo>
                        <a:lnTo>
                          <a:pt x="216" y="556"/>
                        </a:lnTo>
                        <a:lnTo>
                          <a:pt x="214" y="559"/>
                        </a:lnTo>
                        <a:lnTo>
                          <a:pt x="211" y="564"/>
                        </a:lnTo>
                        <a:lnTo>
                          <a:pt x="206" y="574"/>
                        </a:lnTo>
                        <a:lnTo>
                          <a:pt x="200" y="587"/>
                        </a:lnTo>
                        <a:lnTo>
                          <a:pt x="193" y="600"/>
                        </a:lnTo>
                        <a:lnTo>
                          <a:pt x="184" y="613"/>
                        </a:lnTo>
                        <a:lnTo>
                          <a:pt x="174" y="626"/>
                        </a:lnTo>
                        <a:lnTo>
                          <a:pt x="165" y="636"/>
                        </a:lnTo>
                        <a:lnTo>
                          <a:pt x="149" y="646"/>
                        </a:lnTo>
                        <a:lnTo>
                          <a:pt x="138" y="645"/>
                        </a:lnTo>
                        <a:lnTo>
                          <a:pt x="129" y="639"/>
                        </a:lnTo>
                        <a:lnTo>
                          <a:pt x="124" y="633"/>
                        </a:lnTo>
                        <a:lnTo>
                          <a:pt x="116" y="632"/>
                        </a:lnTo>
                        <a:lnTo>
                          <a:pt x="106" y="635"/>
                        </a:lnTo>
                        <a:lnTo>
                          <a:pt x="99" y="642"/>
                        </a:lnTo>
                        <a:lnTo>
                          <a:pt x="98" y="655"/>
                        </a:lnTo>
                        <a:lnTo>
                          <a:pt x="101" y="675"/>
                        </a:lnTo>
                        <a:lnTo>
                          <a:pt x="101" y="702"/>
                        </a:lnTo>
                        <a:lnTo>
                          <a:pt x="101" y="734"/>
                        </a:lnTo>
                        <a:lnTo>
                          <a:pt x="101" y="770"/>
                        </a:lnTo>
                        <a:lnTo>
                          <a:pt x="102" y="836"/>
                        </a:lnTo>
                        <a:lnTo>
                          <a:pt x="108" y="897"/>
                        </a:lnTo>
                        <a:lnTo>
                          <a:pt x="118" y="952"/>
                        </a:lnTo>
                        <a:lnTo>
                          <a:pt x="131" y="1000"/>
                        </a:lnTo>
                        <a:lnTo>
                          <a:pt x="148" y="1044"/>
                        </a:lnTo>
                        <a:lnTo>
                          <a:pt x="168" y="1081"/>
                        </a:lnTo>
                        <a:lnTo>
                          <a:pt x="191" y="1114"/>
                        </a:lnTo>
                        <a:lnTo>
                          <a:pt x="217" y="1143"/>
                        </a:lnTo>
                        <a:lnTo>
                          <a:pt x="246" y="1166"/>
                        </a:lnTo>
                        <a:lnTo>
                          <a:pt x="279" y="1186"/>
                        </a:lnTo>
                        <a:lnTo>
                          <a:pt x="314" y="1202"/>
                        </a:lnTo>
                        <a:lnTo>
                          <a:pt x="352" y="1215"/>
                        </a:lnTo>
                        <a:lnTo>
                          <a:pt x="393" y="1224"/>
                        </a:lnTo>
                        <a:lnTo>
                          <a:pt x="436" y="1231"/>
                        </a:lnTo>
                        <a:lnTo>
                          <a:pt x="481" y="1234"/>
                        </a:lnTo>
                        <a:lnTo>
                          <a:pt x="528" y="1235"/>
                        </a:lnTo>
                        <a:lnTo>
                          <a:pt x="584" y="1234"/>
                        </a:lnTo>
                        <a:lnTo>
                          <a:pt x="640" y="1228"/>
                        </a:lnTo>
                        <a:lnTo>
                          <a:pt x="699" y="1219"/>
                        </a:lnTo>
                        <a:lnTo>
                          <a:pt x="758" y="1209"/>
                        </a:lnTo>
                        <a:lnTo>
                          <a:pt x="816" y="1196"/>
                        </a:lnTo>
                        <a:lnTo>
                          <a:pt x="874" y="1182"/>
                        </a:lnTo>
                        <a:lnTo>
                          <a:pt x="928" y="1167"/>
                        </a:lnTo>
                        <a:lnTo>
                          <a:pt x="980" y="1152"/>
                        </a:lnTo>
                        <a:lnTo>
                          <a:pt x="1029" y="1136"/>
                        </a:lnTo>
                        <a:lnTo>
                          <a:pt x="1074" y="1121"/>
                        </a:lnTo>
                        <a:lnTo>
                          <a:pt x="1114" y="1107"/>
                        </a:lnTo>
                        <a:lnTo>
                          <a:pt x="1149" y="1094"/>
                        </a:lnTo>
                        <a:lnTo>
                          <a:pt x="1176" y="1084"/>
                        </a:lnTo>
                        <a:lnTo>
                          <a:pt x="1198" y="1075"/>
                        </a:lnTo>
                        <a:lnTo>
                          <a:pt x="1211" y="1070"/>
                        </a:lnTo>
                        <a:lnTo>
                          <a:pt x="1215" y="1068"/>
                        </a:lnTo>
                        <a:lnTo>
                          <a:pt x="1222" y="1064"/>
                        </a:lnTo>
                        <a:lnTo>
                          <a:pt x="1229" y="1060"/>
                        </a:lnTo>
                        <a:lnTo>
                          <a:pt x="1236" y="1054"/>
                        </a:lnTo>
                        <a:lnTo>
                          <a:pt x="1245" y="1048"/>
                        </a:lnTo>
                        <a:lnTo>
                          <a:pt x="1254" y="1042"/>
                        </a:lnTo>
                        <a:lnTo>
                          <a:pt x="1262" y="1036"/>
                        </a:lnTo>
                        <a:lnTo>
                          <a:pt x="1271" y="1029"/>
                        </a:lnTo>
                        <a:lnTo>
                          <a:pt x="1281" y="1021"/>
                        </a:lnTo>
                        <a:close/>
                      </a:path>
                    </a:pathLst>
                  </a:custGeom>
                  <a:solidFill>
                    <a:srgbClr val="00F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5" name="Freeform 202"/>
                  <p:cNvSpPr>
                    <a:spLocks/>
                  </p:cNvSpPr>
                  <p:nvPr/>
                </p:nvSpPr>
                <p:spPr bwMode="auto">
                  <a:xfrm>
                    <a:off x="1416" y="2323"/>
                    <a:ext cx="556" cy="367"/>
                  </a:xfrm>
                  <a:custGeom>
                    <a:avLst/>
                    <a:gdLst>
                      <a:gd name="T0" fmla="*/ 0 w 1635"/>
                      <a:gd name="T1" fmla="*/ 0 h 1133"/>
                      <a:gd name="T2" fmla="*/ 0 w 1635"/>
                      <a:gd name="T3" fmla="*/ 0 h 1133"/>
                      <a:gd name="T4" fmla="*/ 0 w 1635"/>
                      <a:gd name="T5" fmla="*/ 0 h 1133"/>
                      <a:gd name="T6" fmla="*/ 0 w 1635"/>
                      <a:gd name="T7" fmla="*/ 0 h 1133"/>
                      <a:gd name="T8" fmla="*/ 0 w 1635"/>
                      <a:gd name="T9" fmla="*/ 0 h 1133"/>
                      <a:gd name="T10" fmla="*/ 0 w 1635"/>
                      <a:gd name="T11" fmla="*/ 0 h 1133"/>
                      <a:gd name="T12" fmla="*/ 0 w 1635"/>
                      <a:gd name="T13" fmla="*/ 0 h 1133"/>
                      <a:gd name="T14" fmla="*/ 0 w 1635"/>
                      <a:gd name="T15" fmla="*/ 0 h 1133"/>
                      <a:gd name="T16" fmla="*/ 0 w 1635"/>
                      <a:gd name="T17" fmla="*/ 0 h 1133"/>
                      <a:gd name="T18" fmla="*/ 0 w 1635"/>
                      <a:gd name="T19" fmla="*/ 0 h 1133"/>
                      <a:gd name="T20" fmla="*/ 0 w 1635"/>
                      <a:gd name="T21" fmla="*/ 0 h 1133"/>
                      <a:gd name="T22" fmla="*/ 0 w 1635"/>
                      <a:gd name="T23" fmla="*/ 0 h 1133"/>
                      <a:gd name="T24" fmla="*/ 0 w 1635"/>
                      <a:gd name="T25" fmla="*/ 0 h 1133"/>
                      <a:gd name="T26" fmla="*/ 0 w 1635"/>
                      <a:gd name="T27" fmla="*/ 0 h 1133"/>
                      <a:gd name="T28" fmla="*/ 0 w 1635"/>
                      <a:gd name="T29" fmla="*/ 0 h 1133"/>
                      <a:gd name="T30" fmla="*/ 0 w 1635"/>
                      <a:gd name="T31" fmla="*/ 0 h 1133"/>
                      <a:gd name="T32" fmla="*/ 0 w 1635"/>
                      <a:gd name="T33" fmla="*/ 0 h 1133"/>
                      <a:gd name="T34" fmla="*/ 0 w 1635"/>
                      <a:gd name="T35" fmla="*/ 0 h 1133"/>
                      <a:gd name="T36" fmla="*/ 0 w 1635"/>
                      <a:gd name="T37" fmla="*/ 0 h 1133"/>
                      <a:gd name="T38" fmla="*/ 0 w 1635"/>
                      <a:gd name="T39" fmla="*/ 0 h 1133"/>
                      <a:gd name="T40" fmla="*/ 0 w 1635"/>
                      <a:gd name="T41" fmla="*/ 0 h 1133"/>
                      <a:gd name="T42" fmla="*/ 0 w 1635"/>
                      <a:gd name="T43" fmla="*/ 0 h 1133"/>
                      <a:gd name="T44" fmla="*/ 0 w 1635"/>
                      <a:gd name="T45" fmla="*/ 0 h 1133"/>
                      <a:gd name="T46" fmla="*/ 0 w 1635"/>
                      <a:gd name="T47" fmla="*/ 0 h 1133"/>
                      <a:gd name="T48" fmla="*/ 0 w 1635"/>
                      <a:gd name="T49" fmla="*/ 0 h 1133"/>
                      <a:gd name="T50" fmla="*/ 0 w 1635"/>
                      <a:gd name="T51" fmla="*/ 0 h 1133"/>
                      <a:gd name="T52" fmla="*/ 0 w 1635"/>
                      <a:gd name="T53" fmla="*/ 0 h 1133"/>
                      <a:gd name="T54" fmla="*/ 0 w 1635"/>
                      <a:gd name="T55" fmla="*/ 0 h 1133"/>
                      <a:gd name="T56" fmla="*/ 0 w 1635"/>
                      <a:gd name="T57" fmla="*/ 0 h 1133"/>
                      <a:gd name="T58" fmla="*/ 0 w 1635"/>
                      <a:gd name="T59" fmla="*/ 0 h 1133"/>
                      <a:gd name="T60" fmla="*/ 0 w 1635"/>
                      <a:gd name="T61" fmla="*/ 0 h 1133"/>
                      <a:gd name="T62" fmla="*/ 0 w 1635"/>
                      <a:gd name="T63" fmla="*/ 0 h 1133"/>
                      <a:gd name="T64" fmla="*/ 0 w 1635"/>
                      <a:gd name="T65" fmla="*/ 0 h 1133"/>
                      <a:gd name="T66" fmla="*/ 0 w 1635"/>
                      <a:gd name="T67" fmla="*/ 0 h 1133"/>
                      <a:gd name="T68" fmla="*/ 0 w 1635"/>
                      <a:gd name="T69" fmla="*/ 0 h 1133"/>
                      <a:gd name="T70" fmla="*/ 0 w 1635"/>
                      <a:gd name="T71" fmla="*/ 0 h 1133"/>
                      <a:gd name="T72" fmla="*/ 0 w 1635"/>
                      <a:gd name="T73" fmla="*/ 0 h 1133"/>
                      <a:gd name="T74" fmla="*/ 0 w 1635"/>
                      <a:gd name="T75" fmla="*/ 0 h 1133"/>
                      <a:gd name="T76" fmla="*/ 0 w 1635"/>
                      <a:gd name="T77" fmla="*/ 0 h 1133"/>
                      <a:gd name="T78" fmla="*/ 0 w 1635"/>
                      <a:gd name="T79" fmla="*/ 0 h 1133"/>
                      <a:gd name="T80" fmla="*/ 0 w 1635"/>
                      <a:gd name="T81" fmla="*/ 0 h 1133"/>
                      <a:gd name="T82" fmla="*/ 0 w 1635"/>
                      <a:gd name="T83" fmla="*/ 0 h 1133"/>
                      <a:gd name="T84" fmla="*/ 0 w 1635"/>
                      <a:gd name="T85" fmla="*/ 0 h 1133"/>
                      <a:gd name="T86" fmla="*/ 0 w 1635"/>
                      <a:gd name="T87" fmla="*/ 0 h 1133"/>
                      <a:gd name="T88" fmla="*/ 0 w 1635"/>
                      <a:gd name="T89" fmla="*/ 0 h 1133"/>
                      <a:gd name="T90" fmla="*/ 0 w 1635"/>
                      <a:gd name="T91" fmla="*/ 0 h 1133"/>
                      <a:gd name="T92" fmla="*/ 0 w 1635"/>
                      <a:gd name="T93" fmla="*/ 0 h 1133"/>
                      <a:gd name="T94" fmla="*/ 0 w 1635"/>
                      <a:gd name="T95" fmla="*/ 0 h 1133"/>
                      <a:gd name="T96" fmla="*/ 0 w 1635"/>
                      <a:gd name="T97" fmla="*/ 0 h 1133"/>
                      <a:gd name="T98" fmla="*/ 0 w 1635"/>
                      <a:gd name="T99" fmla="*/ 0 h 1133"/>
                      <a:gd name="T100" fmla="*/ 0 w 1635"/>
                      <a:gd name="T101" fmla="*/ 0 h 1133"/>
                      <a:gd name="T102" fmla="*/ 0 w 1635"/>
                      <a:gd name="T103" fmla="*/ 0 h 1133"/>
                      <a:gd name="T104" fmla="*/ 0 w 1635"/>
                      <a:gd name="T105" fmla="*/ 0 h 1133"/>
                      <a:gd name="T106" fmla="*/ 0 w 1635"/>
                      <a:gd name="T107" fmla="*/ 0 h 1133"/>
                      <a:gd name="T108" fmla="*/ 0 w 1635"/>
                      <a:gd name="T109" fmla="*/ 0 h 1133"/>
                      <a:gd name="T110" fmla="*/ 0 w 1635"/>
                      <a:gd name="T111" fmla="*/ 0 h 1133"/>
                      <a:gd name="T112" fmla="*/ 0 w 1635"/>
                      <a:gd name="T113" fmla="*/ 0 h 1133"/>
                      <a:gd name="T114" fmla="*/ 0 w 1635"/>
                      <a:gd name="T115" fmla="*/ 0 h 1133"/>
                      <a:gd name="T116" fmla="*/ 0 w 1635"/>
                      <a:gd name="T117" fmla="*/ 0 h 1133"/>
                      <a:gd name="T118" fmla="*/ 0 w 1635"/>
                      <a:gd name="T119" fmla="*/ 0 h 1133"/>
                      <a:gd name="T120" fmla="*/ 0 w 1635"/>
                      <a:gd name="T121" fmla="*/ 0 h 113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635"/>
                      <a:gd name="T184" fmla="*/ 0 h 1133"/>
                      <a:gd name="T185" fmla="*/ 1635 w 1635"/>
                      <a:gd name="T186" fmla="*/ 1133 h 113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635" h="1133">
                        <a:moveTo>
                          <a:pt x="1112" y="47"/>
                        </a:moveTo>
                        <a:lnTo>
                          <a:pt x="1108" y="167"/>
                        </a:lnTo>
                        <a:lnTo>
                          <a:pt x="1095" y="264"/>
                        </a:lnTo>
                        <a:lnTo>
                          <a:pt x="1077" y="343"/>
                        </a:lnTo>
                        <a:lnTo>
                          <a:pt x="1057" y="411"/>
                        </a:lnTo>
                        <a:lnTo>
                          <a:pt x="1036" y="473"/>
                        </a:lnTo>
                        <a:lnTo>
                          <a:pt x="1018" y="536"/>
                        </a:lnTo>
                        <a:lnTo>
                          <a:pt x="1005" y="605"/>
                        </a:lnTo>
                        <a:lnTo>
                          <a:pt x="1001" y="689"/>
                        </a:lnTo>
                        <a:lnTo>
                          <a:pt x="1000" y="726"/>
                        </a:lnTo>
                        <a:lnTo>
                          <a:pt x="997" y="756"/>
                        </a:lnTo>
                        <a:lnTo>
                          <a:pt x="988" y="776"/>
                        </a:lnTo>
                        <a:lnTo>
                          <a:pt x="974" y="784"/>
                        </a:lnTo>
                        <a:lnTo>
                          <a:pt x="967" y="781"/>
                        </a:lnTo>
                        <a:lnTo>
                          <a:pt x="961" y="771"/>
                        </a:lnTo>
                        <a:lnTo>
                          <a:pt x="954" y="758"/>
                        </a:lnTo>
                        <a:lnTo>
                          <a:pt x="943" y="743"/>
                        </a:lnTo>
                        <a:lnTo>
                          <a:pt x="931" y="729"/>
                        </a:lnTo>
                        <a:lnTo>
                          <a:pt x="915" y="716"/>
                        </a:lnTo>
                        <a:lnTo>
                          <a:pt x="892" y="706"/>
                        </a:lnTo>
                        <a:lnTo>
                          <a:pt x="863" y="703"/>
                        </a:lnTo>
                        <a:lnTo>
                          <a:pt x="853" y="704"/>
                        </a:lnTo>
                        <a:lnTo>
                          <a:pt x="843" y="707"/>
                        </a:lnTo>
                        <a:lnTo>
                          <a:pt x="834" y="712"/>
                        </a:lnTo>
                        <a:lnTo>
                          <a:pt x="827" y="717"/>
                        </a:lnTo>
                        <a:lnTo>
                          <a:pt x="820" y="725"/>
                        </a:lnTo>
                        <a:lnTo>
                          <a:pt x="815" y="735"/>
                        </a:lnTo>
                        <a:lnTo>
                          <a:pt x="812" y="743"/>
                        </a:lnTo>
                        <a:lnTo>
                          <a:pt x="811" y="755"/>
                        </a:lnTo>
                        <a:lnTo>
                          <a:pt x="820" y="771"/>
                        </a:lnTo>
                        <a:lnTo>
                          <a:pt x="844" y="768"/>
                        </a:lnTo>
                        <a:lnTo>
                          <a:pt x="883" y="749"/>
                        </a:lnTo>
                        <a:lnTo>
                          <a:pt x="933" y="717"/>
                        </a:lnTo>
                        <a:lnTo>
                          <a:pt x="991" y="677"/>
                        </a:lnTo>
                        <a:lnTo>
                          <a:pt x="1057" y="631"/>
                        </a:lnTo>
                        <a:lnTo>
                          <a:pt x="1128" y="582"/>
                        </a:lnTo>
                        <a:lnTo>
                          <a:pt x="1201" y="533"/>
                        </a:lnTo>
                        <a:lnTo>
                          <a:pt x="1273" y="488"/>
                        </a:lnTo>
                        <a:lnTo>
                          <a:pt x="1344" y="450"/>
                        </a:lnTo>
                        <a:lnTo>
                          <a:pt x="1410" y="421"/>
                        </a:lnTo>
                        <a:lnTo>
                          <a:pt x="1468" y="406"/>
                        </a:lnTo>
                        <a:lnTo>
                          <a:pt x="1518" y="408"/>
                        </a:lnTo>
                        <a:lnTo>
                          <a:pt x="1557" y="429"/>
                        </a:lnTo>
                        <a:lnTo>
                          <a:pt x="1581" y="474"/>
                        </a:lnTo>
                        <a:lnTo>
                          <a:pt x="1590" y="545"/>
                        </a:lnTo>
                        <a:lnTo>
                          <a:pt x="1587" y="630"/>
                        </a:lnTo>
                        <a:lnTo>
                          <a:pt x="1581" y="707"/>
                        </a:lnTo>
                        <a:lnTo>
                          <a:pt x="1570" y="775"/>
                        </a:lnTo>
                        <a:lnTo>
                          <a:pt x="1554" y="834"/>
                        </a:lnTo>
                        <a:lnTo>
                          <a:pt x="1535" y="886"/>
                        </a:lnTo>
                        <a:lnTo>
                          <a:pt x="1512" y="930"/>
                        </a:lnTo>
                        <a:lnTo>
                          <a:pt x="1486" y="968"/>
                        </a:lnTo>
                        <a:lnTo>
                          <a:pt x="1456" y="1000"/>
                        </a:lnTo>
                        <a:lnTo>
                          <a:pt x="1424" y="1025"/>
                        </a:lnTo>
                        <a:lnTo>
                          <a:pt x="1388" y="1047"/>
                        </a:lnTo>
                        <a:lnTo>
                          <a:pt x="1351" y="1063"/>
                        </a:lnTo>
                        <a:lnTo>
                          <a:pt x="1311" y="1076"/>
                        </a:lnTo>
                        <a:lnTo>
                          <a:pt x="1269" y="1084"/>
                        </a:lnTo>
                        <a:lnTo>
                          <a:pt x="1226" y="1089"/>
                        </a:lnTo>
                        <a:lnTo>
                          <a:pt x="1180" y="1092"/>
                        </a:lnTo>
                        <a:lnTo>
                          <a:pt x="1134" y="1093"/>
                        </a:lnTo>
                        <a:lnTo>
                          <a:pt x="1086" y="1092"/>
                        </a:lnTo>
                        <a:lnTo>
                          <a:pt x="1038" y="1087"/>
                        </a:lnTo>
                        <a:lnTo>
                          <a:pt x="992" y="1080"/>
                        </a:lnTo>
                        <a:lnTo>
                          <a:pt x="945" y="1071"/>
                        </a:lnTo>
                        <a:lnTo>
                          <a:pt x="897" y="1061"/>
                        </a:lnTo>
                        <a:lnTo>
                          <a:pt x="850" y="1048"/>
                        </a:lnTo>
                        <a:lnTo>
                          <a:pt x="802" y="1037"/>
                        </a:lnTo>
                        <a:lnTo>
                          <a:pt x="753" y="1023"/>
                        </a:lnTo>
                        <a:lnTo>
                          <a:pt x="703" y="1010"/>
                        </a:lnTo>
                        <a:lnTo>
                          <a:pt x="653" y="998"/>
                        </a:lnTo>
                        <a:lnTo>
                          <a:pt x="601" y="985"/>
                        </a:lnTo>
                        <a:lnTo>
                          <a:pt x="548" y="975"/>
                        </a:lnTo>
                        <a:lnTo>
                          <a:pt x="494" y="966"/>
                        </a:lnTo>
                        <a:lnTo>
                          <a:pt x="438" y="959"/>
                        </a:lnTo>
                        <a:lnTo>
                          <a:pt x="381" y="955"/>
                        </a:lnTo>
                        <a:lnTo>
                          <a:pt x="322" y="953"/>
                        </a:lnTo>
                        <a:lnTo>
                          <a:pt x="297" y="953"/>
                        </a:lnTo>
                        <a:lnTo>
                          <a:pt x="270" y="956"/>
                        </a:lnTo>
                        <a:lnTo>
                          <a:pt x="242" y="961"/>
                        </a:lnTo>
                        <a:lnTo>
                          <a:pt x="215" y="966"/>
                        </a:lnTo>
                        <a:lnTo>
                          <a:pt x="191" y="974"/>
                        </a:lnTo>
                        <a:lnTo>
                          <a:pt x="170" y="984"/>
                        </a:lnTo>
                        <a:lnTo>
                          <a:pt x="156" y="997"/>
                        </a:lnTo>
                        <a:lnTo>
                          <a:pt x="152" y="1011"/>
                        </a:lnTo>
                        <a:lnTo>
                          <a:pt x="157" y="1027"/>
                        </a:lnTo>
                        <a:lnTo>
                          <a:pt x="170" y="1036"/>
                        </a:lnTo>
                        <a:lnTo>
                          <a:pt x="191" y="1038"/>
                        </a:lnTo>
                        <a:lnTo>
                          <a:pt x="212" y="1040"/>
                        </a:lnTo>
                        <a:lnTo>
                          <a:pt x="234" y="1040"/>
                        </a:lnTo>
                        <a:lnTo>
                          <a:pt x="254" y="1043"/>
                        </a:lnTo>
                        <a:lnTo>
                          <a:pt x="267" y="1047"/>
                        </a:lnTo>
                        <a:lnTo>
                          <a:pt x="273" y="1057"/>
                        </a:lnTo>
                        <a:lnTo>
                          <a:pt x="270" y="1066"/>
                        </a:lnTo>
                        <a:lnTo>
                          <a:pt x="261" y="1073"/>
                        </a:lnTo>
                        <a:lnTo>
                          <a:pt x="248" y="1079"/>
                        </a:lnTo>
                        <a:lnTo>
                          <a:pt x="232" y="1083"/>
                        </a:lnTo>
                        <a:lnTo>
                          <a:pt x="214" y="1087"/>
                        </a:lnTo>
                        <a:lnTo>
                          <a:pt x="195" y="1090"/>
                        </a:lnTo>
                        <a:lnTo>
                          <a:pt x="176" y="1093"/>
                        </a:lnTo>
                        <a:lnTo>
                          <a:pt x="157" y="1093"/>
                        </a:lnTo>
                        <a:lnTo>
                          <a:pt x="130" y="1092"/>
                        </a:lnTo>
                        <a:lnTo>
                          <a:pt x="106" y="1086"/>
                        </a:lnTo>
                        <a:lnTo>
                          <a:pt x="85" y="1077"/>
                        </a:lnTo>
                        <a:lnTo>
                          <a:pt x="68" y="1067"/>
                        </a:lnTo>
                        <a:lnTo>
                          <a:pt x="55" y="1056"/>
                        </a:lnTo>
                        <a:lnTo>
                          <a:pt x="45" y="1043"/>
                        </a:lnTo>
                        <a:lnTo>
                          <a:pt x="39" y="1031"/>
                        </a:lnTo>
                        <a:lnTo>
                          <a:pt x="38" y="1020"/>
                        </a:lnTo>
                        <a:lnTo>
                          <a:pt x="39" y="1005"/>
                        </a:lnTo>
                        <a:lnTo>
                          <a:pt x="42" y="991"/>
                        </a:lnTo>
                        <a:lnTo>
                          <a:pt x="48" y="976"/>
                        </a:lnTo>
                        <a:lnTo>
                          <a:pt x="55" y="964"/>
                        </a:lnTo>
                        <a:lnTo>
                          <a:pt x="64" y="951"/>
                        </a:lnTo>
                        <a:lnTo>
                          <a:pt x="72" y="938"/>
                        </a:lnTo>
                        <a:lnTo>
                          <a:pt x="84" y="926"/>
                        </a:lnTo>
                        <a:lnTo>
                          <a:pt x="96" y="916"/>
                        </a:lnTo>
                        <a:lnTo>
                          <a:pt x="85" y="925"/>
                        </a:lnTo>
                        <a:lnTo>
                          <a:pt x="77" y="932"/>
                        </a:lnTo>
                        <a:lnTo>
                          <a:pt x="68" y="938"/>
                        </a:lnTo>
                        <a:lnTo>
                          <a:pt x="60" y="943"/>
                        </a:lnTo>
                        <a:lnTo>
                          <a:pt x="52" y="949"/>
                        </a:lnTo>
                        <a:lnTo>
                          <a:pt x="45" y="955"/>
                        </a:lnTo>
                        <a:lnTo>
                          <a:pt x="38" y="959"/>
                        </a:lnTo>
                        <a:lnTo>
                          <a:pt x="31" y="964"/>
                        </a:lnTo>
                        <a:lnTo>
                          <a:pt x="13" y="987"/>
                        </a:lnTo>
                        <a:lnTo>
                          <a:pt x="5" y="1008"/>
                        </a:lnTo>
                        <a:lnTo>
                          <a:pt x="0" y="1025"/>
                        </a:lnTo>
                        <a:lnTo>
                          <a:pt x="0" y="1040"/>
                        </a:lnTo>
                        <a:lnTo>
                          <a:pt x="2" y="1050"/>
                        </a:lnTo>
                        <a:lnTo>
                          <a:pt x="5" y="1060"/>
                        </a:lnTo>
                        <a:lnTo>
                          <a:pt x="12" y="1073"/>
                        </a:lnTo>
                        <a:lnTo>
                          <a:pt x="25" y="1086"/>
                        </a:lnTo>
                        <a:lnTo>
                          <a:pt x="45" y="1097"/>
                        </a:lnTo>
                        <a:lnTo>
                          <a:pt x="72" y="1106"/>
                        </a:lnTo>
                        <a:lnTo>
                          <a:pt x="108" y="1112"/>
                        </a:lnTo>
                        <a:lnTo>
                          <a:pt x="156" y="1115"/>
                        </a:lnTo>
                        <a:lnTo>
                          <a:pt x="203" y="1112"/>
                        </a:lnTo>
                        <a:lnTo>
                          <a:pt x="242" y="1106"/>
                        </a:lnTo>
                        <a:lnTo>
                          <a:pt x="271" y="1097"/>
                        </a:lnTo>
                        <a:lnTo>
                          <a:pt x="294" y="1086"/>
                        </a:lnTo>
                        <a:lnTo>
                          <a:pt x="310" y="1074"/>
                        </a:lnTo>
                        <a:lnTo>
                          <a:pt x="319" y="1064"/>
                        </a:lnTo>
                        <a:lnTo>
                          <a:pt x="324" y="1054"/>
                        </a:lnTo>
                        <a:lnTo>
                          <a:pt x="326" y="1048"/>
                        </a:lnTo>
                        <a:lnTo>
                          <a:pt x="323" y="1040"/>
                        </a:lnTo>
                        <a:lnTo>
                          <a:pt x="317" y="1030"/>
                        </a:lnTo>
                        <a:lnTo>
                          <a:pt x="307" y="1024"/>
                        </a:lnTo>
                        <a:lnTo>
                          <a:pt x="294" y="1021"/>
                        </a:lnTo>
                        <a:lnTo>
                          <a:pt x="268" y="1021"/>
                        </a:lnTo>
                        <a:lnTo>
                          <a:pt x="250" y="1020"/>
                        </a:lnTo>
                        <a:lnTo>
                          <a:pt x="235" y="1018"/>
                        </a:lnTo>
                        <a:lnTo>
                          <a:pt x="227" y="1015"/>
                        </a:lnTo>
                        <a:lnTo>
                          <a:pt x="222" y="1012"/>
                        </a:lnTo>
                        <a:lnTo>
                          <a:pt x="219" y="1010"/>
                        </a:lnTo>
                        <a:lnTo>
                          <a:pt x="219" y="1007"/>
                        </a:lnTo>
                        <a:lnTo>
                          <a:pt x="219" y="1004"/>
                        </a:lnTo>
                        <a:lnTo>
                          <a:pt x="219" y="1001"/>
                        </a:lnTo>
                        <a:lnTo>
                          <a:pt x="222" y="997"/>
                        </a:lnTo>
                        <a:lnTo>
                          <a:pt x="228" y="992"/>
                        </a:lnTo>
                        <a:lnTo>
                          <a:pt x="237" y="988"/>
                        </a:lnTo>
                        <a:lnTo>
                          <a:pt x="250" y="984"/>
                        </a:lnTo>
                        <a:lnTo>
                          <a:pt x="268" y="981"/>
                        </a:lnTo>
                        <a:lnTo>
                          <a:pt x="293" y="979"/>
                        </a:lnTo>
                        <a:lnTo>
                          <a:pt x="323" y="978"/>
                        </a:lnTo>
                        <a:lnTo>
                          <a:pt x="376" y="979"/>
                        </a:lnTo>
                        <a:lnTo>
                          <a:pt x="430" y="985"/>
                        </a:lnTo>
                        <a:lnTo>
                          <a:pt x="481" y="992"/>
                        </a:lnTo>
                        <a:lnTo>
                          <a:pt x="535" y="1002"/>
                        </a:lnTo>
                        <a:lnTo>
                          <a:pt x="586" y="1014"/>
                        </a:lnTo>
                        <a:lnTo>
                          <a:pt x="638" y="1027"/>
                        </a:lnTo>
                        <a:lnTo>
                          <a:pt x="690" y="1041"/>
                        </a:lnTo>
                        <a:lnTo>
                          <a:pt x="742" y="1056"/>
                        </a:lnTo>
                        <a:lnTo>
                          <a:pt x="792" y="1070"/>
                        </a:lnTo>
                        <a:lnTo>
                          <a:pt x="844" y="1084"/>
                        </a:lnTo>
                        <a:lnTo>
                          <a:pt x="895" y="1097"/>
                        </a:lnTo>
                        <a:lnTo>
                          <a:pt x="946" y="1109"/>
                        </a:lnTo>
                        <a:lnTo>
                          <a:pt x="997" y="1119"/>
                        </a:lnTo>
                        <a:lnTo>
                          <a:pt x="1049" y="1126"/>
                        </a:lnTo>
                        <a:lnTo>
                          <a:pt x="1099" y="1132"/>
                        </a:lnTo>
                        <a:lnTo>
                          <a:pt x="1151" y="1133"/>
                        </a:lnTo>
                        <a:lnTo>
                          <a:pt x="1213" y="1132"/>
                        </a:lnTo>
                        <a:lnTo>
                          <a:pt x="1270" y="1125"/>
                        </a:lnTo>
                        <a:lnTo>
                          <a:pt x="1324" y="1115"/>
                        </a:lnTo>
                        <a:lnTo>
                          <a:pt x="1371" y="1099"/>
                        </a:lnTo>
                        <a:lnTo>
                          <a:pt x="1416" y="1080"/>
                        </a:lnTo>
                        <a:lnTo>
                          <a:pt x="1455" y="1056"/>
                        </a:lnTo>
                        <a:lnTo>
                          <a:pt x="1491" y="1027"/>
                        </a:lnTo>
                        <a:lnTo>
                          <a:pt x="1522" y="994"/>
                        </a:lnTo>
                        <a:lnTo>
                          <a:pt x="1550" y="956"/>
                        </a:lnTo>
                        <a:lnTo>
                          <a:pt x="1573" y="913"/>
                        </a:lnTo>
                        <a:lnTo>
                          <a:pt x="1591" y="864"/>
                        </a:lnTo>
                        <a:lnTo>
                          <a:pt x="1607" y="811"/>
                        </a:lnTo>
                        <a:lnTo>
                          <a:pt x="1619" y="752"/>
                        </a:lnTo>
                        <a:lnTo>
                          <a:pt x="1627" y="689"/>
                        </a:lnTo>
                        <a:lnTo>
                          <a:pt x="1633" y="619"/>
                        </a:lnTo>
                        <a:lnTo>
                          <a:pt x="1635" y="545"/>
                        </a:lnTo>
                        <a:lnTo>
                          <a:pt x="1626" y="484"/>
                        </a:lnTo>
                        <a:lnTo>
                          <a:pt x="1601" y="447"/>
                        </a:lnTo>
                        <a:lnTo>
                          <a:pt x="1563" y="429"/>
                        </a:lnTo>
                        <a:lnTo>
                          <a:pt x="1512" y="431"/>
                        </a:lnTo>
                        <a:lnTo>
                          <a:pt x="1453" y="447"/>
                        </a:lnTo>
                        <a:lnTo>
                          <a:pt x="1388" y="474"/>
                        </a:lnTo>
                        <a:lnTo>
                          <a:pt x="1318" y="511"/>
                        </a:lnTo>
                        <a:lnTo>
                          <a:pt x="1244" y="555"/>
                        </a:lnTo>
                        <a:lnTo>
                          <a:pt x="1171" y="601"/>
                        </a:lnTo>
                        <a:lnTo>
                          <a:pt x="1100" y="648"/>
                        </a:lnTo>
                        <a:lnTo>
                          <a:pt x="1036" y="691"/>
                        </a:lnTo>
                        <a:lnTo>
                          <a:pt x="977" y="730"/>
                        </a:lnTo>
                        <a:lnTo>
                          <a:pt x="926" y="761"/>
                        </a:lnTo>
                        <a:lnTo>
                          <a:pt x="887" y="779"/>
                        </a:lnTo>
                        <a:lnTo>
                          <a:pt x="863" y="785"/>
                        </a:lnTo>
                        <a:lnTo>
                          <a:pt x="854" y="772"/>
                        </a:lnTo>
                        <a:lnTo>
                          <a:pt x="857" y="756"/>
                        </a:lnTo>
                        <a:lnTo>
                          <a:pt x="863" y="748"/>
                        </a:lnTo>
                        <a:lnTo>
                          <a:pt x="870" y="742"/>
                        </a:lnTo>
                        <a:lnTo>
                          <a:pt x="880" y="740"/>
                        </a:lnTo>
                        <a:lnTo>
                          <a:pt x="890" y="742"/>
                        </a:lnTo>
                        <a:lnTo>
                          <a:pt x="900" y="748"/>
                        </a:lnTo>
                        <a:lnTo>
                          <a:pt x="909" y="756"/>
                        </a:lnTo>
                        <a:lnTo>
                          <a:pt x="916" y="766"/>
                        </a:lnTo>
                        <a:lnTo>
                          <a:pt x="922" y="779"/>
                        </a:lnTo>
                        <a:lnTo>
                          <a:pt x="928" y="791"/>
                        </a:lnTo>
                        <a:lnTo>
                          <a:pt x="932" y="804"/>
                        </a:lnTo>
                        <a:lnTo>
                          <a:pt x="936" y="815"/>
                        </a:lnTo>
                        <a:lnTo>
                          <a:pt x="943" y="840"/>
                        </a:lnTo>
                        <a:lnTo>
                          <a:pt x="952" y="863"/>
                        </a:lnTo>
                        <a:lnTo>
                          <a:pt x="964" y="883"/>
                        </a:lnTo>
                        <a:lnTo>
                          <a:pt x="977" y="890"/>
                        </a:lnTo>
                        <a:lnTo>
                          <a:pt x="985" y="889"/>
                        </a:lnTo>
                        <a:lnTo>
                          <a:pt x="995" y="883"/>
                        </a:lnTo>
                        <a:lnTo>
                          <a:pt x="1007" y="870"/>
                        </a:lnTo>
                        <a:lnTo>
                          <a:pt x="1018" y="851"/>
                        </a:lnTo>
                        <a:lnTo>
                          <a:pt x="1030" y="825"/>
                        </a:lnTo>
                        <a:lnTo>
                          <a:pt x="1037" y="788"/>
                        </a:lnTo>
                        <a:lnTo>
                          <a:pt x="1044" y="740"/>
                        </a:lnTo>
                        <a:lnTo>
                          <a:pt x="1046" y="680"/>
                        </a:lnTo>
                        <a:lnTo>
                          <a:pt x="1050" y="617"/>
                        </a:lnTo>
                        <a:lnTo>
                          <a:pt x="1064" y="556"/>
                        </a:lnTo>
                        <a:lnTo>
                          <a:pt x="1082" y="494"/>
                        </a:lnTo>
                        <a:lnTo>
                          <a:pt x="1103" y="427"/>
                        </a:lnTo>
                        <a:lnTo>
                          <a:pt x="1125" y="347"/>
                        </a:lnTo>
                        <a:lnTo>
                          <a:pt x="1144" y="254"/>
                        </a:lnTo>
                        <a:lnTo>
                          <a:pt x="1157" y="139"/>
                        </a:lnTo>
                        <a:lnTo>
                          <a:pt x="1161" y="0"/>
                        </a:lnTo>
                        <a:lnTo>
                          <a:pt x="1112" y="47"/>
                        </a:lnTo>
                        <a:close/>
                      </a:path>
                    </a:pathLst>
                  </a:custGeom>
                  <a:solidFill>
                    <a:srgbClr val="00F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6" name="Freeform 203"/>
                  <p:cNvSpPr>
                    <a:spLocks/>
                  </p:cNvSpPr>
                  <p:nvPr/>
                </p:nvSpPr>
                <p:spPr bwMode="auto">
                  <a:xfrm>
                    <a:off x="1325" y="2280"/>
                    <a:ext cx="544" cy="432"/>
                  </a:xfrm>
                  <a:custGeom>
                    <a:avLst/>
                    <a:gdLst>
                      <a:gd name="T0" fmla="*/ 0 w 1599"/>
                      <a:gd name="T1" fmla="*/ 0 h 1333"/>
                      <a:gd name="T2" fmla="*/ 0 w 1599"/>
                      <a:gd name="T3" fmla="*/ 0 h 1333"/>
                      <a:gd name="T4" fmla="*/ 0 w 1599"/>
                      <a:gd name="T5" fmla="*/ 0 h 1333"/>
                      <a:gd name="T6" fmla="*/ 0 w 1599"/>
                      <a:gd name="T7" fmla="*/ 0 h 1333"/>
                      <a:gd name="T8" fmla="*/ 0 w 1599"/>
                      <a:gd name="T9" fmla="*/ 0 h 1333"/>
                      <a:gd name="T10" fmla="*/ 0 w 1599"/>
                      <a:gd name="T11" fmla="*/ 0 h 1333"/>
                      <a:gd name="T12" fmla="*/ 0 w 1599"/>
                      <a:gd name="T13" fmla="*/ 0 h 1333"/>
                      <a:gd name="T14" fmla="*/ 0 w 1599"/>
                      <a:gd name="T15" fmla="*/ 0 h 1333"/>
                      <a:gd name="T16" fmla="*/ 0 w 1599"/>
                      <a:gd name="T17" fmla="*/ 0 h 1333"/>
                      <a:gd name="T18" fmla="*/ 0 w 1599"/>
                      <a:gd name="T19" fmla="*/ 0 h 1333"/>
                      <a:gd name="T20" fmla="*/ 0 w 1599"/>
                      <a:gd name="T21" fmla="*/ 0 h 1333"/>
                      <a:gd name="T22" fmla="*/ 0 w 1599"/>
                      <a:gd name="T23" fmla="*/ 0 h 1333"/>
                      <a:gd name="T24" fmla="*/ 0 w 1599"/>
                      <a:gd name="T25" fmla="*/ 0 h 1333"/>
                      <a:gd name="T26" fmla="*/ 0 w 1599"/>
                      <a:gd name="T27" fmla="*/ 0 h 1333"/>
                      <a:gd name="T28" fmla="*/ 0 w 1599"/>
                      <a:gd name="T29" fmla="*/ 0 h 1333"/>
                      <a:gd name="T30" fmla="*/ 0 w 1599"/>
                      <a:gd name="T31" fmla="*/ 0 h 1333"/>
                      <a:gd name="T32" fmla="*/ 0 w 1599"/>
                      <a:gd name="T33" fmla="*/ 0 h 1333"/>
                      <a:gd name="T34" fmla="*/ 0 w 1599"/>
                      <a:gd name="T35" fmla="*/ 0 h 1333"/>
                      <a:gd name="T36" fmla="*/ 0 w 1599"/>
                      <a:gd name="T37" fmla="*/ 0 h 1333"/>
                      <a:gd name="T38" fmla="*/ 0 w 1599"/>
                      <a:gd name="T39" fmla="*/ 0 h 1333"/>
                      <a:gd name="T40" fmla="*/ 0 w 1599"/>
                      <a:gd name="T41" fmla="*/ 0 h 1333"/>
                      <a:gd name="T42" fmla="*/ 0 w 1599"/>
                      <a:gd name="T43" fmla="*/ 0 h 1333"/>
                      <a:gd name="T44" fmla="*/ 0 w 1599"/>
                      <a:gd name="T45" fmla="*/ 0 h 1333"/>
                      <a:gd name="T46" fmla="*/ 0 w 1599"/>
                      <a:gd name="T47" fmla="*/ 0 h 1333"/>
                      <a:gd name="T48" fmla="*/ 0 w 1599"/>
                      <a:gd name="T49" fmla="*/ 0 h 1333"/>
                      <a:gd name="T50" fmla="*/ 0 w 1599"/>
                      <a:gd name="T51" fmla="*/ 0 h 1333"/>
                      <a:gd name="T52" fmla="*/ 0 w 1599"/>
                      <a:gd name="T53" fmla="*/ 0 h 1333"/>
                      <a:gd name="T54" fmla="*/ 0 w 1599"/>
                      <a:gd name="T55" fmla="*/ 0 h 1333"/>
                      <a:gd name="T56" fmla="*/ 0 w 1599"/>
                      <a:gd name="T57" fmla="*/ 0 h 1333"/>
                      <a:gd name="T58" fmla="*/ 0 w 1599"/>
                      <a:gd name="T59" fmla="*/ 0 h 1333"/>
                      <a:gd name="T60" fmla="*/ 0 w 1599"/>
                      <a:gd name="T61" fmla="*/ 0 h 1333"/>
                      <a:gd name="T62" fmla="*/ 0 w 1599"/>
                      <a:gd name="T63" fmla="*/ 0 h 1333"/>
                      <a:gd name="T64" fmla="*/ 0 w 1599"/>
                      <a:gd name="T65" fmla="*/ 0 h 1333"/>
                      <a:gd name="T66" fmla="*/ 0 w 1599"/>
                      <a:gd name="T67" fmla="*/ 0 h 1333"/>
                      <a:gd name="T68" fmla="*/ 0 w 1599"/>
                      <a:gd name="T69" fmla="*/ 0 h 1333"/>
                      <a:gd name="T70" fmla="*/ 0 w 1599"/>
                      <a:gd name="T71" fmla="*/ 0 h 1333"/>
                      <a:gd name="T72" fmla="*/ 0 w 1599"/>
                      <a:gd name="T73" fmla="*/ 0 h 1333"/>
                      <a:gd name="T74" fmla="*/ 0 w 1599"/>
                      <a:gd name="T75" fmla="*/ 0 h 1333"/>
                      <a:gd name="T76" fmla="*/ 0 w 1599"/>
                      <a:gd name="T77" fmla="*/ 0 h 1333"/>
                      <a:gd name="T78" fmla="*/ 0 w 1599"/>
                      <a:gd name="T79" fmla="*/ 0 h 1333"/>
                      <a:gd name="T80" fmla="*/ 0 w 1599"/>
                      <a:gd name="T81" fmla="*/ 0 h 1333"/>
                      <a:gd name="T82" fmla="*/ 0 w 1599"/>
                      <a:gd name="T83" fmla="*/ 0 h 1333"/>
                      <a:gd name="T84" fmla="*/ 0 w 1599"/>
                      <a:gd name="T85" fmla="*/ 0 h 1333"/>
                      <a:gd name="T86" fmla="*/ 0 w 1599"/>
                      <a:gd name="T87" fmla="*/ 0 h 1333"/>
                      <a:gd name="T88" fmla="*/ 0 w 1599"/>
                      <a:gd name="T89" fmla="*/ 0 h 1333"/>
                      <a:gd name="T90" fmla="*/ 0 w 1599"/>
                      <a:gd name="T91" fmla="*/ 0 h 1333"/>
                      <a:gd name="T92" fmla="*/ 0 w 1599"/>
                      <a:gd name="T93" fmla="*/ 0 h 1333"/>
                      <a:gd name="T94" fmla="*/ 0 w 1599"/>
                      <a:gd name="T95" fmla="*/ 0 h 1333"/>
                      <a:gd name="T96" fmla="*/ 0 w 1599"/>
                      <a:gd name="T97" fmla="*/ 0 h 1333"/>
                      <a:gd name="T98" fmla="*/ 0 w 1599"/>
                      <a:gd name="T99" fmla="*/ 0 h 1333"/>
                      <a:gd name="T100" fmla="*/ 0 w 1599"/>
                      <a:gd name="T101" fmla="*/ 0 h 1333"/>
                      <a:gd name="T102" fmla="*/ 0 w 1599"/>
                      <a:gd name="T103" fmla="*/ 0 h 1333"/>
                      <a:gd name="T104" fmla="*/ 0 w 1599"/>
                      <a:gd name="T105" fmla="*/ 0 h 1333"/>
                      <a:gd name="T106" fmla="*/ 0 w 1599"/>
                      <a:gd name="T107" fmla="*/ 0 h 1333"/>
                      <a:gd name="T108" fmla="*/ 0 w 1599"/>
                      <a:gd name="T109" fmla="*/ 0 h 1333"/>
                      <a:gd name="T110" fmla="*/ 0 w 1599"/>
                      <a:gd name="T111" fmla="*/ 0 h 1333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1599"/>
                      <a:gd name="T169" fmla="*/ 0 h 1333"/>
                      <a:gd name="T170" fmla="*/ 1599 w 1599"/>
                      <a:gd name="T171" fmla="*/ 1333 h 1333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1599" h="1333">
                        <a:moveTo>
                          <a:pt x="1447" y="1333"/>
                        </a:moveTo>
                        <a:lnTo>
                          <a:pt x="1451" y="1211"/>
                        </a:lnTo>
                        <a:lnTo>
                          <a:pt x="1464" y="1089"/>
                        </a:lnTo>
                        <a:lnTo>
                          <a:pt x="1483" y="968"/>
                        </a:lnTo>
                        <a:lnTo>
                          <a:pt x="1503" y="848"/>
                        </a:lnTo>
                        <a:lnTo>
                          <a:pt x="1523" y="730"/>
                        </a:lnTo>
                        <a:lnTo>
                          <a:pt x="1542" y="617"/>
                        </a:lnTo>
                        <a:lnTo>
                          <a:pt x="1555" y="507"/>
                        </a:lnTo>
                        <a:lnTo>
                          <a:pt x="1559" y="402"/>
                        </a:lnTo>
                        <a:lnTo>
                          <a:pt x="1559" y="379"/>
                        </a:lnTo>
                        <a:lnTo>
                          <a:pt x="1557" y="355"/>
                        </a:lnTo>
                        <a:lnTo>
                          <a:pt x="1556" y="326"/>
                        </a:lnTo>
                        <a:lnTo>
                          <a:pt x="1552" y="297"/>
                        </a:lnTo>
                        <a:lnTo>
                          <a:pt x="1546" y="267"/>
                        </a:lnTo>
                        <a:lnTo>
                          <a:pt x="1537" y="235"/>
                        </a:lnTo>
                        <a:lnTo>
                          <a:pt x="1524" y="205"/>
                        </a:lnTo>
                        <a:lnTo>
                          <a:pt x="1508" y="175"/>
                        </a:lnTo>
                        <a:lnTo>
                          <a:pt x="1488" y="146"/>
                        </a:lnTo>
                        <a:lnTo>
                          <a:pt x="1464" y="118"/>
                        </a:lnTo>
                        <a:lnTo>
                          <a:pt x="1434" y="94"/>
                        </a:lnTo>
                        <a:lnTo>
                          <a:pt x="1396" y="72"/>
                        </a:lnTo>
                        <a:lnTo>
                          <a:pt x="1354" y="55"/>
                        </a:lnTo>
                        <a:lnTo>
                          <a:pt x="1304" y="42"/>
                        </a:lnTo>
                        <a:lnTo>
                          <a:pt x="1248" y="34"/>
                        </a:lnTo>
                        <a:lnTo>
                          <a:pt x="1183" y="31"/>
                        </a:lnTo>
                        <a:lnTo>
                          <a:pt x="1131" y="32"/>
                        </a:lnTo>
                        <a:lnTo>
                          <a:pt x="1081" y="36"/>
                        </a:lnTo>
                        <a:lnTo>
                          <a:pt x="1033" y="42"/>
                        </a:lnTo>
                        <a:lnTo>
                          <a:pt x="986" y="51"/>
                        </a:lnTo>
                        <a:lnTo>
                          <a:pt x="941" y="61"/>
                        </a:lnTo>
                        <a:lnTo>
                          <a:pt x="898" y="72"/>
                        </a:lnTo>
                        <a:lnTo>
                          <a:pt x="855" y="84"/>
                        </a:lnTo>
                        <a:lnTo>
                          <a:pt x="813" y="97"/>
                        </a:lnTo>
                        <a:lnTo>
                          <a:pt x="770" y="110"/>
                        </a:lnTo>
                        <a:lnTo>
                          <a:pt x="728" y="121"/>
                        </a:lnTo>
                        <a:lnTo>
                          <a:pt x="686" y="133"/>
                        </a:lnTo>
                        <a:lnTo>
                          <a:pt x="643" y="143"/>
                        </a:lnTo>
                        <a:lnTo>
                          <a:pt x="600" y="152"/>
                        </a:lnTo>
                        <a:lnTo>
                          <a:pt x="554" y="157"/>
                        </a:lnTo>
                        <a:lnTo>
                          <a:pt x="508" y="162"/>
                        </a:lnTo>
                        <a:lnTo>
                          <a:pt x="460" y="163"/>
                        </a:lnTo>
                        <a:lnTo>
                          <a:pt x="432" y="163"/>
                        </a:lnTo>
                        <a:lnTo>
                          <a:pt x="409" y="160"/>
                        </a:lnTo>
                        <a:lnTo>
                          <a:pt x="388" y="157"/>
                        </a:lnTo>
                        <a:lnTo>
                          <a:pt x="374" y="154"/>
                        </a:lnTo>
                        <a:lnTo>
                          <a:pt x="363" y="150"/>
                        </a:lnTo>
                        <a:lnTo>
                          <a:pt x="355" y="146"/>
                        </a:lnTo>
                        <a:lnTo>
                          <a:pt x="351" y="140"/>
                        </a:lnTo>
                        <a:lnTo>
                          <a:pt x="350" y="136"/>
                        </a:lnTo>
                        <a:lnTo>
                          <a:pt x="351" y="127"/>
                        </a:lnTo>
                        <a:lnTo>
                          <a:pt x="358" y="121"/>
                        </a:lnTo>
                        <a:lnTo>
                          <a:pt x="367" y="117"/>
                        </a:lnTo>
                        <a:lnTo>
                          <a:pt x="380" y="116"/>
                        </a:lnTo>
                        <a:lnTo>
                          <a:pt x="388" y="114"/>
                        </a:lnTo>
                        <a:lnTo>
                          <a:pt x="393" y="111"/>
                        </a:lnTo>
                        <a:lnTo>
                          <a:pt x="394" y="107"/>
                        </a:lnTo>
                        <a:lnTo>
                          <a:pt x="393" y="103"/>
                        </a:lnTo>
                        <a:lnTo>
                          <a:pt x="390" y="95"/>
                        </a:lnTo>
                        <a:lnTo>
                          <a:pt x="383" y="88"/>
                        </a:lnTo>
                        <a:lnTo>
                          <a:pt x="373" y="81"/>
                        </a:lnTo>
                        <a:lnTo>
                          <a:pt x="361" y="72"/>
                        </a:lnTo>
                        <a:lnTo>
                          <a:pt x="345" y="64"/>
                        </a:lnTo>
                        <a:lnTo>
                          <a:pt x="328" y="57"/>
                        </a:lnTo>
                        <a:lnTo>
                          <a:pt x="309" y="49"/>
                        </a:lnTo>
                        <a:lnTo>
                          <a:pt x="286" y="42"/>
                        </a:lnTo>
                        <a:lnTo>
                          <a:pt x="263" y="38"/>
                        </a:lnTo>
                        <a:lnTo>
                          <a:pt x="237" y="34"/>
                        </a:lnTo>
                        <a:lnTo>
                          <a:pt x="208" y="31"/>
                        </a:lnTo>
                        <a:lnTo>
                          <a:pt x="178" y="29"/>
                        </a:lnTo>
                        <a:lnTo>
                          <a:pt x="164" y="29"/>
                        </a:lnTo>
                        <a:lnTo>
                          <a:pt x="148" y="32"/>
                        </a:lnTo>
                        <a:lnTo>
                          <a:pt x="132" y="34"/>
                        </a:lnTo>
                        <a:lnTo>
                          <a:pt x="116" y="38"/>
                        </a:lnTo>
                        <a:lnTo>
                          <a:pt x="102" y="44"/>
                        </a:lnTo>
                        <a:lnTo>
                          <a:pt x="90" y="49"/>
                        </a:lnTo>
                        <a:lnTo>
                          <a:pt x="83" y="58"/>
                        </a:lnTo>
                        <a:lnTo>
                          <a:pt x="80" y="67"/>
                        </a:lnTo>
                        <a:lnTo>
                          <a:pt x="88" y="77"/>
                        </a:lnTo>
                        <a:lnTo>
                          <a:pt x="106" y="87"/>
                        </a:lnTo>
                        <a:lnTo>
                          <a:pt x="132" y="97"/>
                        </a:lnTo>
                        <a:lnTo>
                          <a:pt x="164" y="107"/>
                        </a:lnTo>
                        <a:lnTo>
                          <a:pt x="194" y="120"/>
                        </a:lnTo>
                        <a:lnTo>
                          <a:pt x="220" y="133"/>
                        </a:lnTo>
                        <a:lnTo>
                          <a:pt x="239" y="150"/>
                        </a:lnTo>
                        <a:lnTo>
                          <a:pt x="246" y="170"/>
                        </a:lnTo>
                        <a:lnTo>
                          <a:pt x="244" y="178"/>
                        </a:lnTo>
                        <a:lnTo>
                          <a:pt x="242" y="183"/>
                        </a:lnTo>
                        <a:lnTo>
                          <a:pt x="237" y="189"/>
                        </a:lnTo>
                        <a:lnTo>
                          <a:pt x="231" y="193"/>
                        </a:lnTo>
                        <a:lnTo>
                          <a:pt x="226" y="198"/>
                        </a:lnTo>
                        <a:lnTo>
                          <a:pt x="219" y="201"/>
                        </a:lnTo>
                        <a:lnTo>
                          <a:pt x="210" y="202"/>
                        </a:lnTo>
                        <a:lnTo>
                          <a:pt x="203" y="202"/>
                        </a:lnTo>
                        <a:lnTo>
                          <a:pt x="194" y="201"/>
                        </a:lnTo>
                        <a:lnTo>
                          <a:pt x="185" y="199"/>
                        </a:lnTo>
                        <a:lnTo>
                          <a:pt x="177" y="196"/>
                        </a:lnTo>
                        <a:lnTo>
                          <a:pt x="167" y="192"/>
                        </a:lnTo>
                        <a:lnTo>
                          <a:pt x="157" y="189"/>
                        </a:lnTo>
                        <a:lnTo>
                          <a:pt x="147" y="186"/>
                        </a:lnTo>
                        <a:lnTo>
                          <a:pt x="138" y="185"/>
                        </a:lnTo>
                        <a:lnTo>
                          <a:pt x="128" y="183"/>
                        </a:lnTo>
                        <a:lnTo>
                          <a:pt x="113" y="186"/>
                        </a:lnTo>
                        <a:lnTo>
                          <a:pt x="103" y="192"/>
                        </a:lnTo>
                        <a:lnTo>
                          <a:pt x="99" y="201"/>
                        </a:lnTo>
                        <a:lnTo>
                          <a:pt x="98" y="206"/>
                        </a:lnTo>
                        <a:lnTo>
                          <a:pt x="102" y="234"/>
                        </a:lnTo>
                        <a:lnTo>
                          <a:pt x="111" y="254"/>
                        </a:lnTo>
                        <a:lnTo>
                          <a:pt x="121" y="271"/>
                        </a:lnTo>
                        <a:lnTo>
                          <a:pt x="125" y="287"/>
                        </a:lnTo>
                        <a:lnTo>
                          <a:pt x="125" y="298"/>
                        </a:lnTo>
                        <a:lnTo>
                          <a:pt x="122" y="306"/>
                        </a:lnTo>
                        <a:lnTo>
                          <a:pt x="119" y="309"/>
                        </a:lnTo>
                        <a:lnTo>
                          <a:pt x="118" y="309"/>
                        </a:lnTo>
                        <a:lnTo>
                          <a:pt x="118" y="290"/>
                        </a:lnTo>
                        <a:lnTo>
                          <a:pt x="113" y="274"/>
                        </a:lnTo>
                        <a:lnTo>
                          <a:pt x="103" y="261"/>
                        </a:lnTo>
                        <a:lnTo>
                          <a:pt x="93" y="247"/>
                        </a:lnTo>
                        <a:lnTo>
                          <a:pt x="86" y="237"/>
                        </a:lnTo>
                        <a:lnTo>
                          <a:pt x="80" y="225"/>
                        </a:lnTo>
                        <a:lnTo>
                          <a:pt x="76" y="213"/>
                        </a:lnTo>
                        <a:lnTo>
                          <a:pt x="75" y="203"/>
                        </a:lnTo>
                        <a:lnTo>
                          <a:pt x="76" y="190"/>
                        </a:lnTo>
                        <a:lnTo>
                          <a:pt x="83" y="176"/>
                        </a:lnTo>
                        <a:lnTo>
                          <a:pt x="95" y="163"/>
                        </a:lnTo>
                        <a:lnTo>
                          <a:pt x="112" y="157"/>
                        </a:lnTo>
                        <a:lnTo>
                          <a:pt x="124" y="159"/>
                        </a:lnTo>
                        <a:lnTo>
                          <a:pt x="135" y="162"/>
                        </a:lnTo>
                        <a:lnTo>
                          <a:pt x="145" y="165"/>
                        </a:lnTo>
                        <a:lnTo>
                          <a:pt x="157" y="167"/>
                        </a:lnTo>
                        <a:lnTo>
                          <a:pt x="165" y="167"/>
                        </a:lnTo>
                        <a:lnTo>
                          <a:pt x="172" y="166"/>
                        </a:lnTo>
                        <a:lnTo>
                          <a:pt x="177" y="162"/>
                        </a:lnTo>
                        <a:lnTo>
                          <a:pt x="178" y="152"/>
                        </a:lnTo>
                        <a:lnTo>
                          <a:pt x="174" y="140"/>
                        </a:lnTo>
                        <a:lnTo>
                          <a:pt x="164" y="130"/>
                        </a:lnTo>
                        <a:lnTo>
                          <a:pt x="149" y="121"/>
                        </a:lnTo>
                        <a:lnTo>
                          <a:pt x="134" y="116"/>
                        </a:lnTo>
                        <a:lnTo>
                          <a:pt x="115" y="110"/>
                        </a:lnTo>
                        <a:lnTo>
                          <a:pt x="99" y="106"/>
                        </a:lnTo>
                        <a:lnTo>
                          <a:pt x="85" y="103"/>
                        </a:lnTo>
                        <a:lnTo>
                          <a:pt x="76" y="101"/>
                        </a:lnTo>
                        <a:lnTo>
                          <a:pt x="69" y="100"/>
                        </a:lnTo>
                        <a:lnTo>
                          <a:pt x="57" y="97"/>
                        </a:lnTo>
                        <a:lnTo>
                          <a:pt x="44" y="94"/>
                        </a:lnTo>
                        <a:lnTo>
                          <a:pt x="31" y="90"/>
                        </a:lnTo>
                        <a:lnTo>
                          <a:pt x="20" y="84"/>
                        </a:lnTo>
                        <a:lnTo>
                          <a:pt x="10" y="77"/>
                        </a:lnTo>
                        <a:lnTo>
                          <a:pt x="3" y="70"/>
                        </a:lnTo>
                        <a:lnTo>
                          <a:pt x="0" y="61"/>
                        </a:lnTo>
                        <a:lnTo>
                          <a:pt x="3" y="51"/>
                        </a:lnTo>
                        <a:lnTo>
                          <a:pt x="11" y="41"/>
                        </a:lnTo>
                        <a:lnTo>
                          <a:pt x="26" y="31"/>
                        </a:lnTo>
                        <a:lnTo>
                          <a:pt x="46" y="22"/>
                        </a:lnTo>
                        <a:lnTo>
                          <a:pt x="72" y="13"/>
                        </a:lnTo>
                        <a:lnTo>
                          <a:pt x="100" y="6"/>
                        </a:lnTo>
                        <a:lnTo>
                          <a:pt x="136" y="2"/>
                        </a:lnTo>
                        <a:lnTo>
                          <a:pt x="175" y="0"/>
                        </a:lnTo>
                        <a:lnTo>
                          <a:pt x="207" y="0"/>
                        </a:lnTo>
                        <a:lnTo>
                          <a:pt x="237" y="3"/>
                        </a:lnTo>
                        <a:lnTo>
                          <a:pt x="266" y="6"/>
                        </a:lnTo>
                        <a:lnTo>
                          <a:pt x="292" y="11"/>
                        </a:lnTo>
                        <a:lnTo>
                          <a:pt x="316" y="15"/>
                        </a:lnTo>
                        <a:lnTo>
                          <a:pt x="339" y="21"/>
                        </a:lnTo>
                        <a:lnTo>
                          <a:pt x="360" y="28"/>
                        </a:lnTo>
                        <a:lnTo>
                          <a:pt x="378" y="35"/>
                        </a:lnTo>
                        <a:lnTo>
                          <a:pt x="394" y="42"/>
                        </a:lnTo>
                        <a:lnTo>
                          <a:pt x="409" y="51"/>
                        </a:lnTo>
                        <a:lnTo>
                          <a:pt x="420" y="58"/>
                        </a:lnTo>
                        <a:lnTo>
                          <a:pt x="430" y="67"/>
                        </a:lnTo>
                        <a:lnTo>
                          <a:pt x="437" y="75"/>
                        </a:lnTo>
                        <a:lnTo>
                          <a:pt x="443" y="82"/>
                        </a:lnTo>
                        <a:lnTo>
                          <a:pt x="446" y="91"/>
                        </a:lnTo>
                        <a:lnTo>
                          <a:pt x="447" y="98"/>
                        </a:lnTo>
                        <a:lnTo>
                          <a:pt x="443" y="106"/>
                        </a:lnTo>
                        <a:lnTo>
                          <a:pt x="434" y="111"/>
                        </a:lnTo>
                        <a:lnTo>
                          <a:pt x="427" y="117"/>
                        </a:lnTo>
                        <a:lnTo>
                          <a:pt x="426" y="124"/>
                        </a:lnTo>
                        <a:lnTo>
                          <a:pt x="427" y="127"/>
                        </a:lnTo>
                        <a:lnTo>
                          <a:pt x="430" y="130"/>
                        </a:lnTo>
                        <a:lnTo>
                          <a:pt x="434" y="131"/>
                        </a:lnTo>
                        <a:lnTo>
                          <a:pt x="442" y="133"/>
                        </a:lnTo>
                        <a:lnTo>
                          <a:pt x="450" y="134"/>
                        </a:lnTo>
                        <a:lnTo>
                          <a:pt x="462" y="134"/>
                        </a:lnTo>
                        <a:lnTo>
                          <a:pt x="476" y="134"/>
                        </a:lnTo>
                        <a:lnTo>
                          <a:pt x="495" y="134"/>
                        </a:lnTo>
                        <a:lnTo>
                          <a:pt x="528" y="133"/>
                        </a:lnTo>
                        <a:lnTo>
                          <a:pt x="565" y="129"/>
                        </a:lnTo>
                        <a:lnTo>
                          <a:pt x="603" y="121"/>
                        </a:lnTo>
                        <a:lnTo>
                          <a:pt x="645" y="113"/>
                        </a:lnTo>
                        <a:lnTo>
                          <a:pt x="686" y="103"/>
                        </a:lnTo>
                        <a:lnTo>
                          <a:pt x="730" y="93"/>
                        </a:lnTo>
                        <a:lnTo>
                          <a:pt x="774" y="80"/>
                        </a:lnTo>
                        <a:lnTo>
                          <a:pt x="819" y="67"/>
                        </a:lnTo>
                        <a:lnTo>
                          <a:pt x="865" y="55"/>
                        </a:lnTo>
                        <a:lnTo>
                          <a:pt x="910" y="42"/>
                        </a:lnTo>
                        <a:lnTo>
                          <a:pt x="956" y="32"/>
                        </a:lnTo>
                        <a:lnTo>
                          <a:pt x="1000" y="22"/>
                        </a:lnTo>
                        <a:lnTo>
                          <a:pt x="1045" y="13"/>
                        </a:lnTo>
                        <a:lnTo>
                          <a:pt x="1087" y="6"/>
                        </a:lnTo>
                        <a:lnTo>
                          <a:pt x="1128" y="2"/>
                        </a:lnTo>
                        <a:lnTo>
                          <a:pt x="1169" y="0"/>
                        </a:lnTo>
                        <a:lnTo>
                          <a:pt x="1180" y="0"/>
                        </a:lnTo>
                        <a:lnTo>
                          <a:pt x="1198" y="0"/>
                        </a:lnTo>
                        <a:lnTo>
                          <a:pt x="1222" y="0"/>
                        </a:lnTo>
                        <a:lnTo>
                          <a:pt x="1252" y="3"/>
                        </a:lnTo>
                        <a:lnTo>
                          <a:pt x="1285" y="6"/>
                        </a:lnTo>
                        <a:lnTo>
                          <a:pt x="1321" y="13"/>
                        </a:lnTo>
                        <a:lnTo>
                          <a:pt x="1359" y="25"/>
                        </a:lnTo>
                        <a:lnTo>
                          <a:pt x="1398" y="39"/>
                        </a:lnTo>
                        <a:lnTo>
                          <a:pt x="1437" y="58"/>
                        </a:lnTo>
                        <a:lnTo>
                          <a:pt x="1473" y="84"/>
                        </a:lnTo>
                        <a:lnTo>
                          <a:pt x="1507" y="116"/>
                        </a:lnTo>
                        <a:lnTo>
                          <a:pt x="1537" y="153"/>
                        </a:lnTo>
                        <a:lnTo>
                          <a:pt x="1563" y="199"/>
                        </a:lnTo>
                        <a:lnTo>
                          <a:pt x="1582" y="254"/>
                        </a:lnTo>
                        <a:lnTo>
                          <a:pt x="1595" y="317"/>
                        </a:lnTo>
                        <a:lnTo>
                          <a:pt x="1599" y="391"/>
                        </a:lnTo>
                        <a:lnTo>
                          <a:pt x="1595" y="516"/>
                        </a:lnTo>
                        <a:lnTo>
                          <a:pt x="1582" y="630"/>
                        </a:lnTo>
                        <a:lnTo>
                          <a:pt x="1563" y="736"/>
                        </a:lnTo>
                        <a:lnTo>
                          <a:pt x="1542" y="838"/>
                        </a:lnTo>
                        <a:lnTo>
                          <a:pt x="1520" y="943"/>
                        </a:lnTo>
                        <a:lnTo>
                          <a:pt x="1503" y="1056"/>
                        </a:lnTo>
                        <a:lnTo>
                          <a:pt x="1488" y="1181"/>
                        </a:lnTo>
                        <a:lnTo>
                          <a:pt x="1484" y="1322"/>
                        </a:lnTo>
                        <a:lnTo>
                          <a:pt x="1447" y="1333"/>
                        </a:lnTo>
                        <a:close/>
                      </a:path>
                    </a:pathLst>
                  </a:custGeom>
                  <a:solidFill>
                    <a:srgbClr val="00F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7" name="Freeform 205"/>
                  <p:cNvSpPr>
                    <a:spLocks/>
                  </p:cNvSpPr>
                  <p:nvPr/>
                </p:nvSpPr>
                <p:spPr bwMode="auto">
                  <a:xfrm>
                    <a:off x="1182" y="2084"/>
                    <a:ext cx="80" cy="497"/>
                  </a:xfrm>
                  <a:custGeom>
                    <a:avLst/>
                    <a:gdLst>
                      <a:gd name="T0" fmla="*/ 0 w 236"/>
                      <a:gd name="T1" fmla="*/ 0 h 1532"/>
                      <a:gd name="T2" fmla="*/ 0 w 236"/>
                      <a:gd name="T3" fmla="*/ 0 h 1532"/>
                      <a:gd name="T4" fmla="*/ 0 w 236"/>
                      <a:gd name="T5" fmla="*/ 0 h 1532"/>
                      <a:gd name="T6" fmla="*/ 0 w 236"/>
                      <a:gd name="T7" fmla="*/ 0 h 1532"/>
                      <a:gd name="T8" fmla="*/ 0 w 236"/>
                      <a:gd name="T9" fmla="*/ 0 h 1532"/>
                      <a:gd name="T10" fmla="*/ 0 w 236"/>
                      <a:gd name="T11" fmla="*/ 0 h 1532"/>
                      <a:gd name="T12" fmla="*/ 0 w 236"/>
                      <a:gd name="T13" fmla="*/ 0 h 1532"/>
                      <a:gd name="T14" fmla="*/ 0 w 236"/>
                      <a:gd name="T15" fmla="*/ 0 h 1532"/>
                      <a:gd name="T16" fmla="*/ 0 w 236"/>
                      <a:gd name="T17" fmla="*/ 0 h 1532"/>
                      <a:gd name="T18" fmla="*/ 0 w 236"/>
                      <a:gd name="T19" fmla="*/ 0 h 1532"/>
                      <a:gd name="T20" fmla="*/ 0 w 236"/>
                      <a:gd name="T21" fmla="*/ 0 h 1532"/>
                      <a:gd name="T22" fmla="*/ 0 w 236"/>
                      <a:gd name="T23" fmla="*/ 0 h 1532"/>
                      <a:gd name="T24" fmla="*/ 0 w 236"/>
                      <a:gd name="T25" fmla="*/ 0 h 1532"/>
                      <a:gd name="T26" fmla="*/ 0 w 236"/>
                      <a:gd name="T27" fmla="*/ 0 h 1532"/>
                      <a:gd name="T28" fmla="*/ 0 w 236"/>
                      <a:gd name="T29" fmla="*/ 0 h 1532"/>
                      <a:gd name="T30" fmla="*/ 0 w 236"/>
                      <a:gd name="T31" fmla="*/ 0 h 1532"/>
                      <a:gd name="T32" fmla="*/ 0 w 236"/>
                      <a:gd name="T33" fmla="*/ 0 h 1532"/>
                      <a:gd name="T34" fmla="*/ 0 w 236"/>
                      <a:gd name="T35" fmla="*/ 0 h 1532"/>
                      <a:gd name="T36" fmla="*/ 0 w 236"/>
                      <a:gd name="T37" fmla="*/ 0 h 1532"/>
                      <a:gd name="T38" fmla="*/ 0 w 236"/>
                      <a:gd name="T39" fmla="*/ 0 h 1532"/>
                      <a:gd name="T40" fmla="*/ 0 w 236"/>
                      <a:gd name="T41" fmla="*/ 0 h 1532"/>
                      <a:gd name="T42" fmla="*/ 0 w 236"/>
                      <a:gd name="T43" fmla="*/ 0 h 1532"/>
                      <a:gd name="T44" fmla="*/ 0 w 236"/>
                      <a:gd name="T45" fmla="*/ 0 h 1532"/>
                      <a:gd name="T46" fmla="*/ 0 w 236"/>
                      <a:gd name="T47" fmla="*/ 0 h 1532"/>
                      <a:gd name="T48" fmla="*/ 0 w 236"/>
                      <a:gd name="T49" fmla="*/ 0 h 1532"/>
                      <a:gd name="T50" fmla="*/ 0 w 236"/>
                      <a:gd name="T51" fmla="*/ 0 h 1532"/>
                      <a:gd name="T52" fmla="*/ 0 w 236"/>
                      <a:gd name="T53" fmla="*/ 0 h 1532"/>
                      <a:gd name="T54" fmla="*/ 0 w 236"/>
                      <a:gd name="T55" fmla="*/ 0 h 1532"/>
                      <a:gd name="T56" fmla="*/ 0 w 236"/>
                      <a:gd name="T57" fmla="*/ 0 h 1532"/>
                      <a:gd name="T58" fmla="*/ 0 w 236"/>
                      <a:gd name="T59" fmla="*/ 0 h 1532"/>
                      <a:gd name="T60" fmla="*/ 0 w 236"/>
                      <a:gd name="T61" fmla="*/ 0 h 1532"/>
                      <a:gd name="T62" fmla="*/ 0 w 236"/>
                      <a:gd name="T63" fmla="*/ 0 h 1532"/>
                      <a:gd name="T64" fmla="*/ 0 w 236"/>
                      <a:gd name="T65" fmla="*/ 0 h 1532"/>
                      <a:gd name="T66" fmla="*/ 0 w 236"/>
                      <a:gd name="T67" fmla="*/ 0 h 1532"/>
                      <a:gd name="T68" fmla="*/ 0 w 236"/>
                      <a:gd name="T69" fmla="*/ 0 h 1532"/>
                      <a:gd name="T70" fmla="*/ 0 w 236"/>
                      <a:gd name="T71" fmla="*/ 0 h 1532"/>
                      <a:gd name="T72" fmla="*/ 0 w 236"/>
                      <a:gd name="T73" fmla="*/ 0 h 1532"/>
                      <a:gd name="T74" fmla="*/ 0 w 236"/>
                      <a:gd name="T75" fmla="*/ 0 h 1532"/>
                      <a:gd name="T76" fmla="*/ 0 w 236"/>
                      <a:gd name="T77" fmla="*/ 0 h 1532"/>
                      <a:gd name="T78" fmla="*/ 0 w 236"/>
                      <a:gd name="T79" fmla="*/ 0 h 1532"/>
                      <a:gd name="T80" fmla="*/ 0 w 236"/>
                      <a:gd name="T81" fmla="*/ 0 h 1532"/>
                      <a:gd name="T82" fmla="*/ 0 w 236"/>
                      <a:gd name="T83" fmla="*/ 0 h 1532"/>
                      <a:gd name="T84" fmla="*/ 0 w 236"/>
                      <a:gd name="T85" fmla="*/ 0 h 15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36"/>
                      <a:gd name="T130" fmla="*/ 0 h 1532"/>
                      <a:gd name="T131" fmla="*/ 236 w 236"/>
                      <a:gd name="T132" fmla="*/ 1532 h 15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36" h="1532">
                        <a:moveTo>
                          <a:pt x="163" y="1510"/>
                        </a:moveTo>
                        <a:lnTo>
                          <a:pt x="169" y="1532"/>
                        </a:lnTo>
                        <a:lnTo>
                          <a:pt x="172" y="1527"/>
                        </a:lnTo>
                        <a:lnTo>
                          <a:pt x="179" y="1516"/>
                        </a:lnTo>
                        <a:lnTo>
                          <a:pt x="190" y="1496"/>
                        </a:lnTo>
                        <a:lnTo>
                          <a:pt x="203" y="1467"/>
                        </a:lnTo>
                        <a:lnTo>
                          <a:pt x="215" y="1429"/>
                        </a:lnTo>
                        <a:lnTo>
                          <a:pt x="226" y="1383"/>
                        </a:lnTo>
                        <a:lnTo>
                          <a:pt x="234" y="1327"/>
                        </a:lnTo>
                        <a:lnTo>
                          <a:pt x="236" y="1264"/>
                        </a:lnTo>
                        <a:lnTo>
                          <a:pt x="229" y="1167"/>
                        </a:lnTo>
                        <a:lnTo>
                          <a:pt x="212" y="1058"/>
                        </a:lnTo>
                        <a:lnTo>
                          <a:pt x="186" y="943"/>
                        </a:lnTo>
                        <a:lnTo>
                          <a:pt x="156" y="825"/>
                        </a:lnTo>
                        <a:lnTo>
                          <a:pt x="126" y="708"/>
                        </a:lnTo>
                        <a:lnTo>
                          <a:pt x="101" y="597"/>
                        </a:lnTo>
                        <a:lnTo>
                          <a:pt x="82" y="496"/>
                        </a:lnTo>
                        <a:lnTo>
                          <a:pt x="75" y="410"/>
                        </a:lnTo>
                        <a:lnTo>
                          <a:pt x="81" y="335"/>
                        </a:lnTo>
                        <a:lnTo>
                          <a:pt x="94" y="268"/>
                        </a:lnTo>
                        <a:lnTo>
                          <a:pt x="105" y="219"/>
                        </a:lnTo>
                        <a:lnTo>
                          <a:pt x="111" y="200"/>
                        </a:lnTo>
                        <a:lnTo>
                          <a:pt x="114" y="198"/>
                        </a:lnTo>
                        <a:lnTo>
                          <a:pt x="120" y="196"/>
                        </a:lnTo>
                        <a:lnTo>
                          <a:pt x="128" y="190"/>
                        </a:lnTo>
                        <a:lnTo>
                          <a:pt x="139" y="181"/>
                        </a:lnTo>
                        <a:lnTo>
                          <a:pt x="149" y="171"/>
                        </a:lnTo>
                        <a:lnTo>
                          <a:pt x="157" y="160"/>
                        </a:lnTo>
                        <a:lnTo>
                          <a:pt x="163" y="145"/>
                        </a:lnTo>
                        <a:lnTo>
                          <a:pt x="166" y="128"/>
                        </a:lnTo>
                        <a:lnTo>
                          <a:pt x="167" y="118"/>
                        </a:lnTo>
                        <a:lnTo>
                          <a:pt x="170" y="109"/>
                        </a:lnTo>
                        <a:lnTo>
                          <a:pt x="176" y="103"/>
                        </a:lnTo>
                        <a:lnTo>
                          <a:pt x="185" y="101"/>
                        </a:lnTo>
                        <a:lnTo>
                          <a:pt x="196" y="103"/>
                        </a:lnTo>
                        <a:lnTo>
                          <a:pt x="206" y="114"/>
                        </a:lnTo>
                        <a:lnTo>
                          <a:pt x="211" y="131"/>
                        </a:lnTo>
                        <a:lnTo>
                          <a:pt x="208" y="154"/>
                        </a:lnTo>
                        <a:lnTo>
                          <a:pt x="212" y="152"/>
                        </a:lnTo>
                        <a:lnTo>
                          <a:pt x="222" y="148"/>
                        </a:lnTo>
                        <a:lnTo>
                          <a:pt x="231" y="138"/>
                        </a:lnTo>
                        <a:lnTo>
                          <a:pt x="235" y="118"/>
                        </a:lnTo>
                        <a:lnTo>
                          <a:pt x="234" y="106"/>
                        </a:lnTo>
                        <a:lnTo>
                          <a:pt x="229" y="96"/>
                        </a:lnTo>
                        <a:lnTo>
                          <a:pt x="223" y="88"/>
                        </a:lnTo>
                        <a:lnTo>
                          <a:pt x="218" y="80"/>
                        </a:lnTo>
                        <a:lnTo>
                          <a:pt x="209" y="75"/>
                        </a:lnTo>
                        <a:lnTo>
                          <a:pt x="200" y="72"/>
                        </a:lnTo>
                        <a:lnTo>
                          <a:pt x="193" y="69"/>
                        </a:lnTo>
                        <a:lnTo>
                          <a:pt x="186" y="67"/>
                        </a:lnTo>
                        <a:lnTo>
                          <a:pt x="177" y="65"/>
                        </a:lnTo>
                        <a:lnTo>
                          <a:pt x="175" y="56"/>
                        </a:lnTo>
                        <a:lnTo>
                          <a:pt x="176" y="47"/>
                        </a:lnTo>
                        <a:lnTo>
                          <a:pt x="180" y="42"/>
                        </a:lnTo>
                        <a:lnTo>
                          <a:pt x="185" y="33"/>
                        </a:lnTo>
                        <a:lnTo>
                          <a:pt x="185" y="19"/>
                        </a:lnTo>
                        <a:lnTo>
                          <a:pt x="185" y="6"/>
                        </a:lnTo>
                        <a:lnTo>
                          <a:pt x="185" y="0"/>
                        </a:lnTo>
                        <a:lnTo>
                          <a:pt x="180" y="0"/>
                        </a:lnTo>
                        <a:lnTo>
                          <a:pt x="172" y="3"/>
                        </a:lnTo>
                        <a:lnTo>
                          <a:pt x="160" y="8"/>
                        </a:lnTo>
                        <a:lnTo>
                          <a:pt x="149" y="20"/>
                        </a:lnTo>
                        <a:lnTo>
                          <a:pt x="140" y="33"/>
                        </a:lnTo>
                        <a:lnTo>
                          <a:pt x="131" y="39"/>
                        </a:lnTo>
                        <a:lnTo>
                          <a:pt x="123" y="39"/>
                        </a:lnTo>
                        <a:lnTo>
                          <a:pt x="113" y="27"/>
                        </a:lnTo>
                        <a:lnTo>
                          <a:pt x="107" y="20"/>
                        </a:lnTo>
                        <a:lnTo>
                          <a:pt x="98" y="13"/>
                        </a:lnTo>
                        <a:lnTo>
                          <a:pt x="90" y="8"/>
                        </a:lnTo>
                        <a:lnTo>
                          <a:pt x="81" y="4"/>
                        </a:lnTo>
                        <a:lnTo>
                          <a:pt x="72" y="3"/>
                        </a:lnTo>
                        <a:lnTo>
                          <a:pt x="64" y="1"/>
                        </a:lnTo>
                        <a:lnTo>
                          <a:pt x="56" y="0"/>
                        </a:lnTo>
                        <a:lnTo>
                          <a:pt x="51" y="0"/>
                        </a:lnTo>
                        <a:lnTo>
                          <a:pt x="45" y="0"/>
                        </a:lnTo>
                        <a:lnTo>
                          <a:pt x="36" y="3"/>
                        </a:lnTo>
                        <a:lnTo>
                          <a:pt x="29" y="6"/>
                        </a:lnTo>
                        <a:lnTo>
                          <a:pt x="20" y="10"/>
                        </a:lnTo>
                        <a:lnTo>
                          <a:pt x="12" y="16"/>
                        </a:lnTo>
                        <a:lnTo>
                          <a:pt x="6" y="23"/>
                        </a:lnTo>
                        <a:lnTo>
                          <a:pt x="2" y="33"/>
                        </a:lnTo>
                        <a:lnTo>
                          <a:pt x="0" y="43"/>
                        </a:lnTo>
                        <a:lnTo>
                          <a:pt x="5" y="57"/>
                        </a:lnTo>
                        <a:lnTo>
                          <a:pt x="15" y="62"/>
                        </a:lnTo>
                        <a:lnTo>
                          <a:pt x="23" y="60"/>
                        </a:lnTo>
                        <a:lnTo>
                          <a:pt x="28" y="59"/>
                        </a:lnTo>
                        <a:lnTo>
                          <a:pt x="28" y="57"/>
                        </a:lnTo>
                        <a:lnTo>
                          <a:pt x="29" y="56"/>
                        </a:lnTo>
                        <a:lnTo>
                          <a:pt x="29" y="52"/>
                        </a:lnTo>
                        <a:lnTo>
                          <a:pt x="29" y="47"/>
                        </a:lnTo>
                        <a:lnTo>
                          <a:pt x="26" y="40"/>
                        </a:lnTo>
                        <a:lnTo>
                          <a:pt x="22" y="31"/>
                        </a:lnTo>
                        <a:lnTo>
                          <a:pt x="22" y="24"/>
                        </a:lnTo>
                        <a:lnTo>
                          <a:pt x="32" y="21"/>
                        </a:lnTo>
                        <a:lnTo>
                          <a:pt x="42" y="23"/>
                        </a:lnTo>
                        <a:lnTo>
                          <a:pt x="52" y="26"/>
                        </a:lnTo>
                        <a:lnTo>
                          <a:pt x="64" y="31"/>
                        </a:lnTo>
                        <a:lnTo>
                          <a:pt x="74" y="37"/>
                        </a:lnTo>
                        <a:lnTo>
                          <a:pt x="84" y="44"/>
                        </a:lnTo>
                        <a:lnTo>
                          <a:pt x="91" y="53"/>
                        </a:lnTo>
                        <a:lnTo>
                          <a:pt x="97" y="63"/>
                        </a:lnTo>
                        <a:lnTo>
                          <a:pt x="98" y="72"/>
                        </a:lnTo>
                        <a:lnTo>
                          <a:pt x="95" y="86"/>
                        </a:lnTo>
                        <a:lnTo>
                          <a:pt x="90" y="98"/>
                        </a:lnTo>
                        <a:lnTo>
                          <a:pt x="84" y="112"/>
                        </a:lnTo>
                        <a:lnTo>
                          <a:pt x="81" y="137"/>
                        </a:lnTo>
                        <a:lnTo>
                          <a:pt x="82" y="161"/>
                        </a:lnTo>
                        <a:lnTo>
                          <a:pt x="85" y="177"/>
                        </a:lnTo>
                        <a:lnTo>
                          <a:pt x="87" y="190"/>
                        </a:lnTo>
                        <a:lnTo>
                          <a:pt x="85" y="207"/>
                        </a:lnTo>
                        <a:lnTo>
                          <a:pt x="79" y="242"/>
                        </a:lnTo>
                        <a:lnTo>
                          <a:pt x="71" y="293"/>
                        </a:lnTo>
                        <a:lnTo>
                          <a:pt x="64" y="353"/>
                        </a:lnTo>
                        <a:lnTo>
                          <a:pt x="61" y="409"/>
                        </a:lnTo>
                        <a:lnTo>
                          <a:pt x="68" y="502"/>
                        </a:lnTo>
                        <a:lnTo>
                          <a:pt x="85" y="609"/>
                        </a:lnTo>
                        <a:lnTo>
                          <a:pt x="111" y="724"/>
                        </a:lnTo>
                        <a:lnTo>
                          <a:pt x="140" y="842"/>
                        </a:lnTo>
                        <a:lnTo>
                          <a:pt x="169" y="960"/>
                        </a:lnTo>
                        <a:lnTo>
                          <a:pt x="195" y="1072"/>
                        </a:lnTo>
                        <a:lnTo>
                          <a:pt x="212" y="1175"/>
                        </a:lnTo>
                        <a:lnTo>
                          <a:pt x="219" y="1262"/>
                        </a:lnTo>
                        <a:lnTo>
                          <a:pt x="218" y="1298"/>
                        </a:lnTo>
                        <a:lnTo>
                          <a:pt x="215" y="1336"/>
                        </a:lnTo>
                        <a:lnTo>
                          <a:pt x="211" y="1372"/>
                        </a:lnTo>
                        <a:lnTo>
                          <a:pt x="205" y="1408"/>
                        </a:lnTo>
                        <a:lnTo>
                          <a:pt x="196" y="1439"/>
                        </a:lnTo>
                        <a:lnTo>
                          <a:pt x="187" y="1468"/>
                        </a:lnTo>
                        <a:lnTo>
                          <a:pt x="176" y="1491"/>
                        </a:lnTo>
                        <a:lnTo>
                          <a:pt x="163" y="1510"/>
                        </a:lnTo>
                        <a:close/>
                      </a:path>
                    </a:pathLst>
                  </a:custGeom>
                  <a:solidFill>
                    <a:srgbClr val="00F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8" name="Freeform 207"/>
                  <p:cNvSpPr>
                    <a:spLocks/>
                  </p:cNvSpPr>
                  <p:nvPr/>
                </p:nvSpPr>
                <p:spPr bwMode="auto">
                  <a:xfrm>
                    <a:off x="1201" y="2001"/>
                    <a:ext cx="142" cy="142"/>
                  </a:xfrm>
                  <a:custGeom>
                    <a:avLst/>
                    <a:gdLst>
                      <a:gd name="T0" fmla="*/ 0 w 418"/>
                      <a:gd name="T1" fmla="*/ 0 h 438"/>
                      <a:gd name="T2" fmla="*/ 0 w 418"/>
                      <a:gd name="T3" fmla="*/ 0 h 438"/>
                      <a:gd name="T4" fmla="*/ 0 w 418"/>
                      <a:gd name="T5" fmla="*/ 0 h 438"/>
                      <a:gd name="T6" fmla="*/ 0 w 418"/>
                      <a:gd name="T7" fmla="*/ 0 h 438"/>
                      <a:gd name="T8" fmla="*/ 0 w 418"/>
                      <a:gd name="T9" fmla="*/ 0 h 438"/>
                      <a:gd name="T10" fmla="*/ 0 w 418"/>
                      <a:gd name="T11" fmla="*/ 0 h 438"/>
                      <a:gd name="T12" fmla="*/ 0 w 418"/>
                      <a:gd name="T13" fmla="*/ 0 h 438"/>
                      <a:gd name="T14" fmla="*/ 0 w 418"/>
                      <a:gd name="T15" fmla="*/ 0 h 438"/>
                      <a:gd name="T16" fmla="*/ 0 w 418"/>
                      <a:gd name="T17" fmla="*/ 0 h 438"/>
                      <a:gd name="T18" fmla="*/ 0 w 418"/>
                      <a:gd name="T19" fmla="*/ 0 h 438"/>
                      <a:gd name="T20" fmla="*/ 0 w 418"/>
                      <a:gd name="T21" fmla="*/ 0 h 438"/>
                      <a:gd name="T22" fmla="*/ 0 w 418"/>
                      <a:gd name="T23" fmla="*/ 0 h 438"/>
                      <a:gd name="T24" fmla="*/ 0 w 418"/>
                      <a:gd name="T25" fmla="*/ 0 h 438"/>
                      <a:gd name="T26" fmla="*/ 0 w 418"/>
                      <a:gd name="T27" fmla="*/ 0 h 438"/>
                      <a:gd name="T28" fmla="*/ 0 w 418"/>
                      <a:gd name="T29" fmla="*/ 0 h 438"/>
                      <a:gd name="T30" fmla="*/ 0 w 418"/>
                      <a:gd name="T31" fmla="*/ 0 h 438"/>
                      <a:gd name="T32" fmla="*/ 0 w 418"/>
                      <a:gd name="T33" fmla="*/ 0 h 438"/>
                      <a:gd name="T34" fmla="*/ 0 w 418"/>
                      <a:gd name="T35" fmla="*/ 0 h 438"/>
                      <a:gd name="T36" fmla="*/ 0 w 418"/>
                      <a:gd name="T37" fmla="*/ 0 h 438"/>
                      <a:gd name="T38" fmla="*/ 0 w 418"/>
                      <a:gd name="T39" fmla="*/ 0 h 438"/>
                      <a:gd name="T40" fmla="*/ 0 w 418"/>
                      <a:gd name="T41" fmla="*/ 0 h 438"/>
                      <a:gd name="T42" fmla="*/ 0 w 418"/>
                      <a:gd name="T43" fmla="*/ 0 h 438"/>
                      <a:gd name="T44" fmla="*/ 0 w 418"/>
                      <a:gd name="T45" fmla="*/ 0 h 438"/>
                      <a:gd name="T46" fmla="*/ 0 w 418"/>
                      <a:gd name="T47" fmla="*/ 0 h 438"/>
                      <a:gd name="T48" fmla="*/ 0 w 418"/>
                      <a:gd name="T49" fmla="*/ 0 h 438"/>
                      <a:gd name="T50" fmla="*/ 0 w 418"/>
                      <a:gd name="T51" fmla="*/ 0 h 438"/>
                      <a:gd name="T52" fmla="*/ 0 w 418"/>
                      <a:gd name="T53" fmla="*/ 0 h 438"/>
                      <a:gd name="T54" fmla="*/ 0 w 418"/>
                      <a:gd name="T55" fmla="*/ 0 h 438"/>
                      <a:gd name="T56" fmla="*/ 0 w 418"/>
                      <a:gd name="T57" fmla="*/ 0 h 438"/>
                      <a:gd name="T58" fmla="*/ 0 w 418"/>
                      <a:gd name="T59" fmla="*/ 0 h 438"/>
                      <a:gd name="T60" fmla="*/ 0 w 418"/>
                      <a:gd name="T61" fmla="*/ 0 h 438"/>
                      <a:gd name="T62" fmla="*/ 0 w 418"/>
                      <a:gd name="T63" fmla="*/ 0 h 438"/>
                      <a:gd name="T64" fmla="*/ 0 w 418"/>
                      <a:gd name="T65" fmla="*/ 0 h 438"/>
                      <a:gd name="T66" fmla="*/ 0 w 418"/>
                      <a:gd name="T67" fmla="*/ 0 h 438"/>
                      <a:gd name="T68" fmla="*/ 0 w 418"/>
                      <a:gd name="T69" fmla="*/ 0 h 438"/>
                      <a:gd name="T70" fmla="*/ 0 w 418"/>
                      <a:gd name="T71" fmla="*/ 0 h 438"/>
                      <a:gd name="T72" fmla="*/ 0 w 418"/>
                      <a:gd name="T73" fmla="*/ 0 h 438"/>
                      <a:gd name="T74" fmla="*/ 0 w 418"/>
                      <a:gd name="T75" fmla="*/ 0 h 438"/>
                      <a:gd name="T76" fmla="*/ 0 w 418"/>
                      <a:gd name="T77" fmla="*/ 0 h 438"/>
                      <a:gd name="T78" fmla="*/ 0 w 418"/>
                      <a:gd name="T79" fmla="*/ 0 h 438"/>
                      <a:gd name="T80" fmla="*/ 0 w 418"/>
                      <a:gd name="T81" fmla="*/ 0 h 438"/>
                      <a:gd name="T82" fmla="*/ 0 w 418"/>
                      <a:gd name="T83" fmla="*/ 0 h 438"/>
                      <a:gd name="T84" fmla="*/ 0 w 418"/>
                      <a:gd name="T85" fmla="*/ 0 h 438"/>
                      <a:gd name="T86" fmla="*/ 0 w 418"/>
                      <a:gd name="T87" fmla="*/ 0 h 438"/>
                      <a:gd name="T88" fmla="*/ 0 w 418"/>
                      <a:gd name="T89" fmla="*/ 0 h 438"/>
                      <a:gd name="T90" fmla="*/ 0 w 418"/>
                      <a:gd name="T91" fmla="*/ 0 h 438"/>
                      <a:gd name="T92" fmla="*/ 0 w 418"/>
                      <a:gd name="T93" fmla="*/ 0 h 438"/>
                      <a:gd name="T94" fmla="*/ 0 w 418"/>
                      <a:gd name="T95" fmla="*/ 0 h 438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18"/>
                      <a:gd name="T145" fmla="*/ 0 h 438"/>
                      <a:gd name="T146" fmla="*/ 418 w 418"/>
                      <a:gd name="T147" fmla="*/ 438 h 438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18" h="438">
                        <a:moveTo>
                          <a:pt x="261" y="6"/>
                        </a:moveTo>
                        <a:lnTo>
                          <a:pt x="259" y="7"/>
                        </a:lnTo>
                        <a:lnTo>
                          <a:pt x="255" y="10"/>
                        </a:lnTo>
                        <a:lnTo>
                          <a:pt x="249" y="15"/>
                        </a:lnTo>
                        <a:lnTo>
                          <a:pt x="240" y="20"/>
                        </a:lnTo>
                        <a:lnTo>
                          <a:pt x="232" y="26"/>
                        </a:lnTo>
                        <a:lnTo>
                          <a:pt x="223" y="30"/>
                        </a:lnTo>
                        <a:lnTo>
                          <a:pt x="215" y="33"/>
                        </a:lnTo>
                        <a:lnTo>
                          <a:pt x="206" y="35"/>
                        </a:lnTo>
                        <a:lnTo>
                          <a:pt x="193" y="33"/>
                        </a:lnTo>
                        <a:lnTo>
                          <a:pt x="187" y="29"/>
                        </a:lnTo>
                        <a:lnTo>
                          <a:pt x="183" y="23"/>
                        </a:lnTo>
                        <a:lnTo>
                          <a:pt x="179" y="20"/>
                        </a:lnTo>
                        <a:lnTo>
                          <a:pt x="176" y="19"/>
                        </a:lnTo>
                        <a:lnTo>
                          <a:pt x="171" y="17"/>
                        </a:lnTo>
                        <a:lnTo>
                          <a:pt x="166" y="16"/>
                        </a:lnTo>
                        <a:lnTo>
                          <a:pt x="160" y="15"/>
                        </a:lnTo>
                        <a:lnTo>
                          <a:pt x="154" y="13"/>
                        </a:lnTo>
                        <a:lnTo>
                          <a:pt x="147" y="13"/>
                        </a:lnTo>
                        <a:lnTo>
                          <a:pt x="140" y="13"/>
                        </a:lnTo>
                        <a:lnTo>
                          <a:pt x="131" y="15"/>
                        </a:lnTo>
                        <a:lnTo>
                          <a:pt x="122" y="16"/>
                        </a:lnTo>
                        <a:lnTo>
                          <a:pt x="114" y="17"/>
                        </a:lnTo>
                        <a:lnTo>
                          <a:pt x="105" y="19"/>
                        </a:lnTo>
                        <a:lnTo>
                          <a:pt x="96" y="19"/>
                        </a:lnTo>
                        <a:lnTo>
                          <a:pt x="86" y="20"/>
                        </a:lnTo>
                        <a:lnTo>
                          <a:pt x="76" y="23"/>
                        </a:lnTo>
                        <a:lnTo>
                          <a:pt x="68" y="26"/>
                        </a:lnTo>
                        <a:lnTo>
                          <a:pt x="58" y="30"/>
                        </a:lnTo>
                        <a:lnTo>
                          <a:pt x="49" y="36"/>
                        </a:lnTo>
                        <a:lnTo>
                          <a:pt x="40" y="42"/>
                        </a:lnTo>
                        <a:lnTo>
                          <a:pt x="33" y="48"/>
                        </a:lnTo>
                        <a:lnTo>
                          <a:pt x="27" y="53"/>
                        </a:lnTo>
                        <a:lnTo>
                          <a:pt x="22" y="61"/>
                        </a:lnTo>
                        <a:lnTo>
                          <a:pt x="16" y="69"/>
                        </a:lnTo>
                        <a:lnTo>
                          <a:pt x="10" y="79"/>
                        </a:lnTo>
                        <a:lnTo>
                          <a:pt x="6" y="92"/>
                        </a:lnTo>
                        <a:lnTo>
                          <a:pt x="3" y="101"/>
                        </a:lnTo>
                        <a:lnTo>
                          <a:pt x="0" y="118"/>
                        </a:lnTo>
                        <a:lnTo>
                          <a:pt x="4" y="135"/>
                        </a:lnTo>
                        <a:lnTo>
                          <a:pt x="24" y="144"/>
                        </a:lnTo>
                        <a:lnTo>
                          <a:pt x="33" y="141"/>
                        </a:lnTo>
                        <a:lnTo>
                          <a:pt x="40" y="135"/>
                        </a:lnTo>
                        <a:lnTo>
                          <a:pt x="46" y="130"/>
                        </a:lnTo>
                        <a:lnTo>
                          <a:pt x="48" y="127"/>
                        </a:lnTo>
                        <a:lnTo>
                          <a:pt x="36" y="125"/>
                        </a:lnTo>
                        <a:lnTo>
                          <a:pt x="27" y="118"/>
                        </a:lnTo>
                        <a:lnTo>
                          <a:pt x="20" y="110"/>
                        </a:lnTo>
                        <a:lnTo>
                          <a:pt x="19" y="97"/>
                        </a:lnTo>
                        <a:lnTo>
                          <a:pt x="20" y="89"/>
                        </a:lnTo>
                        <a:lnTo>
                          <a:pt x="26" y="84"/>
                        </a:lnTo>
                        <a:lnTo>
                          <a:pt x="33" y="79"/>
                        </a:lnTo>
                        <a:lnTo>
                          <a:pt x="43" y="74"/>
                        </a:lnTo>
                        <a:lnTo>
                          <a:pt x="53" y="71"/>
                        </a:lnTo>
                        <a:lnTo>
                          <a:pt x="65" y="66"/>
                        </a:lnTo>
                        <a:lnTo>
                          <a:pt x="76" y="63"/>
                        </a:lnTo>
                        <a:lnTo>
                          <a:pt x="86" y="61"/>
                        </a:lnTo>
                        <a:lnTo>
                          <a:pt x="96" y="56"/>
                        </a:lnTo>
                        <a:lnTo>
                          <a:pt x="105" y="51"/>
                        </a:lnTo>
                        <a:lnTo>
                          <a:pt x="112" y="43"/>
                        </a:lnTo>
                        <a:lnTo>
                          <a:pt x="120" y="38"/>
                        </a:lnTo>
                        <a:lnTo>
                          <a:pt x="127" y="32"/>
                        </a:lnTo>
                        <a:lnTo>
                          <a:pt x="132" y="26"/>
                        </a:lnTo>
                        <a:lnTo>
                          <a:pt x="140" y="23"/>
                        </a:lnTo>
                        <a:lnTo>
                          <a:pt x="147" y="22"/>
                        </a:lnTo>
                        <a:lnTo>
                          <a:pt x="157" y="23"/>
                        </a:lnTo>
                        <a:lnTo>
                          <a:pt x="166" y="26"/>
                        </a:lnTo>
                        <a:lnTo>
                          <a:pt x="173" y="35"/>
                        </a:lnTo>
                        <a:lnTo>
                          <a:pt x="176" y="48"/>
                        </a:lnTo>
                        <a:lnTo>
                          <a:pt x="174" y="65"/>
                        </a:lnTo>
                        <a:lnTo>
                          <a:pt x="171" y="84"/>
                        </a:lnTo>
                        <a:lnTo>
                          <a:pt x="167" y="104"/>
                        </a:lnTo>
                        <a:lnTo>
                          <a:pt x="166" y="127"/>
                        </a:lnTo>
                        <a:lnTo>
                          <a:pt x="167" y="140"/>
                        </a:lnTo>
                        <a:lnTo>
                          <a:pt x="170" y="156"/>
                        </a:lnTo>
                        <a:lnTo>
                          <a:pt x="174" y="174"/>
                        </a:lnTo>
                        <a:lnTo>
                          <a:pt x="181" y="194"/>
                        </a:lnTo>
                        <a:lnTo>
                          <a:pt x="189" y="215"/>
                        </a:lnTo>
                        <a:lnTo>
                          <a:pt x="200" y="236"/>
                        </a:lnTo>
                        <a:lnTo>
                          <a:pt x="212" y="258"/>
                        </a:lnTo>
                        <a:lnTo>
                          <a:pt x="226" y="279"/>
                        </a:lnTo>
                        <a:lnTo>
                          <a:pt x="236" y="310"/>
                        </a:lnTo>
                        <a:lnTo>
                          <a:pt x="242" y="351"/>
                        </a:lnTo>
                        <a:lnTo>
                          <a:pt x="242" y="395"/>
                        </a:lnTo>
                        <a:lnTo>
                          <a:pt x="240" y="425"/>
                        </a:lnTo>
                        <a:lnTo>
                          <a:pt x="256" y="438"/>
                        </a:lnTo>
                        <a:lnTo>
                          <a:pt x="258" y="433"/>
                        </a:lnTo>
                        <a:lnTo>
                          <a:pt x="259" y="422"/>
                        </a:lnTo>
                        <a:lnTo>
                          <a:pt x="261" y="406"/>
                        </a:lnTo>
                        <a:lnTo>
                          <a:pt x="261" y="390"/>
                        </a:lnTo>
                        <a:lnTo>
                          <a:pt x="258" y="367"/>
                        </a:lnTo>
                        <a:lnTo>
                          <a:pt x="253" y="334"/>
                        </a:lnTo>
                        <a:lnTo>
                          <a:pt x="249" y="301"/>
                        </a:lnTo>
                        <a:lnTo>
                          <a:pt x="249" y="277"/>
                        </a:lnTo>
                        <a:lnTo>
                          <a:pt x="252" y="266"/>
                        </a:lnTo>
                        <a:lnTo>
                          <a:pt x="258" y="252"/>
                        </a:lnTo>
                        <a:lnTo>
                          <a:pt x="266" y="233"/>
                        </a:lnTo>
                        <a:lnTo>
                          <a:pt x="274" y="215"/>
                        </a:lnTo>
                        <a:lnTo>
                          <a:pt x="281" y="193"/>
                        </a:lnTo>
                        <a:lnTo>
                          <a:pt x="288" y="171"/>
                        </a:lnTo>
                        <a:lnTo>
                          <a:pt x="291" y="150"/>
                        </a:lnTo>
                        <a:lnTo>
                          <a:pt x="291" y="130"/>
                        </a:lnTo>
                        <a:lnTo>
                          <a:pt x="282" y="89"/>
                        </a:lnTo>
                        <a:lnTo>
                          <a:pt x="272" y="52"/>
                        </a:lnTo>
                        <a:lnTo>
                          <a:pt x="266" y="23"/>
                        </a:lnTo>
                        <a:lnTo>
                          <a:pt x="271" y="12"/>
                        </a:lnTo>
                        <a:lnTo>
                          <a:pt x="278" y="10"/>
                        </a:lnTo>
                        <a:lnTo>
                          <a:pt x="285" y="10"/>
                        </a:lnTo>
                        <a:lnTo>
                          <a:pt x="294" y="10"/>
                        </a:lnTo>
                        <a:lnTo>
                          <a:pt x="302" y="12"/>
                        </a:lnTo>
                        <a:lnTo>
                          <a:pt x="310" y="13"/>
                        </a:lnTo>
                        <a:lnTo>
                          <a:pt x="317" y="17"/>
                        </a:lnTo>
                        <a:lnTo>
                          <a:pt x="321" y="23"/>
                        </a:lnTo>
                        <a:lnTo>
                          <a:pt x="324" y="30"/>
                        </a:lnTo>
                        <a:lnTo>
                          <a:pt x="331" y="46"/>
                        </a:lnTo>
                        <a:lnTo>
                          <a:pt x="344" y="61"/>
                        </a:lnTo>
                        <a:lnTo>
                          <a:pt x="356" y="71"/>
                        </a:lnTo>
                        <a:lnTo>
                          <a:pt x="364" y="76"/>
                        </a:lnTo>
                        <a:lnTo>
                          <a:pt x="369" y="79"/>
                        </a:lnTo>
                        <a:lnTo>
                          <a:pt x="374" y="85"/>
                        </a:lnTo>
                        <a:lnTo>
                          <a:pt x="382" y="94"/>
                        </a:lnTo>
                        <a:lnTo>
                          <a:pt x="387" y="102"/>
                        </a:lnTo>
                        <a:lnTo>
                          <a:pt x="392" y="114"/>
                        </a:lnTo>
                        <a:lnTo>
                          <a:pt x="394" y="125"/>
                        </a:lnTo>
                        <a:lnTo>
                          <a:pt x="392" y="137"/>
                        </a:lnTo>
                        <a:lnTo>
                          <a:pt x="383" y="148"/>
                        </a:lnTo>
                        <a:lnTo>
                          <a:pt x="389" y="146"/>
                        </a:lnTo>
                        <a:lnTo>
                          <a:pt x="400" y="135"/>
                        </a:lnTo>
                        <a:lnTo>
                          <a:pt x="412" y="117"/>
                        </a:lnTo>
                        <a:lnTo>
                          <a:pt x="418" y="89"/>
                        </a:lnTo>
                        <a:lnTo>
                          <a:pt x="416" y="76"/>
                        </a:lnTo>
                        <a:lnTo>
                          <a:pt x="410" y="66"/>
                        </a:lnTo>
                        <a:lnTo>
                          <a:pt x="405" y="59"/>
                        </a:lnTo>
                        <a:lnTo>
                          <a:pt x="399" y="53"/>
                        </a:lnTo>
                        <a:lnTo>
                          <a:pt x="393" y="45"/>
                        </a:lnTo>
                        <a:lnTo>
                          <a:pt x="386" y="35"/>
                        </a:lnTo>
                        <a:lnTo>
                          <a:pt x="374" y="26"/>
                        </a:lnTo>
                        <a:lnTo>
                          <a:pt x="363" y="22"/>
                        </a:lnTo>
                        <a:lnTo>
                          <a:pt x="348" y="19"/>
                        </a:lnTo>
                        <a:lnTo>
                          <a:pt x="334" y="16"/>
                        </a:lnTo>
                        <a:lnTo>
                          <a:pt x="321" y="10"/>
                        </a:lnTo>
                        <a:lnTo>
                          <a:pt x="308" y="6"/>
                        </a:lnTo>
                        <a:lnTo>
                          <a:pt x="295" y="3"/>
                        </a:lnTo>
                        <a:lnTo>
                          <a:pt x="284" y="0"/>
                        </a:lnTo>
                        <a:lnTo>
                          <a:pt x="272" y="2"/>
                        </a:lnTo>
                        <a:lnTo>
                          <a:pt x="261" y="6"/>
                        </a:lnTo>
                        <a:close/>
                      </a:path>
                    </a:pathLst>
                  </a:custGeom>
                  <a:solidFill>
                    <a:srgbClr val="00F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79" name="Freeform 208"/>
                  <p:cNvSpPr>
                    <a:spLocks/>
                  </p:cNvSpPr>
                  <p:nvPr/>
                </p:nvSpPr>
                <p:spPr bwMode="auto">
                  <a:xfrm>
                    <a:off x="1246" y="2178"/>
                    <a:ext cx="472" cy="400"/>
                  </a:xfrm>
                  <a:custGeom>
                    <a:avLst/>
                    <a:gdLst>
                      <a:gd name="T0" fmla="*/ 0 w 1387"/>
                      <a:gd name="T1" fmla="*/ 0 h 1236"/>
                      <a:gd name="T2" fmla="*/ 0 w 1387"/>
                      <a:gd name="T3" fmla="*/ 0 h 1236"/>
                      <a:gd name="T4" fmla="*/ 0 w 1387"/>
                      <a:gd name="T5" fmla="*/ 0 h 1236"/>
                      <a:gd name="T6" fmla="*/ 0 w 1387"/>
                      <a:gd name="T7" fmla="*/ 0 h 1236"/>
                      <a:gd name="T8" fmla="*/ 0 w 1387"/>
                      <a:gd name="T9" fmla="*/ 0 h 1236"/>
                      <a:gd name="T10" fmla="*/ 0 w 1387"/>
                      <a:gd name="T11" fmla="*/ 0 h 1236"/>
                      <a:gd name="T12" fmla="*/ 0 w 1387"/>
                      <a:gd name="T13" fmla="*/ 0 h 1236"/>
                      <a:gd name="T14" fmla="*/ 0 w 1387"/>
                      <a:gd name="T15" fmla="*/ 0 h 1236"/>
                      <a:gd name="T16" fmla="*/ 0 w 1387"/>
                      <a:gd name="T17" fmla="*/ 0 h 1236"/>
                      <a:gd name="T18" fmla="*/ 0 w 1387"/>
                      <a:gd name="T19" fmla="*/ 0 h 1236"/>
                      <a:gd name="T20" fmla="*/ 0 w 1387"/>
                      <a:gd name="T21" fmla="*/ 0 h 1236"/>
                      <a:gd name="T22" fmla="*/ 0 w 1387"/>
                      <a:gd name="T23" fmla="*/ 0 h 1236"/>
                      <a:gd name="T24" fmla="*/ 0 w 1387"/>
                      <a:gd name="T25" fmla="*/ 0 h 1236"/>
                      <a:gd name="T26" fmla="*/ 0 w 1387"/>
                      <a:gd name="T27" fmla="*/ 0 h 1236"/>
                      <a:gd name="T28" fmla="*/ 0 w 1387"/>
                      <a:gd name="T29" fmla="*/ 0 h 1236"/>
                      <a:gd name="T30" fmla="*/ 0 w 1387"/>
                      <a:gd name="T31" fmla="*/ 0 h 1236"/>
                      <a:gd name="T32" fmla="*/ 0 w 1387"/>
                      <a:gd name="T33" fmla="*/ 0 h 1236"/>
                      <a:gd name="T34" fmla="*/ 0 w 1387"/>
                      <a:gd name="T35" fmla="*/ 0 h 1236"/>
                      <a:gd name="T36" fmla="*/ 0 w 1387"/>
                      <a:gd name="T37" fmla="*/ 0 h 1236"/>
                      <a:gd name="T38" fmla="*/ 0 w 1387"/>
                      <a:gd name="T39" fmla="*/ 0 h 1236"/>
                      <a:gd name="T40" fmla="*/ 0 w 1387"/>
                      <a:gd name="T41" fmla="*/ 0 h 1236"/>
                      <a:gd name="T42" fmla="*/ 0 w 1387"/>
                      <a:gd name="T43" fmla="*/ 0 h 1236"/>
                      <a:gd name="T44" fmla="*/ 0 w 1387"/>
                      <a:gd name="T45" fmla="*/ 0 h 1236"/>
                      <a:gd name="T46" fmla="*/ 0 w 1387"/>
                      <a:gd name="T47" fmla="*/ 0 h 1236"/>
                      <a:gd name="T48" fmla="*/ 0 w 1387"/>
                      <a:gd name="T49" fmla="*/ 0 h 1236"/>
                      <a:gd name="T50" fmla="*/ 0 w 1387"/>
                      <a:gd name="T51" fmla="*/ 0 h 1236"/>
                      <a:gd name="T52" fmla="*/ 0 w 1387"/>
                      <a:gd name="T53" fmla="*/ 0 h 1236"/>
                      <a:gd name="T54" fmla="*/ 0 w 1387"/>
                      <a:gd name="T55" fmla="*/ 0 h 1236"/>
                      <a:gd name="T56" fmla="*/ 0 w 1387"/>
                      <a:gd name="T57" fmla="*/ 0 h 1236"/>
                      <a:gd name="T58" fmla="*/ 0 w 1387"/>
                      <a:gd name="T59" fmla="*/ 0 h 1236"/>
                      <a:gd name="T60" fmla="*/ 0 w 1387"/>
                      <a:gd name="T61" fmla="*/ 0 h 1236"/>
                      <a:gd name="T62" fmla="*/ 0 w 1387"/>
                      <a:gd name="T63" fmla="*/ 0 h 1236"/>
                      <a:gd name="T64" fmla="*/ 0 w 1387"/>
                      <a:gd name="T65" fmla="*/ 0 h 1236"/>
                      <a:gd name="T66" fmla="*/ 0 w 1387"/>
                      <a:gd name="T67" fmla="*/ 0 h 1236"/>
                      <a:gd name="T68" fmla="*/ 0 w 1387"/>
                      <a:gd name="T69" fmla="*/ 0 h 1236"/>
                      <a:gd name="T70" fmla="*/ 0 w 1387"/>
                      <a:gd name="T71" fmla="*/ 0 h 1236"/>
                      <a:gd name="T72" fmla="*/ 0 w 1387"/>
                      <a:gd name="T73" fmla="*/ 0 h 1236"/>
                      <a:gd name="T74" fmla="*/ 0 w 1387"/>
                      <a:gd name="T75" fmla="*/ 0 h 1236"/>
                      <a:gd name="T76" fmla="*/ 0 w 1387"/>
                      <a:gd name="T77" fmla="*/ 0 h 1236"/>
                      <a:gd name="T78" fmla="*/ 0 w 1387"/>
                      <a:gd name="T79" fmla="*/ 0 h 1236"/>
                      <a:gd name="T80" fmla="*/ 0 w 1387"/>
                      <a:gd name="T81" fmla="*/ 0 h 1236"/>
                      <a:gd name="T82" fmla="*/ 0 w 1387"/>
                      <a:gd name="T83" fmla="*/ 0 h 1236"/>
                      <a:gd name="T84" fmla="*/ 0 w 1387"/>
                      <a:gd name="T85" fmla="*/ 0 h 1236"/>
                      <a:gd name="T86" fmla="*/ 0 w 1387"/>
                      <a:gd name="T87" fmla="*/ 0 h 1236"/>
                      <a:gd name="T88" fmla="*/ 0 w 1387"/>
                      <a:gd name="T89" fmla="*/ 0 h 1236"/>
                      <a:gd name="T90" fmla="*/ 0 w 1387"/>
                      <a:gd name="T91" fmla="*/ 0 h 1236"/>
                      <a:gd name="T92" fmla="*/ 0 w 1387"/>
                      <a:gd name="T93" fmla="*/ 0 h 1236"/>
                      <a:gd name="T94" fmla="*/ 0 w 1387"/>
                      <a:gd name="T95" fmla="*/ 0 h 1236"/>
                      <a:gd name="T96" fmla="*/ 0 w 1387"/>
                      <a:gd name="T97" fmla="*/ 0 h 1236"/>
                      <a:gd name="T98" fmla="*/ 0 w 1387"/>
                      <a:gd name="T99" fmla="*/ 0 h 1236"/>
                      <a:gd name="T100" fmla="*/ 0 w 1387"/>
                      <a:gd name="T101" fmla="*/ 0 h 1236"/>
                      <a:gd name="T102" fmla="*/ 0 w 1387"/>
                      <a:gd name="T103" fmla="*/ 0 h 1236"/>
                      <a:gd name="T104" fmla="*/ 0 w 1387"/>
                      <a:gd name="T105" fmla="*/ 0 h 1236"/>
                      <a:gd name="T106" fmla="*/ 0 w 1387"/>
                      <a:gd name="T107" fmla="*/ 0 h 1236"/>
                      <a:gd name="T108" fmla="*/ 0 w 1387"/>
                      <a:gd name="T109" fmla="*/ 0 h 1236"/>
                      <a:gd name="T110" fmla="*/ 0 w 1387"/>
                      <a:gd name="T111" fmla="*/ 0 h 1236"/>
                      <a:gd name="T112" fmla="*/ 0 w 1387"/>
                      <a:gd name="T113" fmla="*/ 0 h 1236"/>
                      <a:gd name="T114" fmla="*/ 0 w 1387"/>
                      <a:gd name="T115" fmla="*/ 0 h 1236"/>
                      <a:gd name="T116" fmla="*/ 0 w 1387"/>
                      <a:gd name="T117" fmla="*/ 0 h 1236"/>
                      <a:gd name="T118" fmla="*/ 0 w 1387"/>
                      <a:gd name="T119" fmla="*/ 0 h 1236"/>
                      <a:gd name="T120" fmla="*/ 0 w 1387"/>
                      <a:gd name="T121" fmla="*/ 0 h 12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387"/>
                      <a:gd name="T184" fmla="*/ 0 h 1236"/>
                      <a:gd name="T185" fmla="*/ 1387 w 1387"/>
                      <a:gd name="T186" fmla="*/ 1236 h 12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387" h="1236">
                        <a:moveTo>
                          <a:pt x="1282" y="1022"/>
                        </a:moveTo>
                        <a:lnTo>
                          <a:pt x="1299" y="1007"/>
                        </a:lnTo>
                        <a:lnTo>
                          <a:pt x="1318" y="994"/>
                        </a:lnTo>
                        <a:lnTo>
                          <a:pt x="1335" y="983"/>
                        </a:lnTo>
                        <a:lnTo>
                          <a:pt x="1352" y="974"/>
                        </a:lnTo>
                        <a:lnTo>
                          <a:pt x="1365" y="967"/>
                        </a:lnTo>
                        <a:lnTo>
                          <a:pt x="1377" y="961"/>
                        </a:lnTo>
                        <a:lnTo>
                          <a:pt x="1384" y="958"/>
                        </a:lnTo>
                        <a:lnTo>
                          <a:pt x="1387" y="957"/>
                        </a:lnTo>
                        <a:lnTo>
                          <a:pt x="1364" y="960"/>
                        </a:lnTo>
                        <a:lnTo>
                          <a:pt x="1335" y="967"/>
                        </a:lnTo>
                        <a:lnTo>
                          <a:pt x="1299" y="980"/>
                        </a:lnTo>
                        <a:lnTo>
                          <a:pt x="1257" y="996"/>
                        </a:lnTo>
                        <a:lnTo>
                          <a:pt x="1211" y="1015"/>
                        </a:lnTo>
                        <a:lnTo>
                          <a:pt x="1159" y="1035"/>
                        </a:lnTo>
                        <a:lnTo>
                          <a:pt x="1105" y="1058"/>
                        </a:lnTo>
                        <a:lnTo>
                          <a:pt x="1046" y="1081"/>
                        </a:lnTo>
                        <a:lnTo>
                          <a:pt x="984" y="1104"/>
                        </a:lnTo>
                        <a:lnTo>
                          <a:pt x="920" y="1127"/>
                        </a:lnTo>
                        <a:lnTo>
                          <a:pt x="854" y="1147"/>
                        </a:lnTo>
                        <a:lnTo>
                          <a:pt x="788" y="1166"/>
                        </a:lnTo>
                        <a:lnTo>
                          <a:pt x="720" y="1182"/>
                        </a:lnTo>
                        <a:lnTo>
                          <a:pt x="653" y="1195"/>
                        </a:lnTo>
                        <a:lnTo>
                          <a:pt x="586" y="1202"/>
                        </a:lnTo>
                        <a:lnTo>
                          <a:pt x="520" y="1205"/>
                        </a:lnTo>
                        <a:lnTo>
                          <a:pt x="457" y="1202"/>
                        </a:lnTo>
                        <a:lnTo>
                          <a:pt x="402" y="1193"/>
                        </a:lnTo>
                        <a:lnTo>
                          <a:pt x="353" y="1180"/>
                        </a:lnTo>
                        <a:lnTo>
                          <a:pt x="311" y="1163"/>
                        </a:lnTo>
                        <a:lnTo>
                          <a:pt x="275" y="1143"/>
                        </a:lnTo>
                        <a:lnTo>
                          <a:pt x="247" y="1120"/>
                        </a:lnTo>
                        <a:lnTo>
                          <a:pt x="221" y="1095"/>
                        </a:lnTo>
                        <a:lnTo>
                          <a:pt x="201" y="1068"/>
                        </a:lnTo>
                        <a:lnTo>
                          <a:pt x="185" y="1042"/>
                        </a:lnTo>
                        <a:lnTo>
                          <a:pt x="172" y="1015"/>
                        </a:lnTo>
                        <a:lnTo>
                          <a:pt x="162" y="989"/>
                        </a:lnTo>
                        <a:lnTo>
                          <a:pt x="156" y="964"/>
                        </a:lnTo>
                        <a:lnTo>
                          <a:pt x="152" y="941"/>
                        </a:lnTo>
                        <a:lnTo>
                          <a:pt x="149" y="923"/>
                        </a:lnTo>
                        <a:lnTo>
                          <a:pt x="147" y="905"/>
                        </a:lnTo>
                        <a:lnTo>
                          <a:pt x="147" y="894"/>
                        </a:lnTo>
                        <a:lnTo>
                          <a:pt x="153" y="846"/>
                        </a:lnTo>
                        <a:lnTo>
                          <a:pt x="166" y="813"/>
                        </a:lnTo>
                        <a:lnTo>
                          <a:pt x="185" y="789"/>
                        </a:lnTo>
                        <a:lnTo>
                          <a:pt x="206" y="770"/>
                        </a:lnTo>
                        <a:lnTo>
                          <a:pt x="228" y="750"/>
                        </a:lnTo>
                        <a:lnTo>
                          <a:pt x="247" y="722"/>
                        </a:lnTo>
                        <a:lnTo>
                          <a:pt x="260" y="685"/>
                        </a:lnTo>
                        <a:lnTo>
                          <a:pt x="265" y="630"/>
                        </a:lnTo>
                        <a:lnTo>
                          <a:pt x="260" y="567"/>
                        </a:lnTo>
                        <a:lnTo>
                          <a:pt x="242" y="508"/>
                        </a:lnTo>
                        <a:lnTo>
                          <a:pt x="218" y="453"/>
                        </a:lnTo>
                        <a:lnTo>
                          <a:pt x="188" y="404"/>
                        </a:lnTo>
                        <a:lnTo>
                          <a:pt x="157" y="361"/>
                        </a:lnTo>
                        <a:lnTo>
                          <a:pt x="129" y="325"/>
                        </a:lnTo>
                        <a:lnTo>
                          <a:pt x="104" y="298"/>
                        </a:lnTo>
                        <a:lnTo>
                          <a:pt x="87" y="278"/>
                        </a:lnTo>
                        <a:lnTo>
                          <a:pt x="75" y="262"/>
                        </a:lnTo>
                        <a:lnTo>
                          <a:pt x="64" y="246"/>
                        </a:lnTo>
                        <a:lnTo>
                          <a:pt x="52" y="229"/>
                        </a:lnTo>
                        <a:lnTo>
                          <a:pt x="42" y="210"/>
                        </a:lnTo>
                        <a:lnTo>
                          <a:pt x="34" y="191"/>
                        </a:lnTo>
                        <a:lnTo>
                          <a:pt x="26" y="171"/>
                        </a:lnTo>
                        <a:lnTo>
                          <a:pt x="22" y="149"/>
                        </a:lnTo>
                        <a:lnTo>
                          <a:pt x="21" y="128"/>
                        </a:lnTo>
                        <a:lnTo>
                          <a:pt x="24" y="106"/>
                        </a:lnTo>
                        <a:lnTo>
                          <a:pt x="29" y="86"/>
                        </a:lnTo>
                        <a:lnTo>
                          <a:pt x="38" y="67"/>
                        </a:lnTo>
                        <a:lnTo>
                          <a:pt x="49" y="52"/>
                        </a:lnTo>
                        <a:lnTo>
                          <a:pt x="59" y="39"/>
                        </a:lnTo>
                        <a:lnTo>
                          <a:pt x="68" y="29"/>
                        </a:lnTo>
                        <a:lnTo>
                          <a:pt x="74" y="21"/>
                        </a:lnTo>
                        <a:lnTo>
                          <a:pt x="77" y="20"/>
                        </a:lnTo>
                        <a:lnTo>
                          <a:pt x="75" y="13"/>
                        </a:lnTo>
                        <a:lnTo>
                          <a:pt x="72" y="7"/>
                        </a:lnTo>
                        <a:lnTo>
                          <a:pt x="71" y="1"/>
                        </a:lnTo>
                        <a:lnTo>
                          <a:pt x="71" y="0"/>
                        </a:lnTo>
                        <a:lnTo>
                          <a:pt x="57" y="11"/>
                        </a:lnTo>
                        <a:lnTo>
                          <a:pt x="44" y="26"/>
                        </a:lnTo>
                        <a:lnTo>
                          <a:pt x="32" y="41"/>
                        </a:lnTo>
                        <a:lnTo>
                          <a:pt x="21" y="60"/>
                        </a:lnTo>
                        <a:lnTo>
                          <a:pt x="12" y="79"/>
                        </a:lnTo>
                        <a:lnTo>
                          <a:pt x="6" y="96"/>
                        </a:lnTo>
                        <a:lnTo>
                          <a:pt x="2" y="115"/>
                        </a:lnTo>
                        <a:lnTo>
                          <a:pt x="0" y="131"/>
                        </a:lnTo>
                        <a:lnTo>
                          <a:pt x="2" y="155"/>
                        </a:lnTo>
                        <a:lnTo>
                          <a:pt x="6" y="178"/>
                        </a:lnTo>
                        <a:lnTo>
                          <a:pt x="12" y="201"/>
                        </a:lnTo>
                        <a:lnTo>
                          <a:pt x="22" y="224"/>
                        </a:lnTo>
                        <a:lnTo>
                          <a:pt x="35" y="247"/>
                        </a:lnTo>
                        <a:lnTo>
                          <a:pt x="51" y="272"/>
                        </a:lnTo>
                        <a:lnTo>
                          <a:pt x="70" y="296"/>
                        </a:lnTo>
                        <a:lnTo>
                          <a:pt x="93" y="324"/>
                        </a:lnTo>
                        <a:lnTo>
                          <a:pt x="136" y="375"/>
                        </a:lnTo>
                        <a:lnTo>
                          <a:pt x="169" y="423"/>
                        </a:lnTo>
                        <a:lnTo>
                          <a:pt x="193" y="466"/>
                        </a:lnTo>
                        <a:lnTo>
                          <a:pt x="212" y="505"/>
                        </a:lnTo>
                        <a:lnTo>
                          <a:pt x="224" y="542"/>
                        </a:lnTo>
                        <a:lnTo>
                          <a:pt x="231" y="576"/>
                        </a:lnTo>
                        <a:lnTo>
                          <a:pt x="234" y="607"/>
                        </a:lnTo>
                        <a:lnTo>
                          <a:pt x="235" y="637"/>
                        </a:lnTo>
                        <a:lnTo>
                          <a:pt x="232" y="665"/>
                        </a:lnTo>
                        <a:lnTo>
                          <a:pt x="227" y="689"/>
                        </a:lnTo>
                        <a:lnTo>
                          <a:pt x="218" y="708"/>
                        </a:lnTo>
                        <a:lnTo>
                          <a:pt x="208" y="724"/>
                        </a:lnTo>
                        <a:lnTo>
                          <a:pt x="196" y="737"/>
                        </a:lnTo>
                        <a:lnTo>
                          <a:pt x="185" y="744"/>
                        </a:lnTo>
                        <a:lnTo>
                          <a:pt x="176" y="750"/>
                        </a:lnTo>
                        <a:lnTo>
                          <a:pt x="170" y="751"/>
                        </a:lnTo>
                        <a:lnTo>
                          <a:pt x="162" y="750"/>
                        </a:lnTo>
                        <a:lnTo>
                          <a:pt x="155" y="745"/>
                        </a:lnTo>
                        <a:lnTo>
                          <a:pt x="149" y="737"/>
                        </a:lnTo>
                        <a:lnTo>
                          <a:pt x="147" y="725"/>
                        </a:lnTo>
                        <a:lnTo>
                          <a:pt x="150" y="707"/>
                        </a:lnTo>
                        <a:lnTo>
                          <a:pt x="159" y="686"/>
                        </a:lnTo>
                        <a:lnTo>
                          <a:pt x="172" y="668"/>
                        </a:lnTo>
                        <a:lnTo>
                          <a:pt x="186" y="649"/>
                        </a:lnTo>
                        <a:lnTo>
                          <a:pt x="201" y="633"/>
                        </a:lnTo>
                        <a:lnTo>
                          <a:pt x="214" y="620"/>
                        </a:lnTo>
                        <a:lnTo>
                          <a:pt x="222" y="612"/>
                        </a:lnTo>
                        <a:lnTo>
                          <a:pt x="225" y="609"/>
                        </a:lnTo>
                        <a:lnTo>
                          <a:pt x="225" y="594"/>
                        </a:lnTo>
                        <a:lnTo>
                          <a:pt x="222" y="577"/>
                        </a:lnTo>
                        <a:lnTo>
                          <a:pt x="218" y="564"/>
                        </a:lnTo>
                        <a:lnTo>
                          <a:pt x="216" y="558"/>
                        </a:lnTo>
                        <a:lnTo>
                          <a:pt x="215" y="561"/>
                        </a:lnTo>
                        <a:lnTo>
                          <a:pt x="212" y="567"/>
                        </a:lnTo>
                        <a:lnTo>
                          <a:pt x="206" y="577"/>
                        </a:lnTo>
                        <a:lnTo>
                          <a:pt x="201" y="589"/>
                        </a:lnTo>
                        <a:lnTo>
                          <a:pt x="193" y="603"/>
                        </a:lnTo>
                        <a:lnTo>
                          <a:pt x="185" y="616"/>
                        </a:lnTo>
                        <a:lnTo>
                          <a:pt x="175" y="627"/>
                        </a:lnTo>
                        <a:lnTo>
                          <a:pt x="166" y="637"/>
                        </a:lnTo>
                        <a:lnTo>
                          <a:pt x="150" y="648"/>
                        </a:lnTo>
                        <a:lnTo>
                          <a:pt x="139" y="646"/>
                        </a:lnTo>
                        <a:lnTo>
                          <a:pt x="130" y="640"/>
                        </a:lnTo>
                        <a:lnTo>
                          <a:pt x="124" y="635"/>
                        </a:lnTo>
                        <a:lnTo>
                          <a:pt x="117" y="633"/>
                        </a:lnTo>
                        <a:lnTo>
                          <a:pt x="107" y="636"/>
                        </a:lnTo>
                        <a:lnTo>
                          <a:pt x="100" y="643"/>
                        </a:lnTo>
                        <a:lnTo>
                          <a:pt x="98" y="656"/>
                        </a:lnTo>
                        <a:lnTo>
                          <a:pt x="101" y="676"/>
                        </a:lnTo>
                        <a:lnTo>
                          <a:pt x="101" y="704"/>
                        </a:lnTo>
                        <a:lnTo>
                          <a:pt x="101" y="735"/>
                        </a:lnTo>
                        <a:lnTo>
                          <a:pt x="101" y="771"/>
                        </a:lnTo>
                        <a:lnTo>
                          <a:pt x="103" y="838"/>
                        </a:lnTo>
                        <a:lnTo>
                          <a:pt x="108" y="898"/>
                        </a:lnTo>
                        <a:lnTo>
                          <a:pt x="119" y="953"/>
                        </a:lnTo>
                        <a:lnTo>
                          <a:pt x="131" y="1002"/>
                        </a:lnTo>
                        <a:lnTo>
                          <a:pt x="149" y="1045"/>
                        </a:lnTo>
                        <a:lnTo>
                          <a:pt x="169" y="1082"/>
                        </a:lnTo>
                        <a:lnTo>
                          <a:pt x="192" y="1115"/>
                        </a:lnTo>
                        <a:lnTo>
                          <a:pt x="218" y="1144"/>
                        </a:lnTo>
                        <a:lnTo>
                          <a:pt x="247" y="1167"/>
                        </a:lnTo>
                        <a:lnTo>
                          <a:pt x="280" y="1187"/>
                        </a:lnTo>
                        <a:lnTo>
                          <a:pt x="314" y="1203"/>
                        </a:lnTo>
                        <a:lnTo>
                          <a:pt x="353" y="1216"/>
                        </a:lnTo>
                        <a:lnTo>
                          <a:pt x="394" y="1225"/>
                        </a:lnTo>
                        <a:lnTo>
                          <a:pt x="437" y="1232"/>
                        </a:lnTo>
                        <a:lnTo>
                          <a:pt x="481" y="1235"/>
                        </a:lnTo>
                        <a:lnTo>
                          <a:pt x="529" y="1236"/>
                        </a:lnTo>
                        <a:lnTo>
                          <a:pt x="584" y="1235"/>
                        </a:lnTo>
                        <a:lnTo>
                          <a:pt x="641" y="1229"/>
                        </a:lnTo>
                        <a:lnTo>
                          <a:pt x="700" y="1220"/>
                        </a:lnTo>
                        <a:lnTo>
                          <a:pt x="758" y="1210"/>
                        </a:lnTo>
                        <a:lnTo>
                          <a:pt x="817" y="1197"/>
                        </a:lnTo>
                        <a:lnTo>
                          <a:pt x="873" y="1183"/>
                        </a:lnTo>
                        <a:lnTo>
                          <a:pt x="928" y="1169"/>
                        </a:lnTo>
                        <a:lnTo>
                          <a:pt x="981" y="1153"/>
                        </a:lnTo>
                        <a:lnTo>
                          <a:pt x="1030" y="1137"/>
                        </a:lnTo>
                        <a:lnTo>
                          <a:pt x="1074" y="1123"/>
                        </a:lnTo>
                        <a:lnTo>
                          <a:pt x="1115" y="1108"/>
                        </a:lnTo>
                        <a:lnTo>
                          <a:pt x="1149" y="1095"/>
                        </a:lnTo>
                        <a:lnTo>
                          <a:pt x="1177" y="1085"/>
                        </a:lnTo>
                        <a:lnTo>
                          <a:pt x="1198" y="1077"/>
                        </a:lnTo>
                        <a:lnTo>
                          <a:pt x="1211" y="1071"/>
                        </a:lnTo>
                        <a:lnTo>
                          <a:pt x="1216" y="1069"/>
                        </a:lnTo>
                        <a:lnTo>
                          <a:pt x="1223" y="1065"/>
                        </a:lnTo>
                        <a:lnTo>
                          <a:pt x="1230" y="1061"/>
                        </a:lnTo>
                        <a:lnTo>
                          <a:pt x="1237" y="1055"/>
                        </a:lnTo>
                        <a:lnTo>
                          <a:pt x="1246" y="1049"/>
                        </a:lnTo>
                        <a:lnTo>
                          <a:pt x="1254" y="1043"/>
                        </a:lnTo>
                        <a:lnTo>
                          <a:pt x="1263" y="1038"/>
                        </a:lnTo>
                        <a:lnTo>
                          <a:pt x="1272" y="1030"/>
                        </a:lnTo>
                        <a:lnTo>
                          <a:pt x="1282" y="1022"/>
                        </a:lnTo>
                        <a:close/>
                      </a:path>
                    </a:pathLst>
                  </a:custGeom>
                  <a:solidFill>
                    <a:srgbClr val="00F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0" name="Freeform 209"/>
                  <p:cNvSpPr>
                    <a:spLocks/>
                  </p:cNvSpPr>
                  <p:nvPr/>
                </p:nvSpPr>
                <p:spPr bwMode="auto">
                  <a:xfrm>
                    <a:off x="999" y="2209"/>
                    <a:ext cx="80" cy="497"/>
                  </a:xfrm>
                  <a:custGeom>
                    <a:avLst/>
                    <a:gdLst>
                      <a:gd name="T0" fmla="*/ 0 w 238"/>
                      <a:gd name="T1" fmla="*/ 0 h 1533"/>
                      <a:gd name="T2" fmla="*/ 0 w 238"/>
                      <a:gd name="T3" fmla="*/ 0 h 1533"/>
                      <a:gd name="T4" fmla="*/ 0 w 238"/>
                      <a:gd name="T5" fmla="*/ 0 h 1533"/>
                      <a:gd name="T6" fmla="*/ 0 w 238"/>
                      <a:gd name="T7" fmla="*/ 0 h 1533"/>
                      <a:gd name="T8" fmla="*/ 0 w 238"/>
                      <a:gd name="T9" fmla="*/ 0 h 1533"/>
                      <a:gd name="T10" fmla="*/ 0 w 238"/>
                      <a:gd name="T11" fmla="*/ 0 h 1533"/>
                      <a:gd name="T12" fmla="*/ 0 w 238"/>
                      <a:gd name="T13" fmla="*/ 0 h 1533"/>
                      <a:gd name="T14" fmla="*/ 0 w 238"/>
                      <a:gd name="T15" fmla="*/ 0 h 1533"/>
                      <a:gd name="T16" fmla="*/ 0 w 238"/>
                      <a:gd name="T17" fmla="*/ 0 h 1533"/>
                      <a:gd name="T18" fmla="*/ 0 w 238"/>
                      <a:gd name="T19" fmla="*/ 0 h 1533"/>
                      <a:gd name="T20" fmla="*/ 0 w 238"/>
                      <a:gd name="T21" fmla="*/ 0 h 1533"/>
                      <a:gd name="T22" fmla="*/ 0 w 238"/>
                      <a:gd name="T23" fmla="*/ 0 h 1533"/>
                      <a:gd name="T24" fmla="*/ 0 w 238"/>
                      <a:gd name="T25" fmla="*/ 0 h 1533"/>
                      <a:gd name="T26" fmla="*/ 0 w 238"/>
                      <a:gd name="T27" fmla="*/ 0 h 1533"/>
                      <a:gd name="T28" fmla="*/ 0 w 238"/>
                      <a:gd name="T29" fmla="*/ 0 h 1533"/>
                      <a:gd name="T30" fmla="*/ 0 w 238"/>
                      <a:gd name="T31" fmla="*/ 0 h 1533"/>
                      <a:gd name="T32" fmla="*/ 0 w 238"/>
                      <a:gd name="T33" fmla="*/ 0 h 1533"/>
                      <a:gd name="T34" fmla="*/ 0 w 238"/>
                      <a:gd name="T35" fmla="*/ 0 h 1533"/>
                      <a:gd name="T36" fmla="*/ 0 w 238"/>
                      <a:gd name="T37" fmla="*/ 0 h 1533"/>
                      <a:gd name="T38" fmla="*/ 0 w 238"/>
                      <a:gd name="T39" fmla="*/ 0 h 1533"/>
                      <a:gd name="T40" fmla="*/ 0 w 238"/>
                      <a:gd name="T41" fmla="*/ 0 h 1533"/>
                      <a:gd name="T42" fmla="*/ 0 w 238"/>
                      <a:gd name="T43" fmla="*/ 0 h 1533"/>
                      <a:gd name="T44" fmla="*/ 0 w 238"/>
                      <a:gd name="T45" fmla="*/ 0 h 1533"/>
                      <a:gd name="T46" fmla="*/ 0 w 238"/>
                      <a:gd name="T47" fmla="*/ 0 h 1533"/>
                      <a:gd name="T48" fmla="*/ 0 w 238"/>
                      <a:gd name="T49" fmla="*/ 0 h 1533"/>
                      <a:gd name="T50" fmla="*/ 0 w 238"/>
                      <a:gd name="T51" fmla="*/ 0 h 1533"/>
                      <a:gd name="T52" fmla="*/ 0 w 238"/>
                      <a:gd name="T53" fmla="*/ 0 h 1533"/>
                      <a:gd name="T54" fmla="*/ 0 w 238"/>
                      <a:gd name="T55" fmla="*/ 0 h 1533"/>
                      <a:gd name="T56" fmla="*/ 0 w 238"/>
                      <a:gd name="T57" fmla="*/ 0 h 1533"/>
                      <a:gd name="T58" fmla="*/ 0 w 238"/>
                      <a:gd name="T59" fmla="*/ 0 h 1533"/>
                      <a:gd name="T60" fmla="*/ 0 w 238"/>
                      <a:gd name="T61" fmla="*/ 0 h 1533"/>
                      <a:gd name="T62" fmla="*/ 0 w 238"/>
                      <a:gd name="T63" fmla="*/ 0 h 1533"/>
                      <a:gd name="T64" fmla="*/ 0 w 238"/>
                      <a:gd name="T65" fmla="*/ 0 h 1533"/>
                      <a:gd name="T66" fmla="*/ 0 w 238"/>
                      <a:gd name="T67" fmla="*/ 0 h 1533"/>
                      <a:gd name="T68" fmla="*/ 0 w 238"/>
                      <a:gd name="T69" fmla="*/ 0 h 1533"/>
                      <a:gd name="T70" fmla="*/ 0 w 238"/>
                      <a:gd name="T71" fmla="*/ 0 h 1533"/>
                      <a:gd name="T72" fmla="*/ 0 w 238"/>
                      <a:gd name="T73" fmla="*/ 0 h 1533"/>
                      <a:gd name="T74" fmla="*/ 0 w 238"/>
                      <a:gd name="T75" fmla="*/ 0 h 1533"/>
                      <a:gd name="T76" fmla="*/ 0 w 238"/>
                      <a:gd name="T77" fmla="*/ 0 h 1533"/>
                      <a:gd name="T78" fmla="*/ 0 w 238"/>
                      <a:gd name="T79" fmla="*/ 0 h 1533"/>
                      <a:gd name="T80" fmla="*/ 0 w 238"/>
                      <a:gd name="T81" fmla="*/ 0 h 1533"/>
                      <a:gd name="T82" fmla="*/ 0 w 238"/>
                      <a:gd name="T83" fmla="*/ 0 h 1533"/>
                      <a:gd name="T84" fmla="*/ 0 w 238"/>
                      <a:gd name="T85" fmla="*/ 0 h 153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238"/>
                      <a:gd name="T130" fmla="*/ 0 h 1533"/>
                      <a:gd name="T131" fmla="*/ 238 w 238"/>
                      <a:gd name="T132" fmla="*/ 1533 h 153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238" h="1533">
                        <a:moveTo>
                          <a:pt x="163" y="1510"/>
                        </a:moveTo>
                        <a:lnTo>
                          <a:pt x="169" y="1533"/>
                        </a:lnTo>
                        <a:lnTo>
                          <a:pt x="172" y="1528"/>
                        </a:lnTo>
                        <a:lnTo>
                          <a:pt x="180" y="1517"/>
                        </a:lnTo>
                        <a:lnTo>
                          <a:pt x="190" y="1497"/>
                        </a:lnTo>
                        <a:lnTo>
                          <a:pt x="203" y="1467"/>
                        </a:lnTo>
                        <a:lnTo>
                          <a:pt x="216" y="1429"/>
                        </a:lnTo>
                        <a:lnTo>
                          <a:pt x="228" y="1383"/>
                        </a:lnTo>
                        <a:lnTo>
                          <a:pt x="235" y="1328"/>
                        </a:lnTo>
                        <a:lnTo>
                          <a:pt x="238" y="1264"/>
                        </a:lnTo>
                        <a:lnTo>
                          <a:pt x="231" y="1166"/>
                        </a:lnTo>
                        <a:lnTo>
                          <a:pt x="213" y="1058"/>
                        </a:lnTo>
                        <a:lnTo>
                          <a:pt x="188" y="943"/>
                        </a:lnTo>
                        <a:lnTo>
                          <a:pt x="157" y="825"/>
                        </a:lnTo>
                        <a:lnTo>
                          <a:pt x="127" y="708"/>
                        </a:lnTo>
                        <a:lnTo>
                          <a:pt x="103" y="597"/>
                        </a:lnTo>
                        <a:lnTo>
                          <a:pt x="84" y="496"/>
                        </a:lnTo>
                        <a:lnTo>
                          <a:pt x="77" y="410"/>
                        </a:lnTo>
                        <a:lnTo>
                          <a:pt x="82" y="335"/>
                        </a:lnTo>
                        <a:lnTo>
                          <a:pt x="95" y="267"/>
                        </a:lnTo>
                        <a:lnTo>
                          <a:pt x="107" y="218"/>
                        </a:lnTo>
                        <a:lnTo>
                          <a:pt x="113" y="200"/>
                        </a:lnTo>
                        <a:lnTo>
                          <a:pt x="116" y="198"/>
                        </a:lnTo>
                        <a:lnTo>
                          <a:pt x="121" y="195"/>
                        </a:lnTo>
                        <a:lnTo>
                          <a:pt x="130" y="190"/>
                        </a:lnTo>
                        <a:lnTo>
                          <a:pt x="140" y="181"/>
                        </a:lnTo>
                        <a:lnTo>
                          <a:pt x="150" y="172"/>
                        </a:lnTo>
                        <a:lnTo>
                          <a:pt x="159" y="159"/>
                        </a:lnTo>
                        <a:lnTo>
                          <a:pt x="165" y="145"/>
                        </a:lnTo>
                        <a:lnTo>
                          <a:pt x="167" y="129"/>
                        </a:lnTo>
                        <a:lnTo>
                          <a:pt x="169" y="118"/>
                        </a:lnTo>
                        <a:lnTo>
                          <a:pt x="172" y="109"/>
                        </a:lnTo>
                        <a:lnTo>
                          <a:pt x="178" y="103"/>
                        </a:lnTo>
                        <a:lnTo>
                          <a:pt x="186" y="102"/>
                        </a:lnTo>
                        <a:lnTo>
                          <a:pt x="196" y="105"/>
                        </a:lnTo>
                        <a:lnTo>
                          <a:pt x="206" y="115"/>
                        </a:lnTo>
                        <a:lnTo>
                          <a:pt x="212" y="132"/>
                        </a:lnTo>
                        <a:lnTo>
                          <a:pt x="209" y="154"/>
                        </a:lnTo>
                        <a:lnTo>
                          <a:pt x="213" y="152"/>
                        </a:lnTo>
                        <a:lnTo>
                          <a:pt x="224" y="149"/>
                        </a:lnTo>
                        <a:lnTo>
                          <a:pt x="232" y="138"/>
                        </a:lnTo>
                        <a:lnTo>
                          <a:pt x="237" y="119"/>
                        </a:lnTo>
                        <a:lnTo>
                          <a:pt x="235" y="108"/>
                        </a:lnTo>
                        <a:lnTo>
                          <a:pt x="231" y="98"/>
                        </a:lnTo>
                        <a:lnTo>
                          <a:pt x="225" y="89"/>
                        </a:lnTo>
                        <a:lnTo>
                          <a:pt x="219" y="82"/>
                        </a:lnTo>
                        <a:lnTo>
                          <a:pt x="211" y="76"/>
                        </a:lnTo>
                        <a:lnTo>
                          <a:pt x="202" y="72"/>
                        </a:lnTo>
                        <a:lnTo>
                          <a:pt x="195" y="70"/>
                        </a:lnTo>
                        <a:lnTo>
                          <a:pt x="188" y="69"/>
                        </a:lnTo>
                        <a:lnTo>
                          <a:pt x="179" y="64"/>
                        </a:lnTo>
                        <a:lnTo>
                          <a:pt x="176" y="56"/>
                        </a:lnTo>
                        <a:lnTo>
                          <a:pt x="178" y="47"/>
                        </a:lnTo>
                        <a:lnTo>
                          <a:pt x="182" y="41"/>
                        </a:lnTo>
                        <a:lnTo>
                          <a:pt x="185" y="33"/>
                        </a:lnTo>
                        <a:lnTo>
                          <a:pt x="186" y="18"/>
                        </a:lnTo>
                        <a:lnTo>
                          <a:pt x="185" y="5"/>
                        </a:lnTo>
                        <a:lnTo>
                          <a:pt x="185" y="0"/>
                        </a:lnTo>
                        <a:lnTo>
                          <a:pt x="180" y="0"/>
                        </a:lnTo>
                        <a:lnTo>
                          <a:pt x="172" y="2"/>
                        </a:lnTo>
                        <a:lnTo>
                          <a:pt x="160" y="10"/>
                        </a:lnTo>
                        <a:lnTo>
                          <a:pt x="150" y="21"/>
                        </a:lnTo>
                        <a:lnTo>
                          <a:pt x="142" y="33"/>
                        </a:lnTo>
                        <a:lnTo>
                          <a:pt x="133" y="40"/>
                        </a:lnTo>
                        <a:lnTo>
                          <a:pt x="124" y="38"/>
                        </a:lnTo>
                        <a:lnTo>
                          <a:pt x="114" y="27"/>
                        </a:lnTo>
                        <a:lnTo>
                          <a:pt x="108" y="20"/>
                        </a:lnTo>
                        <a:lnTo>
                          <a:pt x="100" y="14"/>
                        </a:lnTo>
                        <a:lnTo>
                          <a:pt x="91" y="8"/>
                        </a:lnTo>
                        <a:lnTo>
                          <a:pt x="82" y="5"/>
                        </a:lnTo>
                        <a:lnTo>
                          <a:pt x="74" y="2"/>
                        </a:lnTo>
                        <a:lnTo>
                          <a:pt x="65" y="1"/>
                        </a:lnTo>
                        <a:lnTo>
                          <a:pt x="57" y="0"/>
                        </a:lnTo>
                        <a:lnTo>
                          <a:pt x="51" y="0"/>
                        </a:lnTo>
                        <a:lnTo>
                          <a:pt x="45" y="0"/>
                        </a:lnTo>
                        <a:lnTo>
                          <a:pt x="38" y="2"/>
                        </a:lnTo>
                        <a:lnTo>
                          <a:pt x="29" y="5"/>
                        </a:lnTo>
                        <a:lnTo>
                          <a:pt x="21" y="10"/>
                        </a:lnTo>
                        <a:lnTo>
                          <a:pt x="13" y="17"/>
                        </a:lnTo>
                        <a:lnTo>
                          <a:pt x="6" y="24"/>
                        </a:lnTo>
                        <a:lnTo>
                          <a:pt x="2" y="33"/>
                        </a:lnTo>
                        <a:lnTo>
                          <a:pt x="0" y="43"/>
                        </a:lnTo>
                        <a:lnTo>
                          <a:pt x="5" y="59"/>
                        </a:lnTo>
                        <a:lnTo>
                          <a:pt x="15" y="63"/>
                        </a:lnTo>
                        <a:lnTo>
                          <a:pt x="23" y="62"/>
                        </a:lnTo>
                        <a:lnTo>
                          <a:pt x="28" y="60"/>
                        </a:lnTo>
                        <a:lnTo>
                          <a:pt x="28" y="59"/>
                        </a:lnTo>
                        <a:lnTo>
                          <a:pt x="29" y="56"/>
                        </a:lnTo>
                        <a:lnTo>
                          <a:pt x="29" y="53"/>
                        </a:lnTo>
                        <a:lnTo>
                          <a:pt x="29" y="49"/>
                        </a:lnTo>
                        <a:lnTo>
                          <a:pt x="26" y="41"/>
                        </a:lnTo>
                        <a:lnTo>
                          <a:pt x="23" y="33"/>
                        </a:lnTo>
                        <a:lnTo>
                          <a:pt x="23" y="24"/>
                        </a:lnTo>
                        <a:lnTo>
                          <a:pt x="34" y="21"/>
                        </a:lnTo>
                        <a:lnTo>
                          <a:pt x="42" y="23"/>
                        </a:lnTo>
                        <a:lnTo>
                          <a:pt x="52" y="26"/>
                        </a:lnTo>
                        <a:lnTo>
                          <a:pt x="64" y="31"/>
                        </a:lnTo>
                        <a:lnTo>
                          <a:pt x="74" y="38"/>
                        </a:lnTo>
                        <a:lnTo>
                          <a:pt x="84" y="46"/>
                        </a:lnTo>
                        <a:lnTo>
                          <a:pt x="91" y="54"/>
                        </a:lnTo>
                        <a:lnTo>
                          <a:pt x="97" y="64"/>
                        </a:lnTo>
                        <a:lnTo>
                          <a:pt x="98" y="73"/>
                        </a:lnTo>
                        <a:lnTo>
                          <a:pt x="95" y="87"/>
                        </a:lnTo>
                        <a:lnTo>
                          <a:pt x="90" y="99"/>
                        </a:lnTo>
                        <a:lnTo>
                          <a:pt x="84" y="113"/>
                        </a:lnTo>
                        <a:lnTo>
                          <a:pt x="81" y="138"/>
                        </a:lnTo>
                        <a:lnTo>
                          <a:pt x="82" y="162"/>
                        </a:lnTo>
                        <a:lnTo>
                          <a:pt x="85" y="177"/>
                        </a:lnTo>
                        <a:lnTo>
                          <a:pt x="88" y="190"/>
                        </a:lnTo>
                        <a:lnTo>
                          <a:pt x="87" y="207"/>
                        </a:lnTo>
                        <a:lnTo>
                          <a:pt x="81" y="241"/>
                        </a:lnTo>
                        <a:lnTo>
                          <a:pt x="72" y="293"/>
                        </a:lnTo>
                        <a:lnTo>
                          <a:pt x="65" y="352"/>
                        </a:lnTo>
                        <a:lnTo>
                          <a:pt x="62" y="408"/>
                        </a:lnTo>
                        <a:lnTo>
                          <a:pt x="70" y="502"/>
                        </a:lnTo>
                        <a:lnTo>
                          <a:pt x="87" y="609"/>
                        </a:lnTo>
                        <a:lnTo>
                          <a:pt x="113" y="724"/>
                        </a:lnTo>
                        <a:lnTo>
                          <a:pt x="142" y="842"/>
                        </a:lnTo>
                        <a:lnTo>
                          <a:pt x="170" y="960"/>
                        </a:lnTo>
                        <a:lnTo>
                          <a:pt x="196" y="1072"/>
                        </a:lnTo>
                        <a:lnTo>
                          <a:pt x="213" y="1174"/>
                        </a:lnTo>
                        <a:lnTo>
                          <a:pt x="221" y="1262"/>
                        </a:lnTo>
                        <a:lnTo>
                          <a:pt x="219" y="1300"/>
                        </a:lnTo>
                        <a:lnTo>
                          <a:pt x="216" y="1336"/>
                        </a:lnTo>
                        <a:lnTo>
                          <a:pt x="212" y="1373"/>
                        </a:lnTo>
                        <a:lnTo>
                          <a:pt x="205" y="1408"/>
                        </a:lnTo>
                        <a:lnTo>
                          <a:pt x="198" y="1439"/>
                        </a:lnTo>
                        <a:lnTo>
                          <a:pt x="188" y="1468"/>
                        </a:lnTo>
                        <a:lnTo>
                          <a:pt x="176" y="1492"/>
                        </a:lnTo>
                        <a:lnTo>
                          <a:pt x="163" y="1510"/>
                        </a:lnTo>
                        <a:close/>
                      </a:path>
                    </a:pathLst>
                  </a:custGeom>
                  <a:solidFill>
                    <a:srgbClr val="00F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1" name="Freeform 210"/>
                  <p:cNvSpPr>
                    <a:spLocks/>
                  </p:cNvSpPr>
                  <p:nvPr/>
                </p:nvSpPr>
                <p:spPr bwMode="auto">
                  <a:xfrm>
                    <a:off x="810" y="2213"/>
                    <a:ext cx="327" cy="405"/>
                  </a:xfrm>
                  <a:custGeom>
                    <a:avLst/>
                    <a:gdLst>
                      <a:gd name="T0" fmla="*/ 0 w 962"/>
                      <a:gd name="T1" fmla="*/ 0 h 1249"/>
                      <a:gd name="T2" fmla="*/ 0 w 962"/>
                      <a:gd name="T3" fmla="*/ 0 h 1249"/>
                      <a:gd name="T4" fmla="*/ 0 w 962"/>
                      <a:gd name="T5" fmla="*/ 0 h 1249"/>
                      <a:gd name="T6" fmla="*/ 0 w 962"/>
                      <a:gd name="T7" fmla="*/ 0 h 1249"/>
                      <a:gd name="T8" fmla="*/ 0 w 962"/>
                      <a:gd name="T9" fmla="*/ 0 h 1249"/>
                      <a:gd name="T10" fmla="*/ 0 w 962"/>
                      <a:gd name="T11" fmla="*/ 0 h 1249"/>
                      <a:gd name="T12" fmla="*/ 0 w 962"/>
                      <a:gd name="T13" fmla="*/ 0 h 1249"/>
                      <a:gd name="T14" fmla="*/ 0 w 962"/>
                      <a:gd name="T15" fmla="*/ 0 h 1249"/>
                      <a:gd name="T16" fmla="*/ 0 w 962"/>
                      <a:gd name="T17" fmla="*/ 0 h 1249"/>
                      <a:gd name="T18" fmla="*/ 0 w 962"/>
                      <a:gd name="T19" fmla="*/ 0 h 1249"/>
                      <a:gd name="T20" fmla="*/ 0 w 962"/>
                      <a:gd name="T21" fmla="*/ 0 h 1249"/>
                      <a:gd name="T22" fmla="*/ 0 w 962"/>
                      <a:gd name="T23" fmla="*/ 0 h 1249"/>
                      <a:gd name="T24" fmla="*/ 0 w 962"/>
                      <a:gd name="T25" fmla="*/ 0 h 1249"/>
                      <a:gd name="T26" fmla="*/ 0 w 962"/>
                      <a:gd name="T27" fmla="*/ 0 h 1249"/>
                      <a:gd name="T28" fmla="*/ 0 w 962"/>
                      <a:gd name="T29" fmla="*/ 0 h 1249"/>
                      <a:gd name="T30" fmla="*/ 0 w 962"/>
                      <a:gd name="T31" fmla="*/ 0 h 1249"/>
                      <a:gd name="T32" fmla="*/ 0 w 962"/>
                      <a:gd name="T33" fmla="*/ 0 h 1249"/>
                      <a:gd name="T34" fmla="*/ 0 w 962"/>
                      <a:gd name="T35" fmla="*/ 0 h 1249"/>
                      <a:gd name="T36" fmla="*/ 0 w 962"/>
                      <a:gd name="T37" fmla="*/ 0 h 1249"/>
                      <a:gd name="T38" fmla="*/ 0 w 962"/>
                      <a:gd name="T39" fmla="*/ 0 h 1249"/>
                      <a:gd name="T40" fmla="*/ 0 w 962"/>
                      <a:gd name="T41" fmla="*/ 0 h 1249"/>
                      <a:gd name="T42" fmla="*/ 0 w 962"/>
                      <a:gd name="T43" fmla="*/ 0 h 1249"/>
                      <a:gd name="T44" fmla="*/ 0 w 962"/>
                      <a:gd name="T45" fmla="*/ 0 h 1249"/>
                      <a:gd name="T46" fmla="*/ 0 w 962"/>
                      <a:gd name="T47" fmla="*/ 0 h 1249"/>
                      <a:gd name="T48" fmla="*/ 0 w 962"/>
                      <a:gd name="T49" fmla="*/ 0 h 1249"/>
                      <a:gd name="T50" fmla="*/ 0 w 962"/>
                      <a:gd name="T51" fmla="*/ 0 h 1249"/>
                      <a:gd name="T52" fmla="*/ 0 w 962"/>
                      <a:gd name="T53" fmla="*/ 0 h 1249"/>
                      <a:gd name="T54" fmla="*/ 0 w 962"/>
                      <a:gd name="T55" fmla="*/ 0 h 1249"/>
                      <a:gd name="T56" fmla="*/ 0 w 962"/>
                      <a:gd name="T57" fmla="*/ 0 h 1249"/>
                      <a:gd name="T58" fmla="*/ 0 w 962"/>
                      <a:gd name="T59" fmla="*/ 0 h 1249"/>
                      <a:gd name="T60" fmla="*/ 0 w 962"/>
                      <a:gd name="T61" fmla="*/ 0 h 1249"/>
                      <a:gd name="T62" fmla="*/ 0 w 962"/>
                      <a:gd name="T63" fmla="*/ 0 h 1249"/>
                      <a:gd name="T64" fmla="*/ 0 w 962"/>
                      <a:gd name="T65" fmla="*/ 0 h 1249"/>
                      <a:gd name="T66" fmla="*/ 0 w 962"/>
                      <a:gd name="T67" fmla="*/ 0 h 1249"/>
                      <a:gd name="T68" fmla="*/ 0 w 962"/>
                      <a:gd name="T69" fmla="*/ 0 h 1249"/>
                      <a:gd name="T70" fmla="*/ 0 w 962"/>
                      <a:gd name="T71" fmla="*/ 0 h 1249"/>
                      <a:gd name="T72" fmla="*/ 0 w 962"/>
                      <a:gd name="T73" fmla="*/ 0 h 1249"/>
                      <a:gd name="T74" fmla="*/ 0 w 962"/>
                      <a:gd name="T75" fmla="*/ 0 h 1249"/>
                      <a:gd name="T76" fmla="*/ 0 w 962"/>
                      <a:gd name="T77" fmla="*/ 0 h 1249"/>
                      <a:gd name="T78" fmla="*/ 0 w 962"/>
                      <a:gd name="T79" fmla="*/ 0 h 1249"/>
                      <a:gd name="T80" fmla="*/ 0 w 962"/>
                      <a:gd name="T81" fmla="*/ 0 h 1249"/>
                      <a:gd name="T82" fmla="*/ 0 w 962"/>
                      <a:gd name="T83" fmla="*/ 0 h 1249"/>
                      <a:gd name="T84" fmla="*/ 0 w 962"/>
                      <a:gd name="T85" fmla="*/ 0 h 1249"/>
                      <a:gd name="T86" fmla="*/ 0 w 962"/>
                      <a:gd name="T87" fmla="*/ 0 h 1249"/>
                      <a:gd name="T88" fmla="*/ 0 w 962"/>
                      <a:gd name="T89" fmla="*/ 0 h 1249"/>
                      <a:gd name="T90" fmla="*/ 0 w 962"/>
                      <a:gd name="T91" fmla="*/ 0 h 1249"/>
                      <a:gd name="T92" fmla="*/ 0 w 962"/>
                      <a:gd name="T93" fmla="*/ 0 h 1249"/>
                      <a:gd name="T94" fmla="*/ 0 w 962"/>
                      <a:gd name="T95" fmla="*/ 0 h 1249"/>
                      <a:gd name="T96" fmla="*/ 0 w 962"/>
                      <a:gd name="T97" fmla="*/ 0 h 1249"/>
                      <a:gd name="T98" fmla="*/ 0 w 962"/>
                      <a:gd name="T99" fmla="*/ 0 h 1249"/>
                      <a:gd name="T100" fmla="*/ 0 w 962"/>
                      <a:gd name="T101" fmla="*/ 0 h 1249"/>
                      <a:gd name="T102" fmla="*/ 0 w 962"/>
                      <a:gd name="T103" fmla="*/ 0 h 1249"/>
                      <a:gd name="T104" fmla="*/ 0 w 962"/>
                      <a:gd name="T105" fmla="*/ 0 h 1249"/>
                      <a:gd name="T106" fmla="*/ 0 w 962"/>
                      <a:gd name="T107" fmla="*/ 0 h 1249"/>
                      <a:gd name="T108" fmla="*/ 0 w 962"/>
                      <a:gd name="T109" fmla="*/ 0 h 1249"/>
                      <a:gd name="T110" fmla="*/ 0 w 962"/>
                      <a:gd name="T111" fmla="*/ 0 h 1249"/>
                      <a:gd name="T112" fmla="*/ 0 w 962"/>
                      <a:gd name="T113" fmla="*/ 0 h 1249"/>
                      <a:gd name="T114" fmla="*/ 0 w 962"/>
                      <a:gd name="T115" fmla="*/ 0 h 1249"/>
                      <a:gd name="T116" fmla="*/ 0 w 962"/>
                      <a:gd name="T117" fmla="*/ 0 h 1249"/>
                      <a:gd name="T118" fmla="*/ 0 w 962"/>
                      <a:gd name="T119" fmla="*/ 0 h 1249"/>
                      <a:gd name="T120" fmla="*/ 0 w 962"/>
                      <a:gd name="T121" fmla="*/ 0 h 1249"/>
                      <a:gd name="T122" fmla="*/ 0 w 962"/>
                      <a:gd name="T123" fmla="*/ 0 h 1249"/>
                      <a:gd name="T124" fmla="*/ 0 w 962"/>
                      <a:gd name="T125" fmla="*/ 0 h 124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62"/>
                      <a:gd name="T190" fmla="*/ 0 h 1249"/>
                      <a:gd name="T191" fmla="*/ 962 w 962"/>
                      <a:gd name="T192" fmla="*/ 1249 h 124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62" h="1249">
                        <a:moveTo>
                          <a:pt x="92" y="1249"/>
                        </a:moveTo>
                        <a:lnTo>
                          <a:pt x="89" y="1134"/>
                        </a:lnTo>
                        <a:lnTo>
                          <a:pt x="82" y="1020"/>
                        </a:lnTo>
                        <a:lnTo>
                          <a:pt x="71" y="907"/>
                        </a:lnTo>
                        <a:lnTo>
                          <a:pt x="59" y="794"/>
                        </a:lnTo>
                        <a:lnTo>
                          <a:pt x="46" y="685"/>
                        </a:lnTo>
                        <a:lnTo>
                          <a:pt x="35" y="578"/>
                        </a:lnTo>
                        <a:lnTo>
                          <a:pt x="27" y="475"/>
                        </a:lnTo>
                        <a:lnTo>
                          <a:pt x="25" y="375"/>
                        </a:lnTo>
                        <a:lnTo>
                          <a:pt x="25" y="331"/>
                        </a:lnTo>
                        <a:lnTo>
                          <a:pt x="29" y="278"/>
                        </a:lnTo>
                        <a:lnTo>
                          <a:pt x="38" y="220"/>
                        </a:lnTo>
                        <a:lnTo>
                          <a:pt x="55" y="162"/>
                        </a:lnTo>
                        <a:lnTo>
                          <a:pt x="82" y="111"/>
                        </a:lnTo>
                        <a:lnTo>
                          <a:pt x="123" y="67"/>
                        </a:lnTo>
                        <a:lnTo>
                          <a:pt x="177" y="39"/>
                        </a:lnTo>
                        <a:lnTo>
                          <a:pt x="251" y="28"/>
                        </a:lnTo>
                        <a:lnTo>
                          <a:pt x="282" y="30"/>
                        </a:lnTo>
                        <a:lnTo>
                          <a:pt x="313" y="34"/>
                        </a:lnTo>
                        <a:lnTo>
                          <a:pt x="341" y="40"/>
                        </a:lnTo>
                        <a:lnTo>
                          <a:pt x="369" y="47"/>
                        </a:lnTo>
                        <a:lnTo>
                          <a:pt x="396" y="57"/>
                        </a:lnTo>
                        <a:lnTo>
                          <a:pt x="422" y="67"/>
                        </a:lnTo>
                        <a:lnTo>
                          <a:pt x="448" y="79"/>
                        </a:lnTo>
                        <a:lnTo>
                          <a:pt x="474" y="90"/>
                        </a:lnTo>
                        <a:lnTo>
                          <a:pt x="498" y="102"/>
                        </a:lnTo>
                        <a:lnTo>
                          <a:pt x="524" y="113"/>
                        </a:lnTo>
                        <a:lnTo>
                          <a:pt x="550" y="123"/>
                        </a:lnTo>
                        <a:lnTo>
                          <a:pt x="576" y="134"/>
                        </a:lnTo>
                        <a:lnTo>
                          <a:pt x="602" y="141"/>
                        </a:lnTo>
                        <a:lnTo>
                          <a:pt x="629" y="147"/>
                        </a:lnTo>
                        <a:lnTo>
                          <a:pt x="657" y="151"/>
                        </a:lnTo>
                        <a:lnTo>
                          <a:pt x="685" y="152"/>
                        </a:lnTo>
                        <a:lnTo>
                          <a:pt x="703" y="152"/>
                        </a:lnTo>
                        <a:lnTo>
                          <a:pt x="717" y="149"/>
                        </a:lnTo>
                        <a:lnTo>
                          <a:pt x="727" y="147"/>
                        </a:lnTo>
                        <a:lnTo>
                          <a:pt x="737" y="144"/>
                        </a:lnTo>
                        <a:lnTo>
                          <a:pt x="743" y="139"/>
                        </a:lnTo>
                        <a:lnTo>
                          <a:pt x="749" y="135"/>
                        </a:lnTo>
                        <a:lnTo>
                          <a:pt x="750" y="131"/>
                        </a:lnTo>
                        <a:lnTo>
                          <a:pt x="752" y="126"/>
                        </a:lnTo>
                        <a:lnTo>
                          <a:pt x="750" y="118"/>
                        </a:lnTo>
                        <a:lnTo>
                          <a:pt x="747" y="112"/>
                        </a:lnTo>
                        <a:lnTo>
                          <a:pt x="740" y="109"/>
                        </a:lnTo>
                        <a:lnTo>
                          <a:pt x="733" y="108"/>
                        </a:lnTo>
                        <a:lnTo>
                          <a:pt x="726" y="105"/>
                        </a:lnTo>
                        <a:lnTo>
                          <a:pt x="726" y="95"/>
                        </a:lnTo>
                        <a:lnTo>
                          <a:pt x="732" y="82"/>
                        </a:lnTo>
                        <a:lnTo>
                          <a:pt x="744" y="67"/>
                        </a:lnTo>
                        <a:lnTo>
                          <a:pt x="765" y="53"/>
                        </a:lnTo>
                        <a:lnTo>
                          <a:pt x="789" y="40"/>
                        </a:lnTo>
                        <a:lnTo>
                          <a:pt x="819" y="30"/>
                        </a:lnTo>
                        <a:lnTo>
                          <a:pt x="854" y="27"/>
                        </a:lnTo>
                        <a:lnTo>
                          <a:pt x="863" y="27"/>
                        </a:lnTo>
                        <a:lnTo>
                          <a:pt x="873" y="28"/>
                        </a:lnTo>
                        <a:lnTo>
                          <a:pt x="883" y="31"/>
                        </a:lnTo>
                        <a:lnTo>
                          <a:pt x="891" y="36"/>
                        </a:lnTo>
                        <a:lnTo>
                          <a:pt x="900" y="40"/>
                        </a:lnTo>
                        <a:lnTo>
                          <a:pt x="907" y="46"/>
                        </a:lnTo>
                        <a:lnTo>
                          <a:pt x="911" y="53"/>
                        </a:lnTo>
                        <a:lnTo>
                          <a:pt x="913" y="62"/>
                        </a:lnTo>
                        <a:lnTo>
                          <a:pt x="909" y="72"/>
                        </a:lnTo>
                        <a:lnTo>
                          <a:pt x="897" y="82"/>
                        </a:lnTo>
                        <a:lnTo>
                          <a:pt x="881" y="90"/>
                        </a:lnTo>
                        <a:lnTo>
                          <a:pt x="864" y="100"/>
                        </a:lnTo>
                        <a:lnTo>
                          <a:pt x="845" y="112"/>
                        </a:lnTo>
                        <a:lnTo>
                          <a:pt x="829" y="125"/>
                        </a:lnTo>
                        <a:lnTo>
                          <a:pt x="818" y="141"/>
                        </a:lnTo>
                        <a:lnTo>
                          <a:pt x="814" y="159"/>
                        </a:lnTo>
                        <a:lnTo>
                          <a:pt x="816" y="172"/>
                        </a:lnTo>
                        <a:lnTo>
                          <a:pt x="822" y="181"/>
                        </a:lnTo>
                        <a:lnTo>
                          <a:pt x="829" y="187"/>
                        </a:lnTo>
                        <a:lnTo>
                          <a:pt x="839" y="188"/>
                        </a:lnTo>
                        <a:lnTo>
                          <a:pt x="844" y="187"/>
                        </a:lnTo>
                        <a:lnTo>
                          <a:pt x="850" y="185"/>
                        </a:lnTo>
                        <a:lnTo>
                          <a:pt x="855" y="183"/>
                        </a:lnTo>
                        <a:lnTo>
                          <a:pt x="861" y="180"/>
                        </a:lnTo>
                        <a:lnTo>
                          <a:pt x="867" y="177"/>
                        </a:lnTo>
                        <a:lnTo>
                          <a:pt x="873" y="174"/>
                        </a:lnTo>
                        <a:lnTo>
                          <a:pt x="878" y="172"/>
                        </a:lnTo>
                        <a:lnTo>
                          <a:pt x="884" y="171"/>
                        </a:lnTo>
                        <a:lnTo>
                          <a:pt x="893" y="174"/>
                        </a:lnTo>
                        <a:lnTo>
                          <a:pt x="899" y="180"/>
                        </a:lnTo>
                        <a:lnTo>
                          <a:pt x="901" y="187"/>
                        </a:lnTo>
                        <a:lnTo>
                          <a:pt x="903" y="193"/>
                        </a:lnTo>
                        <a:lnTo>
                          <a:pt x="900" y="219"/>
                        </a:lnTo>
                        <a:lnTo>
                          <a:pt x="894" y="237"/>
                        </a:lnTo>
                        <a:lnTo>
                          <a:pt x="888" y="254"/>
                        </a:lnTo>
                        <a:lnTo>
                          <a:pt x="886" y="269"/>
                        </a:lnTo>
                        <a:lnTo>
                          <a:pt x="886" y="279"/>
                        </a:lnTo>
                        <a:lnTo>
                          <a:pt x="888" y="285"/>
                        </a:lnTo>
                        <a:lnTo>
                          <a:pt x="890" y="288"/>
                        </a:lnTo>
                        <a:lnTo>
                          <a:pt x="890" y="270"/>
                        </a:lnTo>
                        <a:lnTo>
                          <a:pt x="893" y="256"/>
                        </a:lnTo>
                        <a:lnTo>
                          <a:pt x="899" y="243"/>
                        </a:lnTo>
                        <a:lnTo>
                          <a:pt x="906" y="230"/>
                        </a:lnTo>
                        <a:lnTo>
                          <a:pt x="910" y="221"/>
                        </a:lnTo>
                        <a:lnTo>
                          <a:pt x="914" y="210"/>
                        </a:lnTo>
                        <a:lnTo>
                          <a:pt x="916" y="200"/>
                        </a:lnTo>
                        <a:lnTo>
                          <a:pt x="917" y="190"/>
                        </a:lnTo>
                        <a:lnTo>
                          <a:pt x="916" y="178"/>
                        </a:lnTo>
                        <a:lnTo>
                          <a:pt x="913" y="164"/>
                        </a:lnTo>
                        <a:lnTo>
                          <a:pt x="906" y="151"/>
                        </a:lnTo>
                        <a:lnTo>
                          <a:pt x="894" y="147"/>
                        </a:lnTo>
                        <a:lnTo>
                          <a:pt x="881" y="149"/>
                        </a:lnTo>
                        <a:lnTo>
                          <a:pt x="868" y="155"/>
                        </a:lnTo>
                        <a:lnTo>
                          <a:pt x="858" y="155"/>
                        </a:lnTo>
                        <a:lnTo>
                          <a:pt x="854" y="141"/>
                        </a:lnTo>
                        <a:lnTo>
                          <a:pt x="857" y="131"/>
                        </a:lnTo>
                        <a:lnTo>
                          <a:pt x="863" y="121"/>
                        </a:lnTo>
                        <a:lnTo>
                          <a:pt x="871" y="113"/>
                        </a:lnTo>
                        <a:lnTo>
                          <a:pt x="881" y="106"/>
                        </a:lnTo>
                        <a:lnTo>
                          <a:pt x="893" y="102"/>
                        </a:lnTo>
                        <a:lnTo>
                          <a:pt x="903" y="98"/>
                        </a:lnTo>
                        <a:lnTo>
                          <a:pt x="910" y="95"/>
                        </a:lnTo>
                        <a:lnTo>
                          <a:pt x="916" y="93"/>
                        </a:lnTo>
                        <a:lnTo>
                          <a:pt x="920" y="92"/>
                        </a:lnTo>
                        <a:lnTo>
                          <a:pt x="927" y="90"/>
                        </a:lnTo>
                        <a:lnTo>
                          <a:pt x="935" y="88"/>
                        </a:lnTo>
                        <a:lnTo>
                          <a:pt x="943" y="83"/>
                        </a:lnTo>
                        <a:lnTo>
                          <a:pt x="950" y="77"/>
                        </a:lnTo>
                        <a:lnTo>
                          <a:pt x="956" y="72"/>
                        </a:lnTo>
                        <a:lnTo>
                          <a:pt x="960" y="64"/>
                        </a:lnTo>
                        <a:lnTo>
                          <a:pt x="962" y="56"/>
                        </a:lnTo>
                        <a:lnTo>
                          <a:pt x="960" y="47"/>
                        </a:lnTo>
                        <a:lnTo>
                          <a:pt x="955" y="37"/>
                        </a:lnTo>
                        <a:lnTo>
                          <a:pt x="946" y="28"/>
                        </a:lnTo>
                        <a:lnTo>
                          <a:pt x="935" y="18"/>
                        </a:lnTo>
                        <a:lnTo>
                          <a:pt x="919" y="11"/>
                        </a:lnTo>
                        <a:lnTo>
                          <a:pt x="900" y="5"/>
                        </a:lnTo>
                        <a:lnTo>
                          <a:pt x="880" y="1"/>
                        </a:lnTo>
                        <a:lnTo>
                          <a:pt x="855" y="0"/>
                        </a:lnTo>
                        <a:lnTo>
                          <a:pt x="818" y="3"/>
                        </a:lnTo>
                        <a:lnTo>
                          <a:pt x="786" y="8"/>
                        </a:lnTo>
                        <a:lnTo>
                          <a:pt x="757" y="18"/>
                        </a:lnTo>
                        <a:lnTo>
                          <a:pt x="734" y="31"/>
                        </a:lnTo>
                        <a:lnTo>
                          <a:pt x="717" y="46"/>
                        </a:lnTo>
                        <a:lnTo>
                          <a:pt x="703" y="62"/>
                        </a:lnTo>
                        <a:lnTo>
                          <a:pt x="696" y="77"/>
                        </a:lnTo>
                        <a:lnTo>
                          <a:pt x="693" y="92"/>
                        </a:lnTo>
                        <a:lnTo>
                          <a:pt x="696" y="99"/>
                        </a:lnTo>
                        <a:lnTo>
                          <a:pt x="700" y="103"/>
                        </a:lnTo>
                        <a:lnTo>
                          <a:pt x="704" y="109"/>
                        </a:lnTo>
                        <a:lnTo>
                          <a:pt x="706" y="116"/>
                        </a:lnTo>
                        <a:lnTo>
                          <a:pt x="703" y="121"/>
                        </a:lnTo>
                        <a:lnTo>
                          <a:pt x="696" y="123"/>
                        </a:lnTo>
                        <a:lnTo>
                          <a:pt x="684" y="125"/>
                        </a:lnTo>
                        <a:lnTo>
                          <a:pt x="664" y="125"/>
                        </a:lnTo>
                        <a:lnTo>
                          <a:pt x="644" y="123"/>
                        </a:lnTo>
                        <a:lnTo>
                          <a:pt x="622" y="119"/>
                        </a:lnTo>
                        <a:lnTo>
                          <a:pt x="599" y="113"/>
                        </a:lnTo>
                        <a:lnTo>
                          <a:pt x="575" y="105"/>
                        </a:lnTo>
                        <a:lnTo>
                          <a:pt x="549" y="96"/>
                        </a:lnTo>
                        <a:lnTo>
                          <a:pt x="523" y="85"/>
                        </a:lnTo>
                        <a:lnTo>
                          <a:pt x="497" y="75"/>
                        </a:lnTo>
                        <a:lnTo>
                          <a:pt x="469" y="62"/>
                        </a:lnTo>
                        <a:lnTo>
                          <a:pt x="442" y="50"/>
                        </a:lnTo>
                        <a:lnTo>
                          <a:pt x="415" y="40"/>
                        </a:lnTo>
                        <a:lnTo>
                          <a:pt x="387" y="28"/>
                        </a:lnTo>
                        <a:lnTo>
                          <a:pt x="360" y="20"/>
                        </a:lnTo>
                        <a:lnTo>
                          <a:pt x="334" y="11"/>
                        </a:lnTo>
                        <a:lnTo>
                          <a:pt x="308" y="5"/>
                        </a:lnTo>
                        <a:lnTo>
                          <a:pt x="284" y="1"/>
                        </a:lnTo>
                        <a:lnTo>
                          <a:pt x="259" y="0"/>
                        </a:lnTo>
                        <a:lnTo>
                          <a:pt x="254" y="0"/>
                        </a:lnTo>
                        <a:lnTo>
                          <a:pt x="242" y="0"/>
                        </a:lnTo>
                        <a:lnTo>
                          <a:pt x="228" y="0"/>
                        </a:lnTo>
                        <a:lnTo>
                          <a:pt x="210" y="1"/>
                        </a:lnTo>
                        <a:lnTo>
                          <a:pt x="190" y="5"/>
                        </a:lnTo>
                        <a:lnTo>
                          <a:pt x="167" y="13"/>
                        </a:lnTo>
                        <a:lnTo>
                          <a:pt x="146" y="21"/>
                        </a:lnTo>
                        <a:lnTo>
                          <a:pt x="121" y="36"/>
                        </a:lnTo>
                        <a:lnTo>
                          <a:pt x="98" y="54"/>
                        </a:lnTo>
                        <a:lnTo>
                          <a:pt x="76" y="77"/>
                        </a:lnTo>
                        <a:lnTo>
                          <a:pt x="56" y="106"/>
                        </a:lnTo>
                        <a:lnTo>
                          <a:pt x="38" y="142"/>
                        </a:lnTo>
                        <a:lnTo>
                          <a:pt x="22" y="185"/>
                        </a:lnTo>
                        <a:lnTo>
                          <a:pt x="10" y="236"/>
                        </a:lnTo>
                        <a:lnTo>
                          <a:pt x="3" y="295"/>
                        </a:lnTo>
                        <a:lnTo>
                          <a:pt x="0" y="364"/>
                        </a:lnTo>
                        <a:lnTo>
                          <a:pt x="3" y="482"/>
                        </a:lnTo>
                        <a:lnTo>
                          <a:pt x="12" y="588"/>
                        </a:lnTo>
                        <a:lnTo>
                          <a:pt x="22" y="688"/>
                        </a:lnTo>
                        <a:lnTo>
                          <a:pt x="35" y="784"/>
                        </a:lnTo>
                        <a:lnTo>
                          <a:pt x="48" y="884"/>
                        </a:lnTo>
                        <a:lnTo>
                          <a:pt x="59" y="989"/>
                        </a:lnTo>
                        <a:lnTo>
                          <a:pt x="66" y="1107"/>
                        </a:lnTo>
                        <a:lnTo>
                          <a:pt x="69" y="1239"/>
                        </a:lnTo>
                        <a:lnTo>
                          <a:pt x="92" y="1249"/>
                        </a:lnTo>
                        <a:close/>
                      </a:path>
                    </a:pathLst>
                  </a:custGeom>
                  <a:solidFill>
                    <a:srgbClr val="00FF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2" name="Freeform 211"/>
                  <p:cNvSpPr>
                    <a:spLocks/>
                  </p:cNvSpPr>
                  <p:nvPr/>
                </p:nvSpPr>
                <p:spPr bwMode="auto">
                  <a:xfrm>
                    <a:off x="722" y="2561"/>
                    <a:ext cx="1521" cy="306"/>
                  </a:xfrm>
                  <a:custGeom>
                    <a:avLst/>
                    <a:gdLst>
                      <a:gd name="T0" fmla="*/ 0 w 4473"/>
                      <a:gd name="T1" fmla="*/ 0 h 943"/>
                      <a:gd name="T2" fmla="*/ 0 w 4473"/>
                      <a:gd name="T3" fmla="*/ 0 h 943"/>
                      <a:gd name="T4" fmla="*/ 0 w 4473"/>
                      <a:gd name="T5" fmla="*/ 0 h 943"/>
                      <a:gd name="T6" fmla="*/ 0 w 4473"/>
                      <a:gd name="T7" fmla="*/ 0 h 943"/>
                      <a:gd name="T8" fmla="*/ 0 w 4473"/>
                      <a:gd name="T9" fmla="*/ 0 h 943"/>
                      <a:gd name="T10" fmla="*/ 0 w 4473"/>
                      <a:gd name="T11" fmla="*/ 0 h 943"/>
                      <a:gd name="T12" fmla="*/ 0 w 4473"/>
                      <a:gd name="T13" fmla="*/ 0 h 94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473"/>
                      <a:gd name="T22" fmla="*/ 0 h 943"/>
                      <a:gd name="T23" fmla="*/ 4473 w 4473"/>
                      <a:gd name="T24" fmla="*/ 943 h 94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473" h="943">
                        <a:moveTo>
                          <a:pt x="0" y="0"/>
                        </a:moveTo>
                        <a:lnTo>
                          <a:pt x="0" y="209"/>
                        </a:lnTo>
                        <a:lnTo>
                          <a:pt x="733" y="942"/>
                        </a:lnTo>
                        <a:lnTo>
                          <a:pt x="4473" y="943"/>
                        </a:lnTo>
                        <a:lnTo>
                          <a:pt x="4472" y="713"/>
                        </a:lnTo>
                        <a:lnTo>
                          <a:pt x="720" y="7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3" name="Freeform 212"/>
                  <p:cNvSpPr>
                    <a:spLocks/>
                  </p:cNvSpPr>
                  <p:nvPr/>
                </p:nvSpPr>
                <p:spPr bwMode="auto">
                  <a:xfrm>
                    <a:off x="908" y="2435"/>
                    <a:ext cx="14" cy="13"/>
                  </a:xfrm>
                  <a:custGeom>
                    <a:avLst/>
                    <a:gdLst>
                      <a:gd name="T0" fmla="*/ 0 w 41"/>
                      <a:gd name="T1" fmla="*/ 0 h 42"/>
                      <a:gd name="T2" fmla="*/ 0 w 41"/>
                      <a:gd name="T3" fmla="*/ 0 h 42"/>
                      <a:gd name="T4" fmla="*/ 0 w 41"/>
                      <a:gd name="T5" fmla="*/ 0 h 42"/>
                      <a:gd name="T6" fmla="*/ 0 w 41"/>
                      <a:gd name="T7" fmla="*/ 0 h 42"/>
                      <a:gd name="T8" fmla="*/ 0 w 41"/>
                      <a:gd name="T9" fmla="*/ 0 h 42"/>
                      <a:gd name="T10" fmla="*/ 0 w 41"/>
                      <a:gd name="T11" fmla="*/ 0 h 42"/>
                      <a:gd name="T12" fmla="*/ 0 w 41"/>
                      <a:gd name="T13" fmla="*/ 0 h 42"/>
                      <a:gd name="T14" fmla="*/ 0 w 41"/>
                      <a:gd name="T15" fmla="*/ 0 h 42"/>
                      <a:gd name="T16" fmla="*/ 0 w 41"/>
                      <a:gd name="T17" fmla="*/ 0 h 42"/>
                      <a:gd name="T18" fmla="*/ 0 w 41"/>
                      <a:gd name="T19" fmla="*/ 0 h 42"/>
                      <a:gd name="T20" fmla="*/ 0 w 41"/>
                      <a:gd name="T21" fmla="*/ 0 h 42"/>
                      <a:gd name="T22" fmla="*/ 0 w 41"/>
                      <a:gd name="T23" fmla="*/ 0 h 42"/>
                      <a:gd name="T24" fmla="*/ 0 w 41"/>
                      <a:gd name="T25" fmla="*/ 0 h 42"/>
                      <a:gd name="T26" fmla="*/ 0 w 41"/>
                      <a:gd name="T27" fmla="*/ 0 h 42"/>
                      <a:gd name="T28" fmla="*/ 0 w 41"/>
                      <a:gd name="T29" fmla="*/ 0 h 42"/>
                      <a:gd name="T30" fmla="*/ 0 w 41"/>
                      <a:gd name="T31" fmla="*/ 0 h 42"/>
                      <a:gd name="T32" fmla="*/ 0 w 41"/>
                      <a:gd name="T33" fmla="*/ 0 h 4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1"/>
                      <a:gd name="T52" fmla="*/ 0 h 42"/>
                      <a:gd name="T53" fmla="*/ 41 w 41"/>
                      <a:gd name="T54" fmla="*/ 42 h 4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1" h="42">
                        <a:moveTo>
                          <a:pt x="20" y="42"/>
                        </a:moveTo>
                        <a:lnTo>
                          <a:pt x="28" y="40"/>
                        </a:lnTo>
                        <a:lnTo>
                          <a:pt x="36" y="36"/>
                        </a:lnTo>
                        <a:lnTo>
                          <a:pt x="40" y="30"/>
                        </a:lnTo>
                        <a:lnTo>
                          <a:pt x="41" y="22"/>
                        </a:lnTo>
                        <a:lnTo>
                          <a:pt x="40" y="13"/>
                        </a:lnTo>
                        <a:lnTo>
                          <a:pt x="36" y="6"/>
                        </a:lnTo>
                        <a:lnTo>
                          <a:pt x="28" y="1"/>
                        </a:lnTo>
                        <a:lnTo>
                          <a:pt x="20" y="0"/>
                        </a:lnTo>
                        <a:lnTo>
                          <a:pt x="11" y="1"/>
                        </a:lnTo>
                        <a:lnTo>
                          <a:pt x="5" y="6"/>
                        </a:lnTo>
                        <a:lnTo>
                          <a:pt x="1" y="13"/>
                        </a:lnTo>
                        <a:lnTo>
                          <a:pt x="0" y="22"/>
                        </a:lnTo>
                        <a:lnTo>
                          <a:pt x="1" y="30"/>
                        </a:lnTo>
                        <a:lnTo>
                          <a:pt x="5" y="36"/>
                        </a:lnTo>
                        <a:lnTo>
                          <a:pt x="11" y="40"/>
                        </a:lnTo>
                        <a:lnTo>
                          <a:pt x="20" y="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4" name="Freeform 213"/>
                  <p:cNvSpPr>
                    <a:spLocks/>
                  </p:cNvSpPr>
                  <p:nvPr/>
                </p:nvSpPr>
                <p:spPr bwMode="auto">
                  <a:xfrm>
                    <a:off x="915" y="2442"/>
                    <a:ext cx="9" cy="8"/>
                  </a:xfrm>
                  <a:custGeom>
                    <a:avLst/>
                    <a:gdLst>
                      <a:gd name="T0" fmla="*/ 0 w 27"/>
                      <a:gd name="T1" fmla="*/ 0 h 25"/>
                      <a:gd name="T2" fmla="*/ 0 w 27"/>
                      <a:gd name="T3" fmla="*/ 0 h 25"/>
                      <a:gd name="T4" fmla="*/ 0 w 27"/>
                      <a:gd name="T5" fmla="*/ 0 h 25"/>
                      <a:gd name="T6" fmla="*/ 0 w 27"/>
                      <a:gd name="T7" fmla="*/ 0 h 25"/>
                      <a:gd name="T8" fmla="*/ 0 w 27"/>
                      <a:gd name="T9" fmla="*/ 0 h 25"/>
                      <a:gd name="T10" fmla="*/ 0 w 27"/>
                      <a:gd name="T11" fmla="*/ 0 h 25"/>
                      <a:gd name="T12" fmla="*/ 0 w 27"/>
                      <a:gd name="T13" fmla="*/ 0 h 25"/>
                      <a:gd name="T14" fmla="*/ 0 w 27"/>
                      <a:gd name="T15" fmla="*/ 0 h 25"/>
                      <a:gd name="T16" fmla="*/ 0 w 27"/>
                      <a:gd name="T17" fmla="*/ 0 h 25"/>
                      <a:gd name="T18" fmla="*/ 0 w 27"/>
                      <a:gd name="T19" fmla="*/ 0 h 25"/>
                      <a:gd name="T20" fmla="*/ 0 w 27"/>
                      <a:gd name="T21" fmla="*/ 0 h 25"/>
                      <a:gd name="T22" fmla="*/ 0 w 27"/>
                      <a:gd name="T23" fmla="*/ 0 h 25"/>
                      <a:gd name="T24" fmla="*/ 0 w 27"/>
                      <a:gd name="T25" fmla="*/ 0 h 2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"/>
                      <a:gd name="T40" fmla="*/ 0 h 25"/>
                      <a:gd name="T41" fmla="*/ 27 w 27"/>
                      <a:gd name="T42" fmla="*/ 25 h 2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" h="25">
                        <a:moveTo>
                          <a:pt x="16" y="0"/>
                        </a:moveTo>
                        <a:lnTo>
                          <a:pt x="16" y="0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7" y="14"/>
                        </a:lnTo>
                        <a:lnTo>
                          <a:pt x="0" y="14"/>
                        </a:lnTo>
                        <a:lnTo>
                          <a:pt x="0" y="25"/>
                        </a:lnTo>
                        <a:lnTo>
                          <a:pt x="10" y="23"/>
                        </a:lnTo>
                        <a:lnTo>
                          <a:pt x="19" y="18"/>
                        </a:lnTo>
                        <a:lnTo>
                          <a:pt x="24" y="10"/>
                        </a:lnTo>
                        <a:lnTo>
                          <a:pt x="27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5" name="Freeform 214"/>
                  <p:cNvSpPr>
                    <a:spLocks/>
                  </p:cNvSpPr>
                  <p:nvPr/>
                </p:nvSpPr>
                <p:spPr bwMode="auto">
                  <a:xfrm>
                    <a:off x="915" y="2433"/>
                    <a:ext cx="9" cy="9"/>
                  </a:xfrm>
                  <a:custGeom>
                    <a:avLst/>
                    <a:gdLst>
                      <a:gd name="T0" fmla="*/ 0 w 27"/>
                      <a:gd name="T1" fmla="*/ 0 h 28"/>
                      <a:gd name="T2" fmla="*/ 0 w 27"/>
                      <a:gd name="T3" fmla="*/ 0 h 28"/>
                      <a:gd name="T4" fmla="*/ 0 w 27"/>
                      <a:gd name="T5" fmla="*/ 0 h 28"/>
                      <a:gd name="T6" fmla="*/ 0 w 27"/>
                      <a:gd name="T7" fmla="*/ 0 h 28"/>
                      <a:gd name="T8" fmla="*/ 0 w 27"/>
                      <a:gd name="T9" fmla="*/ 0 h 28"/>
                      <a:gd name="T10" fmla="*/ 0 w 27"/>
                      <a:gd name="T11" fmla="*/ 0 h 28"/>
                      <a:gd name="T12" fmla="*/ 0 w 27"/>
                      <a:gd name="T13" fmla="*/ 0 h 28"/>
                      <a:gd name="T14" fmla="*/ 0 w 27"/>
                      <a:gd name="T15" fmla="*/ 0 h 28"/>
                      <a:gd name="T16" fmla="*/ 0 w 27"/>
                      <a:gd name="T17" fmla="*/ 0 h 28"/>
                      <a:gd name="T18" fmla="*/ 0 w 27"/>
                      <a:gd name="T19" fmla="*/ 0 h 28"/>
                      <a:gd name="T20" fmla="*/ 0 w 27"/>
                      <a:gd name="T21" fmla="*/ 0 h 28"/>
                      <a:gd name="T22" fmla="*/ 0 w 27"/>
                      <a:gd name="T23" fmla="*/ 0 h 28"/>
                      <a:gd name="T24" fmla="*/ 0 w 27"/>
                      <a:gd name="T25" fmla="*/ 0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"/>
                      <a:gd name="T40" fmla="*/ 0 h 28"/>
                      <a:gd name="T41" fmla="*/ 27 w 27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" h="28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7" y="12"/>
                        </a:lnTo>
                        <a:lnTo>
                          <a:pt x="13" y="15"/>
                        </a:lnTo>
                        <a:lnTo>
                          <a:pt x="16" y="20"/>
                        </a:lnTo>
                        <a:lnTo>
                          <a:pt x="16" y="28"/>
                        </a:lnTo>
                        <a:lnTo>
                          <a:pt x="27" y="28"/>
                        </a:lnTo>
                        <a:lnTo>
                          <a:pt x="24" y="17"/>
                        </a:lnTo>
                        <a:lnTo>
                          <a:pt x="19" y="9"/>
                        </a:lnTo>
                        <a:lnTo>
                          <a:pt x="10" y="3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6" name="Freeform 215"/>
                  <p:cNvSpPr>
                    <a:spLocks/>
                  </p:cNvSpPr>
                  <p:nvPr/>
                </p:nvSpPr>
                <p:spPr bwMode="auto">
                  <a:xfrm>
                    <a:off x="906" y="2433"/>
                    <a:ext cx="9" cy="9"/>
                  </a:xfrm>
                  <a:custGeom>
                    <a:avLst/>
                    <a:gdLst>
                      <a:gd name="T0" fmla="*/ 0 w 26"/>
                      <a:gd name="T1" fmla="*/ 0 h 28"/>
                      <a:gd name="T2" fmla="*/ 0 w 26"/>
                      <a:gd name="T3" fmla="*/ 0 h 28"/>
                      <a:gd name="T4" fmla="*/ 0 w 26"/>
                      <a:gd name="T5" fmla="*/ 0 h 28"/>
                      <a:gd name="T6" fmla="*/ 0 w 26"/>
                      <a:gd name="T7" fmla="*/ 0 h 28"/>
                      <a:gd name="T8" fmla="*/ 0 w 26"/>
                      <a:gd name="T9" fmla="*/ 0 h 28"/>
                      <a:gd name="T10" fmla="*/ 0 w 26"/>
                      <a:gd name="T11" fmla="*/ 0 h 28"/>
                      <a:gd name="T12" fmla="*/ 0 w 26"/>
                      <a:gd name="T13" fmla="*/ 0 h 28"/>
                      <a:gd name="T14" fmla="*/ 0 w 26"/>
                      <a:gd name="T15" fmla="*/ 0 h 28"/>
                      <a:gd name="T16" fmla="*/ 0 w 26"/>
                      <a:gd name="T17" fmla="*/ 0 h 28"/>
                      <a:gd name="T18" fmla="*/ 0 w 26"/>
                      <a:gd name="T19" fmla="*/ 0 h 28"/>
                      <a:gd name="T20" fmla="*/ 0 w 26"/>
                      <a:gd name="T21" fmla="*/ 0 h 28"/>
                      <a:gd name="T22" fmla="*/ 0 w 26"/>
                      <a:gd name="T23" fmla="*/ 0 h 28"/>
                      <a:gd name="T24" fmla="*/ 0 w 26"/>
                      <a:gd name="T25" fmla="*/ 0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6"/>
                      <a:gd name="T40" fmla="*/ 0 h 28"/>
                      <a:gd name="T41" fmla="*/ 26 w 26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6" h="28">
                        <a:moveTo>
                          <a:pt x="11" y="28"/>
                        </a:moveTo>
                        <a:lnTo>
                          <a:pt x="11" y="28"/>
                        </a:lnTo>
                        <a:lnTo>
                          <a:pt x="11" y="20"/>
                        </a:lnTo>
                        <a:lnTo>
                          <a:pt x="16" y="15"/>
                        </a:lnTo>
                        <a:lnTo>
                          <a:pt x="19" y="12"/>
                        </a:lnTo>
                        <a:lnTo>
                          <a:pt x="26" y="12"/>
                        </a:lnTo>
                        <a:lnTo>
                          <a:pt x="26" y="0"/>
                        </a:lnTo>
                        <a:lnTo>
                          <a:pt x="16" y="3"/>
                        </a:lnTo>
                        <a:lnTo>
                          <a:pt x="7" y="9"/>
                        </a:lnTo>
                        <a:lnTo>
                          <a:pt x="3" y="17"/>
                        </a:lnTo>
                        <a:lnTo>
                          <a:pt x="0" y="28"/>
                        </a:lnTo>
                        <a:lnTo>
                          <a:pt x="11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7" name="Freeform 216"/>
                  <p:cNvSpPr>
                    <a:spLocks/>
                  </p:cNvSpPr>
                  <p:nvPr/>
                </p:nvSpPr>
                <p:spPr bwMode="auto">
                  <a:xfrm>
                    <a:off x="906" y="2442"/>
                    <a:ext cx="9" cy="8"/>
                  </a:xfrm>
                  <a:custGeom>
                    <a:avLst/>
                    <a:gdLst>
                      <a:gd name="T0" fmla="*/ 0 w 26"/>
                      <a:gd name="T1" fmla="*/ 0 h 25"/>
                      <a:gd name="T2" fmla="*/ 0 w 26"/>
                      <a:gd name="T3" fmla="*/ 0 h 25"/>
                      <a:gd name="T4" fmla="*/ 0 w 26"/>
                      <a:gd name="T5" fmla="*/ 0 h 25"/>
                      <a:gd name="T6" fmla="*/ 0 w 26"/>
                      <a:gd name="T7" fmla="*/ 0 h 25"/>
                      <a:gd name="T8" fmla="*/ 0 w 26"/>
                      <a:gd name="T9" fmla="*/ 0 h 25"/>
                      <a:gd name="T10" fmla="*/ 0 w 26"/>
                      <a:gd name="T11" fmla="*/ 0 h 25"/>
                      <a:gd name="T12" fmla="*/ 0 w 26"/>
                      <a:gd name="T13" fmla="*/ 0 h 25"/>
                      <a:gd name="T14" fmla="*/ 0 w 26"/>
                      <a:gd name="T15" fmla="*/ 0 h 25"/>
                      <a:gd name="T16" fmla="*/ 0 w 26"/>
                      <a:gd name="T17" fmla="*/ 0 h 25"/>
                      <a:gd name="T18" fmla="*/ 0 w 26"/>
                      <a:gd name="T19" fmla="*/ 0 h 25"/>
                      <a:gd name="T20" fmla="*/ 0 w 26"/>
                      <a:gd name="T21" fmla="*/ 0 h 25"/>
                      <a:gd name="T22" fmla="*/ 0 w 26"/>
                      <a:gd name="T23" fmla="*/ 0 h 25"/>
                      <a:gd name="T24" fmla="*/ 0 w 26"/>
                      <a:gd name="T25" fmla="*/ 0 h 2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6"/>
                      <a:gd name="T40" fmla="*/ 0 h 25"/>
                      <a:gd name="T41" fmla="*/ 26 w 26"/>
                      <a:gd name="T42" fmla="*/ 25 h 2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6" h="25">
                        <a:moveTo>
                          <a:pt x="26" y="14"/>
                        </a:moveTo>
                        <a:lnTo>
                          <a:pt x="26" y="14"/>
                        </a:lnTo>
                        <a:lnTo>
                          <a:pt x="19" y="14"/>
                        </a:lnTo>
                        <a:lnTo>
                          <a:pt x="14" y="11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3" y="10"/>
                        </a:lnTo>
                        <a:lnTo>
                          <a:pt x="9" y="17"/>
                        </a:lnTo>
                        <a:lnTo>
                          <a:pt x="16" y="23"/>
                        </a:lnTo>
                        <a:lnTo>
                          <a:pt x="26" y="25"/>
                        </a:lnTo>
                        <a:lnTo>
                          <a:pt x="26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8" name="Freeform 217"/>
                  <p:cNvSpPr>
                    <a:spLocks/>
                  </p:cNvSpPr>
                  <p:nvPr/>
                </p:nvSpPr>
                <p:spPr bwMode="auto">
                  <a:xfrm>
                    <a:off x="875" y="2415"/>
                    <a:ext cx="20" cy="18"/>
                  </a:xfrm>
                  <a:custGeom>
                    <a:avLst/>
                    <a:gdLst>
                      <a:gd name="T0" fmla="*/ 0 w 57"/>
                      <a:gd name="T1" fmla="*/ 0 h 56"/>
                      <a:gd name="T2" fmla="*/ 0 w 57"/>
                      <a:gd name="T3" fmla="*/ 0 h 56"/>
                      <a:gd name="T4" fmla="*/ 0 w 57"/>
                      <a:gd name="T5" fmla="*/ 0 h 56"/>
                      <a:gd name="T6" fmla="*/ 0 w 57"/>
                      <a:gd name="T7" fmla="*/ 0 h 56"/>
                      <a:gd name="T8" fmla="*/ 0 w 57"/>
                      <a:gd name="T9" fmla="*/ 0 h 56"/>
                      <a:gd name="T10" fmla="*/ 0 w 57"/>
                      <a:gd name="T11" fmla="*/ 0 h 56"/>
                      <a:gd name="T12" fmla="*/ 0 w 57"/>
                      <a:gd name="T13" fmla="*/ 0 h 56"/>
                      <a:gd name="T14" fmla="*/ 0 w 57"/>
                      <a:gd name="T15" fmla="*/ 0 h 56"/>
                      <a:gd name="T16" fmla="*/ 0 w 57"/>
                      <a:gd name="T17" fmla="*/ 0 h 56"/>
                      <a:gd name="T18" fmla="*/ 0 w 57"/>
                      <a:gd name="T19" fmla="*/ 0 h 56"/>
                      <a:gd name="T20" fmla="*/ 0 w 57"/>
                      <a:gd name="T21" fmla="*/ 0 h 56"/>
                      <a:gd name="T22" fmla="*/ 0 w 57"/>
                      <a:gd name="T23" fmla="*/ 0 h 56"/>
                      <a:gd name="T24" fmla="*/ 0 w 57"/>
                      <a:gd name="T25" fmla="*/ 0 h 56"/>
                      <a:gd name="T26" fmla="*/ 0 w 57"/>
                      <a:gd name="T27" fmla="*/ 0 h 56"/>
                      <a:gd name="T28" fmla="*/ 0 w 57"/>
                      <a:gd name="T29" fmla="*/ 0 h 56"/>
                      <a:gd name="T30" fmla="*/ 0 w 57"/>
                      <a:gd name="T31" fmla="*/ 0 h 56"/>
                      <a:gd name="T32" fmla="*/ 0 w 57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7"/>
                      <a:gd name="T52" fmla="*/ 0 h 56"/>
                      <a:gd name="T53" fmla="*/ 57 w 57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7" h="56">
                        <a:moveTo>
                          <a:pt x="28" y="56"/>
                        </a:moveTo>
                        <a:lnTo>
                          <a:pt x="40" y="53"/>
                        </a:lnTo>
                        <a:lnTo>
                          <a:pt x="49" y="48"/>
                        </a:lnTo>
                        <a:lnTo>
                          <a:pt x="54" y="39"/>
                        </a:lnTo>
                        <a:lnTo>
                          <a:pt x="57" y="27"/>
                        </a:lnTo>
                        <a:lnTo>
                          <a:pt x="54" y="17"/>
                        </a:lnTo>
                        <a:lnTo>
                          <a:pt x="49" y="9"/>
                        </a:lnTo>
                        <a:lnTo>
                          <a:pt x="40" y="3"/>
                        </a:lnTo>
                        <a:lnTo>
                          <a:pt x="28" y="0"/>
                        </a:lnTo>
                        <a:lnTo>
                          <a:pt x="17" y="3"/>
                        </a:lnTo>
                        <a:lnTo>
                          <a:pt x="8" y="9"/>
                        </a:lnTo>
                        <a:lnTo>
                          <a:pt x="3" y="17"/>
                        </a:lnTo>
                        <a:lnTo>
                          <a:pt x="0" y="27"/>
                        </a:lnTo>
                        <a:lnTo>
                          <a:pt x="3" y="39"/>
                        </a:lnTo>
                        <a:lnTo>
                          <a:pt x="8" y="48"/>
                        </a:lnTo>
                        <a:lnTo>
                          <a:pt x="17" y="53"/>
                        </a:lnTo>
                        <a:lnTo>
                          <a:pt x="28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89" name="Freeform 218"/>
                  <p:cNvSpPr>
                    <a:spLocks/>
                  </p:cNvSpPr>
                  <p:nvPr/>
                </p:nvSpPr>
                <p:spPr bwMode="auto">
                  <a:xfrm>
                    <a:off x="885" y="2423"/>
                    <a:ext cx="12" cy="12"/>
                  </a:xfrm>
                  <a:custGeom>
                    <a:avLst/>
                    <a:gdLst>
                      <a:gd name="T0" fmla="*/ 0 w 35"/>
                      <a:gd name="T1" fmla="*/ 0 h 35"/>
                      <a:gd name="T2" fmla="*/ 0 w 35"/>
                      <a:gd name="T3" fmla="*/ 0 h 35"/>
                      <a:gd name="T4" fmla="*/ 0 w 35"/>
                      <a:gd name="T5" fmla="*/ 0 h 35"/>
                      <a:gd name="T6" fmla="*/ 0 w 35"/>
                      <a:gd name="T7" fmla="*/ 0 h 35"/>
                      <a:gd name="T8" fmla="*/ 0 w 35"/>
                      <a:gd name="T9" fmla="*/ 0 h 35"/>
                      <a:gd name="T10" fmla="*/ 0 w 35"/>
                      <a:gd name="T11" fmla="*/ 0 h 35"/>
                      <a:gd name="T12" fmla="*/ 0 w 35"/>
                      <a:gd name="T13" fmla="*/ 0 h 35"/>
                      <a:gd name="T14" fmla="*/ 0 w 35"/>
                      <a:gd name="T15" fmla="*/ 0 h 35"/>
                      <a:gd name="T16" fmla="*/ 0 w 35"/>
                      <a:gd name="T17" fmla="*/ 0 h 35"/>
                      <a:gd name="T18" fmla="*/ 0 w 35"/>
                      <a:gd name="T19" fmla="*/ 0 h 35"/>
                      <a:gd name="T20" fmla="*/ 0 w 35"/>
                      <a:gd name="T21" fmla="*/ 0 h 35"/>
                      <a:gd name="T22" fmla="*/ 0 w 35"/>
                      <a:gd name="T23" fmla="*/ 0 h 35"/>
                      <a:gd name="T24" fmla="*/ 0 w 35"/>
                      <a:gd name="T25" fmla="*/ 0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5"/>
                      <a:gd name="T41" fmla="*/ 35 w 35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5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22" y="10"/>
                        </a:lnTo>
                        <a:lnTo>
                          <a:pt x="18" y="18"/>
                        </a:lnTo>
                        <a:lnTo>
                          <a:pt x="10" y="22"/>
                        </a:lnTo>
                        <a:lnTo>
                          <a:pt x="0" y="23"/>
                        </a:lnTo>
                        <a:lnTo>
                          <a:pt x="0" y="35"/>
                        </a:lnTo>
                        <a:lnTo>
                          <a:pt x="13" y="31"/>
                        </a:lnTo>
                        <a:lnTo>
                          <a:pt x="23" y="23"/>
                        </a:lnTo>
                        <a:lnTo>
                          <a:pt x="31" y="13"/>
                        </a:lnTo>
                        <a:lnTo>
                          <a:pt x="35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0" name="Freeform 219"/>
                  <p:cNvSpPr>
                    <a:spLocks/>
                  </p:cNvSpPr>
                  <p:nvPr/>
                </p:nvSpPr>
                <p:spPr bwMode="auto">
                  <a:xfrm>
                    <a:off x="885" y="2413"/>
                    <a:ext cx="12" cy="10"/>
                  </a:xfrm>
                  <a:custGeom>
                    <a:avLst/>
                    <a:gdLst>
                      <a:gd name="T0" fmla="*/ 0 w 35"/>
                      <a:gd name="T1" fmla="*/ 0 h 33"/>
                      <a:gd name="T2" fmla="*/ 0 w 35"/>
                      <a:gd name="T3" fmla="*/ 0 h 33"/>
                      <a:gd name="T4" fmla="*/ 0 w 35"/>
                      <a:gd name="T5" fmla="*/ 0 h 33"/>
                      <a:gd name="T6" fmla="*/ 0 w 35"/>
                      <a:gd name="T7" fmla="*/ 0 h 33"/>
                      <a:gd name="T8" fmla="*/ 0 w 35"/>
                      <a:gd name="T9" fmla="*/ 0 h 33"/>
                      <a:gd name="T10" fmla="*/ 0 w 35"/>
                      <a:gd name="T11" fmla="*/ 0 h 33"/>
                      <a:gd name="T12" fmla="*/ 0 w 35"/>
                      <a:gd name="T13" fmla="*/ 0 h 33"/>
                      <a:gd name="T14" fmla="*/ 0 w 35"/>
                      <a:gd name="T15" fmla="*/ 0 h 33"/>
                      <a:gd name="T16" fmla="*/ 0 w 35"/>
                      <a:gd name="T17" fmla="*/ 0 h 33"/>
                      <a:gd name="T18" fmla="*/ 0 w 35"/>
                      <a:gd name="T19" fmla="*/ 0 h 33"/>
                      <a:gd name="T20" fmla="*/ 0 w 35"/>
                      <a:gd name="T21" fmla="*/ 0 h 33"/>
                      <a:gd name="T22" fmla="*/ 0 w 35"/>
                      <a:gd name="T23" fmla="*/ 0 h 33"/>
                      <a:gd name="T24" fmla="*/ 0 w 35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3"/>
                      <a:gd name="T41" fmla="*/ 35 w 35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3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10" y="13"/>
                        </a:lnTo>
                        <a:lnTo>
                          <a:pt x="18" y="18"/>
                        </a:lnTo>
                        <a:lnTo>
                          <a:pt x="22" y="25"/>
                        </a:lnTo>
                        <a:lnTo>
                          <a:pt x="23" y="33"/>
                        </a:lnTo>
                        <a:lnTo>
                          <a:pt x="35" y="33"/>
                        </a:lnTo>
                        <a:lnTo>
                          <a:pt x="31" y="22"/>
                        </a:lnTo>
                        <a:lnTo>
                          <a:pt x="23" y="12"/>
                        </a:lnTo>
                        <a:lnTo>
                          <a:pt x="13" y="5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1" name="Freeform 220"/>
                  <p:cNvSpPr>
                    <a:spLocks/>
                  </p:cNvSpPr>
                  <p:nvPr/>
                </p:nvSpPr>
                <p:spPr bwMode="auto">
                  <a:xfrm>
                    <a:off x="873" y="2413"/>
                    <a:ext cx="12" cy="10"/>
                  </a:xfrm>
                  <a:custGeom>
                    <a:avLst/>
                    <a:gdLst>
                      <a:gd name="T0" fmla="*/ 0 w 34"/>
                      <a:gd name="T1" fmla="*/ 0 h 33"/>
                      <a:gd name="T2" fmla="*/ 0 w 34"/>
                      <a:gd name="T3" fmla="*/ 0 h 33"/>
                      <a:gd name="T4" fmla="*/ 0 w 34"/>
                      <a:gd name="T5" fmla="*/ 0 h 33"/>
                      <a:gd name="T6" fmla="*/ 0 w 34"/>
                      <a:gd name="T7" fmla="*/ 0 h 33"/>
                      <a:gd name="T8" fmla="*/ 0 w 34"/>
                      <a:gd name="T9" fmla="*/ 0 h 33"/>
                      <a:gd name="T10" fmla="*/ 0 w 34"/>
                      <a:gd name="T11" fmla="*/ 0 h 33"/>
                      <a:gd name="T12" fmla="*/ 0 w 34"/>
                      <a:gd name="T13" fmla="*/ 0 h 33"/>
                      <a:gd name="T14" fmla="*/ 0 w 34"/>
                      <a:gd name="T15" fmla="*/ 0 h 33"/>
                      <a:gd name="T16" fmla="*/ 0 w 34"/>
                      <a:gd name="T17" fmla="*/ 0 h 33"/>
                      <a:gd name="T18" fmla="*/ 0 w 34"/>
                      <a:gd name="T19" fmla="*/ 0 h 33"/>
                      <a:gd name="T20" fmla="*/ 0 w 34"/>
                      <a:gd name="T21" fmla="*/ 0 h 33"/>
                      <a:gd name="T22" fmla="*/ 0 w 34"/>
                      <a:gd name="T23" fmla="*/ 0 h 33"/>
                      <a:gd name="T24" fmla="*/ 0 w 34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33"/>
                      <a:gd name="T41" fmla="*/ 34 w 34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33">
                        <a:moveTo>
                          <a:pt x="11" y="33"/>
                        </a:moveTo>
                        <a:lnTo>
                          <a:pt x="11" y="33"/>
                        </a:lnTo>
                        <a:lnTo>
                          <a:pt x="13" y="25"/>
                        </a:lnTo>
                        <a:lnTo>
                          <a:pt x="17" y="18"/>
                        </a:lnTo>
                        <a:lnTo>
                          <a:pt x="24" y="13"/>
                        </a:lnTo>
                        <a:lnTo>
                          <a:pt x="34" y="12"/>
                        </a:lnTo>
                        <a:lnTo>
                          <a:pt x="34" y="0"/>
                        </a:lnTo>
                        <a:lnTo>
                          <a:pt x="21" y="5"/>
                        </a:lnTo>
                        <a:lnTo>
                          <a:pt x="11" y="12"/>
                        </a:lnTo>
                        <a:lnTo>
                          <a:pt x="4" y="22"/>
                        </a:lnTo>
                        <a:lnTo>
                          <a:pt x="0" y="33"/>
                        </a:lnTo>
                        <a:lnTo>
                          <a:pt x="11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2" name="Freeform 221"/>
                  <p:cNvSpPr>
                    <a:spLocks/>
                  </p:cNvSpPr>
                  <p:nvPr/>
                </p:nvSpPr>
                <p:spPr bwMode="auto">
                  <a:xfrm>
                    <a:off x="873" y="2423"/>
                    <a:ext cx="12" cy="12"/>
                  </a:xfrm>
                  <a:custGeom>
                    <a:avLst/>
                    <a:gdLst>
                      <a:gd name="T0" fmla="*/ 0 w 34"/>
                      <a:gd name="T1" fmla="*/ 0 h 35"/>
                      <a:gd name="T2" fmla="*/ 0 w 34"/>
                      <a:gd name="T3" fmla="*/ 0 h 35"/>
                      <a:gd name="T4" fmla="*/ 0 w 34"/>
                      <a:gd name="T5" fmla="*/ 0 h 35"/>
                      <a:gd name="T6" fmla="*/ 0 w 34"/>
                      <a:gd name="T7" fmla="*/ 0 h 35"/>
                      <a:gd name="T8" fmla="*/ 0 w 34"/>
                      <a:gd name="T9" fmla="*/ 0 h 35"/>
                      <a:gd name="T10" fmla="*/ 0 w 34"/>
                      <a:gd name="T11" fmla="*/ 0 h 35"/>
                      <a:gd name="T12" fmla="*/ 0 w 34"/>
                      <a:gd name="T13" fmla="*/ 0 h 35"/>
                      <a:gd name="T14" fmla="*/ 0 w 34"/>
                      <a:gd name="T15" fmla="*/ 0 h 35"/>
                      <a:gd name="T16" fmla="*/ 0 w 34"/>
                      <a:gd name="T17" fmla="*/ 0 h 35"/>
                      <a:gd name="T18" fmla="*/ 0 w 34"/>
                      <a:gd name="T19" fmla="*/ 0 h 35"/>
                      <a:gd name="T20" fmla="*/ 0 w 34"/>
                      <a:gd name="T21" fmla="*/ 0 h 35"/>
                      <a:gd name="T22" fmla="*/ 0 w 34"/>
                      <a:gd name="T23" fmla="*/ 0 h 35"/>
                      <a:gd name="T24" fmla="*/ 0 w 34"/>
                      <a:gd name="T25" fmla="*/ 0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35"/>
                      <a:gd name="T41" fmla="*/ 34 w 34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35">
                        <a:moveTo>
                          <a:pt x="34" y="23"/>
                        </a:moveTo>
                        <a:lnTo>
                          <a:pt x="34" y="23"/>
                        </a:lnTo>
                        <a:lnTo>
                          <a:pt x="24" y="22"/>
                        </a:lnTo>
                        <a:lnTo>
                          <a:pt x="17" y="18"/>
                        </a:lnTo>
                        <a:lnTo>
                          <a:pt x="13" y="1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4" y="13"/>
                        </a:lnTo>
                        <a:lnTo>
                          <a:pt x="11" y="23"/>
                        </a:lnTo>
                        <a:lnTo>
                          <a:pt x="21" y="31"/>
                        </a:lnTo>
                        <a:lnTo>
                          <a:pt x="34" y="35"/>
                        </a:lnTo>
                        <a:lnTo>
                          <a:pt x="34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3" name="Freeform 222"/>
                  <p:cNvSpPr>
                    <a:spLocks/>
                  </p:cNvSpPr>
                  <p:nvPr/>
                </p:nvSpPr>
                <p:spPr bwMode="auto">
                  <a:xfrm>
                    <a:off x="898" y="2394"/>
                    <a:ext cx="15" cy="14"/>
                  </a:xfrm>
                  <a:custGeom>
                    <a:avLst/>
                    <a:gdLst>
                      <a:gd name="T0" fmla="*/ 0 w 43"/>
                      <a:gd name="T1" fmla="*/ 0 h 41"/>
                      <a:gd name="T2" fmla="*/ 0 w 43"/>
                      <a:gd name="T3" fmla="*/ 0 h 41"/>
                      <a:gd name="T4" fmla="*/ 0 w 43"/>
                      <a:gd name="T5" fmla="*/ 0 h 41"/>
                      <a:gd name="T6" fmla="*/ 0 w 43"/>
                      <a:gd name="T7" fmla="*/ 0 h 41"/>
                      <a:gd name="T8" fmla="*/ 0 w 43"/>
                      <a:gd name="T9" fmla="*/ 0 h 41"/>
                      <a:gd name="T10" fmla="*/ 0 w 43"/>
                      <a:gd name="T11" fmla="*/ 0 h 41"/>
                      <a:gd name="T12" fmla="*/ 0 w 43"/>
                      <a:gd name="T13" fmla="*/ 0 h 41"/>
                      <a:gd name="T14" fmla="*/ 0 w 43"/>
                      <a:gd name="T15" fmla="*/ 0 h 41"/>
                      <a:gd name="T16" fmla="*/ 0 w 43"/>
                      <a:gd name="T17" fmla="*/ 0 h 41"/>
                      <a:gd name="T18" fmla="*/ 0 w 43"/>
                      <a:gd name="T19" fmla="*/ 0 h 41"/>
                      <a:gd name="T20" fmla="*/ 0 w 43"/>
                      <a:gd name="T21" fmla="*/ 0 h 41"/>
                      <a:gd name="T22" fmla="*/ 0 w 43"/>
                      <a:gd name="T23" fmla="*/ 0 h 41"/>
                      <a:gd name="T24" fmla="*/ 0 w 43"/>
                      <a:gd name="T25" fmla="*/ 0 h 41"/>
                      <a:gd name="T26" fmla="*/ 0 w 43"/>
                      <a:gd name="T27" fmla="*/ 0 h 41"/>
                      <a:gd name="T28" fmla="*/ 0 w 43"/>
                      <a:gd name="T29" fmla="*/ 0 h 41"/>
                      <a:gd name="T30" fmla="*/ 0 w 43"/>
                      <a:gd name="T31" fmla="*/ 0 h 41"/>
                      <a:gd name="T32" fmla="*/ 0 w 43"/>
                      <a:gd name="T33" fmla="*/ 0 h 4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3"/>
                      <a:gd name="T52" fmla="*/ 0 h 41"/>
                      <a:gd name="T53" fmla="*/ 43 w 43"/>
                      <a:gd name="T54" fmla="*/ 41 h 4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3" h="41">
                        <a:moveTo>
                          <a:pt x="22" y="41"/>
                        </a:moveTo>
                        <a:lnTo>
                          <a:pt x="31" y="40"/>
                        </a:lnTo>
                        <a:lnTo>
                          <a:pt x="38" y="36"/>
                        </a:lnTo>
                        <a:lnTo>
                          <a:pt x="42" y="30"/>
                        </a:lnTo>
                        <a:lnTo>
                          <a:pt x="43" y="21"/>
                        </a:lnTo>
                        <a:lnTo>
                          <a:pt x="42" y="13"/>
                        </a:lnTo>
                        <a:lnTo>
                          <a:pt x="38" y="5"/>
                        </a:lnTo>
                        <a:lnTo>
                          <a:pt x="31" y="1"/>
                        </a:lnTo>
                        <a:lnTo>
                          <a:pt x="22" y="0"/>
                        </a:lnTo>
                        <a:lnTo>
                          <a:pt x="13" y="1"/>
                        </a:lnTo>
                        <a:lnTo>
                          <a:pt x="7" y="5"/>
                        </a:lnTo>
                        <a:lnTo>
                          <a:pt x="2" y="13"/>
                        </a:lnTo>
                        <a:lnTo>
                          <a:pt x="0" y="21"/>
                        </a:lnTo>
                        <a:lnTo>
                          <a:pt x="2" y="30"/>
                        </a:lnTo>
                        <a:lnTo>
                          <a:pt x="7" y="36"/>
                        </a:lnTo>
                        <a:lnTo>
                          <a:pt x="13" y="40"/>
                        </a:lnTo>
                        <a:lnTo>
                          <a:pt x="22" y="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4" name="Freeform 223"/>
                  <p:cNvSpPr>
                    <a:spLocks/>
                  </p:cNvSpPr>
                  <p:nvPr/>
                </p:nvSpPr>
                <p:spPr bwMode="auto">
                  <a:xfrm>
                    <a:off x="906" y="2401"/>
                    <a:ext cx="9" cy="8"/>
                  </a:xfrm>
                  <a:custGeom>
                    <a:avLst/>
                    <a:gdLst>
                      <a:gd name="T0" fmla="*/ 0 w 27"/>
                      <a:gd name="T1" fmla="*/ 0 h 26"/>
                      <a:gd name="T2" fmla="*/ 0 w 27"/>
                      <a:gd name="T3" fmla="*/ 0 h 26"/>
                      <a:gd name="T4" fmla="*/ 0 w 27"/>
                      <a:gd name="T5" fmla="*/ 0 h 26"/>
                      <a:gd name="T6" fmla="*/ 0 w 27"/>
                      <a:gd name="T7" fmla="*/ 0 h 26"/>
                      <a:gd name="T8" fmla="*/ 0 w 27"/>
                      <a:gd name="T9" fmla="*/ 0 h 26"/>
                      <a:gd name="T10" fmla="*/ 0 w 27"/>
                      <a:gd name="T11" fmla="*/ 0 h 26"/>
                      <a:gd name="T12" fmla="*/ 0 w 27"/>
                      <a:gd name="T13" fmla="*/ 0 h 26"/>
                      <a:gd name="T14" fmla="*/ 0 w 27"/>
                      <a:gd name="T15" fmla="*/ 0 h 26"/>
                      <a:gd name="T16" fmla="*/ 0 w 27"/>
                      <a:gd name="T17" fmla="*/ 0 h 26"/>
                      <a:gd name="T18" fmla="*/ 0 w 27"/>
                      <a:gd name="T19" fmla="*/ 0 h 26"/>
                      <a:gd name="T20" fmla="*/ 0 w 27"/>
                      <a:gd name="T21" fmla="*/ 0 h 26"/>
                      <a:gd name="T22" fmla="*/ 0 w 27"/>
                      <a:gd name="T23" fmla="*/ 0 h 26"/>
                      <a:gd name="T24" fmla="*/ 0 w 27"/>
                      <a:gd name="T25" fmla="*/ 0 h 2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"/>
                      <a:gd name="T40" fmla="*/ 0 h 26"/>
                      <a:gd name="T41" fmla="*/ 27 w 27"/>
                      <a:gd name="T42" fmla="*/ 26 h 2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" h="26">
                        <a:moveTo>
                          <a:pt x="16" y="0"/>
                        </a:moveTo>
                        <a:lnTo>
                          <a:pt x="16" y="0"/>
                        </a:lnTo>
                        <a:lnTo>
                          <a:pt x="16" y="7"/>
                        </a:lnTo>
                        <a:lnTo>
                          <a:pt x="13" y="10"/>
                        </a:lnTo>
                        <a:lnTo>
                          <a:pt x="7" y="15"/>
                        </a:lnTo>
                        <a:lnTo>
                          <a:pt x="0" y="15"/>
                        </a:lnTo>
                        <a:lnTo>
                          <a:pt x="0" y="26"/>
                        </a:lnTo>
                        <a:lnTo>
                          <a:pt x="10" y="23"/>
                        </a:lnTo>
                        <a:lnTo>
                          <a:pt x="19" y="19"/>
                        </a:lnTo>
                        <a:lnTo>
                          <a:pt x="24" y="10"/>
                        </a:lnTo>
                        <a:lnTo>
                          <a:pt x="27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5" name="Freeform 224"/>
                  <p:cNvSpPr>
                    <a:spLocks/>
                  </p:cNvSpPr>
                  <p:nvPr/>
                </p:nvSpPr>
                <p:spPr bwMode="auto">
                  <a:xfrm>
                    <a:off x="906" y="2392"/>
                    <a:ext cx="9" cy="9"/>
                  </a:xfrm>
                  <a:custGeom>
                    <a:avLst/>
                    <a:gdLst>
                      <a:gd name="T0" fmla="*/ 0 w 27"/>
                      <a:gd name="T1" fmla="*/ 0 h 27"/>
                      <a:gd name="T2" fmla="*/ 0 w 27"/>
                      <a:gd name="T3" fmla="*/ 0 h 27"/>
                      <a:gd name="T4" fmla="*/ 0 w 27"/>
                      <a:gd name="T5" fmla="*/ 0 h 27"/>
                      <a:gd name="T6" fmla="*/ 0 w 27"/>
                      <a:gd name="T7" fmla="*/ 0 h 27"/>
                      <a:gd name="T8" fmla="*/ 0 w 27"/>
                      <a:gd name="T9" fmla="*/ 0 h 27"/>
                      <a:gd name="T10" fmla="*/ 0 w 27"/>
                      <a:gd name="T11" fmla="*/ 0 h 27"/>
                      <a:gd name="T12" fmla="*/ 0 w 27"/>
                      <a:gd name="T13" fmla="*/ 0 h 27"/>
                      <a:gd name="T14" fmla="*/ 0 w 27"/>
                      <a:gd name="T15" fmla="*/ 0 h 27"/>
                      <a:gd name="T16" fmla="*/ 0 w 27"/>
                      <a:gd name="T17" fmla="*/ 0 h 27"/>
                      <a:gd name="T18" fmla="*/ 0 w 27"/>
                      <a:gd name="T19" fmla="*/ 0 h 27"/>
                      <a:gd name="T20" fmla="*/ 0 w 27"/>
                      <a:gd name="T21" fmla="*/ 0 h 27"/>
                      <a:gd name="T22" fmla="*/ 0 w 27"/>
                      <a:gd name="T23" fmla="*/ 0 h 27"/>
                      <a:gd name="T24" fmla="*/ 0 w 27"/>
                      <a:gd name="T25" fmla="*/ 0 h 2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"/>
                      <a:gd name="T40" fmla="*/ 0 h 27"/>
                      <a:gd name="T41" fmla="*/ 27 w 27"/>
                      <a:gd name="T42" fmla="*/ 27 h 2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" h="27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7" y="11"/>
                        </a:lnTo>
                        <a:lnTo>
                          <a:pt x="13" y="14"/>
                        </a:lnTo>
                        <a:lnTo>
                          <a:pt x="16" y="20"/>
                        </a:lnTo>
                        <a:lnTo>
                          <a:pt x="16" y="27"/>
                        </a:lnTo>
                        <a:lnTo>
                          <a:pt x="27" y="27"/>
                        </a:lnTo>
                        <a:lnTo>
                          <a:pt x="24" y="17"/>
                        </a:lnTo>
                        <a:lnTo>
                          <a:pt x="19" y="9"/>
                        </a:lnTo>
                        <a:lnTo>
                          <a:pt x="10" y="3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6" name="Freeform 225"/>
                  <p:cNvSpPr>
                    <a:spLocks/>
                  </p:cNvSpPr>
                  <p:nvPr/>
                </p:nvSpPr>
                <p:spPr bwMode="auto">
                  <a:xfrm>
                    <a:off x="897" y="2392"/>
                    <a:ext cx="9" cy="9"/>
                  </a:xfrm>
                  <a:custGeom>
                    <a:avLst/>
                    <a:gdLst>
                      <a:gd name="T0" fmla="*/ 0 w 27"/>
                      <a:gd name="T1" fmla="*/ 0 h 27"/>
                      <a:gd name="T2" fmla="*/ 0 w 27"/>
                      <a:gd name="T3" fmla="*/ 0 h 27"/>
                      <a:gd name="T4" fmla="*/ 0 w 27"/>
                      <a:gd name="T5" fmla="*/ 0 h 27"/>
                      <a:gd name="T6" fmla="*/ 0 w 27"/>
                      <a:gd name="T7" fmla="*/ 0 h 27"/>
                      <a:gd name="T8" fmla="*/ 0 w 27"/>
                      <a:gd name="T9" fmla="*/ 0 h 27"/>
                      <a:gd name="T10" fmla="*/ 0 w 27"/>
                      <a:gd name="T11" fmla="*/ 0 h 27"/>
                      <a:gd name="T12" fmla="*/ 0 w 27"/>
                      <a:gd name="T13" fmla="*/ 0 h 27"/>
                      <a:gd name="T14" fmla="*/ 0 w 27"/>
                      <a:gd name="T15" fmla="*/ 0 h 27"/>
                      <a:gd name="T16" fmla="*/ 0 w 27"/>
                      <a:gd name="T17" fmla="*/ 0 h 27"/>
                      <a:gd name="T18" fmla="*/ 0 w 27"/>
                      <a:gd name="T19" fmla="*/ 0 h 27"/>
                      <a:gd name="T20" fmla="*/ 0 w 27"/>
                      <a:gd name="T21" fmla="*/ 0 h 27"/>
                      <a:gd name="T22" fmla="*/ 0 w 27"/>
                      <a:gd name="T23" fmla="*/ 0 h 27"/>
                      <a:gd name="T24" fmla="*/ 0 w 27"/>
                      <a:gd name="T25" fmla="*/ 0 h 2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"/>
                      <a:gd name="T40" fmla="*/ 0 h 27"/>
                      <a:gd name="T41" fmla="*/ 27 w 27"/>
                      <a:gd name="T42" fmla="*/ 27 h 2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" h="27">
                        <a:moveTo>
                          <a:pt x="11" y="27"/>
                        </a:moveTo>
                        <a:lnTo>
                          <a:pt x="11" y="27"/>
                        </a:lnTo>
                        <a:lnTo>
                          <a:pt x="11" y="20"/>
                        </a:lnTo>
                        <a:lnTo>
                          <a:pt x="15" y="14"/>
                        </a:lnTo>
                        <a:lnTo>
                          <a:pt x="20" y="11"/>
                        </a:lnTo>
                        <a:lnTo>
                          <a:pt x="27" y="11"/>
                        </a:lnTo>
                        <a:lnTo>
                          <a:pt x="27" y="0"/>
                        </a:lnTo>
                        <a:lnTo>
                          <a:pt x="17" y="3"/>
                        </a:lnTo>
                        <a:lnTo>
                          <a:pt x="10" y="9"/>
                        </a:lnTo>
                        <a:lnTo>
                          <a:pt x="2" y="17"/>
                        </a:lnTo>
                        <a:lnTo>
                          <a:pt x="0" y="27"/>
                        </a:lnTo>
                        <a:lnTo>
                          <a:pt x="11" y="2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7" name="Freeform 226"/>
                  <p:cNvSpPr>
                    <a:spLocks/>
                  </p:cNvSpPr>
                  <p:nvPr/>
                </p:nvSpPr>
                <p:spPr bwMode="auto">
                  <a:xfrm>
                    <a:off x="897" y="2401"/>
                    <a:ext cx="9" cy="8"/>
                  </a:xfrm>
                  <a:custGeom>
                    <a:avLst/>
                    <a:gdLst>
                      <a:gd name="T0" fmla="*/ 0 w 27"/>
                      <a:gd name="T1" fmla="*/ 0 h 26"/>
                      <a:gd name="T2" fmla="*/ 0 w 27"/>
                      <a:gd name="T3" fmla="*/ 0 h 26"/>
                      <a:gd name="T4" fmla="*/ 0 w 27"/>
                      <a:gd name="T5" fmla="*/ 0 h 26"/>
                      <a:gd name="T6" fmla="*/ 0 w 27"/>
                      <a:gd name="T7" fmla="*/ 0 h 26"/>
                      <a:gd name="T8" fmla="*/ 0 w 27"/>
                      <a:gd name="T9" fmla="*/ 0 h 26"/>
                      <a:gd name="T10" fmla="*/ 0 w 27"/>
                      <a:gd name="T11" fmla="*/ 0 h 26"/>
                      <a:gd name="T12" fmla="*/ 0 w 27"/>
                      <a:gd name="T13" fmla="*/ 0 h 26"/>
                      <a:gd name="T14" fmla="*/ 0 w 27"/>
                      <a:gd name="T15" fmla="*/ 0 h 26"/>
                      <a:gd name="T16" fmla="*/ 0 w 27"/>
                      <a:gd name="T17" fmla="*/ 0 h 26"/>
                      <a:gd name="T18" fmla="*/ 0 w 27"/>
                      <a:gd name="T19" fmla="*/ 0 h 26"/>
                      <a:gd name="T20" fmla="*/ 0 w 27"/>
                      <a:gd name="T21" fmla="*/ 0 h 26"/>
                      <a:gd name="T22" fmla="*/ 0 w 27"/>
                      <a:gd name="T23" fmla="*/ 0 h 26"/>
                      <a:gd name="T24" fmla="*/ 0 w 27"/>
                      <a:gd name="T25" fmla="*/ 0 h 2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"/>
                      <a:gd name="T40" fmla="*/ 0 h 26"/>
                      <a:gd name="T41" fmla="*/ 27 w 27"/>
                      <a:gd name="T42" fmla="*/ 26 h 2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" h="26">
                        <a:moveTo>
                          <a:pt x="27" y="15"/>
                        </a:moveTo>
                        <a:lnTo>
                          <a:pt x="27" y="15"/>
                        </a:lnTo>
                        <a:lnTo>
                          <a:pt x="20" y="15"/>
                        </a:lnTo>
                        <a:lnTo>
                          <a:pt x="15" y="10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2" y="10"/>
                        </a:lnTo>
                        <a:lnTo>
                          <a:pt x="10" y="19"/>
                        </a:lnTo>
                        <a:lnTo>
                          <a:pt x="17" y="23"/>
                        </a:lnTo>
                        <a:lnTo>
                          <a:pt x="27" y="26"/>
                        </a:lnTo>
                        <a:lnTo>
                          <a:pt x="27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8" name="Freeform 227"/>
                  <p:cNvSpPr>
                    <a:spLocks/>
                  </p:cNvSpPr>
                  <p:nvPr/>
                </p:nvSpPr>
                <p:spPr bwMode="auto">
                  <a:xfrm>
                    <a:off x="873" y="2290"/>
                    <a:ext cx="10" cy="9"/>
                  </a:xfrm>
                  <a:custGeom>
                    <a:avLst/>
                    <a:gdLst>
                      <a:gd name="T0" fmla="*/ 0 w 29"/>
                      <a:gd name="T1" fmla="*/ 0 h 28"/>
                      <a:gd name="T2" fmla="*/ 0 w 29"/>
                      <a:gd name="T3" fmla="*/ 0 h 28"/>
                      <a:gd name="T4" fmla="*/ 0 w 29"/>
                      <a:gd name="T5" fmla="*/ 0 h 28"/>
                      <a:gd name="T6" fmla="*/ 0 w 29"/>
                      <a:gd name="T7" fmla="*/ 0 h 28"/>
                      <a:gd name="T8" fmla="*/ 0 w 29"/>
                      <a:gd name="T9" fmla="*/ 0 h 28"/>
                      <a:gd name="T10" fmla="*/ 0 w 29"/>
                      <a:gd name="T11" fmla="*/ 0 h 28"/>
                      <a:gd name="T12" fmla="*/ 0 w 29"/>
                      <a:gd name="T13" fmla="*/ 0 h 28"/>
                      <a:gd name="T14" fmla="*/ 0 w 29"/>
                      <a:gd name="T15" fmla="*/ 0 h 28"/>
                      <a:gd name="T16" fmla="*/ 0 w 29"/>
                      <a:gd name="T17" fmla="*/ 0 h 28"/>
                      <a:gd name="T18" fmla="*/ 0 w 29"/>
                      <a:gd name="T19" fmla="*/ 0 h 28"/>
                      <a:gd name="T20" fmla="*/ 0 w 29"/>
                      <a:gd name="T21" fmla="*/ 0 h 28"/>
                      <a:gd name="T22" fmla="*/ 0 w 29"/>
                      <a:gd name="T23" fmla="*/ 0 h 28"/>
                      <a:gd name="T24" fmla="*/ 0 w 29"/>
                      <a:gd name="T25" fmla="*/ 0 h 28"/>
                      <a:gd name="T26" fmla="*/ 0 w 29"/>
                      <a:gd name="T27" fmla="*/ 0 h 28"/>
                      <a:gd name="T28" fmla="*/ 0 w 29"/>
                      <a:gd name="T29" fmla="*/ 0 h 28"/>
                      <a:gd name="T30" fmla="*/ 0 w 29"/>
                      <a:gd name="T31" fmla="*/ 0 h 28"/>
                      <a:gd name="T32" fmla="*/ 0 w 29"/>
                      <a:gd name="T33" fmla="*/ 0 h 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9"/>
                      <a:gd name="T52" fmla="*/ 0 h 28"/>
                      <a:gd name="T53" fmla="*/ 29 w 29"/>
                      <a:gd name="T54" fmla="*/ 28 h 2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9" h="28">
                        <a:moveTo>
                          <a:pt x="14" y="28"/>
                        </a:moveTo>
                        <a:lnTo>
                          <a:pt x="20" y="26"/>
                        </a:lnTo>
                        <a:lnTo>
                          <a:pt x="24" y="23"/>
                        </a:lnTo>
                        <a:lnTo>
                          <a:pt x="27" y="20"/>
                        </a:lnTo>
                        <a:lnTo>
                          <a:pt x="29" y="15"/>
                        </a:lnTo>
                        <a:lnTo>
                          <a:pt x="27" y="9"/>
                        </a:lnTo>
                        <a:lnTo>
                          <a:pt x="24" y="5"/>
                        </a:lnTo>
                        <a:lnTo>
                          <a:pt x="20" y="2"/>
                        </a:lnTo>
                        <a:lnTo>
                          <a:pt x="14" y="0"/>
                        </a:lnTo>
                        <a:lnTo>
                          <a:pt x="9" y="2"/>
                        </a:lnTo>
                        <a:lnTo>
                          <a:pt x="4" y="5"/>
                        </a:lnTo>
                        <a:lnTo>
                          <a:pt x="1" y="9"/>
                        </a:lnTo>
                        <a:lnTo>
                          <a:pt x="0" y="15"/>
                        </a:lnTo>
                        <a:lnTo>
                          <a:pt x="1" y="20"/>
                        </a:lnTo>
                        <a:lnTo>
                          <a:pt x="4" y="23"/>
                        </a:lnTo>
                        <a:lnTo>
                          <a:pt x="9" y="26"/>
                        </a:lnTo>
                        <a:lnTo>
                          <a:pt x="14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99" name="Freeform 228"/>
                  <p:cNvSpPr>
                    <a:spLocks/>
                  </p:cNvSpPr>
                  <p:nvPr/>
                </p:nvSpPr>
                <p:spPr bwMode="auto">
                  <a:xfrm>
                    <a:off x="878" y="2294"/>
                    <a:ext cx="7" cy="6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0 h 18"/>
                      <a:gd name="T4" fmla="*/ 0 w 20"/>
                      <a:gd name="T5" fmla="*/ 0 h 18"/>
                      <a:gd name="T6" fmla="*/ 0 w 20"/>
                      <a:gd name="T7" fmla="*/ 0 h 18"/>
                      <a:gd name="T8" fmla="*/ 0 w 20"/>
                      <a:gd name="T9" fmla="*/ 0 h 18"/>
                      <a:gd name="T10" fmla="*/ 0 w 20"/>
                      <a:gd name="T11" fmla="*/ 0 h 18"/>
                      <a:gd name="T12" fmla="*/ 0 w 20"/>
                      <a:gd name="T13" fmla="*/ 0 h 18"/>
                      <a:gd name="T14" fmla="*/ 0 w 20"/>
                      <a:gd name="T15" fmla="*/ 0 h 18"/>
                      <a:gd name="T16" fmla="*/ 0 w 20"/>
                      <a:gd name="T17" fmla="*/ 0 h 18"/>
                      <a:gd name="T18" fmla="*/ 0 w 20"/>
                      <a:gd name="T19" fmla="*/ 0 h 18"/>
                      <a:gd name="T20" fmla="*/ 0 w 20"/>
                      <a:gd name="T21" fmla="*/ 0 h 18"/>
                      <a:gd name="T22" fmla="*/ 0 w 20"/>
                      <a:gd name="T23" fmla="*/ 0 h 18"/>
                      <a:gd name="T24" fmla="*/ 0 w 20"/>
                      <a:gd name="T25" fmla="*/ 0 h 1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"/>
                      <a:gd name="T40" fmla="*/ 0 h 18"/>
                      <a:gd name="T41" fmla="*/ 20 w 20"/>
                      <a:gd name="T42" fmla="*/ 18 h 1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" h="18">
                        <a:moveTo>
                          <a:pt x="9" y="0"/>
                        </a:move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7" y="4"/>
                        </a:lnTo>
                        <a:lnTo>
                          <a:pt x="5" y="7"/>
                        </a:lnTo>
                        <a:lnTo>
                          <a:pt x="0" y="7"/>
                        </a:lnTo>
                        <a:lnTo>
                          <a:pt x="0" y="18"/>
                        </a:lnTo>
                        <a:lnTo>
                          <a:pt x="7" y="15"/>
                        </a:lnTo>
                        <a:lnTo>
                          <a:pt x="13" y="13"/>
                        </a:lnTo>
                        <a:lnTo>
                          <a:pt x="18" y="7"/>
                        </a:lnTo>
                        <a:lnTo>
                          <a:pt x="20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0" name="Freeform 229"/>
                  <p:cNvSpPr>
                    <a:spLocks/>
                  </p:cNvSpPr>
                  <p:nvPr/>
                </p:nvSpPr>
                <p:spPr bwMode="auto">
                  <a:xfrm>
                    <a:off x="878" y="2288"/>
                    <a:ext cx="7" cy="6"/>
                  </a:xfrm>
                  <a:custGeom>
                    <a:avLst/>
                    <a:gdLst>
                      <a:gd name="T0" fmla="*/ 0 w 20"/>
                      <a:gd name="T1" fmla="*/ 0 h 21"/>
                      <a:gd name="T2" fmla="*/ 0 w 20"/>
                      <a:gd name="T3" fmla="*/ 0 h 21"/>
                      <a:gd name="T4" fmla="*/ 0 w 20"/>
                      <a:gd name="T5" fmla="*/ 0 h 21"/>
                      <a:gd name="T6" fmla="*/ 0 w 20"/>
                      <a:gd name="T7" fmla="*/ 0 h 21"/>
                      <a:gd name="T8" fmla="*/ 0 w 20"/>
                      <a:gd name="T9" fmla="*/ 0 h 21"/>
                      <a:gd name="T10" fmla="*/ 0 w 20"/>
                      <a:gd name="T11" fmla="*/ 0 h 21"/>
                      <a:gd name="T12" fmla="*/ 0 w 20"/>
                      <a:gd name="T13" fmla="*/ 0 h 21"/>
                      <a:gd name="T14" fmla="*/ 0 w 20"/>
                      <a:gd name="T15" fmla="*/ 0 h 21"/>
                      <a:gd name="T16" fmla="*/ 0 w 20"/>
                      <a:gd name="T17" fmla="*/ 0 h 21"/>
                      <a:gd name="T18" fmla="*/ 0 w 20"/>
                      <a:gd name="T19" fmla="*/ 0 h 21"/>
                      <a:gd name="T20" fmla="*/ 0 w 20"/>
                      <a:gd name="T21" fmla="*/ 0 h 21"/>
                      <a:gd name="T22" fmla="*/ 0 w 20"/>
                      <a:gd name="T23" fmla="*/ 0 h 21"/>
                      <a:gd name="T24" fmla="*/ 0 w 20"/>
                      <a:gd name="T25" fmla="*/ 0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"/>
                      <a:gd name="T40" fmla="*/ 0 h 21"/>
                      <a:gd name="T41" fmla="*/ 20 w 20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" h="21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7" y="13"/>
                        </a:lnTo>
                        <a:lnTo>
                          <a:pt x="9" y="16"/>
                        </a:lnTo>
                        <a:lnTo>
                          <a:pt x="9" y="21"/>
                        </a:lnTo>
                        <a:lnTo>
                          <a:pt x="20" y="21"/>
                        </a:lnTo>
                        <a:lnTo>
                          <a:pt x="18" y="13"/>
                        </a:lnTo>
                        <a:lnTo>
                          <a:pt x="13" y="8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1" name="Freeform 230"/>
                  <p:cNvSpPr>
                    <a:spLocks/>
                  </p:cNvSpPr>
                  <p:nvPr/>
                </p:nvSpPr>
                <p:spPr bwMode="auto">
                  <a:xfrm>
                    <a:off x="871" y="2288"/>
                    <a:ext cx="7" cy="6"/>
                  </a:xfrm>
                  <a:custGeom>
                    <a:avLst/>
                    <a:gdLst>
                      <a:gd name="T0" fmla="*/ 0 w 20"/>
                      <a:gd name="T1" fmla="*/ 0 h 21"/>
                      <a:gd name="T2" fmla="*/ 0 w 20"/>
                      <a:gd name="T3" fmla="*/ 0 h 21"/>
                      <a:gd name="T4" fmla="*/ 0 w 20"/>
                      <a:gd name="T5" fmla="*/ 0 h 21"/>
                      <a:gd name="T6" fmla="*/ 0 w 20"/>
                      <a:gd name="T7" fmla="*/ 0 h 21"/>
                      <a:gd name="T8" fmla="*/ 0 w 20"/>
                      <a:gd name="T9" fmla="*/ 0 h 21"/>
                      <a:gd name="T10" fmla="*/ 0 w 20"/>
                      <a:gd name="T11" fmla="*/ 0 h 21"/>
                      <a:gd name="T12" fmla="*/ 0 w 20"/>
                      <a:gd name="T13" fmla="*/ 0 h 21"/>
                      <a:gd name="T14" fmla="*/ 0 w 20"/>
                      <a:gd name="T15" fmla="*/ 0 h 21"/>
                      <a:gd name="T16" fmla="*/ 0 w 20"/>
                      <a:gd name="T17" fmla="*/ 0 h 21"/>
                      <a:gd name="T18" fmla="*/ 0 w 20"/>
                      <a:gd name="T19" fmla="*/ 0 h 21"/>
                      <a:gd name="T20" fmla="*/ 0 w 20"/>
                      <a:gd name="T21" fmla="*/ 0 h 21"/>
                      <a:gd name="T22" fmla="*/ 0 w 20"/>
                      <a:gd name="T23" fmla="*/ 0 h 21"/>
                      <a:gd name="T24" fmla="*/ 0 w 20"/>
                      <a:gd name="T25" fmla="*/ 0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"/>
                      <a:gd name="T40" fmla="*/ 0 h 21"/>
                      <a:gd name="T41" fmla="*/ 20 w 20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" h="21">
                        <a:moveTo>
                          <a:pt x="12" y="21"/>
                        </a:moveTo>
                        <a:lnTo>
                          <a:pt x="12" y="21"/>
                        </a:lnTo>
                        <a:lnTo>
                          <a:pt x="12" y="16"/>
                        </a:lnTo>
                        <a:lnTo>
                          <a:pt x="13" y="13"/>
                        </a:lnTo>
                        <a:lnTo>
                          <a:pt x="16" y="12"/>
                        </a:lnTo>
                        <a:lnTo>
                          <a:pt x="20" y="12"/>
                        </a:lnTo>
                        <a:lnTo>
                          <a:pt x="20" y="0"/>
                        </a:lnTo>
                        <a:lnTo>
                          <a:pt x="13" y="3"/>
                        </a:lnTo>
                        <a:lnTo>
                          <a:pt x="7" y="8"/>
                        </a:lnTo>
                        <a:lnTo>
                          <a:pt x="3" y="13"/>
                        </a:lnTo>
                        <a:lnTo>
                          <a:pt x="0" y="21"/>
                        </a:lnTo>
                        <a:lnTo>
                          <a:pt x="12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2" name="Freeform 231"/>
                  <p:cNvSpPr>
                    <a:spLocks/>
                  </p:cNvSpPr>
                  <p:nvPr/>
                </p:nvSpPr>
                <p:spPr bwMode="auto">
                  <a:xfrm>
                    <a:off x="871" y="2294"/>
                    <a:ext cx="7" cy="6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0 h 18"/>
                      <a:gd name="T4" fmla="*/ 0 w 20"/>
                      <a:gd name="T5" fmla="*/ 0 h 18"/>
                      <a:gd name="T6" fmla="*/ 0 w 20"/>
                      <a:gd name="T7" fmla="*/ 0 h 18"/>
                      <a:gd name="T8" fmla="*/ 0 w 20"/>
                      <a:gd name="T9" fmla="*/ 0 h 18"/>
                      <a:gd name="T10" fmla="*/ 0 w 20"/>
                      <a:gd name="T11" fmla="*/ 0 h 18"/>
                      <a:gd name="T12" fmla="*/ 0 w 20"/>
                      <a:gd name="T13" fmla="*/ 0 h 18"/>
                      <a:gd name="T14" fmla="*/ 0 w 20"/>
                      <a:gd name="T15" fmla="*/ 0 h 18"/>
                      <a:gd name="T16" fmla="*/ 0 w 20"/>
                      <a:gd name="T17" fmla="*/ 0 h 18"/>
                      <a:gd name="T18" fmla="*/ 0 w 20"/>
                      <a:gd name="T19" fmla="*/ 0 h 18"/>
                      <a:gd name="T20" fmla="*/ 0 w 20"/>
                      <a:gd name="T21" fmla="*/ 0 h 18"/>
                      <a:gd name="T22" fmla="*/ 0 w 20"/>
                      <a:gd name="T23" fmla="*/ 0 h 18"/>
                      <a:gd name="T24" fmla="*/ 0 w 20"/>
                      <a:gd name="T25" fmla="*/ 0 h 1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"/>
                      <a:gd name="T40" fmla="*/ 0 h 18"/>
                      <a:gd name="T41" fmla="*/ 20 w 20"/>
                      <a:gd name="T42" fmla="*/ 18 h 1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" h="18">
                        <a:moveTo>
                          <a:pt x="20" y="7"/>
                        </a:moveTo>
                        <a:lnTo>
                          <a:pt x="20" y="7"/>
                        </a:lnTo>
                        <a:lnTo>
                          <a:pt x="16" y="7"/>
                        </a:lnTo>
                        <a:lnTo>
                          <a:pt x="13" y="4"/>
                        </a:lnTo>
                        <a:lnTo>
                          <a:pt x="12" y="4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lnTo>
                          <a:pt x="7" y="13"/>
                        </a:lnTo>
                        <a:lnTo>
                          <a:pt x="13" y="15"/>
                        </a:lnTo>
                        <a:lnTo>
                          <a:pt x="20" y="18"/>
                        </a:lnTo>
                        <a:lnTo>
                          <a:pt x="2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3" name="Freeform 232"/>
                  <p:cNvSpPr>
                    <a:spLocks/>
                  </p:cNvSpPr>
                  <p:nvPr/>
                </p:nvSpPr>
                <p:spPr bwMode="auto">
                  <a:xfrm>
                    <a:off x="885" y="2254"/>
                    <a:ext cx="19" cy="19"/>
                  </a:xfrm>
                  <a:custGeom>
                    <a:avLst/>
                    <a:gdLst>
                      <a:gd name="T0" fmla="*/ 0 w 56"/>
                      <a:gd name="T1" fmla="*/ 0 h 56"/>
                      <a:gd name="T2" fmla="*/ 0 w 56"/>
                      <a:gd name="T3" fmla="*/ 0 h 56"/>
                      <a:gd name="T4" fmla="*/ 0 w 56"/>
                      <a:gd name="T5" fmla="*/ 0 h 56"/>
                      <a:gd name="T6" fmla="*/ 0 w 56"/>
                      <a:gd name="T7" fmla="*/ 0 h 56"/>
                      <a:gd name="T8" fmla="*/ 0 w 56"/>
                      <a:gd name="T9" fmla="*/ 0 h 56"/>
                      <a:gd name="T10" fmla="*/ 0 w 56"/>
                      <a:gd name="T11" fmla="*/ 0 h 56"/>
                      <a:gd name="T12" fmla="*/ 0 w 56"/>
                      <a:gd name="T13" fmla="*/ 0 h 56"/>
                      <a:gd name="T14" fmla="*/ 0 w 56"/>
                      <a:gd name="T15" fmla="*/ 0 h 56"/>
                      <a:gd name="T16" fmla="*/ 0 w 56"/>
                      <a:gd name="T17" fmla="*/ 0 h 56"/>
                      <a:gd name="T18" fmla="*/ 0 w 56"/>
                      <a:gd name="T19" fmla="*/ 0 h 56"/>
                      <a:gd name="T20" fmla="*/ 0 w 56"/>
                      <a:gd name="T21" fmla="*/ 0 h 56"/>
                      <a:gd name="T22" fmla="*/ 0 w 56"/>
                      <a:gd name="T23" fmla="*/ 0 h 56"/>
                      <a:gd name="T24" fmla="*/ 0 w 56"/>
                      <a:gd name="T25" fmla="*/ 0 h 56"/>
                      <a:gd name="T26" fmla="*/ 0 w 56"/>
                      <a:gd name="T27" fmla="*/ 0 h 56"/>
                      <a:gd name="T28" fmla="*/ 0 w 56"/>
                      <a:gd name="T29" fmla="*/ 0 h 56"/>
                      <a:gd name="T30" fmla="*/ 0 w 56"/>
                      <a:gd name="T31" fmla="*/ 0 h 56"/>
                      <a:gd name="T32" fmla="*/ 0 w 56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6"/>
                      <a:gd name="T52" fmla="*/ 0 h 56"/>
                      <a:gd name="T53" fmla="*/ 56 w 56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6" h="56">
                        <a:moveTo>
                          <a:pt x="29" y="56"/>
                        </a:moveTo>
                        <a:lnTo>
                          <a:pt x="39" y="55"/>
                        </a:lnTo>
                        <a:lnTo>
                          <a:pt x="47" y="49"/>
                        </a:lnTo>
                        <a:lnTo>
                          <a:pt x="53" y="41"/>
                        </a:lnTo>
                        <a:lnTo>
                          <a:pt x="56" y="29"/>
                        </a:lnTo>
                        <a:lnTo>
                          <a:pt x="53" y="18"/>
                        </a:lnTo>
                        <a:lnTo>
                          <a:pt x="47" y="9"/>
                        </a:lnTo>
                        <a:lnTo>
                          <a:pt x="39" y="3"/>
                        </a:lnTo>
                        <a:lnTo>
                          <a:pt x="29" y="0"/>
                        </a:lnTo>
                        <a:lnTo>
                          <a:pt x="17" y="3"/>
                        </a:lnTo>
                        <a:lnTo>
                          <a:pt x="9" y="9"/>
                        </a:lnTo>
                        <a:lnTo>
                          <a:pt x="3" y="18"/>
                        </a:lnTo>
                        <a:lnTo>
                          <a:pt x="0" y="29"/>
                        </a:lnTo>
                        <a:lnTo>
                          <a:pt x="3" y="41"/>
                        </a:lnTo>
                        <a:lnTo>
                          <a:pt x="9" y="49"/>
                        </a:lnTo>
                        <a:lnTo>
                          <a:pt x="17" y="55"/>
                        </a:lnTo>
                        <a:lnTo>
                          <a:pt x="29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4" name="Freeform 233"/>
                  <p:cNvSpPr>
                    <a:spLocks/>
                  </p:cNvSpPr>
                  <p:nvPr/>
                </p:nvSpPr>
                <p:spPr bwMode="auto">
                  <a:xfrm>
                    <a:off x="894" y="2264"/>
                    <a:ext cx="12" cy="11"/>
                  </a:xfrm>
                  <a:custGeom>
                    <a:avLst/>
                    <a:gdLst>
                      <a:gd name="T0" fmla="*/ 0 w 33"/>
                      <a:gd name="T1" fmla="*/ 0 h 33"/>
                      <a:gd name="T2" fmla="*/ 0 w 33"/>
                      <a:gd name="T3" fmla="*/ 0 h 33"/>
                      <a:gd name="T4" fmla="*/ 0 w 33"/>
                      <a:gd name="T5" fmla="*/ 0 h 33"/>
                      <a:gd name="T6" fmla="*/ 0 w 33"/>
                      <a:gd name="T7" fmla="*/ 0 h 33"/>
                      <a:gd name="T8" fmla="*/ 0 w 33"/>
                      <a:gd name="T9" fmla="*/ 0 h 33"/>
                      <a:gd name="T10" fmla="*/ 0 w 33"/>
                      <a:gd name="T11" fmla="*/ 0 h 33"/>
                      <a:gd name="T12" fmla="*/ 0 w 33"/>
                      <a:gd name="T13" fmla="*/ 0 h 33"/>
                      <a:gd name="T14" fmla="*/ 0 w 33"/>
                      <a:gd name="T15" fmla="*/ 0 h 33"/>
                      <a:gd name="T16" fmla="*/ 0 w 33"/>
                      <a:gd name="T17" fmla="*/ 0 h 33"/>
                      <a:gd name="T18" fmla="*/ 0 w 33"/>
                      <a:gd name="T19" fmla="*/ 0 h 33"/>
                      <a:gd name="T20" fmla="*/ 0 w 33"/>
                      <a:gd name="T21" fmla="*/ 0 h 33"/>
                      <a:gd name="T22" fmla="*/ 0 w 33"/>
                      <a:gd name="T23" fmla="*/ 0 h 33"/>
                      <a:gd name="T24" fmla="*/ 0 w 33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3"/>
                      <a:gd name="T40" fmla="*/ 0 h 33"/>
                      <a:gd name="T41" fmla="*/ 33 w 33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3" h="33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20" y="10"/>
                        </a:lnTo>
                        <a:lnTo>
                          <a:pt x="16" y="17"/>
                        </a:lnTo>
                        <a:lnTo>
                          <a:pt x="8" y="22"/>
                        </a:lnTo>
                        <a:lnTo>
                          <a:pt x="0" y="22"/>
                        </a:lnTo>
                        <a:lnTo>
                          <a:pt x="0" y="33"/>
                        </a:lnTo>
                        <a:lnTo>
                          <a:pt x="11" y="30"/>
                        </a:lnTo>
                        <a:lnTo>
                          <a:pt x="21" y="23"/>
                        </a:lnTo>
                        <a:lnTo>
                          <a:pt x="29" y="13"/>
                        </a:lnTo>
                        <a:lnTo>
                          <a:pt x="33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5" name="Freeform 234"/>
                  <p:cNvSpPr>
                    <a:spLocks/>
                  </p:cNvSpPr>
                  <p:nvPr/>
                </p:nvSpPr>
                <p:spPr bwMode="auto">
                  <a:xfrm>
                    <a:off x="894" y="2253"/>
                    <a:ext cx="12" cy="11"/>
                  </a:xfrm>
                  <a:custGeom>
                    <a:avLst/>
                    <a:gdLst>
                      <a:gd name="T0" fmla="*/ 0 w 33"/>
                      <a:gd name="T1" fmla="*/ 0 h 35"/>
                      <a:gd name="T2" fmla="*/ 0 w 33"/>
                      <a:gd name="T3" fmla="*/ 0 h 35"/>
                      <a:gd name="T4" fmla="*/ 0 w 33"/>
                      <a:gd name="T5" fmla="*/ 0 h 35"/>
                      <a:gd name="T6" fmla="*/ 0 w 33"/>
                      <a:gd name="T7" fmla="*/ 0 h 35"/>
                      <a:gd name="T8" fmla="*/ 0 w 33"/>
                      <a:gd name="T9" fmla="*/ 0 h 35"/>
                      <a:gd name="T10" fmla="*/ 0 w 33"/>
                      <a:gd name="T11" fmla="*/ 0 h 35"/>
                      <a:gd name="T12" fmla="*/ 0 w 33"/>
                      <a:gd name="T13" fmla="*/ 0 h 35"/>
                      <a:gd name="T14" fmla="*/ 0 w 33"/>
                      <a:gd name="T15" fmla="*/ 0 h 35"/>
                      <a:gd name="T16" fmla="*/ 0 w 33"/>
                      <a:gd name="T17" fmla="*/ 0 h 35"/>
                      <a:gd name="T18" fmla="*/ 0 w 33"/>
                      <a:gd name="T19" fmla="*/ 0 h 35"/>
                      <a:gd name="T20" fmla="*/ 0 w 33"/>
                      <a:gd name="T21" fmla="*/ 0 h 35"/>
                      <a:gd name="T22" fmla="*/ 0 w 33"/>
                      <a:gd name="T23" fmla="*/ 0 h 35"/>
                      <a:gd name="T24" fmla="*/ 0 w 33"/>
                      <a:gd name="T25" fmla="*/ 0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3"/>
                      <a:gd name="T40" fmla="*/ 0 h 35"/>
                      <a:gd name="T41" fmla="*/ 33 w 33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3" h="3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8" y="13"/>
                        </a:lnTo>
                        <a:lnTo>
                          <a:pt x="16" y="18"/>
                        </a:lnTo>
                        <a:lnTo>
                          <a:pt x="20" y="25"/>
                        </a:lnTo>
                        <a:lnTo>
                          <a:pt x="21" y="35"/>
                        </a:lnTo>
                        <a:lnTo>
                          <a:pt x="33" y="35"/>
                        </a:lnTo>
                        <a:lnTo>
                          <a:pt x="29" y="22"/>
                        </a:lnTo>
                        <a:lnTo>
                          <a:pt x="21" y="12"/>
                        </a:lnTo>
                        <a:lnTo>
                          <a:pt x="11" y="5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6" name="Freeform 235"/>
                  <p:cNvSpPr>
                    <a:spLocks/>
                  </p:cNvSpPr>
                  <p:nvPr/>
                </p:nvSpPr>
                <p:spPr bwMode="auto">
                  <a:xfrm>
                    <a:off x="883" y="2253"/>
                    <a:ext cx="11" cy="11"/>
                  </a:xfrm>
                  <a:custGeom>
                    <a:avLst/>
                    <a:gdLst>
                      <a:gd name="T0" fmla="*/ 0 w 35"/>
                      <a:gd name="T1" fmla="*/ 0 h 35"/>
                      <a:gd name="T2" fmla="*/ 0 w 35"/>
                      <a:gd name="T3" fmla="*/ 0 h 35"/>
                      <a:gd name="T4" fmla="*/ 0 w 35"/>
                      <a:gd name="T5" fmla="*/ 0 h 35"/>
                      <a:gd name="T6" fmla="*/ 0 w 35"/>
                      <a:gd name="T7" fmla="*/ 0 h 35"/>
                      <a:gd name="T8" fmla="*/ 0 w 35"/>
                      <a:gd name="T9" fmla="*/ 0 h 35"/>
                      <a:gd name="T10" fmla="*/ 0 w 35"/>
                      <a:gd name="T11" fmla="*/ 0 h 35"/>
                      <a:gd name="T12" fmla="*/ 0 w 35"/>
                      <a:gd name="T13" fmla="*/ 0 h 35"/>
                      <a:gd name="T14" fmla="*/ 0 w 35"/>
                      <a:gd name="T15" fmla="*/ 0 h 35"/>
                      <a:gd name="T16" fmla="*/ 0 w 35"/>
                      <a:gd name="T17" fmla="*/ 0 h 35"/>
                      <a:gd name="T18" fmla="*/ 0 w 35"/>
                      <a:gd name="T19" fmla="*/ 0 h 35"/>
                      <a:gd name="T20" fmla="*/ 0 w 35"/>
                      <a:gd name="T21" fmla="*/ 0 h 35"/>
                      <a:gd name="T22" fmla="*/ 0 w 35"/>
                      <a:gd name="T23" fmla="*/ 0 h 35"/>
                      <a:gd name="T24" fmla="*/ 0 w 35"/>
                      <a:gd name="T25" fmla="*/ 0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5"/>
                      <a:gd name="T41" fmla="*/ 35 w 35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5">
                        <a:moveTo>
                          <a:pt x="12" y="35"/>
                        </a:moveTo>
                        <a:lnTo>
                          <a:pt x="12" y="35"/>
                        </a:lnTo>
                        <a:lnTo>
                          <a:pt x="13" y="25"/>
                        </a:lnTo>
                        <a:lnTo>
                          <a:pt x="17" y="18"/>
                        </a:lnTo>
                        <a:lnTo>
                          <a:pt x="25" y="13"/>
                        </a:lnTo>
                        <a:lnTo>
                          <a:pt x="35" y="12"/>
                        </a:lnTo>
                        <a:lnTo>
                          <a:pt x="35" y="0"/>
                        </a:lnTo>
                        <a:lnTo>
                          <a:pt x="22" y="5"/>
                        </a:lnTo>
                        <a:lnTo>
                          <a:pt x="12" y="12"/>
                        </a:lnTo>
                        <a:lnTo>
                          <a:pt x="5" y="22"/>
                        </a:lnTo>
                        <a:lnTo>
                          <a:pt x="0" y="35"/>
                        </a:lnTo>
                        <a:lnTo>
                          <a:pt x="12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7" name="Freeform 236"/>
                  <p:cNvSpPr>
                    <a:spLocks/>
                  </p:cNvSpPr>
                  <p:nvPr/>
                </p:nvSpPr>
                <p:spPr bwMode="auto">
                  <a:xfrm>
                    <a:off x="883" y="2264"/>
                    <a:ext cx="11" cy="11"/>
                  </a:xfrm>
                  <a:custGeom>
                    <a:avLst/>
                    <a:gdLst>
                      <a:gd name="T0" fmla="*/ 0 w 35"/>
                      <a:gd name="T1" fmla="*/ 0 h 33"/>
                      <a:gd name="T2" fmla="*/ 0 w 35"/>
                      <a:gd name="T3" fmla="*/ 0 h 33"/>
                      <a:gd name="T4" fmla="*/ 0 w 35"/>
                      <a:gd name="T5" fmla="*/ 0 h 33"/>
                      <a:gd name="T6" fmla="*/ 0 w 35"/>
                      <a:gd name="T7" fmla="*/ 0 h 33"/>
                      <a:gd name="T8" fmla="*/ 0 w 35"/>
                      <a:gd name="T9" fmla="*/ 0 h 33"/>
                      <a:gd name="T10" fmla="*/ 0 w 35"/>
                      <a:gd name="T11" fmla="*/ 0 h 33"/>
                      <a:gd name="T12" fmla="*/ 0 w 35"/>
                      <a:gd name="T13" fmla="*/ 0 h 33"/>
                      <a:gd name="T14" fmla="*/ 0 w 35"/>
                      <a:gd name="T15" fmla="*/ 0 h 33"/>
                      <a:gd name="T16" fmla="*/ 0 w 35"/>
                      <a:gd name="T17" fmla="*/ 0 h 33"/>
                      <a:gd name="T18" fmla="*/ 0 w 35"/>
                      <a:gd name="T19" fmla="*/ 0 h 33"/>
                      <a:gd name="T20" fmla="*/ 0 w 35"/>
                      <a:gd name="T21" fmla="*/ 0 h 33"/>
                      <a:gd name="T22" fmla="*/ 0 w 35"/>
                      <a:gd name="T23" fmla="*/ 0 h 33"/>
                      <a:gd name="T24" fmla="*/ 0 w 35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3"/>
                      <a:gd name="T41" fmla="*/ 35 w 35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3">
                        <a:moveTo>
                          <a:pt x="35" y="22"/>
                        </a:moveTo>
                        <a:lnTo>
                          <a:pt x="35" y="22"/>
                        </a:lnTo>
                        <a:lnTo>
                          <a:pt x="25" y="22"/>
                        </a:lnTo>
                        <a:lnTo>
                          <a:pt x="17" y="17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5" y="13"/>
                        </a:lnTo>
                        <a:lnTo>
                          <a:pt x="12" y="23"/>
                        </a:lnTo>
                        <a:lnTo>
                          <a:pt x="22" y="30"/>
                        </a:lnTo>
                        <a:lnTo>
                          <a:pt x="35" y="33"/>
                        </a:lnTo>
                        <a:lnTo>
                          <a:pt x="35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8" name="Freeform 237"/>
                  <p:cNvSpPr>
                    <a:spLocks/>
                  </p:cNvSpPr>
                  <p:nvPr/>
                </p:nvSpPr>
                <p:spPr bwMode="auto">
                  <a:xfrm>
                    <a:off x="1289" y="2201"/>
                    <a:ext cx="16" cy="14"/>
                  </a:xfrm>
                  <a:custGeom>
                    <a:avLst/>
                    <a:gdLst>
                      <a:gd name="T0" fmla="*/ 0 w 46"/>
                      <a:gd name="T1" fmla="*/ 0 h 45"/>
                      <a:gd name="T2" fmla="*/ 0 w 46"/>
                      <a:gd name="T3" fmla="*/ 0 h 45"/>
                      <a:gd name="T4" fmla="*/ 0 w 46"/>
                      <a:gd name="T5" fmla="*/ 0 h 45"/>
                      <a:gd name="T6" fmla="*/ 0 w 46"/>
                      <a:gd name="T7" fmla="*/ 0 h 45"/>
                      <a:gd name="T8" fmla="*/ 0 w 46"/>
                      <a:gd name="T9" fmla="*/ 0 h 45"/>
                      <a:gd name="T10" fmla="*/ 0 w 46"/>
                      <a:gd name="T11" fmla="*/ 0 h 45"/>
                      <a:gd name="T12" fmla="*/ 0 w 46"/>
                      <a:gd name="T13" fmla="*/ 0 h 45"/>
                      <a:gd name="T14" fmla="*/ 0 w 46"/>
                      <a:gd name="T15" fmla="*/ 0 h 45"/>
                      <a:gd name="T16" fmla="*/ 0 w 46"/>
                      <a:gd name="T17" fmla="*/ 0 h 45"/>
                      <a:gd name="T18" fmla="*/ 0 w 46"/>
                      <a:gd name="T19" fmla="*/ 0 h 45"/>
                      <a:gd name="T20" fmla="*/ 0 w 46"/>
                      <a:gd name="T21" fmla="*/ 0 h 45"/>
                      <a:gd name="T22" fmla="*/ 0 w 46"/>
                      <a:gd name="T23" fmla="*/ 0 h 45"/>
                      <a:gd name="T24" fmla="*/ 0 w 46"/>
                      <a:gd name="T25" fmla="*/ 0 h 45"/>
                      <a:gd name="T26" fmla="*/ 0 w 46"/>
                      <a:gd name="T27" fmla="*/ 0 h 45"/>
                      <a:gd name="T28" fmla="*/ 0 w 46"/>
                      <a:gd name="T29" fmla="*/ 0 h 45"/>
                      <a:gd name="T30" fmla="*/ 0 w 46"/>
                      <a:gd name="T31" fmla="*/ 0 h 45"/>
                      <a:gd name="T32" fmla="*/ 0 w 46"/>
                      <a:gd name="T33" fmla="*/ 0 h 4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45"/>
                      <a:gd name="T53" fmla="*/ 46 w 46"/>
                      <a:gd name="T54" fmla="*/ 45 h 4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45">
                        <a:moveTo>
                          <a:pt x="23" y="45"/>
                        </a:moveTo>
                        <a:lnTo>
                          <a:pt x="32" y="43"/>
                        </a:lnTo>
                        <a:lnTo>
                          <a:pt x="39" y="38"/>
                        </a:lnTo>
                        <a:lnTo>
                          <a:pt x="45" y="32"/>
                        </a:lnTo>
                        <a:lnTo>
                          <a:pt x="46" y="23"/>
                        </a:lnTo>
                        <a:lnTo>
                          <a:pt x="45" y="15"/>
                        </a:lnTo>
                        <a:lnTo>
                          <a:pt x="39" y="7"/>
                        </a:lnTo>
                        <a:lnTo>
                          <a:pt x="32" y="2"/>
                        </a:lnTo>
                        <a:lnTo>
                          <a:pt x="23" y="0"/>
                        </a:lnTo>
                        <a:lnTo>
                          <a:pt x="15" y="2"/>
                        </a:lnTo>
                        <a:lnTo>
                          <a:pt x="7" y="7"/>
                        </a:lnTo>
                        <a:lnTo>
                          <a:pt x="2" y="15"/>
                        </a:lnTo>
                        <a:lnTo>
                          <a:pt x="0" y="23"/>
                        </a:lnTo>
                        <a:lnTo>
                          <a:pt x="2" y="32"/>
                        </a:lnTo>
                        <a:lnTo>
                          <a:pt x="7" y="38"/>
                        </a:lnTo>
                        <a:lnTo>
                          <a:pt x="15" y="43"/>
                        </a:lnTo>
                        <a:lnTo>
                          <a:pt x="23" y="4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09" name="Freeform 238"/>
                  <p:cNvSpPr>
                    <a:spLocks/>
                  </p:cNvSpPr>
                  <p:nvPr/>
                </p:nvSpPr>
                <p:spPr bwMode="auto">
                  <a:xfrm>
                    <a:off x="1297" y="2208"/>
                    <a:ext cx="10" cy="9"/>
                  </a:xfrm>
                  <a:custGeom>
                    <a:avLst/>
                    <a:gdLst>
                      <a:gd name="T0" fmla="*/ 0 w 29"/>
                      <a:gd name="T1" fmla="*/ 0 h 28"/>
                      <a:gd name="T2" fmla="*/ 0 w 29"/>
                      <a:gd name="T3" fmla="*/ 0 h 28"/>
                      <a:gd name="T4" fmla="*/ 0 w 29"/>
                      <a:gd name="T5" fmla="*/ 0 h 28"/>
                      <a:gd name="T6" fmla="*/ 0 w 29"/>
                      <a:gd name="T7" fmla="*/ 0 h 28"/>
                      <a:gd name="T8" fmla="*/ 0 w 29"/>
                      <a:gd name="T9" fmla="*/ 0 h 28"/>
                      <a:gd name="T10" fmla="*/ 0 w 29"/>
                      <a:gd name="T11" fmla="*/ 0 h 28"/>
                      <a:gd name="T12" fmla="*/ 0 w 29"/>
                      <a:gd name="T13" fmla="*/ 0 h 28"/>
                      <a:gd name="T14" fmla="*/ 0 w 29"/>
                      <a:gd name="T15" fmla="*/ 0 h 28"/>
                      <a:gd name="T16" fmla="*/ 0 w 29"/>
                      <a:gd name="T17" fmla="*/ 0 h 28"/>
                      <a:gd name="T18" fmla="*/ 0 w 29"/>
                      <a:gd name="T19" fmla="*/ 0 h 28"/>
                      <a:gd name="T20" fmla="*/ 0 w 29"/>
                      <a:gd name="T21" fmla="*/ 0 h 28"/>
                      <a:gd name="T22" fmla="*/ 0 w 29"/>
                      <a:gd name="T23" fmla="*/ 0 h 28"/>
                      <a:gd name="T24" fmla="*/ 0 w 29"/>
                      <a:gd name="T25" fmla="*/ 0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"/>
                      <a:gd name="T40" fmla="*/ 0 h 28"/>
                      <a:gd name="T41" fmla="*/ 29 w 29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" h="28">
                        <a:moveTo>
                          <a:pt x="17" y="0"/>
                        </a:moveTo>
                        <a:lnTo>
                          <a:pt x="17" y="0"/>
                        </a:lnTo>
                        <a:lnTo>
                          <a:pt x="17" y="8"/>
                        </a:lnTo>
                        <a:lnTo>
                          <a:pt x="13" y="12"/>
                        </a:lnTo>
                        <a:lnTo>
                          <a:pt x="7" y="16"/>
                        </a:lnTo>
                        <a:lnTo>
                          <a:pt x="0" y="16"/>
                        </a:lnTo>
                        <a:lnTo>
                          <a:pt x="0" y="28"/>
                        </a:lnTo>
                        <a:lnTo>
                          <a:pt x="10" y="25"/>
                        </a:lnTo>
                        <a:lnTo>
                          <a:pt x="19" y="18"/>
                        </a:lnTo>
                        <a:lnTo>
                          <a:pt x="26" y="10"/>
                        </a:lnTo>
                        <a:lnTo>
                          <a:pt x="29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0" name="Freeform 239"/>
                  <p:cNvSpPr>
                    <a:spLocks/>
                  </p:cNvSpPr>
                  <p:nvPr/>
                </p:nvSpPr>
                <p:spPr bwMode="auto">
                  <a:xfrm>
                    <a:off x="1297" y="2199"/>
                    <a:ext cx="10" cy="9"/>
                  </a:xfrm>
                  <a:custGeom>
                    <a:avLst/>
                    <a:gdLst>
                      <a:gd name="T0" fmla="*/ 0 w 29"/>
                      <a:gd name="T1" fmla="*/ 0 h 28"/>
                      <a:gd name="T2" fmla="*/ 0 w 29"/>
                      <a:gd name="T3" fmla="*/ 0 h 28"/>
                      <a:gd name="T4" fmla="*/ 0 w 29"/>
                      <a:gd name="T5" fmla="*/ 0 h 28"/>
                      <a:gd name="T6" fmla="*/ 0 w 29"/>
                      <a:gd name="T7" fmla="*/ 0 h 28"/>
                      <a:gd name="T8" fmla="*/ 0 w 29"/>
                      <a:gd name="T9" fmla="*/ 0 h 28"/>
                      <a:gd name="T10" fmla="*/ 0 w 29"/>
                      <a:gd name="T11" fmla="*/ 0 h 28"/>
                      <a:gd name="T12" fmla="*/ 0 w 29"/>
                      <a:gd name="T13" fmla="*/ 0 h 28"/>
                      <a:gd name="T14" fmla="*/ 0 w 29"/>
                      <a:gd name="T15" fmla="*/ 0 h 28"/>
                      <a:gd name="T16" fmla="*/ 0 w 29"/>
                      <a:gd name="T17" fmla="*/ 0 h 28"/>
                      <a:gd name="T18" fmla="*/ 0 w 29"/>
                      <a:gd name="T19" fmla="*/ 0 h 28"/>
                      <a:gd name="T20" fmla="*/ 0 w 29"/>
                      <a:gd name="T21" fmla="*/ 0 h 28"/>
                      <a:gd name="T22" fmla="*/ 0 w 29"/>
                      <a:gd name="T23" fmla="*/ 0 h 28"/>
                      <a:gd name="T24" fmla="*/ 0 w 29"/>
                      <a:gd name="T25" fmla="*/ 0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"/>
                      <a:gd name="T40" fmla="*/ 0 h 28"/>
                      <a:gd name="T41" fmla="*/ 29 w 29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" h="28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7" y="11"/>
                        </a:lnTo>
                        <a:lnTo>
                          <a:pt x="13" y="15"/>
                        </a:lnTo>
                        <a:lnTo>
                          <a:pt x="17" y="21"/>
                        </a:lnTo>
                        <a:lnTo>
                          <a:pt x="17" y="28"/>
                        </a:lnTo>
                        <a:lnTo>
                          <a:pt x="29" y="28"/>
                        </a:lnTo>
                        <a:lnTo>
                          <a:pt x="26" y="18"/>
                        </a:lnTo>
                        <a:lnTo>
                          <a:pt x="19" y="10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1" name="Freeform 240"/>
                  <p:cNvSpPr>
                    <a:spLocks/>
                  </p:cNvSpPr>
                  <p:nvPr/>
                </p:nvSpPr>
                <p:spPr bwMode="auto">
                  <a:xfrm>
                    <a:off x="1287" y="2199"/>
                    <a:ext cx="10" cy="9"/>
                  </a:xfrm>
                  <a:custGeom>
                    <a:avLst/>
                    <a:gdLst>
                      <a:gd name="T0" fmla="*/ 0 w 29"/>
                      <a:gd name="T1" fmla="*/ 0 h 28"/>
                      <a:gd name="T2" fmla="*/ 0 w 29"/>
                      <a:gd name="T3" fmla="*/ 0 h 28"/>
                      <a:gd name="T4" fmla="*/ 0 w 29"/>
                      <a:gd name="T5" fmla="*/ 0 h 28"/>
                      <a:gd name="T6" fmla="*/ 0 w 29"/>
                      <a:gd name="T7" fmla="*/ 0 h 28"/>
                      <a:gd name="T8" fmla="*/ 0 w 29"/>
                      <a:gd name="T9" fmla="*/ 0 h 28"/>
                      <a:gd name="T10" fmla="*/ 0 w 29"/>
                      <a:gd name="T11" fmla="*/ 0 h 28"/>
                      <a:gd name="T12" fmla="*/ 0 w 29"/>
                      <a:gd name="T13" fmla="*/ 0 h 28"/>
                      <a:gd name="T14" fmla="*/ 0 w 29"/>
                      <a:gd name="T15" fmla="*/ 0 h 28"/>
                      <a:gd name="T16" fmla="*/ 0 w 29"/>
                      <a:gd name="T17" fmla="*/ 0 h 28"/>
                      <a:gd name="T18" fmla="*/ 0 w 29"/>
                      <a:gd name="T19" fmla="*/ 0 h 28"/>
                      <a:gd name="T20" fmla="*/ 0 w 29"/>
                      <a:gd name="T21" fmla="*/ 0 h 28"/>
                      <a:gd name="T22" fmla="*/ 0 w 29"/>
                      <a:gd name="T23" fmla="*/ 0 h 28"/>
                      <a:gd name="T24" fmla="*/ 0 w 29"/>
                      <a:gd name="T25" fmla="*/ 0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"/>
                      <a:gd name="T40" fmla="*/ 0 h 28"/>
                      <a:gd name="T41" fmla="*/ 29 w 29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" h="28">
                        <a:moveTo>
                          <a:pt x="12" y="28"/>
                        </a:moveTo>
                        <a:lnTo>
                          <a:pt x="12" y="28"/>
                        </a:lnTo>
                        <a:lnTo>
                          <a:pt x="12" y="21"/>
                        </a:lnTo>
                        <a:lnTo>
                          <a:pt x="16" y="15"/>
                        </a:lnTo>
                        <a:lnTo>
                          <a:pt x="22" y="11"/>
                        </a:lnTo>
                        <a:lnTo>
                          <a:pt x="29" y="11"/>
                        </a:lnTo>
                        <a:lnTo>
                          <a:pt x="29" y="0"/>
                        </a:lnTo>
                        <a:lnTo>
                          <a:pt x="19" y="2"/>
                        </a:lnTo>
                        <a:lnTo>
                          <a:pt x="10" y="10"/>
                        </a:lnTo>
                        <a:lnTo>
                          <a:pt x="3" y="18"/>
                        </a:lnTo>
                        <a:lnTo>
                          <a:pt x="0" y="28"/>
                        </a:lnTo>
                        <a:lnTo>
                          <a:pt x="12" y="2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2" name="Freeform 241"/>
                  <p:cNvSpPr>
                    <a:spLocks/>
                  </p:cNvSpPr>
                  <p:nvPr/>
                </p:nvSpPr>
                <p:spPr bwMode="auto">
                  <a:xfrm>
                    <a:off x="1287" y="2208"/>
                    <a:ext cx="10" cy="9"/>
                  </a:xfrm>
                  <a:custGeom>
                    <a:avLst/>
                    <a:gdLst>
                      <a:gd name="T0" fmla="*/ 0 w 29"/>
                      <a:gd name="T1" fmla="*/ 0 h 28"/>
                      <a:gd name="T2" fmla="*/ 0 w 29"/>
                      <a:gd name="T3" fmla="*/ 0 h 28"/>
                      <a:gd name="T4" fmla="*/ 0 w 29"/>
                      <a:gd name="T5" fmla="*/ 0 h 28"/>
                      <a:gd name="T6" fmla="*/ 0 w 29"/>
                      <a:gd name="T7" fmla="*/ 0 h 28"/>
                      <a:gd name="T8" fmla="*/ 0 w 29"/>
                      <a:gd name="T9" fmla="*/ 0 h 28"/>
                      <a:gd name="T10" fmla="*/ 0 w 29"/>
                      <a:gd name="T11" fmla="*/ 0 h 28"/>
                      <a:gd name="T12" fmla="*/ 0 w 29"/>
                      <a:gd name="T13" fmla="*/ 0 h 28"/>
                      <a:gd name="T14" fmla="*/ 0 w 29"/>
                      <a:gd name="T15" fmla="*/ 0 h 28"/>
                      <a:gd name="T16" fmla="*/ 0 w 29"/>
                      <a:gd name="T17" fmla="*/ 0 h 28"/>
                      <a:gd name="T18" fmla="*/ 0 w 29"/>
                      <a:gd name="T19" fmla="*/ 0 h 28"/>
                      <a:gd name="T20" fmla="*/ 0 w 29"/>
                      <a:gd name="T21" fmla="*/ 0 h 28"/>
                      <a:gd name="T22" fmla="*/ 0 w 29"/>
                      <a:gd name="T23" fmla="*/ 0 h 28"/>
                      <a:gd name="T24" fmla="*/ 0 w 29"/>
                      <a:gd name="T25" fmla="*/ 0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"/>
                      <a:gd name="T40" fmla="*/ 0 h 28"/>
                      <a:gd name="T41" fmla="*/ 29 w 29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" h="28">
                        <a:moveTo>
                          <a:pt x="29" y="16"/>
                        </a:moveTo>
                        <a:lnTo>
                          <a:pt x="29" y="16"/>
                        </a:lnTo>
                        <a:lnTo>
                          <a:pt x="22" y="16"/>
                        </a:lnTo>
                        <a:lnTo>
                          <a:pt x="16" y="12"/>
                        </a:lnTo>
                        <a:lnTo>
                          <a:pt x="12" y="8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3" y="10"/>
                        </a:lnTo>
                        <a:lnTo>
                          <a:pt x="10" y="18"/>
                        </a:lnTo>
                        <a:lnTo>
                          <a:pt x="19" y="25"/>
                        </a:lnTo>
                        <a:lnTo>
                          <a:pt x="29" y="28"/>
                        </a:lnTo>
                        <a:lnTo>
                          <a:pt x="29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3" name="Freeform 242"/>
                  <p:cNvSpPr>
                    <a:spLocks/>
                  </p:cNvSpPr>
                  <p:nvPr/>
                </p:nvSpPr>
                <p:spPr bwMode="auto">
                  <a:xfrm>
                    <a:off x="1348" y="2221"/>
                    <a:ext cx="20" cy="18"/>
                  </a:xfrm>
                  <a:custGeom>
                    <a:avLst/>
                    <a:gdLst>
                      <a:gd name="T0" fmla="*/ 0 w 58"/>
                      <a:gd name="T1" fmla="*/ 0 h 56"/>
                      <a:gd name="T2" fmla="*/ 0 w 58"/>
                      <a:gd name="T3" fmla="*/ 0 h 56"/>
                      <a:gd name="T4" fmla="*/ 0 w 58"/>
                      <a:gd name="T5" fmla="*/ 0 h 56"/>
                      <a:gd name="T6" fmla="*/ 0 w 58"/>
                      <a:gd name="T7" fmla="*/ 0 h 56"/>
                      <a:gd name="T8" fmla="*/ 0 w 58"/>
                      <a:gd name="T9" fmla="*/ 0 h 56"/>
                      <a:gd name="T10" fmla="*/ 0 w 58"/>
                      <a:gd name="T11" fmla="*/ 0 h 56"/>
                      <a:gd name="T12" fmla="*/ 0 w 58"/>
                      <a:gd name="T13" fmla="*/ 0 h 56"/>
                      <a:gd name="T14" fmla="*/ 0 w 58"/>
                      <a:gd name="T15" fmla="*/ 0 h 56"/>
                      <a:gd name="T16" fmla="*/ 0 w 58"/>
                      <a:gd name="T17" fmla="*/ 0 h 56"/>
                      <a:gd name="T18" fmla="*/ 0 w 58"/>
                      <a:gd name="T19" fmla="*/ 0 h 56"/>
                      <a:gd name="T20" fmla="*/ 0 w 58"/>
                      <a:gd name="T21" fmla="*/ 0 h 56"/>
                      <a:gd name="T22" fmla="*/ 0 w 58"/>
                      <a:gd name="T23" fmla="*/ 0 h 56"/>
                      <a:gd name="T24" fmla="*/ 0 w 58"/>
                      <a:gd name="T25" fmla="*/ 0 h 56"/>
                      <a:gd name="T26" fmla="*/ 0 w 58"/>
                      <a:gd name="T27" fmla="*/ 0 h 56"/>
                      <a:gd name="T28" fmla="*/ 0 w 58"/>
                      <a:gd name="T29" fmla="*/ 0 h 56"/>
                      <a:gd name="T30" fmla="*/ 0 w 58"/>
                      <a:gd name="T31" fmla="*/ 0 h 56"/>
                      <a:gd name="T32" fmla="*/ 0 w 58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8"/>
                      <a:gd name="T52" fmla="*/ 0 h 56"/>
                      <a:gd name="T53" fmla="*/ 58 w 58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8" h="56">
                        <a:moveTo>
                          <a:pt x="29" y="56"/>
                        </a:moveTo>
                        <a:lnTo>
                          <a:pt x="40" y="54"/>
                        </a:lnTo>
                        <a:lnTo>
                          <a:pt x="49" y="49"/>
                        </a:lnTo>
                        <a:lnTo>
                          <a:pt x="55" y="40"/>
                        </a:lnTo>
                        <a:lnTo>
                          <a:pt x="58" y="28"/>
                        </a:lnTo>
                        <a:lnTo>
                          <a:pt x="55" y="17"/>
                        </a:lnTo>
                        <a:lnTo>
                          <a:pt x="49" y="8"/>
                        </a:lnTo>
                        <a:lnTo>
                          <a:pt x="40" y="3"/>
                        </a:lnTo>
                        <a:lnTo>
                          <a:pt x="29" y="0"/>
                        </a:lnTo>
                        <a:lnTo>
                          <a:pt x="17" y="3"/>
                        </a:lnTo>
                        <a:lnTo>
                          <a:pt x="9" y="8"/>
                        </a:lnTo>
                        <a:lnTo>
                          <a:pt x="3" y="17"/>
                        </a:lnTo>
                        <a:lnTo>
                          <a:pt x="0" y="28"/>
                        </a:lnTo>
                        <a:lnTo>
                          <a:pt x="3" y="40"/>
                        </a:lnTo>
                        <a:lnTo>
                          <a:pt x="9" y="49"/>
                        </a:lnTo>
                        <a:lnTo>
                          <a:pt x="17" y="54"/>
                        </a:lnTo>
                        <a:lnTo>
                          <a:pt x="29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4" name="Freeform 243"/>
                  <p:cNvSpPr>
                    <a:spLocks/>
                  </p:cNvSpPr>
                  <p:nvPr/>
                </p:nvSpPr>
                <p:spPr bwMode="auto">
                  <a:xfrm>
                    <a:off x="1358" y="2230"/>
                    <a:ext cx="11" cy="11"/>
                  </a:xfrm>
                  <a:custGeom>
                    <a:avLst/>
                    <a:gdLst>
                      <a:gd name="T0" fmla="*/ 0 w 34"/>
                      <a:gd name="T1" fmla="*/ 0 h 34"/>
                      <a:gd name="T2" fmla="*/ 0 w 34"/>
                      <a:gd name="T3" fmla="*/ 0 h 34"/>
                      <a:gd name="T4" fmla="*/ 0 w 34"/>
                      <a:gd name="T5" fmla="*/ 0 h 34"/>
                      <a:gd name="T6" fmla="*/ 0 w 34"/>
                      <a:gd name="T7" fmla="*/ 0 h 34"/>
                      <a:gd name="T8" fmla="*/ 0 w 34"/>
                      <a:gd name="T9" fmla="*/ 0 h 34"/>
                      <a:gd name="T10" fmla="*/ 0 w 34"/>
                      <a:gd name="T11" fmla="*/ 0 h 34"/>
                      <a:gd name="T12" fmla="*/ 0 w 34"/>
                      <a:gd name="T13" fmla="*/ 0 h 34"/>
                      <a:gd name="T14" fmla="*/ 0 w 34"/>
                      <a:gd name="T15" fmla="*/ 0 h 34"/>
                      <a:gd name="T16" fmla="*/ 0 w 34"/>
                      <a:gd name="T17" fmla="*/ 0 h 34"/>
                      <a:gd name="T18" fmla="*/ 0 w 34"/>
                      <a:gd name="T19" fmla="*/ 0 h 34"/>
                      <a:gd name="T20" fmla="*/ 0 w 34"/>
                      <a:gd name="T21" fmla="*/ 0 h 34"/>
                      <a:gd name="T22" fmla="*/ 0 w 34"/>
                      <a:gd name="T23" fmla="*/ 0 h 34"/>
                      <a:gd name="T24" fmla="*/ 0 w 34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34"/>
                      <a:gd name="T41" fmla="*/ 34 w 34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34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21" y="10"/>
                        </a:lnTo>
                        <a:lnTo>
                          <a:pt x="17" y="18"/>
                        </a:lnTo>
                        <a:lnTo>
                          <a:pt x="10" y="22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13" y="31"/>
                        </a:lnTo>
                        <a:lnTo>
                          <a:pt x="23" y="23"/>
                        </a:lnTo>
                        <a:lnTo>
                          <a:pt x="30" y="13"/>
                        </a:lnTo>
                        <a:lnTo>
                          <a:pt x="34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5" name="Freeform 244"/>
                  <p:cNvSpPr>
                    <a:spLocks/>
                  </p:cNvSpPr>
                  <p:nvPr/>
                </p:nvSpPr>
                <p:spPr bwMode="auto">
                  <a:xfrm>
                    <a:off x="1358" y="2219"/>
                    <a:ext cx="11" cy="11"/>
                  </a:xfrm>
                  <a:custGeom>
                    <a:avLst/>
                    <a:gdLst>
                      <a:gd name="T0" fmla="*/ 0 w 34"/>
                      <a:gd name="T1" fmla="*/ 0 h 34"/>
                      <a:gd name="T2" fmla="*/ 0 w 34"/>
                      <a:gd name="T3" fmla="*/ 0 h 34"/>
                      <a:gd name="T4" fmla="*/ 0 w 34"/>
                      <a:gd name="T5" fmla="*/ 0 h 34"/>
                      <a:gd name="T6" fmla="*/ 0 w 34"/>
                      <a:gd name="T7" fmla="*/ 0 h 34"/>
                      <a:gd name="T8" fmla="*/ 0 w 34"/>
                      <a:gd name="T9" fmla="*/ 0 h 34"/>
                      <a:gd name="T10" fmla="*/ 0 w 34"/>
                      <a:gd name="T11" fmla="*/ 0 h 34"/>
                      <a:gd name="T12" fmla="*/ 0 w 34"/>
                      <a:gd name="T13" fmla="*/ 0 h 34"/>
                      <a:gd name="T14" fmla="*/ 0 w 34"/>
                      <a:gd name="T15" fmla="*/ 0 h 34"/>
                      <a:gd name="T16" fmla="*/ 0 w 34"/>
                      <a:gd name="T17" fmla="*/ 0 h 34"/>
                      <a:gd name="T18" fmla="*/ 0 w 34"/>
                      <a:gd name="T19" fmla="*/ 0 h 34"/>
                      <a:gd name="T20" fmla="*/ 0 w 34"/>
                      <a:gd name="T21" fmla="*/ 0 h 34"/>
                      <a:gd name="T22" fmla="*/ 0 w 34"/>
                      <a:gd name="T23" fmla="*/ 0 h 34"/>
                      <a:gd name="T24" fmla="*/ 0 w 34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34"/>
                      <a:gd name="T41" fmla="*/ 34 w 34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34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10" y="13"/>
                        </a:lnTo>
                        <a:lnTo>
                          <a:pt x="17" y="17"/>
                        </a:lnTo>
                        <a:lnTo>
                          <a:pt x="21" y="24"/>
                        </a:lnTo>
                        <a:lnTo>
                          <a:pt x="23" y="34"/>
                        </a:lnTo>
                        <a:lnTo>
                          <a:pt x="34" y="34"/>
                        </a:lnTo>
                        <a:lnTo>
                          <a:pt x="30" y="21"/>
                        </a:lnTo>
                        <a:lnTo>
                          <a:pt x="23" y="11"/>
                        </a:lnTo>
                        <a:lnTo>
                          <a:pt x="13" y="4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6" name="Freeform 245"/>
                  <p:cNvSpPr>
                    <a:spLocks/>
                  </p:cNvSpPr>
                  <p:nvPr/>
                </p:nvSpPr>
                <p:spPr bwMode="auto">
                  <a:xfrm>
                    <a:off x="1346" y="2219"/>
                    <a:ext cx="12" cy="11"/>
                  </a:xfrm>
                  <a:custGeom>
                    <a:avLst/>
                    <a:gdLst>
                      <a:gd name="T0" fmla="*/ 0 w 35"/>
                      <a:gd name="T1" fmla="*/ 0 h 34"/>
                      <a:gd name="T2" fmla="*/ 0 w 35"/>
                      <a:gd name="T3" fmla="*/ 0 h 34"/>
                      <a:gd name="T4" fmla="*/ 0 w 35"/>
                      <a:gd name="T5" fmla="*/ 0 h 34"/>
                      <a:gd name="T6" fmla="*/ 0 w 35"/>
                      <a:gd name="T7" fmla="*/ 0 h 34"/>
                      <a:gd name="T8" fmla="*/ 0 w 35"/>
                      <a:gd name="T9" fmla="*/ 0 h 34"/>
                      <a:gd name="T10" fmla="*/ 0 w 35"/>
                      <a:gd name="T11" fmla="*/ 0 h 34"/>
                      <a:gd name="T12" fmla="*/ 0 w 35"/>
                      <a:gd name="T13" fmla="*/ 0 h 34"/>
                      <a:gd name="T14" fmla="*/ 0 w 35"/>
                      <a:gd name="T15" fmla="*/ 0 h 34"/>
                      <a:gd name="T16" fmla="*/ 0 w 35"/>
                      <a:gd name="T17" fmla="*/ 0 h 34"/>
                      <a:gd name="T18" fmla="*/ 0 w 35"/>
                      <a:gd name="T19" fmla="*/ 0 h 34"/>
                      <a:gd name="T20" fmla="*/ 0 w 35"/>
                      <a:gd name="T21" fmla="*/ 0 h 34"/>
                      <a:gd name="T22" fmla="*/ 0 w 35"/>
                      <a:gd name="T23" fmla="*/ 0 h 34"/>
                      <a:gd name="T24" fmla="*/ 0 w 35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4"/>
                      <a:gd name="T41" fmla="*/ 35 w 35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4">
                        <a:moveTo>
                          <a:pt x="12" y="34"/>
                        </a:moveTo>
                        <a:lnTo>
                          <a:pt x="12" y="34"/>
                        </a:lnTo>
                        <a:lnTo>
                          <a:pt x="13" y="24"/>
                        </a:lnTo>
                        <a:lnTo>
                          <a:pt x="17" y="17"/>
                        </a:lnTo>
                        <a:lnTo>
                          <a:pt x="25" y="13"/>
                        </a:lnTo>
                        <a:lnTo>
                          <a:pt x="35" y="11"/>
                        </a:lnTo>
                        <a:lnTo>
                          <a:pt x="35" y="0"/>
                        </a:lnTo>
                        <a:lnTo>
                          <a:pt x="22" y="4"/>
                        </a:lnTo>
                        <a:lnTo>
                          <a:pt x="12" y="11"/>
                        </a:lnTo>
                        <a:lnTo>
                          <a:pt x="4" y="21"/>
                        </a:lnTo>
                        <a:lnTo>
                          <a:pt x="0" y="34"/>
                        </a:lnTo>
                        <a:lnTo>
                          <a:pt x="12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7" name="Freeform 246"/>
                  <p:cNvSpPr>
                    <a:spLocks/>
                  </p:cNvSpPr>
                  <p:nvPr/>
                </p:nvSpPr>
                <p:spPr bwMode="auto">
                  <a:xfrm>
                    <a:off x="1346" y="2230"/>
                    <a:ext cx="12" cy="11"/>
                  </a:xfrm>
                  <a:custGeom>
                    <a:avLst/>
                    <a:gdLst>
                      <a:gd name="T0" fmla="*/ 0 w 35"/>
                      <a:gd name="T1" fmla="*/ 0 h 34"/>
                      <a:gd name="T2" fmla="*/ 0 w 35"/>
                      <a:gd name="T3" fmla="*/ 0 h 34"/>
                      <a:gd name="T4" fmla="*/ 0 w 35"/>
                      <a:gd name="T5" fmla="*/ 0 h 34"/>
                      <a:gd name="T6" fmla="*/ 0 w 35"/>
                      <a:gd name="T7" fmla="*/ 0 h 34"/>
                      <a:gd name="T8" fmla="*/ 0 w 35"/>
                      <a:gd name="T9" fmla="*/ 0 h 34"/>
                      <a:gd name="T10" fmla="*/ 0 w 35"/>
                      <a:gd name="T11" fmla="*/ 0 h 34"/>
                      <a:gd name="T12" fmla="*/ 0 w 35"/>
                      <a:gd name="T13" fmla="*/ 0 h 34"/>
                      <a:gd name="T14" fmla="*/ 0 w 35"/>
                      <a:gd name="T15" fmla="*/ 0 h 34"/>
                      <a:gd name="T16" fmla="*/ 0 w 35"/>
                      <a:gd name="T17" fmla="*/ 0 h 34"/>
                      <a:gd name="T18" fmla="*/ 0 w 35"/>
                      <a:gd name="T19" fmla="*/ 0 h 34"/>
                      <a:gd name="T20" fmla="*/ 0 w 35"/>
                      <a:gd name="T21" fmla="*/ 0 h 34"/>
                      <a:gd name="T22" fmla="*/ 0 w 35"/>
                      <a:gd name="T23" fmla="*/ 0 h 34"/>
                      <a:gd name="T24" fmla="*/ 0 w 35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4"/>
                      <a:gd name="T41" fmla="*/ 35 w 35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4">
                        <a:moveTo>
                          <a:pt x="35" y="22"/>
                        </a:moveTo>
                        <a:lnTo>
                          <a:pt x="35" y="22"/>
                        </a:lnTo>
                        <a:lnTo>
                          <a:pt x="25" y="22"/>
                        </a:lnTo>
                        <a:lnTo>
                          <a:pt x="17" y="18"/>
                        </a:lnTo>
                        <a:lnTo>
                          <a:pt x="13" y="1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4" y="13"/>
                        </a:lnTo>
                        <a:lnTo>
                          <a:pt x="12" y="23"/>
                        </a:lnTo>
                        <a:lnTo>
                          <a:pt x="22" y="31"/>
                        </a:lnTo>
                        <a:lnTo>
                          <a:pt x="35" y="34"/>
                        </a:lnTo>
                        <a:lnTo>
                          <a:pt x="35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8" name="Freeform 247"/>
                  <p:cNvSpPr>
                    <a:spLocks/>
                  </p:cNvSpPr>
                  <p:nvPr/>
                </p:nvSpPr>
                <p:spPr bwMode="auto">
                  <a:xfrm>
                    <a:off x="1307" y="2178"/>
                    <a:ext cx="20" cy="18"/>
                  </a:xfrm>
                  <a:custGeom>
                    <a:avLst/>
                    <a:gdLst>
                      <a:gd name="T0" fmla="*/ 0 w 57"/>
                      <a:gd name="T1" fmla="*/ 0 h 56"/>
                      <a:gd name="T2" fmla="*/ 0 w 57"/>
                      <a:gd name="T3" fmla="*/ 0 h 56"/>
                      <a:gd name="T4" fmla="*/ 0 w 57"/>
                      <a:gd name="T5" fmla="*/ 0 h 56"/>
                      <a:gd name="T6" fmla="*/ 0 w 57"/>
                      <a:gd name="T7" fmla="*/ 0 h 56"/>
                      <a:gd name="T8" fmla="*/ 0 w 57"/>
                      <a:gd name="T9" fmla="*/ 0 h 56"/>
                      <a:gd name="T10" fmla="*/ 0 w 57"/>
                      <a:gd name="T11" fmla="*/ 0 h 56"/>
                      <a:gd name="T12" fmla="*/ 0 w 57"/>
                      <a:gd name="T13" fmla="*/ 0 h 56"/>
                      <a:gd name="T14" fmla="*/ 0 w 57"/>
                      <a:gd name="T15" fmla="*/ 0 h 56"/>
                      <a:gd name="T16" fmla="*/ 0 w 57"/>
                      <a:gd name="T17" fmla="*/ 0 h 56"/>
                      <a:gd name="T18" fmla="*/ 0 w 57"/>
                      <a:gd name="T19" fmla="*/ 0 h 56"/>
                      <a:gd name="T20" fmla="*/ 0 w 57"/>
                      <a:gd name="T21" fmla="*/ 0 h 56"/>
                      <a:gd name="T22" fmla="*/ 0 w 57"/>
                      <a:gd name="T23" fmla="*/ 0 h 56"/>
                      <a:gd name="T24" fmla="*/ 0 w 57"/>
                      <a:gd name="T25" fmla="*/ 0 h 56"/>
                      <a:gd name="T26" fmla="*/ 0 w 57"/>
                      <a:gd name="T27" fmla="*/ 0 h 56"/>
                      <a:gd name="T28" fmla="*/ 0 w 57"/>
                      <a:gd name="T29" fmla="*/ 0 h 56"/>
                      <a:gd name="T30" fmla="*/ 0 w 57"/>
                      <a:gd name="T31" fmla="*/ 0 h 56"/>
                      <a:gd name="T32" fmla="*/ 0 w 57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7"/>
                      <a:gd name="T52" fmla="*/ 0 h 56"/>
                      <a:gd name="T53" fmla="*/ 57 w 57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7" h="56">
                        <a:moveTo>
                          <a:pt x="29" y="56"/>
                        </a:moveTo>
                        <a:lnTo>
                          <a:pt x="39" y="53"/>
                        </a:lnTo>
                        <a:lnTo>
                          <a:pt x="48" y="48"/>
                        </a:lnTo>
                        <a:lnTo>
                          <a:pt x="54" y="39"/>
                        </a:lnTo>
                        <a:lnTo>
                          <a:pt x="57" y="28"/>
                        </a:lnTo>
                        <a:lnTo>
                          <a:pt x="54" y="16"/>
                        </a:lnTo>
                        <a:lnTo>
                          <a:pt x="48" y="7"/>
                        </a:lnTo>
                        <a:lnTo>
                          <a:pt x="39" y="2"/>
                        </a:lnTo>
                        <a:lnTo>
                          <a:pt x="29" y="0"/>
                        </a:lnTo>
                        <a:lnTo>
                          <a:pt x="18" y="2"/>
                        </a:lnTo>
                        <a:lnTo>
                          <a:pt x="9" y="7"/>
                        </a:lnTo>
                        <a:lnTo>
                          <a:pt x="3" y="16"/>
                        </a:lnTo>
                        <a:lnTo>
                          <a:pt x="0" y="28"/>
                        </a:lnTo>
                        <a:lnTo>
                          <a:pt x="3" y="39"/>
                        </a:lnTo>
                        <a:lnTo>
                          <a:pt x="9" y="48"/>
                        </a:lnTo>
                        <a:lnTo>
                          <a:pt x="18" y="53"/>
                        </a:lnTo>
                        <a:lnTo>
                          <a:pt x="29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9" name="Freeform 248"/>
                  <p:cNvSpPr>
                    <a:spLocks/>
                  </p:cNvSpPr>
                  <p:nvPr/>
                </p:nvSpPr>
                <p:spPr bwMode="auto">
                  <a:xfrm>
                    <a:off x="1317" y="2187"/>
                    <a:ext cx="11" cy="11"/>
                  </a:xfrm>
                  <a:custGeom>
                    <a:avLst/>
                    <a:gdLst>
                      <a:gd name="T0" fmla="*/ 0 w 33"/>
                      <a:gd name="T1" fmla="*/ 0 h 34"/>
                      <a:gd name="T2" fmla="*/ 0 w 33"/>
                      <a:gd name="T3" fmla="*/ 0 h 34"/>
                      <a:gd name="T4" fmla="*/ 0 w 33"/>
                      <a:gd name="T5" fmla="*/ 0 h 34"/>
                      <a:gd name="T6" fmla="*/ 0 w 33"/>
                      <a:gd name="T7" fmla="*/ 0 h 34"/>
                      <a:gd name="T8" fmla="*/ 0 w 33"/>
                      <a:gd name="T9" fmla="*/ 0 h 34"/>
                      <a:gd name="T10" fmla="*/ 0 w 33"/>
                      <a:gd name="T11" fmla="*/ 0 h 34"/>
                      <a:gd name="T12" fmla="*/ 0 w 33"/>
                      <a:gd name="T13" fmla="*/ 0 h 34"/>
                      <a:gd name="T14" fmla="*/ 0 w 33"/>
                      <a:gd name="T15" fmla="*/ 0 h 34"/>
                      <a:gd name="T16" fmla="*/ 0 w 33"/>
                      <a:gd name="T17" fmla="*/ 0 h 34"/>
                      <a:gd name="T18" fmla="*/ 0 w 33"/>
                      <a:gd name="T19" fmla="*/ 0 h 34"/>
                      <a:gd name="T20" fmla="*/ 0 w 33"/>
                      <a:gd name="T21" fmla="*/ 0 h 34"/>
                      <a:gd name="T22" fmla="*/ 0 w 33"/>
                      <a:gd name="T23" fmla="*/ 0 h 34"/>
                      <a:gd name="T24" fmla="*/ 0 w 33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3"/>
                      <a:gd name="T40" fmla="*/ 0 h 34"/>
                      <a:gd name="T41" fmla="*/ 33 w 33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3" h="34">
                        <a:moveTo>
                          <a:pt x="22" y="0"/>
                        </a:moveTo>
                        <a:lnTo>
                          <a:pt x="22" y="0"/>
                        </a:lnTo>
                        <a:lnTo>
                          <a:pt x="20" y="10"/>
                        </a:lnTo>
                        <a:lnTo>
                          <a:pt x="16" y="17"/>
                        </a:lnTo>
                        <a:lnTo>
                          <a:pt x="9" y="21"/>
                        </a:lnTo>
                        <a:lnTo>
                          <a:pt x="0" y="23"/>
                        </a:lnTo>
                        <a:lnTo>
                          <a:pt x="0" y="34"/>
                        </a:lnTo>
                        <a:lnTo>
                          <a:pt x="12" y="30"/>
                        </a:lnTo>
                        <a:lnTo>
                          <a:pt x="22" y="23"/>
                        </a:lnTo>
                        <a:lnTo>
                          <a:pt x="29" y="12"/>
                        </a:lnTo>
                        <a:lnTo>
                          <a:pt x="33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0" name="Freeform 249"/>
                  <p:cNvSpPr>
                    <a:spLocks/>
                  </p:cNvSpPr>
                  <p:nvPr/>
                </p:nvSpPr>
                <p:spPr bwMode="auto">
                  <a:xfrm>
                    <a:off x="1317" y="2176"/>
                    <a:ext cx="11" cy="11"/>
                  </a:xfrm>
                  <a:custGeom>
                    <a:avLst/>
                    <a:gdLst>
                      <a:gd name="T0" fmla="*/ 0 w 33"/>
                      <a:gd name="T1" fmla="*/ 0 h 34"/>
                      <a:gd name="T2" fmla="*/ 0 w 33"/>
                      <a:gd name="T3" fmla="*/ 0 h 34"/>
                      <a:gd name="T4" fmla="*/ 0 w 33"/>
                      <a:gd name="T5" fmla="*/ 0 h 34"/>
                      <a:gd name="T6" fmla="*/ 0 w 33"/>
                      <a:gd name="T7" fmla="*/ 0 h 34"/>
                      <a:gd name="T8" fmla="*/ 0 w 33"/>
                      <a:gd name="T9" fmla="*/ 0 h 34"/>
                      <a:gd name="T10" fmla="*/ 0 w 33"/>
                      <a:gd name="T11" fmla="*/ 0 h 34"/>
                      <a:gd name="T12" fmla="*/ 0 w 33"/>
                      <a:gd name="T13" fmla="*/ 0 h 34"/>
                      <a:gd name="T14" fmla="*/ 0 w 33"/>
                      <a:gd name="T15" fmla="*/ 0 h 34"/>
                      <a:gd name="T16" fmla="*/ 0 w 33"/>
                      <a:gd name="T17" fmla="*/ 0 h 34"/>
                      <a:gd name="T18" fmla="*/ 0 w 33"/>
                      <a:gd name="T19" fmla="*/ 0 h 34"/>
                      <a:gd name="T20" fmla="*/ 0 w 33"/>
                      <a:gd name="T21" fmla="*/ 0 h 34"/>
                      <a:gd name="T22" fmla="*/ 0 w 33"/>
                      <a:gd name="T23" fmla="*/ 0 h 34"/>
                      <a:gd name="T24" fmla="*/ 0 w 33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3"/>
                      <a:gd name="T40" fmla="*/ 0 h 34"/>
                      <a:gd name="T41" fmla="*/ 33 w 33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3" h="34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9" y="12"/>
                        </a:lnTo>
                        <a:lnTo>
                          <a:pt x="16" y="16"/>
                        </a:lnTo>
                        <a:lnTo>
                          <a:pt x="20" y="23"/>
                        </a:lnTo>
                        <a:lnTo>
                          <a:pt x="22" y="34"/>
                        </a:lnTo>
                        <a:lnTo>
                          <a:pt x="33" y="34"/>
                        </a:lnTo>
                        <a:lnTo>
                          <a:pt x="29" y="21"/>
                        </a:lnTo>
                        <a:lnTo>
                          <a:pt x="22" y="10"/>
                        </a:lnTo>
                        <a:lnTo>
                          <a:pt x="12" y="3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1" name="Freeform 250"/>
                  <p:cNvSpPr>
                    <a:spLocks/>
                  </p:cNvSpPr>
                  <p:nvPr/>
                </p:nvSpPr>
                <p:spPr bwMode="auto">
                  <a:xfrm>
                    <a:off x="1306" y="2176"/>
                    <a:ext cx="11" cy="11"/>
                  </a:xfrm>
                  <a:custGeom>
                    <a:avLst/>
                    <a:gdLst>
                      <a:gd name="T0" fmla="*/ 0 w 34"/>
                      <a:gd name="T1" fmla="*/ 0 h 34"/>
                      <a:gd name="T2" fmla="*/ 0 w 34"/>
                      <a:gd name="T3" fmla="*/ 0 h 34"/>
                      <a:gd name="T4" fmla="*/ 0 w 34"/>
                      <a:gd name="T5" fmla="*/ 0 h 34"/>
                      <a:gd name="T6" fmla="*/ 0 w 34"/>
                      <a:gd name="T7" fmla="*/ 0 h 34"/>
                      <a:gd name="T8" fmla="*/ 0 w 34"/>
                      <a:gd name="T9" fmla="*/ 0 h 34"/>
                      <a:gd name="T10" fmla="*/ 0 w 34"/>
                      <a:gd name="T11" fmla="*/ 0 h 34"/>
                      <a:gd name="T12" fmla="*/ 0 w 34"/>
                      <a:gd name="T13" fmla="*/ 0 h 34"/>
                      <a:gd name="T14" fmla="*/ 0 w 34"/>
                      <a:gd name="T15" fmla="*/ 0 h 34"/>
                      <a:gd name="T16" fmla="*/ 0 w 34"/>
                      <a:gd name="T17" fmla="*/ 0 h 34"/>
                      <a:gd name="T18" fmla="*/ 0 w 34"/>
                      <a:gd name="T19" fmla="*/ 0 h 34"/>
                      <a:gd name="T20" fmla="*/ 0 w 34"/>
                      <a:gd name="T21" fmla="*/ 0 h 34"/>
                      <a:gd name="T22" fmla="*/ 0 w 34"/>
                      <a:gd name="T23" fmla="*/ 0 h 34"/>
                      <a:gd name="T24" fmla="*/ 0 w 34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34"/>
                      <a:gd name="T41" fmla="*/ 34 w 34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34">
                        <a:moveTo>
                          <a:pt x="11" y="34"/>
                        </a:moveTo>
                        <a:lnTo>
                          <a:pt x="11" y="34"/>
                        </a:lnTo>
                        <a:lnTo>
                          <a:pt x="13" y="23"/>
                        </a:lnTo>
                        <a:lnTo>
                          <a:pt x="17" y="16"/>
                        </a:lnTo>
                        <a:lnTo>
                          <a:pt x="24" y="12"/>
                        </a:lnTo>
                        <a:lnTo>
                          <a:pt x="34" y="12"/>
                        </a:lnTo>
                        <a:lnTo>
                          <a:pt x="34" y="0"/>
                        </a:lnTo>
                        <a:lnTo>
                          <a:pt x="21" y="3"/>
                        </a:lnTo>
                        <a:lnTo>
                          <a:pt x="11" y="10"/>
                        </a:lnTo>
                        <a:lnTo>
                          <a:pt x="4" y="21"/>
                        </a:lnTo>
                        <a:lnTo>
                          <a:pt x="0" y="34"/>
                        </a:lnTo>
                        <a:lnTo>
                          <a:pt x="11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2" name="Freeform 251"/>
                  <p:cNvSpPr>
                    <a:spLocks/>
                  </p:cNvSpPr>
                  <p:nvPr/>
                </p:nvSpPr>
                <p:spPr bwMode="auto">
                  <a:xfrm>
                    <a:off x="1306" y="2187"/>
                    <a:ext cx="11" cy="11"/>
                  </a:xfrm>
                  <a:custGeom>
                    <a:avLst/>
                    <a:gdLst>
                      <a:gd name="T0" fmla="*/ 0 w 34"/>
                      <a:gd name="T1" fmla="*/ 0 h 34"/>
                      <a:gd name="T2" fmla="*/ 0 w 34"/>
                      <a:gd name="T3" fmla="*/ 0 h 34"/>
                      <a:gd name="T4" fmla="*/ 0 w 34"/>
                      <a:gd name="T5" fmla="*/ 0 h 34"/>
                      <a:gd name="T6" fmla="*/ 0 w 34"/>
                      <a:gd name="T7" fmla="*/ 0 h 34"/>
                      <a:gd name="T8" fmla="*/ 0 w 34"/>
                      <a:gd name="T9" fmla="*/ 0 h 34"/>
                      <a:gd name="T10" fmla="*/ 0 w 34"/>
                      <a:gd name="T11" fmla="*/ 0 h 34"/>
                      <a:gd name="T12" fmla="*/ 0 w 34"/>
                      <a:gd name="T13" fmla="*/ 0 h 34"/>
                      <a:gd name="T14" fmla="*/ 0 w 34"/>
                      <a:gd name="T15" fmla="*/ 0 h 34"/>
                      <a:gd name="T16" fmla="*/ 0 w 34"/>
                      <a:gd name="T17" fmla="*/ 0 h 34"/>
                      <a:gd name="T18" fmla="*/ 0 w 34"/>
                      <a:gd name="T19" fmla="*/ 0 h 34"/>
                      <a:gd name="T20" fmla="*/ 0 w 34"/>
                      <a:gd name="T21" fmla="*/ 0 h 34"/>
                      <a:gd name="T22" fmla="*/ 0 w 34"/>
                      <a:gd name="T23" fmla="*/ 0 h 34"/>
                      <a:gd name="T24" fmla="*/ 0 w 34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34"/>
                      <a:gd name="T41" fmla="*/ 34 w 34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34">
                        <a:moveTo>
                          <a:pt x="34" y="23"/>
                        </a:moveTo>
                        <a:lnTo>
                          <a:pt x="34" y="23"/>
                        </a:lnTo>
                        <a:lnTo>
                          <a:pt x="24" y="21"/>
                        </a:lnTo>
                        <a:lnTo>
                          <a:pt x="17" y="17"/>
                        </a:lnTo>
                        <a:lnTo>
                          <a:pt x="13" y="1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lnTo>
                          <a:pt x="11" y="23"/>
                        </a:lnTo>
                        <a:lnTo>
                          <a:pt x="21" y="30"/>
                        </a:lnTo>
                        <a:lnTo>
                          <a:pt x="34" y="34"/>
                        </a:lnTo>
                        <a:lnTo>
                          <a:pt x="34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23" name="Freeform 252"/>
                  <p:cNvSpPr>
                    <a:spLocks/>
                  </p:cNvSpPr>
                  <p:nvPr/>
                </p:nvSpPr>
                <p:spPr bwMode="auto">
                  <a:xfrm>
                    <a:off x="1299" y="2125"/>
                    <a:ext cx="15" cy="18"/>
                  </a:xfrm>
                  <a:custGeom>
                    <a:avLst/>
                    <a:gdLst>
                      <a:gd name="T0" fmla="*/ 0 w 44"/>
                      <a:gd name="T1" fmla="*/ 0 h 56"/>
                      <a:gd name="T2" fmla="*/ 0 w 44"/>
                      <a:gd name="T3" fmla="*/ 0 h 56"/>
                      <a:gd name="T4" fmla="*/ 0 w 44"/>
                      <a:gd name="T5" fmla="*/ 0 h 56"/>
                      <a:gd name="T6" fmla="*/ 0 w 44"/>
                      <a:gd name="T7" fmla="*/ 0 h 56"/>
                      <a:gd name="T8" fmla="*/ 0 w 44"/>
                      <a:gd name="T9" fmla="*/ 0 h 56"/>
                      <a:gd name="T10" fmla="*/ 0 w 44"/>
                      <a:gd name="T11" fmla="*/ 0 h 56"/>
                      <a:gd name="T12" fmla="*/ 0 w 44"/>
                      <a:gd name="T13" fmla="*/ 0 h 56"/>
                      <a:gd name="T14" fmla="*/ 0 w 44"/>
                      <a:gd name="T15" fmla="*/ 0 h 56"/>
                      <a:gd name="T16" fmla="*/ 0 w 44"/>
                      <a:gd name="T17" fmla="*/ 0 h 56"/>
                      <a:gd name="T18" fmla="*/ 0 w 44"/>
                      <a:gd name="T19" fmla="*/ 0 h 56"/>
                      <a:gd name="T20" fmla="*/ 0 w 44"/>
                      <a:gd name="T21" fmla="*/ 0 h 56"/>
                      <a:gd name="T22" fmla="*/ 0 w 44"/>
                      <a:gd name="T23" fmla="*/ 0 h 56"/>
                      <a:gd name="T24" fmla="*/ 0 w 44"/>
                      <a:gd name="T25" fmla="*/ 0 h 56"/>
                      <a:gd name="T26" fmla="*/ 0 w 44"/>
                      <a:gd name="T27" fmla="*/ 0 h 56"/>
                      <a:gd name="T28" fmla="*/ 0 w 44"/>
                      <a:gd name="T29" fmla="*/ 0 h 56"/>
                      <a:gd name="T30" fmla="*/ 0 w 44"/>
                      <a:gd name="T31" fmla="*/ 0 h 56"/>
                      <a:gd name="T32" fmla="*/ 0 w 44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4"/>
                      <a:gd name="T52" fmla="*/ 0 h 56"/>
                      <a:gd name="T53" fmla="*/ 44 w 44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4" h="56">
                        <a:moveTo>
                          <a:pt x="21" y="56"/>
                        </a:moveTo>
                        <a:lnTo>
                          <a:pt x="30" y="50"/>
                        </a:lnTo>
                        <a:lnTo>
                          <a:pt x="37" y="36"/>
                        </a:lnTo>
                        <a:lnTo>
                          <a:pt x="43" y="20"/>
                        </a:lnTo>
                        <a:lnTo>
                          <a:pt x="44" y="7"/>
                        </a:lnTo>
                        <a:lnTo>
                          <a:pt x="43" y="1"/>
                        </a:lnTo>
                        <a:lnTo>
                          <a:pt x="37" y="0"/>
                        </a:lnTo>
                        <a:lnTo>
                          <a:pt x="30" y="0"/>
                        </a:lnTo>
                        <a:lnTo>
                          <a:pt x="21" y="1"/>
                        </a:lnTo>
                        <a:lnTo>
                          <a:pt x="12" y="0"/>
                        </a:lnTo>
                        <a:lnTo>
                          <a:pt x="7" y="0"/>
                        </a:lnTo>
                        <a:lnTo>
                          <a:pt x="1" y="1"/>
                        </a:lnTo>
                        <a:lnTo>
                          <a:pt x="0" y="7"/>
                        </a:lnTo>
                        <a:lnTo>
                          <a:pt x="1" y="20"/>
                        </a:lnTo>
                        <a:lnTo>
                          <a:pt x="7" y="36"/>
                        </a:lnTo>
                        <a:lnTo>
                          <a:pt x="12" y="50"/>
                        </a:lnTo>
                        <a:lnTo>
                          <a:pt x="21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6" name="Group 795"/>
                <p:cNvGrpSpPr>
                  <a:grpSpLocks/>
                </p:cNvGrpSpPr>
                <p:nvPr/>
              </p:nvGrpSpPr>
              <p:grpSpPr bwMode="auto">
                <a:xfrm>
                  <a:off x="722" y="1905"/>
                  <a:ext cx="1522" cy="894"/>
                  <a:chOff x="722" y="1905"/>
                  <a:chExt cx="1522" cy="894"/>
                </a:xfrm>
              </p:grpSpPr>
              <p:sp>
                <p:nvSpPr>
                  <p:cNvPr id="51" name="Freeform 254"/>
                  <p:cNvSpPr>
                    <a:spLocks/>
                  </p:cNvSpPr>
                  <p:nvPr/>
                </p:nvSpPr>
                <p:spPr bwMode="auto">
                  <a:xfrm>
                    <a:off x="1306" y="2127"/>
                    <a:ext cx="10" cy="18"/>
                  </a:xfrm>
                  <a:custGeom>
                    <a:avLst/>
                    <a:gdLst>
                      <a:gd name="T0" fmla="*/ 0 w 29"/>
                      <a:gd name="T1" fmla="*/ 0 h 55"/>
                      <a:gd name="T2" fmla="*/ 0 w 29"/>
                      <a:gd name="T3" fmla="*/ 0 h 55"/>
                      <a:gd name="T4" fmla="*/ 0 w 29"/>
                      <a:gd name="T5" fmla="*/ 0 h 55"/>
                      <a:gd name="T6" fmla="*/ 0 w 29"/>
                      <a:gd name="T7" fmla="*/ 0 h 55"/>
                      <a:gd name="T8" fmla="*/ 0 w 29"/>
                      <a:gd name="T9" fmla="*/ 0 h 55"/>
                      <a:gd name="T10" fmla="*/ 0 w 29"/>
                      <a:gd name="T11" fmla="*/ 0 h 55"/>
                      <a:gd name="T12" fmla="*/ 0 w 29"/>
                      <a:gd name="T13" fmla="*/ 0 h 55"/>
                      <a:gd name="T14" fmla="*/ 0 w 29"/>
                      <a:gd name="T15" fmla="*/ 0 h 55"/>
                      <a:gd name="T16" fmla="*/ 0 w 29"/>
                      <a:gd name="T17" fmla="*/ 0 h 55"/>
                      <a:gd name="T18" fmla="*/ 0 w 29"/>
                      <a:gd name="T19" fmla="*/ 0 h 55"/>
                      <a:gd name="T20" fmla="*/ 0 w 29"/>
                      <a:gd name="T21" fmla="*/ 0 h 55"/>
                      <a:gd name="T22" fmla="*/ 0 w 29"/>
                      <a:gd name="T23" fmla="*/ 0 h 55"/>
                      <a:gd name="T24" fmla="*/ 0 w 29"/>
                      <a:gd name="T25" fmla="*/ 0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"/>
                      <a:gd name="T40" fmla="*/ 0 h 55"/>
                      <a:gd name="T41" fmla="*/ 29 w 29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" h="55">
                        <a:moveTo>
                          <a:pt x="17" y="0"/>
                        </a:moveTo>
                        <a:lnTo>
                          <a:pt x="17" y="0"/>
                        </a:lnTo>
                        <a:lnTo>
                          <a:pt x="17" y="13"/>
                        </a:lnTo>
                        <a:lnTo>
                          <a:pt x="12" y="27"/>
                        </a:lnTo>
                        <a:lnTo>
                          <a:pt x="4" y="40"/>
                        </a:lnTo>
                        <a:lnTo>
                          <a:pt x="0" y="43"/>
                        </a:lnTo>
                        <a:lnTo>
                          <a:pt x="0" y="55"/>
                        </a:lnTo>
                        <a:lnTo>
                          <a:pt x="13" y="46"/>
                        </a:lnTo>
                        <a:lnTo>
                          <a:pt x="20" y="30"/>
                        </a:lnTo>
                        <a:lnTo>
                          <a:pt x="26" y="13"/>
                        </a:lnTo>
                        <a:lnTo>
                          <a:pt x="29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2" name="Freeform 255"/>
                  <p:cNvSpPr>
                    <a:spLocks/>
                  </p:cNvSpPr>
                  <p:nvPr/>
                </p:nvSpPr>
                <p:spPr bwMode="auto">
                  <a:xfrm>
                    <a:off x="1306" y="2123"/>
                    <a:ext cx="10" cy="4"/>
                  </a:xfrm>
                  <a:custGeom>
                    <a:avLst/>
                    <a:gdLst>
                      <a:gd name="T0" fmla="*/ 0 w 29"/>
                      <a:gd name="T1" fmla="*/ 0 h 12"/>
                      <a:gd name="T2" fmla="*/ 0 w 29"/>
                      <a:gd name="T3" fmla="*/ 0 h 12"/>
                      <a:gd name="T4" fmla="*/ 0 w 29"/>
                      <a:gd name="T5" fmla="*/ 0 h 12"/>
                      <a:gd name="T6" fmla="*/ 0 w 29"/>
                      <a:gd name="T7" fmla="*/ 0 h 12"/>
                      <a:gd name="T8" fmla="*/ 0 w 29"/>
                      <a:gd name="T9" fmla="*/ 0 h 12"/>
                      <a:gd name="T10" fmla="*/ 0 w 29"/>
                      <a:gd name="T11" fmla="*/ 0 h 12"/>
                      <a:gd name="T12" fmla="*/ 0 w 29"/>
                      <a:gd name="T13" fmla="*/ 0 h 12"/>
                      <a:gd name="T14" fmla="*/ 0 w 29"/>
                      <a:gd name="T15" fmla="*/ 0 h 12"/>
                      <a:gd name="T16" fmla="*/ 0 w 29"/>
                      <a:gd name="T17" fmla="*/ 0 h 12"/>
                      <a:gd name="T18" fmla="*/ 0 w 29"/>
                      <a:gd name="T19" fmla="*/ 0 h 12"/>
                      <a:gd name="T20" fmla="*/ 0 w 29"/>
                      <a:gd name="T21" fmla="*/ 0 h 12"/>
                      <a:gd name="T22" fmla="*/ 0 w 29"/>
                      <a:gd name="T23" fmla="*/ 0 h 12"/>
                      <a:gd name="T24" fmla="*/ 0 w 29"/>
                      <a:gd name="T25" fmla="*/ 0 h 1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9"/>
                      <a:gd name="T40" fmla="*/ 0 h 12"/>
                      <a:gd name="T41" fmla="*/ 29 w 29"/>
                      <a:gd name="T42" fmla="*/ 12 h 1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9" h="12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9" y="9"/>
                        </a:lnTo>
                        <a:lnTo>
                          <a:pt x="16" y="9"/>
                        </a:lnTo>
                        <a:lnTo>
                          <a:pt x="19" y="9"/>
                        </a:lnTo>
                        <a:lnTo>
                          <a:pt x="17" y="12"/>
                        </a:lnTo>
                        <a:lnTo>
                          <a:pt x="29" y="12"/>
                        </a:lnTo>
                        <a:lnTo>
                          <a:pt x="25" y="3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3" name="Freeform 256"/>
                  <p:cNvSpPr>
                    <a:spLocks/>
                  </p:cNvSpPr>
                  <p:nvPr/>
                </p:nvSpPr>
                <p:spPr bwMode="auto">
                  <a:xfrm>
                    <a:off x="1297" y="2123"/>
                    <a:ext cx="9" cy="4"/>
                  </a:xfrm>
                  <a:custGeom>
                    <a:avLst/>
                    <a:gdLst>
                      <a:gd name="T0" fmla="*/ 0 w 27"/>
                      <a:gd name="T1" fmla="*/ 0 h 12"/>
                      <a:gd name="T2" fmla="*/ 0 w 27"/>
                      <a:gd name="T3" fmla="*/ 0 h 12"/>
                      <a:gd name="T4" fmla="*/ 0 w 27"/>
                      <a:gd name="T5" fmla="*/ 0 h 12"/>
                      <a:gd name="T6" fmla="*/ 0 w 27"/>
                      <a:gd name="T7" fmla="*/ 0 h 12"/>
                      <a:gd name="T8" fmla="*/ 0 w 27"/>
                      <a:gd name="T9" fmla="*/ 0 h 12"/>
                      <a:gd name="T10" fmla="*/ 0 w 27"/>
                      <a:gd name="T11" fmla="*/ 0 h 12"/>
                      <a:gd name="T12" fmla="*/ 0 w 27"/>
                      <a:gd name="T13" fmla="*/ 0 h 12"/>
                      <a:gd name="T14" fmla="*/ 0 w 27"/>
                      <a:gd name="T15" fmla="*/ 0 h 12"/>
                      <a:gd name="T16" fmla="*/ 0 w 27"/>
                      <a:gd name="T17" fmla="*/ 0 h 12"/>
                      <a:gd name="T18" fmla="*/ 0 w 27"/>
                      <a:gd name="T19" fmla="*/ 0 h 12"/>
                      <a:gd name="T20" fmla="*/ 0 w 27"/>
                      <a:gd name="T21" fmla="*/ 0 h 12"/>
                      <a:gd name="T22" fmla="*/ 0 w 27"/>
                      <a:gd name="T23" fmla="*/ 0 h 12"/>
                      <a:gd name="T24" fmla="*/ 0 w 27"/>
                      <a:gd name="T25" fmla="*/ 0 h 1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"/>
                      <a:gd name="T40" fmla="*/ 0 h 12"/>
                      <a:gd name="T41" fmla="*/ 27 w 27"/>
                      <a:gd name="T42" fmla="*/ 12 h 1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" h="12">
                        <a:moveTo>
                          <a:pt x="11" y="12"/>
                        </a:moveTo>
                        <a:lnTo>
                          <a:pt x="11" y="12"/>
                        </a:lnTo>
                        <a:lnTo>
                          <a:pt x="10" y="9"/>
                        </a:lnTo>
                        <a:lnTo>
                          <a:pt x="13" y="9"/>
                        </a:lnTo>
                        <a:lnTo>
                          <a:pt x="18" y="9"/>
                        </a:lnTo>
                        <a:lnTo>
                          <a:pt x="27" y="12"/>
                        </a:lnTo>
                        <a:lnTo>
                          <a:pt x="27" y="0"/>
                        </a:lnTo>
                        <a:lnTo>
                          <a:pt x="18" y="0"/>
                        </a:lnTo>
                        <a:lnTo>
                          <a:pt x="13" y="0"/>
                        </a:lnTo>
                        <a:lnTo>
                          <a:pt x="4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Freeform 257"/>
                  <p:cNvSpPr>
                    <a:spLocks/>
                  </p:cNvSpPr>
                  <p:nvPr/>
                </p:nvSpPr>
                <p:spPr bwMode="auto">
                  <a:xfrm>
                    <a:off x="1297" y="2127"/>
                    <a:ext cx="9" cy="18"/>
                  </a:xfrm>
                  <a:custGeom>
                    <a:avLst/>
                    <a:gdLst>
                      <a:gd name="T0" fmla="*/ 0 w 27"/>
                      <a:gd name="T1" fmla="*/ 0 h 55"/>
                      <a:gd name="T2" fmla="*/ 0 w 27"/>
                      <a:gd name="T3" fmla="*/ 0 h 55"/>
                      <a:gd name="T4" fmla="*/ 0 w 27"/>
                      <a:gd name="T5" fmla="*/ 0 h 55"/>
                      <a:gd name="T6" fmla="*/ 0 w 27"/>
                      <a:gd name="T7" fmla="*/ 0 h 55"/>
                      <a:gd name="T8" fmla="*/ 0 w 27"/>
                      <a:gd name="T9" fmla="*/ 0 h 55"/>
                      <a:gd name="T10" fmla="*/ 0 w 27"/>
                      <a:gd name="T11" fmla="*/ 0 h 55"/>
                      <a:gd name="T12" fmla="*/ 0 w 27"/>
                      <a:gd name="T13" fmla="*/ 0 h 55"/>
                      <a:gd name="T14" fmla="*/ 0 w 27"/>
                      <a:gd name="T15" fmla="*/ 0 h 55"/>
                      <a:gd name="T16" fmla="*/ 0 w 27"/>
                      <a:gd name="T17" fmla="*/ 0 h 55"/>
                      <a:gd name="T18" fmla="*/ 0 w 27"/>
                      <a:gd name="T19" fmla="*/ 0 h 55"/>
                      <a:gd name="T20" fmla="*/ 0 w 27"/>
                      <a:gd name="T21" fmla="*/ 0 h 55"/>
                      <a:gd name="T22" fmla="*/ 0 w 27"/>
                      <a:gd name="T23" fmla="*/ 0 h 55"/>
                      <a:gd name="T24" fmla="*/ 0 w 27"/>
                      <a:gd name="T25" fmla="*/ 0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"/>
                      <a:gd name="T40" fmla="*/ 0 h 55"/>
                      <a:gd name="T41" fmla="*/ 27 w 27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" h="55">
                        <a:moveTo>
                          <a:pt x="27" y="43"/>
                        </a:moveTo>
                        <a:lnTo>
                          <a:pt x="27" y="43"/>
                        </a:lnTo>
                        <a:lnTo>
                          <a:pt x="23" y="40"/>
                        </a:lnTo>
                        <a:lnTo>
                          <a:pt x="17" y="27"/>
                        </a:lnTo>
                        <a:lnTo>
                          <a:pt x="11" y="13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3" y="13"/>
                        </a:lnTo>
                        <a:lnTo>
                          <a:pt x="8" y="30"/>
                        </a:lnTo>
                        <a:lnTo>
                          <a:pt x="14" y="46"/>
                        </a:lnTo>
                        <a:lnTo>
                          <a:pt x="27" y="55"/>
                        </a:lnTo>
                        <a:lnTo>
                          <a:pt x="27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5" name="Freeform 258"/>
                  <p:cNvSpPr>
                    <a:spLocks/>
                  </p:cNvSpPr>
                  <p:nvPr/>
                </p:nvSpPr>
                <p:spPr bwMode="auto">
                  <a:xfrm>
                    <a:off x="867" y="2582"/>
                    <a:ext cx="19" cy="19"/>
                  </a:xfrm>
                  <a:custGeom>
                    <a:avLst/>
                    <a:gdLst>
                      <a:gd name="T0" fmla="*/ 0 w 56"/>
                      <a:gd name="T1" fmla="*/ 0 h 56"/>
                      <a:gd name="T2" fmla="*/ 0 w 56"/>
                      <a:gd name="T3" fmla="*/ 0 h 56"/>
                      <a:gd name="T4" fmla="*/ 0 w 56"/>
                      <a:gd name="T5" fmla="*/ 0 h 56"/>
                      <a:gd name="T6" fmla="*/ 0 w 56"/>
                      <a:gd name="T7" fmla="*/ 0 h 56"/>
                      <a:gd name="T8" fmla="*/ 0 w 56"/>
                      <a:gd name="T9" fmla="*/ 0 h 56"/>
                      <a:gd name="T10" fmla="*/ 0 w 56"/>
                      <a:gd name="T11" fmla="*/ 0 h 56"/>
                      <a:gd name="T12" fmla="*/ 0 w 56"/>
                      <a:gd name="T13" fmla="*/ 0 h 56"/>
                      <a:gd name="T14" fmla="*/ 0 w 56"/>
                      <a:gd name="T15" fmla="*/ 0 h 56"/>
                      <a:gd name="T16" fmla="*/ 0 w 56"/>
                      <a:gd name="T17" fmla="*/ 0 h 56"/>
                      <a:gd name="T18" fmla="*/ 0 w 56"/>
                      <a:gd name="T19" fmla="*/ 0 h 56"/>
                      <a:gd name="T20" fmla="*/ 0 w 56"/>
                      <a:gd name="T21" fmla="*/ 0 h 56"/>
                      <a:gd name="T22" fmla="*/ 0 w 56"/>
                      <a:gd name="T23" fmla="*/ 0 h 56"/>
                      <a:gd name="T24" fmla="*/ 0 w 56"/>
                      <a:gd name="T25" fmla="*/ 0 h 56"/>
                      <a:gd name="T26" fmla="*/ 0 w 56"/>
                      <a:gd name="T27" fmla="*/ 0 h 56"/>
                      <a:gd name="T28" fmla="*/ 0 w 56"/>
                      <a:gd name="T29" fmla="*/ 0 h 56"/>
                      <a:gd name="T30" fmla="*/ 0 w 56"/>
                      <a:gd name="T31" fmla="*/ 0 h 56"/>
                      <a:gd name="T32" fmla="*/ 0 w 56"/>
                      <a:gd name="T33" fmla="*/ 0 h 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6"/>
                      <a:gd name="T52" fmla="*/ 0 h 56"/>
                      <a:gd name="T53" fmla="*/ 56 w 56"/>
                      <a:gd name="T54" fmla="*/ 56 h 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6" h="56">
                        <a:moveTo>
                          <a:pt x="29" y="56"/>
                        </a:moveTo>
                        <a:lnTo>
                          <a:pt x="39" y="54"/>
                        </a:lnTo>
                        <a:lnTo>
                          <a:pt x="47" y="48"/>
                        </a:lnTo>
                        <a:lnTo>
                          <a:pt x="53" y="39"/>
                        </a:lnTo>
                        <a:lnTo>
                          <a:pt x="56" y="28"/>
                        </a:lnTo>
                        <a:lnTo>
                          <a:pt x="53" y="18"/>
                        </a:lnTo>
                        <a:lnTo>
                          <a:pt x="47" y="9"/>
                        </a:lnTo>
                        <a:lnTo>
                          <a:pt x="39" y="3"/>
                        </a:lnTo>
                        <a:lnTo>
                          <a:pt x="29" y="0"/>
                        </a:lnTo>
                        <a:lnTo>
                          <a:pt x="17" y="3"/>
                        </a:lnTo>
                        <a:lnTo>
                          <a:pt x="8" y="9"/>
                        </a:lnTo>
                        <a:lnTo>
                          <a:pt x="3" y="18"/>
                        </a:lnTo>
                        <a:lnTo>
                          <a:pt x="0" y="28"/>
                        </a:lnTo>
                        <a:lnTo>
                          <a:pt x="3" y="39"/>
                        </a:lnTo>
                        <a:lnTo>
                          <a:pt x="8" y="48"/>
                        </a:lnTo>
                        <a:lnTo>
                          <a:pt x="17" y="54"/>
                        </a:lnTo>
                        <a:lnTo>
                          <a:pt x="29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6" name="Freeform 259"/>
                  <p:cNvSpPr>
                    <a:spLocks/>
                  </p:cNvSpPr>
                  <p:nvPr/>
                </p:nvSpPr>
                <p:spPr bwMode="auto">
                  <a:xfrm>
                    <a:off x="876" y="2592"/>
                    <a:ext cx="12" cy="11"/>
                  </a:xfrm>
                  <a:custGeom>
                    <a:avLst/>
                    <a:gdLst>
                      <a:gd name="T0" fmla="*/ 0 w 33"/>
                      <a:gd name="T1" fmla="*/ 0 h 34"/>
                      <a:gd name="T2" fmla="*/ 0 w 33"/>
                      <a:gd name="T3" fmla="*/ 0 h 34"/>
                      <a:gd name="T4" fmla="*/ 0 w 33"/>
                      <a:gd name="T5" fmla="*/ 0 h 34"/>
                      <a:gd name="T6" fmla="*/ 0 w 33"/>
                      <a:gd name="T7" fmla="*/ 0 h 34"/>
                      <a:gd name="T8" fmla="*/ 0 w 33"/>
                      <a:gd name="T9" fmla="*/ 0 h 34"/>
                      <a:gd name="T10" fmla="*/ 0 w 33"/>
                      <a:gd name="T11" fmla="*/ 0 h 34"/>
                      <a:gd name="T12" fmla="*/ 0 w 33"/>
                      <a:gd name="T13" fmla="*/ 0 h 34"/>
                      <a:gd name="T14" fmla="*/ 0 w 33"/>
                      <a:gd name="T15" fmla="*/ 0 h 34"/>
                      <a:gd name="T16" fmla="*/ 0 w 33"/>
                      <a:gd name="T17" fmla="*/ 0 h 34"/>
                      <a:gd name="T18" fmla="*/ 0 w 33"/>
                      <a:gd name="T19" fmla="*/ 0 h 34"/>
                      <a:gd name="T20" fmla="*/ 0 w 33"/>
                      <a:gd name="T21" fmla="*/ 0 h 34"/>
                      <a:gd name="T22" fmla="*/ 0 w 33"/>
                      <a:gd name="T23" fmla="*/ 0 h 34"/>
                      <a:gd name="T24" fmla="*/ 0 w 33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3"/>
                      <a:gd name="T40" fmla="*/ 0 h 34"/>
                      <a:gd name="T41" fmla="*/ 33 w 33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3" h="34">
                        <a:moveTo>
                          <a:pt x="21" y="0"/>
                        </a:moveTo>
                        <a:lnTo>
                          <a:pt x="21" y="0"/>
                        </a:lnTo>
                        <a:lnTo>
                          <a:pt x="20" y="10"/>
                        </a:lnTo>
                        <a:lnTo>
                          <a:pt x="15" y="17"/>
                        </a:lnTo>
                        <a:lnTo>
                          <a:pt x="8" y="21"/>
                        </a:lnTo>
                        <a:lnTo>
                          <a:pt x="0" y="23"/>
                        </a:lnTo>
                        <a:lnTo>
                          <a:pt x="0" y="34"/>
                        </a:lnTo>
                        <a:lnTo>
                          <a:pt x="11" y="30"/>
                        </a:lnTo>
                        <a:lnTo>
                          <a:pt x="21" y="23"/>
                        </a:lnTo>
                        <a:lnTo>
                          <a:pt x="28" y="13"/>
                        </a:lnTo>
                        <a:lnTo>
                          <a:pt x="33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7" name="Freeform 260"/>
                  <p:cNvSpPr>
                    <a:spLocks/>
                  </p:cNvSpPr>
                  <p:nvPr/>
                </p:nvSpPr>
                <p:spPr bwMode="auto">
                  <a:xfrm>
                    <a:off x="876" y="2581"/>
                    <a:ext cx="12" cy="11"/>
                  </a:xfrm>
                  <a:custGeom>
                    <a:avLst/>
                    <a:gdLst>
                      <a:gd name="T0" fmla="*/ 0 w 33"/>
                      <a:gd name="T1" fmla="*/ 0 h 33"/>
                      <a:gd name="T2" fmla="*/ 0 w 33"/>
                      <a:gd name="T3" fmla="*/ 0 h 33"/>
                      <a:gd name="T4" fmla="*/ 0 w 33"/>
                      <a:gd name="T5" fmla="*/ 0 h 33"/>
                      <a:gd name="T6" fmla="*/ 0 w 33"/>
                      <a:gd name="T7" fmla="*/ 0 h 33"/>
                      <a:gd name="T8" fmla="*/ 0 w 33"/>
                      <a:gd name="T9" fmla="*/ 0 h 33"/>
                      <a:gd name="T10" fmla="*/ 0 w 33"/>
                      <a:gd name="T11" fmla="*/ 0 h 33"/>
                      <a:gd name="T12" fmla="*/ 0 w 33"/>
                      <a:gd name="T13" fmla="*/ 0 h 33"/>
                      <a:gd name="T14" fmla="*/ 0 w 33"/>
                      <a:gd name="T15" fmla="*/ 0 h 33"/>
                      <a:gd name="T16" fmla="*/ 0 w 33"/>
                      <a:gd name="T17" fmla="*/ 0 h 33"/>
                      <a:gd name="T18" fmla="*/ 0 w 33"/>
                      <a:gd name="T19" fmla="*/ 0 h 33"/>
                      <a:gd name="T20" fmla="*/ 0 w 33"/>
                      <a:gd name="T21" fmla="*/ 0 h 33"/>
                      <a:gd name="T22" fmla="*/ 0 w 33"/>
                      <a:gd name="T23" fmla="*/ 0 h 33"/>
                      <a:gd name="T24" fmla="*/ 0 w 33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3"/>
                      <a:gd name="T40" fmla="*/ 0 h 33"/>
                      <a:gd name="T41" fmla="*/ 33 w 33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3" h="33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12"/>
                        </a:lnTo>
                        <a:lnTo>
                          <a:pt x="15" y="17"/>
                        </a:lnTo>
                        <a:lnTo>
                          <a:pt x="20" y="24"/>
                        </a:lnTo>
                        <a:lnTo>
                          <a:pt x="21" y="33"/>
                        </a:lnTo>
                        <a:lnTo>
                          <a:pt x="33" y="33"/>
                        </a:lnTo>
                        <a:lnTo>
                          <a:pt x="28" y="21"/>
                        </a:lnTo>
                        <a:lnTo>
                          <a:pt x="21" y="11"/>
                        </a:lnTo>
                        <a:lnTo>
                          <a:pt x="11" y="4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8" name="Freeform 261"/>
                  <p:cNvSpPr>
                    <a:spLocks/>
                  </p:cNvSpPr>
                  <p:nvPr/>
                </p:nvSpPr>
                <p:spPr bwMode="auto">
                  <a:xfrm>
                    <a:off x="864" y="2581"/>
                    <a:ext cx="12" cy="11"/>
                  </a:xfrm>
                  <a:custGeom>
                    <a:avLst/>
                    <a:gdLst>
                      <a:gd name="T0" fmla="*/ 0 w 35"/>
                      <a:gd name="T1" fmla="*/ 0 h 33"/>
                      <a:gd name="T2" fmla="*/ 0 w 35"/>
                      <a:gd name="T3" fmla="*/ 0 h 33"/>
                      <a:gd name="T4" fmla="*/ 0 w 35"/>
                      <a:gd name="T5" fmla="*/ 0 h 33"/>
                      <a:gd name="T6" fmla="*/ 0 w 35"/>
                      <a:gd name="T7" fmla="*/ 0 h 33"/>
                      <a:gd name="T8" fmla="*/ 0 w 35"/>
                      <a:gd name="T9" fmla="*/ 0 h 33"/>
                      <a:gd name="T10" fmla="*/ 0 w 35"/>
                      <a:gd name="T11" fmla="*/ 0 h 33"/>
                      <a:gd name="T12" fmla="*/ 0 w 35"/>
                      <a:gd name="T13" fmla="*/ 0 h 33"/>
                      <a:gd name="T14" fmla="*/ 0 w 35"/>
                      <a:gd name="T15" fmla="*/ 0 h 33"/>
                      <a:gd name="T16" fmla="*/ 0 w 35"/>
                      <a:gd name="T17" fmla="*/ 0 h 33"/>
                      <a:gd name="T18" fmla="*/ 0 w 35"/>
                      <a:gd name="T19" fmla="*/ 0 h 33"/>
                      <a:gd name="T20" fmla="*/ 0 w 35"/>
                      <a:gd name="T21" fmla="*/ 0 h 33"/>
                      <a:gd name="T22" fmla="*/ 0 w 35"/>
                      <a:gd name="T23" fmla="*/ 0 h 33"/>
                      <a:gd name="T24" fmla="*/ 0 w 35"/>
                      <a:gd name="T25" fmla="*/ 0 h 3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3"/>
                      <a:gd name="T41" fmla="*/ 35 w 35"/>
                      <a:gd name="T42" fmla="*/ 33 h 3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3">
                        <a:moveTo>
                          <a:pt x="11" y="33"/>
                        </a:moveTo>
                        <a:lnTo>
                          <a:pt x="11" y="33"/>
                        </a:lnTo>
                        <a:lnTo>
                          <a:pt x="13" y="24"/>
                        </a:lnTo>
                        <a:lnTo>
                          <a:pt x="17" y="17"/>
                        </a:lnTo>
                        <a:lnTo>
                          <a:pt x="24" y="12"/>
                        </a:lnTo>
                        <a:lnTo>
                          <a:pt x="35" y="11"/>
                        </a:lnTo>
                        <a:lnTo>
                          <a:pt x="35" y="0"/>
                        </a:lnTo>
                        <a:lnTo>
                          <a:pt x="22" y="4"/>
                        </a:lnTo>
                        <a:lnTo>
                          <a:pt x="11" y="11"/>
                        </a:lnTo>
                        <a:lnTo>
                          <a:pt x="4" y="21"/>
                        </a:lnTo>
                        <a:lnTo>
                          <a:pt x="0" y="33"/>
                        </a:lnTo>
                        <a:lnTo>
                          <a:pt x="11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9" name="Freeform 262"/>
                  <p:cNvSpPr>
                    <a:spLocks/>
                  </p:cNvSpPr>
                  <p:nvPr/>
                </p:nvSpPr>
                <p:spPr bwMode="auto">
                  <a:xfrm>
                    <a:off x="864" y="2592"/>
                    <a:ext cx="12" cy="11"/>
                  </a:xfrm>
                  <a:custGeom>
                    <a:avLst/>
                    <a:gdLst>
                      <a:gd name="T0" fmla="*/ 0 w 35"/>
                      <a:gd name="T1" fmla="*/ 0 h 34"/>
                      <a:gd name="T2" fmla="*/ 0 w 35"/>
                      <a:gd name="T3" fmla="*/ 0 h 34"/>
                      <a:gd name="T4" fmla="*/ 0 w 35"/>
                      <a:gd name="T5" fmla="*/ 0 h 34"/>
                      <a:gd name="T6" fmla="*/ 0 w 35"/>
                      <a:gd name="T7" fmla="*/ 0 h 34"/>
                      <a:gd name="T8" fmla="*/ 0 w 35"/>
                      <a:gd name="T9" fmla="*/ 0 h 34"/>
                      <a:gd name="T10" fmla="*/ 0 w 35"/>
                      <a:gd name="T11" fmla="*/ 0 h 34"/>
                      <a:gd name="T12" fmla="*/ 0 w 35"/>
                      <a:gd name="T13" fmla="*/ 0 h 34"/>
                      <a:gd name="T14" fmla="*/ 0 w 35"/>
                      <a:gd name="T15" fmla="*/ 0 h 34"/>
                      <a:gd name="T16" fmla="*/ 0 w 35"/>
                      <a:gd name="T17" fmla="*/ 0 h 34"/>
                      <a:gd name="T18" fmla="*/ 0 w 35"/>
                      <a:gd name="T19" fmla="*/ 0 h 34"/>
                      <a:gd name="T20" fmla="*/ 0 w 35"/>
                      <a:gd name="T21" fmla="*/ 0 h 34"/>
                      <a:gd name="T22" fmla="*/ 0 w 35"/>
                      <a:gd name="T23" fmla="*/ 0 h 34"/>
                      <a:gd name="T24" fmla="*/ 0 w 35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34"/>
                      <a:gd name="T41" fmla="*/ 35 w 35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34">
                        <a:moveTo>
                          <a:pt x="35" y="23"/>
                        </a:moveTo>
                        <a:lnTo>
                          <a:pt x="35" y="23"/>
                        </a:lnTo>
                        <a:lnTo>
                          <a:pt x="24" y="21"/>
                        </a:lnTo>
                        <a:lnTo>
                          <a:pt x="17" y="17"/>
                        </a:lnTo>
                        <a:lnTo>
                          <a:pt x="13" y="10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4" y="13"/>
                        </a:lnTo>
                        <a:lnTo>
                          <a:pt x="11" y="23"/>
                        </a:lnTo>
                        <a:lnTo>
                          <a:pt x="22" y="30"/>
                        </a:lnTo>
                        <a:lnTo>
                          <a:pt x="35" y="34"/>
                        </a:lnTo>
                        <a:lnTo>
                          <a:pt x="35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0" name="Freeform 283"/>
                  <p:cNvSpPr>
                    <a:spLocks/>
                  </p:cNvSpPr>
                  <p:nvPr/>
                </p:nvSpPr>
                <p:spPr bwMode="auto">
                  <a:xfrm>
                    <a:off x="726" y="1979"/>
                    <a:ext cx="1518" cy="90"/>
                  </a:xfrm>
                  <a:custGeom>
                    <a:avLst/>
                    <a:gdLst>
                      <a:gd name="T0" fmla="*/ 0 w 4463"/>
                      <a:gd name="T1" fmla="*/ 0 h 280"/>
                      <a:gd name="T2" fmla="*/ 0 w 4463"/>
                      <a:gd name="T3" fmla="*/ 0 h 280"/>
                      <a:gd name="T4" fmla="*/ 0 w 4463"/>
                      <a:gd name="T5" fmla="*/ 0 h 280"/>
                      <a:gd name="T6" fmla="*/ 0 w 4463"/>
                      <a:gd name="T7" fmla="*/ 0 h 280"/>
                      <a:gd name="T8" fmla="*/ 0 w 4463"/>
                      <a:gd name="T9" fmla="*/ 0 h 2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63"/>
                      <a:gd name="T16" fmla="*/ 0 h 280"/>
                      <a:gd name="T17" fmla="*/ 4463 w 4463"/>
                      <a:gd name="T18" fmla="*/ 280 h 2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63" h="280">
                        <a:moveTo>
                          <a:pt x="0" y="0"/>
                        </a:moveTo>
                        <a:lnTo>
                          <a:pt x="705" y="280"/>
                        </a:lnTo>
                        <a:lnTo>
                          <a:pt x="4463" y="280"/>
                        </a:lnTo>
                        <a:lnTo>
                          <a:pt x="3544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1" name="Freeform 284"/>
                  <p:cNvSpPr>
                    <a:spLocks/>
                  </p:cNvSpPr>
                  <p:nvPr/>
                </p:nvSpPr>
                <p:spPr bwMode="auto">
                  <a:xfrm>
                    <a:off x="722" y="1906"/>
                    <a:ext cx="4" cy="664"/>
                  </a:xfrm>
                  <a:custGeom>
                    <a:avLst/>
                    <a:gdLst>
                      <a:gd name="T0" fmla="*/ 0 w 12"/>
                      <a:gd name="T1" fmla="*/ 0 h 2047"/>
                      <a:gd name="T2" fmla="*/ 0 w 12"/>
                      <a:gd name="T3" fmla="*/ 0 h 2047"/>
                      <a:gd name="T4" fmla="*/ 0 w 12"/>
                      <a:gd name="T5" fmla="*/ 0 h 2047"/>
                      <a:gd name="T6" fmla="*/ 0 w 12"/>
                      <a:gd name="T7" fmla="*/ 0 h 2047"/>
                      <a:gd name="T8" fmla="*/ 0 w 12"/>
                      <a:gd name="T9" fmla="*/ 0 h 2047"/>
                      <a:gd name="T10" fmla="*/ 0 w 12"/>
                      <a:gd name="T11" fmla="*/ 0 h 2047"/>
                      <a:gd name="T12" fmla="*/ 0 w 12"/>
                      <a:gd name="T13" fmla="*/ 0 h 2047"/>
                      <a:gd name="T14" fmla="*/ 0 w 12"/>
                      <a:gd name="T15" fmla="*/ 0 h 2047"/>
                      <a:gd name="T16" fmla="*/ 0 w 12"/>
                      <a:gd name="T17" fmla="*/ 0 h 2047"/>
                      <a:gd name="T18" fmla="*/ 0 w 12"/>
                      <a:gd name="T19" fmla="*/ 0 h 2047"/>
                      <a:gd name="T20" fmla="*/ 0 w 12"/>
                      <a:gd name="T21" fmla="*/ 0 h 2047"/>
                      <a:gd name="T22" fmla="*/ 0 w 12"/>
                      <a:gd name="T23" fmla="*/ 0 h 20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"/>
                      <a:gd name="T37" fmla="*/ 0 h 2047"/>
                      <a:gd name="T38" fmla="*/ 12 w 12"/>
                      <a:gd name="T39" fmla="*/ 2047 h 204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" h="2047">
                        <a:moveTo>
                          <a:pt x="9" y="2039"/>
                        </a:moveTo>
                        <a:lnTo>
                          <a:pt x="12" y="2042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2042"/>
                        </a:lnTo>
                        <a:lnTo>
                          <a:pt x="3" y="2045"/>
                        </a:lnTo>
                        <a:lnTo>
                          <a:pt x="0" y="2042"/>
                        </a:lnTo>
                        <a:lnTo>
                          <a:pt x="1" y="2046"/>
                        </a:lnTo>
                        <a:lnTo>
                          <a:pt x="6" y="2047"/>
                        </a:lnTo>
                        <a:lnTo>
                          <a:pt x="10" y="2046"/>
                        </a:lnTo>
                        <a:lnTo>
                          <a:pt x="12" y="2042"/>
                        </a:lnTo>
                        <a:lnTo>
                          <a:pt x="9" y="20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285"/>
                  <p:cNvSpPr>
                    <a:spLocks/>
                  </p:cNvSpPr>
                  <p:nvPr/>
                </p:nvSpPr>
                <p:spPr bwMode="auto">
                  <a:xfrm>
                    <a:off x="723" y="2567"/>
                    <a:ext cx="244" cy="232"/>
                  </a:xfrm>
                  <a:custGeom>
                    <a:avLst/>
                    <a:gdLst>
                      <a:gd name="T0" fmla="*/ 0 w 718"/>
                      <a:gd name="T1" fmla="*/ 0 h 715"/>
                      <a:gd name="T2" fmla="*/ 0 w 718"/>
                      <a:gd name="T3" fmla="*/ 0 h 715"/>
                      <a:gd name="T4" fmla="*/ 0 w 718"/>
                      <a:gd name="T5" fmla="*/ 0 h 715"/>
                      <a:gd name="T6" fmla="*/ 0 w 718"/>
                      <a:gd name="T7" fmla="*/ 0 h 715"/>
                      <a:gd name="T8" fmla="*/ 0 w 718"/>
                      <a:gd name="T9" fmla="*/ 0 h 715"/>
                      <a:gd name="T10" fmla="*/ 0 w 718"/>
                      <a:gd name="T11" fmla="*/ 0 h 715"/>
                      <a:gd name="T12" fmla="*/ 0 w 718"/>
                      <a:gd name="T13" fmla="*/ 0 h 715"/>
                      <a:gd name="T14" fmla="*/ 0 w 718"/>
                      <a:gd name="T15" fmla="*/ 0 h 715"/>
                      <a:gd name="T16" fmla="*/ 0 w 718"/>
                      <a:gd name="T17" fmla="*/ 0 h 715"/>
                      <a:gd name="T18" fmla="*/ 0 w 718"/>
                      <a:gd name="T19" fmla="*/ 0 h 715"/>
                      <a:gd name="T20" fmla="*/ 0 w 718"/>
                      <a:gd name="T21" fmla="*/ 0 h 715"/>
                      <a:gd name="T22" fmla="*/ 0 w 718"/>
                      <a:gd name="T23" fmla="*/ 0 h 7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8"/>
                      <a:gd name="T37" fmla="*/ 0 h 715"/>
                      <a:gd name="T38" fmla="*/ 718 w 718"/>
                      <a:gd name="T39" fmla="*/ 715 h 7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8" h="715">
                        <a:moveTo>
                          <a:pt x="707" y="712"/>
                        </a:moveTo>
                        <a:lnTo>
                          <a:pt x="715" y="710"/>
                        </a:lnTo>
                        <a:lnTo>
                          <a:pt x="6" y="0"/>
                        </a:lnTo>
                        <a:lnTo>
                          <a:pt x="0" y="6"/>
                        </a:lnTo>
                        <a:lnTo>
                          <a:pt x="710" y="715"/>
                        </a:lnTo>
                        <a:lnTo>
                          <a:pt x="718" y="712"/>
                        </a:lnTo>
                        <a:lnTo>
                          <a:pt x="710" y="715"/>
                        </a:lnTo>
                        <a:lnTo>
                          <a:pt x="713" y="715"/>
                        </a:lnTo>
                        <a:lnTo>
                          <a:pt x="715" y="714"/>
                        </a:lnTo>
                        <a:lnTo>
                          <a:pt x="717" y="712"/>
                        </a:lnTo>
                        <a:lnTo>
                          <a:pt x="715" y="710"/>
                        </a:lnTo>
                        <a:lnTo>
                          <a:pt x="707" y="7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3" name="Freeform 286"/>
                  <p:cNvSpPr>
                    <a:spLocks/>
                  </p:cNvSpPr>
                  <p:nvPr/>
                </p:nvSpPr>
                <p:spPr bwMode="auto">
                  <a:xfrm>
                    <a:off x="963" y="1963"/>
                    <a:ext cx="4" cy="835"/>
                  </a:xfrm>
                  <a:custGeom>
                    <a:avLst/>
                    <a:gdLst>
                      <a:gd name="T0" fmla="*/ 0 w 11"/>
                      <a:gd name="T1" fmla="*/ 0 h 2576"/>
                      <a:gd name="T2" fmla="*/ 0 w 11"/>
                      <a:gd name="T3" fmla="*/ 0 h 2576"/>
                      <a:gd name="T4" fmla="*/ 0 w 11"/>
                      <a:gd name="T5" fmla="*/ 0 h 2576"/>
                      <a:gd name="T6" fmla="*/ 0 w 11"/>
                      <a:gd name="T7" fmla="*/ 0 h 2576"/>
                      <a:gd name="T8" fmla="*/ 0 w 11"/>
                      <a:gd name="T9" fmla="*/ 0 h 2576"/>
                      <a:gd name="T10" fmla="*/ 0 w 11"/>
                      <a:gd name="T11" fmla="*/ 0 h 2576"/>
                      <a:gd name="T12" fmla="*/ 0 w 11"/>
                      <a:gd name="T13" fmla="*/ 0 h 2576"/>
                      <a:gd name="T14" fmla="*/ 0 w 11"/>
                      <a:gd name="T15" fmla="*/ 0 h 2576"/>
                      <a:gd name="T16" fmla="*/ 0 w 11"/>
                      <a:gd name="T17" fmla="*/ 0 h 2576"/>
                      <a:gd name="T18" fmla="*/ 0 w 11"/>
                      <a:gd name="T19" fmla="*/ 0 h 2576"/>
                      <a:gd name="T20" fmla="*/ 0 w 11"/>
                      <a:gd name="T21" fmla="*/ 0 h 2576"/>
                      <a:gd name="T22" fmla="*/ 0 w 11"/>
                      <a:gd name="T23" fmla="*/ 0 h 25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"/>
                      <a:gd name="T37" fmla="*/ 0 h 2576"/>
                      <a:gd name="T38" fmla="*/ 11 w 11"/>
                      <a:gd name="T39" fmla="*/ 2576 h 25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" h="2576">
                        <a:moveTo>
                          <a:pt x="6" y="10"/>
                        </a:moveTo>
                        <a:lnTo>
                          <a:pt x="0" y="5"/>
                        </a:lnTo>
                        <a:lnTo>
                          <a:pt x="0" y="2576"/>
                        </a:lnTo>
                        <a:lnTo>
                          <a:pt x="11" y="2576"/>
                        </a:lnTo>
                        <a:lnTo>
                          <a:pt x="11" y="5"/>
                        </a:lnTo>
                        <a:lnTo>
                          <a:pt x="6" y="1"/>
                        </a:lnTo>
                        <a:lnTo>
                          <a:pt x="11" y="5"/>
                        </a:lnTo>
                        <a:lnTo>
                          <a:pt x="10" y="1"/>
                        </a:lnTo>
                        <a:lnTo>
                          <a:pt x="6" y="0"/>
                        </a:lnTo>
                        <a:lnTo>
                          <a:pt x="1" y="1"/>
                        </a:lnTo>
                        <a:lnTo>
                          <a:pt x="0" y="5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4" name="Freeform 287"/>
                  <p:cNvSpPr>
                    <a:spLocks/>
                  </p:cNvSpPr>
                  <p:nvPr/>
                </p:nvSpPr>
                <p:spPr bwMode="auto">
                  <a:xfrm>
                    <a:off x="722" y="1905"/>
                    <a:ext cx="243" cy="61"/>
                  </a:xfrm>
                  <a:custGeom>
                    <a:avLst/>
                    <a:gdLst>
                      <a:gd name="T0" fmla="*/ 0 w 716"/>
                      <a:gd name="T1" fmla="*/ 0 h 189"/>
                      <a:gd name="T2" fmla="*/ 0 w 716"/>
                      <a:gd name="T3" fmla="*/ 0 h 189"/>
                      <a:gd name="T4" fmla="*/ 0 w 716"/>
                      <a:gd name="T5" fmla="*/ 0 h 189"/>
                      <a:gd name="T6" fmla="*/ 0 w 716"/>
                      <a:gd name="T7" fmla="*/ 0 h 189"/>
                      <a:gd name="T8" fmla="*/ 0 w 716"/>
                      <a:gd name="T9" fmla="*/ 0 h 189"/>
                      <a:gd name="T10" fmla="*/ 0 w 716"/>
                      <a:gd name="T11" fmla="*/ 0 h 189"/>
                      <a:gd name="T12" fmla="*/ 0 w 716"/>
                      <a:gd name="T13" fmla="*/ 0 h 189"/>
                      <a:gd name="T14" fmla="*/ 0 w 716"/>
                      <a:gd name="T15" fmla="*/ 0 h 189"/>
                      <a:gd name="T16" fmla="*/ 0 w 716"/>
                      <a:gd name="T17" fmla="*/ 0 h 189"/>
                      <a:gd name="T18" fmla="*/ 0 w 716"/>
                      <a:gd name="T19" fmla="*/ 0 h 189"/>
                      <a:gd name="T20" fmla="*/ 0 w 716"/>
                      <a:gd name="T21" fmla="*/ 0 h 189"/>
                      <a:gd name="T22" fmla="*/ 0 w 716"/>
                      <a:gd name="T23" fmla="*/ 0 h 18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16"/>
                      <a:gd name="T37" fmla="*/ 0 h 189"/>
                      <a:gd name="T38" fmla="*/ 716 w 716"/>
                      <a:gd name="T39" fmla="*/ 189 h 18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16" h="189">
                        <a:moveTo>
                          <a:pt x="12" y="4"/>
                        </a:moveTo>
                        <a:lnTo>
                          <a:pt x="6" y="9"/>
                        </a:lnTo>
                        <a:lnTo>
                          <a:pt x="716" y="189"/>
                        </a:lnTo>
                        <a:lnTo>
                          <a:pt x="716" y="180"/>
                        </a:lnTo>
                        <a:lnTo>
                          <a:pt x="6" y="0"/>
                        </a:lnTo>
                        <a:lnTo>
                          <a:pt x="0" y="4"/>
                        </a:lnTo>
                        <a:lnTo>
                          <a:pt x="6" y="0"/>
                        </a:lnTo>
                        <a:lnTo>
                          <a:pt x="3" y="1"/>
                        </a:lnTo>
                        <a:lnTo>
                          <a:pt x="1" y="4"/>
                        </a:lnTo>
                        <a:lnTo>
                          <a:pt x="3" y="7"/>
                        </a:lnTo>
                        <a:lnTo>
                          <a:pt x="6" y="9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5" name="Freeform 293"/>
                  <p:cNvSpPr>
                    <a:spLocks/>
                  </p:cNvSpPr>
                  <p:nvPr/>
                </p:nvSpPr>
                <p:spPr bwMode="auto">
                  <a:xfrm>
                    <a:off x="1970" y="2558"/>
                    <a:ext cx="2" cy="5"/>
                  </a:xfrm>
                  <a:custGeom>
                    <a:avLst/>
                    <a:gdLst>
                      <a:gd name="T0" fmla="*/ 0 w 7"/>
                      <a:gd name="T1" fmla="*/ 0 h 15"/>
                      <a:gd name="T2" fmla="*/ 0 w 7"/>
                      <a:gd name="T3" fmla="*/ 0 h 15"/>
                      <a:gd name="T4" fmla="*/ 0 w 7"/>
                      <a:gd name="T5" fmla="*/ 0 h 15"/>
                      <a:gd name="T6" fmla="*/ 0 w 7"/>
                      <a:gd name="T7" fmla="*/ 0 h 15"/>
                      <a:gd name="T8" fmla="*/ 0 w 7"/>
                      <a:gd name="T9" fmla="*/ 0 h 15"/>
                      <a:gd name="T10" fmla="*/ 0 w 7"/>
                      <a:gd name="T11" fmla="*/ 0 h 15"/>
                      <a:gd name="T12" fmla="*/ 0 w 7"/>
                      <a:gd name="T13" fmla="*/ 0 h 15"/>
                      <a:gd name="T14" fmla="*/ 0 w 7"/>
                      <a:gd name="T15" fmla="*/ 0 h 15"/>
                      <a:gd name="T16" fmla="*/ 0 w 7"/>
                      <a:gd name="T17" fmla="*/ 0 h 15"/>
                      <a:gd name="T18" fmla="*/ 0 w 7"/>
                      <a:gd name="T19" fmla="*/ 0 h 15"/>
                      <a:gd name="T20" fmla="*/ 0 w 7"/>
                      <a:gd name="T21" fmla="*/ 0 h 15"/>
                      <a:gd name="T22" fmla="*/ 0 w 7"/>
                      <a:gd name="T23" fmla="*/ 0 h 15"/>
                      <a:gd name="T24" fmla="*/ 0 w 7"/>
                      <a:gd name="T25" fmla="*/ 0 h 15"/>
                      <a:gd name="T26" fmla="*/ 0 w 7"/>
                      <a:gd name="T27" fmla="*/ 0 h 15"/>
                      <a:gd name="T28" fmla="*/ 0 w 7"/>
                      <a:gd name="T29" fmla="*/ 0 h 15"/>
                      <a:gd name="T30" fmla="*/ 0 w 7"/>
                      <a:gd name="T31" fmla="*/ 0 h 15"/>
                      <a:gd name="T32" fmla="*/ 0 w 7"/>
                      <a:gd name="T33" fmla="*/ 0 h 1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7"/>
                      <a:gd name="T52" fmla="*/ 0 h 15"/>
                      <a:gd name="T53" fmla="*/ 7 w 7"/>
                      <a:gd name="T54" fmla="*/ 15 h 1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7" h="15">
                        <a:moveTo>
                          <a:pt x="3" y="0"/>
                        </a:moveTo>
                        <a:lnTo>
                          <a:pt x="3" y="3"/>
                        </a:lnTo>
                        <a:lnTo>
                          <a:pt x="3" y="6"/>
                        </a:lnTo>
                        <a:lnTo>
                          <a:pt x="1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3" y="13"/>
                        </a:lnTo>
                        <a:lnTo>
                          <a:pt x="4" y="15"/>
                        </a:lnTo>
                        <a:lnTo>
                          <a:pt x="6" y="13"/>
                        </a:lnTo>
                        <a:lnTo>
                          <a:pt x="7" y="11"/>
                        </a:lnTo>
                        <a:lnTo>
                          <a:pt x="7" y="9"/>
                        </a:lnTo>
                        <a:lnTo>
                          <a:pt x="7" y="6"/>
                        </a:lnTo>
                        <a:lnTo>
                          <a:pt x="7" y="5"/>
                        </a:lnTo>
                        <a:lnTo>
                          <a:pt x="6" y="3"/>
                        </a:lnTo>
                        <a:lnTo>
                          <a:pt x="4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6" name="Freeform 294"/>
                  <p:cNvSpPr>
                    <a:spLocks/>
                  </p:cNvSpPr>
                  <p:nvPr/>
                </p:nvSpPr>
                <p:spPr bwMode="auto">
                  <a:xfrm>
                    <a:off x="1973" y="2559"/>
                    <a:ext cx="3" cy="5"/>
                  </a:xfrm>
                  <a:custGeom>
                    <a:avLst/>
                    <a:gdLst>
                      <a:gd name="T0" fmla="*/ 0 w 10"/>
                      <a:gd name="T1" fmla="*/ 0 h 15"/>
                      <a:gd name="T2" fmla="*/ 0 w 10"/>
                      <a:gd name="T3" fmla="*/ 0 h 15"/>
                      <a:gd name="T4" fmla="*/ 0 w 10"/>
                      <a:gd name="T5" fmla="*/ 0 h 15"/>
                      <a:gd name="T6" fmla="*/ 0 w 10"/>
                      <a:gd name="T7" fmla="*/ 0 h 15"/>
                      <a:gd name="T8" fmla="*/ 0 w 10"/>
                      <a:gd name="T9" fmla="*/ 0 h 15"/>
                      <a:gd name="T10" fmla="*/ 0 w 10"/>
                      <a:gd name="T11" fmla="*/ 0 h 15"/>
                      <a:gd name="T12" fmla="*/ 0 w 10"/>
                      <a:gd name="T13" fmla="*/ 0 h 15"/>
                      <a:gd name="T14" fmla="*/ 0 w 10"/>
                      <a:gd name="T15" fmla="*/ 0 h 15"/>
                      <a:gd name="T16" fmla="*/ 0 w 10"/>
                      <a:gd name="T17" fmla="*/ 0 h 15"/>
                      <a:gd name="T18" fmla="*/ 0 w 10"/>
                      <a:gd name="T19" fmla="*/ 0 h 15"/>
                      <a:gd name="T20" fmla="*/ 0 w 10"/>
                      <a:gd name="T21" fmla="*/ 0 h 15"/>
                      <a:gd name="T22" fmla="*/ 0 w 10"/>
                      <a:gd name="T23" fmla="*/ 0 h 15"/>
                      <a:gd name="T24" fmla="*/ 0 w 10"/>
                      <a:gd name="T25" fmla="*/ 0 h 15"/>
                      <a:gd name="T26" fmla="*/ 0 w 10"/>
                      <a:gd name="T27" fmla="*/ 0 h 15"/>
                      <a:gd name="T28" fmla="*/ 0 w 10"/>
                      <a:gd name="T29" fmla="*/ 0 h 15"/>
                      <a:gd name="T30" fmla="*/ 0 w 10"/>
                      <a:gd name="T31" fmla="*/ 0 h 15"/>
                      <a:gd name="T32" fmla="*/ 0 w 10"/>
                      <a:gd name="T33" fmla="*/ 0 h 15"/>
                      <a:gd name="T34" fmla="*/ 0 w 10"/>
                      <a:gd name="T35" fmla="*/ 0 h 15"/>
                      <a:gd name="T36" fmla="*/ 0 w 10"/>
                      <a:gd name="T37" fmla="*/ 0 h 15"/>
                      <a:gd name="T38" fmla="*/ 0 w 10"/>
                      <a:gd name="T39" fmla="*/ 0 h 15"/>
                      <a:gd name="T40" fmla="*/ 0 w 10"/>
                      <a:gd name="T41" fmla="*/ 0 h 1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"/>
                      <a:gd name="T64" fmla="*/ 0 h 15"/>
                      <a:gd name="T65" fmla="*/ 10 w 10"/>
                      <a:gd name="T66" fmla="*/ 15 h 1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" h="15">
                        <a:moveTo>
                          <a:pt x="0" y="12"/>
                        </a:moveTo>
                        <a:lnTo>
                          <a:pt x="3" y="10"/>
                        </a:lnTo>
                        <a:lnTo>
                          <a:pt x="5" y="8"/>
                        </a:lnTo>
                        <a:lnTo>
                          <a:pt x="6" y="5"/>
                        </a:lnTo>
                        <a:lnTo>
                          <a:pt x="6" y="2"/>
                        </a:lnTo>
                        <a:lnTo>
                          <a:pt x="5" y="0"/>
                        </a:lnTo>
                        <a:lnTo>
                          <a:pt x="5" y="2"/>
                        </a:lnTo>
                        <a:lnTo>
                          <a:pt x="6" y="3"/>
                        </a:lnTo>
                        <a:lnTo>
                          <a:pt x="8" y="5"/>
                        </a:lnTo>
                        <a:lnTo>
                          <a:pt x="9" y="6"/>
                        </a:lnTo>
                        <a:lnTo>
                          <a:pt x="9" y="8"/>
                        </a:lnTo>
                        <a:lnTo>
                          <a:pt x="10" y="9"/>
                        </a:lnTo>
                        <a:lnTo>
                          <a:pt x="10" y="10"/>
                        </a:lnTo>
                        <a:lnTo>
                          <a:pt x="10" y="12"/>
                        </a:lnTo>
                        <a:lnTo>
                          <a:pt x="9" y="15"/>
                        </a:lnTo>
                        <a:lnTo>
                          <a:pt x="8" y="15"/>
                        </a:lnTo>
                        <a:lnTo>
                          <a:pt x="6" y="15"/>
                        </a:lnTo>
                        <a:lnTo>
                          <a:pt x="5" y="13"/>
                        </a:lnTo>
                        <a:lnTo>
                          <a:pt x="2" y="13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7" name="Freeform 295"/>
                  <p:cNvSpPr>
                    <a:spLocks/>
                  </p:cNvSpPr>
                  <p:nvPr/>
                </p:nvSpPr>
                <p:spPr bwMode="auto">
                  <a:xfrm>
                    <a:off x="1978" y="2561"/>
                    <a:ext cx="1" cy="2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0 w 4"/>
                      <a:gd name="T3" fmla="*/ 0 h 7"/>
                      <a:gd name="T4" fmla="*/ 0 w 4"/>
                      <a:gd name="T5" fmla="*/ 0 h 7"/>
                      <a:gd name="T6" fmla="*/ 0 w 4"/>
                      <a:gd name="T7" fmla="*/ 0 h 7"/>
                      <a:gd name="T8" fmla="*/ 0 w 4"/>
                      <a:gd name="T9" fmla="*/ 0 h 7"/>
                      <a:gd name="T10" fmla="*/ 0 w 4"/>
                      <a:gd name="T11" fmla="*/ 0 h 7"/>
                      <a:gd name="T12" fmla="*/ 0 w 4"/>
                      <a:gd name="T13" fmla="*/ 0 h 7"/>
                      <a:gd name="T14" fmla="*/ 0 w 4"/>
                      <a:gd name="T15" fmla="*/ 0 h 7"/>
                      <a:gd name="T16" fmla="*/ 0 w 4"/>
                      <a:gd name="T17" fmla="*/ 0 h 7"/>
                      <a:gd name="T18" fmla="*/ 0 w 4"/>
                      <a:gd name="T19" fmla="*/ 0 h 7"/>
                      <a:gd name="T20" fmla="*/ 0 w 4"/>
                      <a:gd name="T21" fmla="*/ 0 h 7"/>
                      <a:gd name="T22" fmla="*/ 0 w 4"/>
                      <a:gd name="T23" fmla="*/ 0 h 7"/>
                      <a:gd name="T24" fmla="*/ 0 w 4"/>
                      <a:gd name="T25" fmla="*/ 0 h 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"/>
                      <a:gd name="T40" fmla="*/ 0 h 7"/>
                      <a:gd name="T41" fmla="*/ 4 w 4"/>
                      <a:gd name="T42" fmla="*/ 7 h 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" h="7">
                        <a:moveTo>
                          <a:pt x="0" y="7"/>
                        </a:move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4" y="3"/>
                        </a:lnTo>
                        <a:lnTo>
                          <a:pt x="4" y="6"/>
                        </a:lnTo>
                        <a:lnTo>
                          <a:pt x="4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296"/>
                  <p:cNvSpPr>
                    <a:spLocks/>
                  </p:cNvSpPr>
                  <p:nvPr/>
                </p:nvSpPr>
                <p:spPr bwMode="auto">
                  <a:xfrm>
                    <a:off x="1960" y="2562"/>
                    <a:ext cx="5" cy="6"/>
                  </a:xfrm>
                  <a:custGeom>
                    <a:avLst/>
                    <a:gdLst>
                      <a:gd name="T0" fmla="*/ 0 w 13"/>
                      <a:gd name="T1" fmla="*/ 0 h 18"/>
                      <a:gd name="T2" fmla="*/ 0 w 13"/>
                      <a:gd name="T3" fmla="*/ 0 h 18"/>
                      <a:gd name="T4" fmla="*/ 0 w 13"/>
                      <a:gd name="T5" fmla="*/ 0 h 18"/>
                      <a:gd name="T6" fmla="*/ 0 w 13"/>
                      <a:gd name="T7" fmla="*/ 0 h 18"/>
                      <a:gd name="T8" fmla="*/ 0 w 13"/>
                      <a:gd name="T9" fmla="*/ 0 h 18"/>
                      <a:gd name="T10" fmla="*/ 0 w 13"/>
                      <a:gd name="T11" fmla="*/ 0 h 18"/>
                      <a:gd name="T12" fmla="*/ 0 w 13"/>
                      <a:gd name="T13" fmla="*/ 0 h 18"/>
                      <a:gd name="T14" fmla="*/ 0 w 13"/>
                      <a:gd name="T15" fmla="*/ 0 h 18"/>
                      <a:gd name="T16" fmla="*/ 0 w 13"/>
                      <a:gd name="T17" fmla="*/ 0 h 18"/>
                      <a:gd name="T18" fmla="*/ 0 w 13"/>
                      <a:gd name="T19" fmla="*/ 0 h 18"/>
                      <a:gd name="T20" fmla="*/ 0 w 13"/>
                      <a:gd name="T21" fmla="*/ 0 h 18"/>
                      <a:gd name="T22" fmla="*/ 0 w 13"/>
                      <a:gd name="T23" fmla="*/ 0 h 18"/>
                      <a:gd name="T24" fmla="*/ 0 w 13"/>
                      <a:gd name="T25" fmla="*/ 0 h 1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"/>
                      <a:gd name="T40" fmla="*/ 0 h 18"/>
                      <a:gd name="T41" fmla="*/ 13 w 13"/>
                      <a:gd name="T42" fmla="*/ 18 h 1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" h="18">
                        <a:moveTo>
                          <a:pt x="13" y="0"/>
                        </a:moveTo>
                        <a:lnTo>
                          <a:pt x="12" y="3"/>
                        </a:lnTo>
                        <a:lnTo>
                          <a:pt x="9" y="9"/>
                        </a:lnTo>
                        <a:lnTo>
                          <a:pt x="8" y="15"/>
                        </a:lnTo>
                        <a:lnTo>
                          <a:pt x="8" y="18"/>
                        </a:lnTo>
                        <a:lnTo>
                          <a:pt x="5" y="18"/>
                        </a:lnTo>
                        <a:lnTo>
                          <a:pt x="2" y="16"/>
                        </a:lnTo>
                        <a:lnTo>
                          <a:pt x="0" y="16"/>
                        </a:lnTo>
                        <a:lnTo>
                          <a:pt x="2" y="12"/>
                        </a:lnTo>
                        <a:lnTo>
                          <a:pt x="5" y="8"/>
                        </a:lnTo>
                        <a:lnTo>
                          <a:pt x="9" y="3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69" name="Freeform 297"/>
                  <p:cNvSpPr>
                    <a:spLocks/>
                  </p:cNvSpPr>
                  <p:nvPr/>
                </p:nvSpPr>
                <p:spPr bwMode="auto">
                  <a:xfrm>
                    <a:off x="1964" y="2566"/>
                    <a:ext cx="6" cy="5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w 17"/>
                      <a:gd name="T7" fmla="*/ 0 h 18"/>
                      <a:gd name="T8" fmla="*/ 0 w 17"/>
                      <a:gd name="T9" fmla="*/ 0 h 18"/>
                      <a:gd name="T10" fmla="*/ 0 w 17"/>
                      <a:gd name="T11" fmla="*/ 0 h 18"/>
                      <a:gd name="T12" fmla="*/ 0 w 17"/>
                      <a:gd name="T13" fmla="*/ 0 h 18"/>
                      <a:gd name="T14" fmla="*/ 0 w 17"/>
                      <a:gd name="T15" fmla="*/ 0 h 18"/>
                      <a:gd name="T16" fmla="*/ 0 w 17"/>
                      <a:gd name="T17" fmla="*/ 0 h 18"/>
                      <a:gd name="T18" fmla="*/ 0 w 17"/>
                      <a:gd name="T19" fmla="*/ 0 h 18"/>
                      <a:gd name="T20" fmla="*/ 0 w 17"/>
                      <a:gd name="T21" fmla="*/ 0 h 18"/>
                      <a:gd name="T22" fmla="*/ 0 w 17"/>
                      <a:gd name="T23" fmla="*/ 0 h 18"/>
                      <a:gd name="T24" fmla="*/ 0 w 17"/>
                      <a:gd name="T25" fmla="*/ 0 h 18"/>
                      <a:gd name="T26" fmla="*/ 0 w 17"/>
                      <a:gd name="T27" fmla="*/ 0 h 18"/>
                      <a:gd name="T28" fmla="*/ 0 w 17"/>
                      <a:gd name="T29" fmla="*/ 0 h 18"/>
                      <a:gd name="T30" fmla="*/ 0 w 17"/>
                      <a:gd name="T31" fmla="*/ 0 h 18"/>
                      <a:gd name="T32" fmla="*/ 0 w 17"/>
                      <a:gd name="T33" fmla="*/ 0 h 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7"/>
                      <a:gd name="T52" fmla="*/ 0 h 18"/>
                      <a:gd name="T53" fmla="*/ 17 w 17"/>
                      <a:gd name="T54" fmla="*/ 18 h 1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7" h="18">
                        <a:moveTo>
                          <a:pt x="4" y="0"/>
                        </a:moveTo>
                        <a:lnTo>
                          <a:pt x="3" y="3"/>
                        </a:lnTo>
                        <a:lnTo>
                          <a:pt x="3" y="8"/>
                        </a:lnTo>
                        <a:lnTo>
                          <a:pt x="1" y="11"/>
                        </a:lnTo>
                        <a:lnTo>
                          <a:pt x="0" y="13"/>
                        </a:lnTo>
                        <a:lnTo>
                          <a:pt x="3" y="16"/>
                        </a:lnTo>
                        <a:lnTo>
                          <a:pt x="6" y="18"/>
                        </a:lnTo>
                        <a:lnTo>
                          <a:pt x="9" y="18"/>
                        </a:lnTo>
                        <a:lnTo>
                          <a:pt x="11" y="18"/>
                        </a:lnTo>
                        <a:lnTo>
                          <a:pt x="13" y="15"/>
                        </a:lnTo>
                        <a:lnTo>
                          <a:pt x="14" y="11"/>
                        </a:lnTo>
                        <a:lnTo>
                          <a:pt x="16" y="6"/>
                        </a:lnTo>
                        <a:lnTo>
                          <a:pt x="17" y="3"/>
                        </a:lnTo>
                        <a:lnTo>
                          <a:pt x="13" y="3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0" name="Freeform 298"/>
                  <p:cNvSpPr>
                    <a:spLocks/>
                  </p:cNvSpPr>
                  <p:nvPr/>
                </p:nvSpPr>
                <p:spPr bwMode="auto">
                  <a:xfrm>
                    <a:off x="1971" y="2568"/>
                    <a:ext cx="5" cy="5"/>
                  </a:xfrm>
                  <a:custGeom>
                    <a:avLst/>
                    <a:gdLst>
                      <a:gd name="T0" fmla="*/ 0 w 13"/>
                      <a:gd name="T1" fmla="*/ 0 h 14"/>
                      <a:gd name="T2" fmla="*/ 0 w 13"/>
                      <a:gd name="T3" fmla="*/ 0 h 14"/>
                      <a:gd name="T4" fmla="*/ 0 w 13"/>
                      <a:gd name="T5" fmla="*/ 0 h 14"/>
                      <a:gd name="T6" fmla="*/ 0 w 13"/>
                      <a:gd name="T7" fmla="*/ 0 h 14"/>
                      <a:gd name="T8" fmla="*/ 0 w 13"/>
                      <a:gd name="T9" fmla="*/ 0 h 14"/>
                      <a:gd name="T10" fmla="*/ 0 w 13"/>
                      <a:gd name="T11" fmla="*/ 0 h 14"/>
                      <a:gd name="T12" fmla="*/ 0 w 13"/>
                      <a:gd name="T13" fmla="*/ 0 h 14"/>
                      <a:gd name="T14" fmla="*/ 0 w 13"/>
                      <a:gd name="T15" fmla="*/ 0 h 14"/>
                      <a:gd name="T16" fmla="*/ 0 w 13"/>
                      <a:gd name="T17" fmla="*/ 0 h 14"/>
                      <a:gd name="T18" fmla="*/ 0 w 13"/>
                      <a:gd name="T19" fmla="*/ 0 h 14"/>
                      <a:gd name="T20" fmla="*/ 0 w 13"/>
                      <a:gd name="T21" fmla="*/ 0 h 14"/>
                      <a:gd name="T22" fmla="*/ 0 w 13"/>
                      <a:gd name="T23" fmla="*/ 0 h 14"/>
                      <a:gd name="T24" fmla="*/ 0 w 13"/>
                      <a:gd name="T25" fmla="*/ 0 h 14"/>
                      <a:gd name="T26" fmla="*/ 0 w 13"/>
                      <a:gd name="T27" fmla="*/ 0 h 14"/>
                      <a:gd name="T28" fmla="*/ 0 w 13"/>
                      <a:gd name="T29" fmla="*/ 0 h 14"/>
                      <a:gd name="T30" fmla="*/ 0 w 13"/>
                      <a:gd name="T31" fmla="*/ 0 h 14"/>
                      <a:gd name="T32" fmla="*/ 0 w 13"/>
                      <a:gd name="T33" fmla="*/ 0 h 1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"/>
                      <a:gd name="T52" fmla="*/ 0 h 14"/>
                      <a:gd name="T53" fmla="*/ 13 w 13"/>
                      <a:gd name="T54" fmla="*/ 14 h 1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" h="14">
                        <a:moveTo>
                          <a:pt x="0" y="5"/>
                        </a:moveTo>
                        <a:lnTo>
                          <a:pt x="0" y="7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4" y="13"/>
                        </a:lnTo>
                        <a:lnTo>
                          <a:pt x="9" y="11"/>
                        </a:lnTo>
                        <a:lnTo>
                          <a:pt x="12" y="8"/>
                        </a:lnTo>
                        <a:lnTo>
                          <a:pt x="13" y="5"/>
                        </a:lnTo>
                        <a:lnTo>
                          <a:pt x="13" y="3"/>
                        </a:lnTo>
                        <a:lnTo>
                          <a:pt x="10" y="1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4" y="1"/>
                        </a:lnTo>
                        <a:lnTo>
                          <a:pt x="3" y="3"/>
                        </a:lnTo>
                        <a:lnTo>
                          <a:pt x="2" y="4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1" name="Freeform 299"/>
                  <p:cNvSpPr>
                    <a:spLocks/>
                  </p:cNvSpPr>
                  <p:nvPr/>
                </p:nvSpPr>
                <p:spPr bwMode="auto">
                  <a:xfrm>
                    <a:off x="1976" y="2570"/>
                    <a:ext cx="2" cy="3"/>
                  </a:xfrm>
                  <a:custGeom>
                    <a:avLst/>
                    <a:gdLst>
                      <a:gd name="T0" fmla="*/ 0 w 7"/>
                      <a:gd name="T1" fmla="*/ 0 h 7"/>
                      <a:gd name="T2" fmla="*/ 0 w 7"/>
                      <a:gd name="T3" fmla="*/ 0 h 7"/>
                      <a:gd name="T4" fmla="*/ 0 w 7"/>
                      <a:gd name="T5" fmla="*/ 0 h 7"/>
                      <a:gd name="T6" fmla="*/ 0 w 7"/>
                      <a:gd name="T7" fmla="*/ 0 h 7"/>
                      <a:gd name="T8" fmla="*/ 0 w 7"/>
                      <a:gd name="T9" fmla="*/ 0 h 7"/>
                      <a:gd name="T10" fmla="*/ 0 w 7"/>
                      <a:gd name="T11" fmla="*/ 0 h 7"/>
                      <a:gd name="T12" fmla="*/ 0 w 7"/>
                      <a:gd name="T13" fmla="*/ 0 h 7"/>
                      <a:gd name="T14" fmla="*/ 0 w 7"/>
                      <a:gd name="T15" fmla="*/ 0 h 7"/>
                      <a:gd name="T16" fmla="*/ 0 w 7"/>
                      <a:gd name="T17" fmla="*/ 0 h 7"/>
                      <a:gd name="T18" fmla="*/ 0 w 7"/>
                      <a:gd name="T19" fmla="*/ 0 h 7"/>
                      <a:gd name="T20" fmla="*/ 0 w 7"/>
                      <a:gd name="T21" fmla="*/ 0 h 7"/>
                      <a:gd name="T22" fmla="*/ 0 w 7"/>
                      <a:gd name="T23" fmla="*/ 0 h 7"/>
                      <a:gd name="T24" fmla="*/ 0 w 7"/>
                      <a:gd name="T25" fmla="*/ 0 h 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"/>
                      <a:gd name="T40" fmla="*/ 0 h 7"/>
                      <a:gd name="T41" fmla="*/ 7 w 7"/>
                      <a:gd name="T42" fmla="*/ 7 h 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" h="7">
                        <a:moveTo>
                          <a:pt x="4" y="7"/>
                        </a:moveTo>
                        <a:lnTo>
                          <a:pt x="6" y="6"/>
                        </a:lnTo>
                        <a:lnTo>
                          <a:pt x="7" y="4"/>
                        </a:lnTo>
                        <a:lnTo>
                          <a:pt x="7" y="1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1" y="7"/>
                        </a:lnTo>
                        <a:lnTo>
                          <a:pt x="3" y="7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300"/>
                  <p:cNvSpPr>
                    <a:spLocks/>
                  </p:cNvSpPr>
                  <p:nvPr/>
                </p:nvSpPr>
                <p:spPr bwMode="auto">
                  <a:xfrm>
                    <a:off x="1944" y="2571"/>
                    <a:ext cx="7" cy="9"/>
                  </a:xfrm>
                  <a:custGeom>
                    <a:avLst/>
                    <a:gdLst>
                      <a:gd name="T0" fmla="*/ 0 w 19"/>
                      <a:gd name="T1" fmla="*/ 0 h 28"/>
                      <a:gd name="T2" fmla="*/ 0 w 19"/>
                      <a:gd name="T3" fmla="*/ 0 h 28"/>
                      <a:gd name="T4" fmla="*/ 0 w 19"/>
                      <a:gd name="T5" fmla="*/ 0 h 28"/>
                      <a:gd name="T6" fmla="*/ 0 w 19"/>
                      <a:gd name="T7" fmla="*/ 0 h 28"/>
                      <a:gd name="T8" fmla="*/ 0 w 19"/>
                      <a:gd name="T9" fmla="*/ 0 h 28"/>
                      <a:gd name="T10" fmla="*/ 0 w 19"/>
                      <a:gd name="T11" fmla="*/ 0 h 28"/>
                      <a:gd name="T12" fmla="*/ 0 w 19"/>
                      <a:gd name="T13" fmla="*/ 0 h 28"/>
                      <a:gd name="T14" fmla="*/ 0 w 19"/>
                      <a:gd name="T15" fmla="*/ 0 h 28"/>
                      <a:gd name="T16" fmla="*/ 0 w 19"/>
                      <a:gd name="T17" fmla="*/ 0 h 28"/>
                      <a:gd name="T18" fmla="*/ 0 w 19"/>
                      <a:gd name="T19" fmla="*/ 0 h 28"/>
                      <a:gd name="T20" fmla="*/ 0 w 19"/>
                      <a:gd name="T21" fmla="*/ 0 h 28"/>
                      <a:gd name="T22" fmla="*/ 0 w 19"/>
                      <a:gd name="T23" fmla="*/ 0 h 28"/>
                      <a:gd name="T24" fmla="*/ 0 w 19"/>
                      <a:gd name="T25" fmla="*/ 0 h 2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9"/>
                      <a:gd name="T40" fmla="*/ 0 h 28"/>
                      <a:gd name="T41" fmla="*/ 19 w 19"/>
                      <a:gd name="T42" fmla="*/ 28 h 2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9" h="28">
                        <a:moveTo>
                          <a:pt x="19" y="0"/>
                        </a:moveTo>
                        <a:lnTo>
                          <a:pt x="17" y="2"/>
                        </a:lnTo>
                        <a:lnTo>
                          <a:pt x="10" y="9"/>
                        </a:lnTo>
                        <a:lnTo>
                          <a:pt x="3" y="19"/>
                        </a:lnTo>
                        <a:lnTo>
                          <a:pt x="0" y="25"/>
                        </a:lnTo>
                        <a:lnTo>
                          <a:pt x="3" y="26"/>
                        </a:lnTo>
                        <a:lnTo>
                          <a:pt x="6" y="26"/>
                        </a:lnTo>
                        <a:lnTo>
                          <a:pt x="9" y="26"/>
                        </a:lnTo>
                        <a:lnTo>
                          <a:pt x="10" y="28"/>
                        </a:lnTo>
                        <a:lnTo>
                          <a:pt x="11" y="20"/>
                        </a:lnTo>
                        <a:lnTo>
                          <a:pt x="14" y="12"/>
                        </a:lnTo>
                        <a:lnTo>
                          <a:pt x="17" y="5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3" name="Freeform 301"/>
                  <p:cNvSpPr>
                    <a:spLocks/>
                  </p:cNvSpPr>
                  <p:nvPr/>
                </p:nvSpPr>
                <p:spPr bwMode="auto">
                  <a:xfrm>
                    <a:off x="1949" y="2571"/>
                    <a:ext cx="8" cy="12"/>
                  </a:xfrm>
                  <a:custGeom>
                    <a:avLst/>
                    <a:gdLst>
                      <a:gd name="T0" fmla="*/ 0 w 23"/>
                      <a:gd name="T1" fmla="*/ 0 h 38"/>
                      <a:gd name="T2" fmla="*/ 0 w 23"/>
                      <a:gd name="T3" fmla="*/ 0 h 38"/>
                      <a:gd name="T4" fmla="*/ 0 w 23"/>
                      <a:gd name="T5" fmla="*/ 0 h 38"/>
                      <a:gd name="T6" fmla="*/ 0 w 23"/>
                      <a:gd name="T7" fmla="*/ 0 h 38"/>
                      <a:gd name="T8" fmla="*/ 0 w 23"/>
                      <a:gd name="T9" fmla="*/ 0 h 38"/>
                      <a:gd name="T10" fmla="*/ 0 w 23"/>
                      <a:gd name="T11" fmla="*/ 0 h 38"/>
                      <a:gd name="T12" fmla="*/ 0 w 23"/>
                      <a:gd name="T13" fmla="*/ 0 h 38"/>
                      <a:gd name="T14" fmla="*/ 0 w 23"/>
                      <a:gd name="T15" fmla="*/ 0 h 38"/>
                      <a:gd name="T16" fmla="*/ 0 w 23"/>
                      <a:gd name="T17" fmla="*/ 0 h 38"/>
                      <a:gd name="T18" fmla="*/ 0 w 23"/>
                      <a:gd name="T19" fmla="*/ 0 h 38"/>
                      <a:gd name="T20" fmla="*/ 0 w 23"/>
                      <a:gd name="T21" fmla="*/ 0 h 38"/>
                      <a:gd name="T22" fmla="*/ 0 w 23"/>
                      <a:gd name="T23" fmla="*/ 0 h 38"/>
                      <a:gd name="T24" fmla="*/ 0 w 23"/>
                      <a:gd name="T25" fmla="*/ 0 h 38"/>
                      <a:gd name="T26" fmla="*/ 0 w 23"/>
                      <a:gd name="T27" fmla="*/ 0 h 38"/>
                      <a:gd name="T28" fmla="*/ 0 w 23"/>
                      <a:gd name="T29" fmla="*/ 0 h 38"/>
                      <a:gd name="T30" fmla="*/ 0 w 23"/>
                      <a:gd name="T31" fmla="*/ 0 h 38"/>
                      <a:gd name="T32" fmla="*/ 0 w 23"/>
                      <a:gd name="T33" fmla="*/ 0 h 3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3"/>
                      <a:gd name="T52" fmla="*/ 0 h 38"/>
                      <a:gd name="T53" fmla="*/ 23 w 23"/>
                      <a:gd name="T54" fmla="*/ 38 h 3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3" h="38">
                        <a:moveTo>
                          <a:pt x="12" y="2"/>
                        </a:moveTo>
                        <a:lnTo>
                          <a:pt x="9" y="7"/>
                        </a:lnTo>
                        <a:lnTo>
                          <a:pt x="5" y="18"/>
                        </a:lnTo>
                        <a:lnTo>
                          <a:pt x="2" y="28"/>
                        </a:lnTo>
                        <a:lnTo>
                          <a:pt x="0" y="33"/>
                        </a:lnTo>
                        <a:lnTo>
                          <a:pt x="5" y="35"/>
                        </a:lnTo>
                        <a:lnTo>
                          <a:pt x="9" y="36"/>
                        </a:lnTo>
                        <a:lnTo>
                          <a:pt x="12" y="38"/>
                        </a:lnTo>
                        <a:lnTo>
                          <a:pt x="15" y="38"/>
                        </a:lnTo>
                        <a:lnTo>
                          <a:pt x="16" y="29"/>
                        </a:lnTo>
                        <a:lnTo>
                          <a:pt x="18" y="18"/>
                        </a:lnTo>
                        <a:lnTo>
                          <a:pt x="20" y="7"/>
                        </a:lnTo>
                        <a:lnTo>
                          <a:pt x="23" y="3"/>
                        </a:lnTo>
                        <a:lnTo>
                          <a:pt x="20" y="2"/>
                        </a:lnTo>
                        <a:lnTo>
                          <a:pt x="18" y="0"/>
                        </a:lnTo>
                        <a:lnTo>
                          <a:pt x="15" y="0"/>
                        </a:lnTo>
                        <a:lnTo>
                          <a:pt x="12" y="2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4" name="Freeform 302"/>
                  <p:cNvSpPr>
                    <a:spLocks/>
                  </p:cNvSpPr>
                  <p:nvPr/>
                </p:nvSpPr>
                <p:spPr bwMode="auto">
                  <a:xfrm>
                    <a:off x="1957" y="2573"/>
                    <a:ext cx="11" cy="14"/>
                  </a:xfrm>
                  <a:custGeom>
                    <a:avLst/>
                    <a:gdLst>
                      <a:gd name="T0" fmla="*/ 0 w 33"/>
                      <a:gd name="T1" fmla="*/ 0 h 43"/>
                      <a:gd name="T2" fmla="*/ 0 w 33"/>
                      <a:gd name="T3" fmla="*/ 0 h 43"/>
                      <a:gd name="T4" fmla="*/ 0 w 33"/>
                      <a:gd name="T5" fmla="*/ 0 h 43"/>
                      <a:gd name="T6" fmla="*/ 0 w 33"/>
                      <a:gd name="T7" fmla="*/ 0 h 43"/>
                      <a:gd name="T8" fmla="*/ 0 w 33"/>
                      <a:gd name="T9" fmla="*/ 0 h 43"/>
                      <a:gd name="T10" fmla="*/ 0 w 33"/>
                      <a:gd name="T11" fmla="*/ 0 h 43"/>
                      <a:gd name="T12" fmla="*/ 0 w 33"/>
                      <a:gd name="T13" fmla="*/ 0 h 43"/>
                      <a:gd name="T14" fmla="*/ 0 w 33"/>
                      <a:gd name="T15" fmla="*/ 0 h 43"/>
                      <a:gd name="T16" fmla="*/ 0 w 33"/>
                      <a:gd name="T17" fmla="*/ 0 h 43"/>
                      <a:gd name="T18" fmla="*/ 0 w 33"/>
                      <a:gd name="T19" fmla="*/ 0 h 43"/>
                      <a:gd name="T20" fmla="*/ 0 w 33"/>
                      <a:gd name="T21" fmla="*/ 0 h 43"/>
                      <a:gd name="T22" fmla="*/ 0 w 33"/>
                      <a:gd name="T23" fmla="*/ 0 h 43"/>
                      <a:gd name="T24" fmla="*/ 0 w 33"/>
                      <a:gd name="T25" fmla="*/ 0 h 43"/>
                      <a:gd name="T26" fmla="*/ 0 w 33"/>
                      <a:gd name="T27" fmla="*/ 0 h 43"/>
                      <a:gd name="T28" fmla="*/ 0 w 33"/>
                      <a:gd name="T29" fmla="*/ 0 h 43"/>
                      <a:gd name="T30" fmla="*/ 0 w 33"/>
                      <a:gd name="T31" fmla="*/ 0 h 43"/>
                      <a:gd name="T32" fmla="*/ 0 w 33"/>
                      <a:gd name="T33" fmla="*/ 0 h 43"/>
                      <a:gd name="T34" fmla="*/ 0 w 33"/>
                      <a:gd name="T35" fmla="*/ 0 h 43"/>
                      <a:gd name="T36" fmla="*/ 0 w 33"/>
                      <a:gd name="T37" fmla="*/ 0 h 43"/>
                      <a:gd name="T38" fmla="*/ 0 w 33"/>
                      <a:gd name="T39" fmla="*/ 0 h 43"/>
                      <a:gd name="T40" fmla="*/ 0 w 33"/>
                      <a:gd name="T41" fmla="*/ 0 h 43"/>
                      <a:gd name="T42" fmla="*/ 0 w 33"/>
                      <a:gd name="T43" fmla="*/ 0 h 43"/>
                      <a:gd name="T44" fmla="*/ 0 w 33"/>
                      <a:gd name="T45" fmla="*/ 0 h 43"/>
                      <a:gd name="T46" fmla="*/ 0 w 33"/>
                      <a:gd name="T47" fmla="*/ 0 h 43"/>
                      <a:gd name="T48" fmla="*/ 0 w 33"/>
                      <a:gd name="T49" fmla="*/ 0 h 4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"/>
                      <a:gd name="T76" fmla="*/ 0 h 43"/>
                      <a:gd name="T77" fmla="*/ 33 w 33"/>
                      <a:gd name="T78" fmla="*/ 43 h 4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" h="43">
                        <a:moveTo>
                          <a:pt x="0" y="37"/>
                        </a:moveTo>
                        <a:lnTo>
                          <a:pt x="3" y="33"/>
                        </a:lnTo>
                        <a:lnTo>
                          <a:pt x="4" y="26"/>
                        </a:lnTo>
                        <a:lnTo>
                          <a:pt x="7" y="19"/>
                        </a:lnTo>
                        <a:lnTo>
                          <a:pt x="7" y="14"/>
                        </a:lnTo>
                        <a:lnTo>
                          <a:pt x="13" y="16"/>
                        </a:lnTo>
                        <a:lnTo>
                          <a:pt x="21" y="17"/>
                        </a:lnTo>
                        <a:lnTo>
                          <a:pt x="27" y="17"/>
                        </a:lnTo>
                        <a:lnTo>
                          <a:pt x="27" y="13"/>
                        </a:lnTo>
                        <a:lnTo>
                          <a:pt x="26" y="10"/>
                        </a:lnTo>
                        <a:lnTo>
                          <a:pt x="24" y="4"/>
                        </a:lnTo>
                        <a:lnTo>
                          <a:pt x="23" y="1"/>
                        </a:lnTo>
                        <a:lnTo>
                          <a:pt x="24" y="0"/>
                        </a:lnTo>
                        <a:lnTo>
                          <a:pt x="27" y="3"/>
                        </a:lnTo>
                        <a:lnTo>
                          <a:pt x="30" y="7"/>
                        </a:lnTo>
                        <a:lnTo>
                          <a:pt x="32" y="13"/>
                        </a:lnTo>
                        <a:lnTo>
                          <a:pt x="33" y="16"/>
                        </a:lnTo>
                        <a:lnTo>
                          <a:pt x="33" y="22"/>
                        </a:lnTo>
                        <a:lnTo>
                          <a:pt x="30" y="30"/>
                        </a:lnTo>
                        <a:lnTo>
                          <a:pt x="27" y="39"/>
                        </a:lnTo>
                        <a:lnTo>
                          <a:pt x="24" y="43"/>
                        </a:lnTo>
                        <a:lnTo>
                          <a:pt x="20" y="43"/>
                        </a:lnTo>
                        <a:lnTo>
                          <a:pt x="13" y="42"/>
                        </a:lnTo>
                        <a:lnTo>
                          <a:pt x="4" y="4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5" name="Freeform 303"/>
                  <p:cNvSpPr>
                    <a:spLocks/>
                  </p:cNvSpPr>
                  <p:nvPr/>
                </p:nvSpPr>
                <p:spPr bwMode="auto">
                  <a:xfrm>
                    <a:off x="1968" y="2579"/>
                    <a:ext cx="10" cy="8"/>
                  </a:xfrm>
                  <a:custGeom>
                    <a:avLst/>
                    <a:gdLst>
                      <a:gd name="T0" fmla="*/ 0 w 31"/>
                      <a:gd name="T1" fmla="*/ 0 h 26"/>
                      <a:gd name="T2" fmla="*/ 0 w 31"/>
                      <a:gd name="T3" fmla="*/ 0 h 26"/>
                      <a:gd name="T4" fmla="*/ 0 w 31"/>
                      <a:gd name="T5" fmla="*/ 0 h 26"/>
                      <a:gd name="T6" fmla="*/ 0 w 31"/>
                      <a:gd name="T7" fmla="*/ 0 h 26"/>
                      <a:gd name="T8" fmla="*/ 0 w 31"/>
                      <a:gd name="T9" fmla="*/ 0 h 26"/>
                      <a:gd name="T10" fmla="*/ 0 w 31"/>
                      <a:gd name="T11" fmla="*/ 0 h 26"/>
                      <a:gd name="T12" fmla="*/ 0 w 31"/>
                      <a:gd name="T13" fmla="*/ 0 h 26"/>
                      <a:gd name="T14" fmla="*/ 0 w 31"/>
                      <a:gd name="T15" fmla="*/ 0 h 26"/>
                      <a:gd name="T16" fmla="*/ 0 w 31"/>
                      <a:gd name="T17" fmla="*/ 0 h 26"/>
                      <a:gd name="T18" fmla="*/ 0 w 31"/>
                      <a:gd name="T19" fmla="*/ 0 h 26"/>
                      <a:gd name="T20" fmla="*/ 0 w 31"/>
                      <a:gd name="T21" fmla="*/ 0 h 26"/>
                      <a:gd name="T22" fmla="*/ 0 w 31"/>
                      <a:gd name="T23" fmla="*/ 0 h 26"/>
                      <a:gd name="T24" fmla="*/ 0 w 31"/>
                      <a:gd name="T25" fmla="*/ 0 h 26"/>
                      <a:gd name="T26" fmla="*/ 0 w 31"/>
                      <a:gd name="T27" fmla="*/ 0 h 26"/>
                      <a:gd name="T28" fmla="*/ 0 w 31"/>
                      <a:gd name="T29" fmla="*/ 0 h 26"/>
                      <a:gd name="T30" fmla="*/ 0 w 31"/>
                      <a:gd name="T31" fmla="*/ 0 h 26"/>
                      <a:gd name="T32" fmla="*/ 0 w 31"/>
                      <a:gd name="T33" fmla="*/ 0 h 26"/>
                      <a:gd name="T34" fmla="*/ 0 w 31"/>
                      <a:gd name="T35" fmla="*/ 0 h 26"/>
                      <a:gd name="T36" fmla="*/ 0 w 31"/>
                      <a:gd name="T37" fmla="*/ 0 h 26"/>
                      <a:gd name="T38" fmla="*/ 0 w 31"/>
                      <a:gd name="T39" fmla="*/ 0 h 26"/>
                      <a:gd name="T40" fmla="*/ 0 w 31"/>
                      <a:gd name="T41" fmla="*/ 0 h 2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1"/>
                      <a:gd name="T64" fmla="*/ 0 h 26"/>
                      <a:gd name="T65" fmla="*/ 31 w 31"/>
                      <a:gd name="T66" fmla="*/ 26 h 2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1" h="26">
                        <a:moveTo>
                          <a:pt x="0" y="23"/>
                        </a:moveTo>
                        <a:lnTo>
                          <a:pt x="4" y="24"/>
                        </a:lnTo>
                        <a:lnTo>
                          <a:pt x="11" y="26"/>
                        </a:lnTo>
                        <a:lnTo>
                          <a:pt x="17" y="26"/>
                        </a:lnTo>
                        <a:lnTo>
                          <a:pt x="21" y="26"/>
                        </a:lnTo>
                        <a:lnTo>
                          <a:pt x="24" y="21"/>
                        </a:lnTo>
                        <a:lnTo>
                          <a:pt x="28" y="14"/>
                        </a:lnTo>
                        <a:lnTo>
                          <a:pt x="31" y="7"/>
                        </a:lnTo>
                        <a:lnTo>
                          <a:pt x="31" y="0"/>
                        </a:lnTo>
                        <a:lnTo>
                          <a:pt x="30" y="4"/>
                        </a:lnTo>
                        <a:lnTo>
                          <a:pt x="28" y="8"/>
                        </a:lnTo>
                        <a:lnTo>
                          <a:pt x="25" y="14"/>
                        </a:lnTo>
                        <a:lnTo>
                          <a:pt x="20" y="17"/>
                        </a:lnTo>
                        <a:lnTo>
                          <a:pt x="15" y="18"/>
                        </a:lnTo>
                        <a:lnTo>
                          <a:pt x="11" y="17"/>
                        </a:lnTo>
                        <a:lnTo>
                          <a:pt x="8" y="16"/>
                        </a:lnTo>
                        <a:lnTo>
                          <a:pt x="5" y="16"/>
                        </a:lnTo>
                        <a:lnTo>
                          <a:pt x="2" y="16"/>
                        </a:lnTo>
                        <a:lnTo>
                          <a:pt x="2" y="18"/>
                        </a:lnTo>
                        <a:lnTo>
                          <a:pt x="1" y="2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6" name="Freeform 304"/>
                  <p:cNvSpPr>
                    <a:spLocks/>
                  </p:cNvSpPr>
                  <p:nvPr/>
                </p:nvSpPr>
                <p:spPr bwMode="auto">
                  <a:xfrm>
                    <a:off x="1927" y="2582"/>
                    <a:ext cx="13" cy="18"/>
                  </a:xfrm>
                  <a:custGeom>
                    <a:avLst/>
                    <a:gdLst>
                      <a:gd name="T0" fmla="*/ 0 w 38"/>
                      <a:gd name="T1" fmla="*/ 0 h 54"/>
                      <a:gd name="T2" fmla="*/ 0 w 38"/>
                      <a:gd name="T3" fmla="*/ 0 h 54"/>
                      <a:gd name="T4" fmla="*/ 0 w 38"/>
                      <a:gd name="T5" fmla="*/ 0 h 54"/>
                      <a:gd name="T6" fmla="*/ 0 w 38"/>
                      <a:gd name="T7" fmla="*/ 0 h 54"/>
                      <a:gd name="T8" fmla="*/ 0 w 38"/>
                      <a:gd name="T9" fmla="*/ 0 h 54"/>
                      <a:gd name="T10" fmla="*/ 0 w 38"/>
                      <a:gd name="T11" fmla="*/ 0 h 54"/>
                      <a:gd name="T12" fmla="*/ 0 w 38"/>
                      <a:gd name="T13" fmla="*/ 0 h 54"/>
                      <a:gd name="T14" fmla="*/ 0 w 38"/>
                      <a:gd name="T15" fmla="*/ 0 h 54"/>
                      <a:gd name="T16" fmla="*/ 0 w 38"/>
                      <a:gd name="T17" fmla="*/ 0 h 54"/>
                      <a:gd name="T18" fmla="*/ 0 w 38"/>
                      <a:gd name="T19" fmla="*/ 0 h 54"/>
                      <a:gd name="T20" fmla="*/ 0 w 38"/>
                      <a:gd name="T21" fmla="*/ 0 h 54"/>
                      <a:gd name="T22" fmla="*/ 0 w 38"/>
                      <a:gd name="T23" fmla="*/ 0 h 54"/>
                      <a:gd name="T24" fmla="*/ 0 w 38"/>
                      <a:gd name="T25" fmla="*/ 0 h 54"/>
                      <a:gd name="T26" fmla="*/ 0 w 38"/>
                      <a:gd name="T27" fmla="*/ 0 h 54"/>
                      <a:gd name="T28" fmla="*/ 0 w 38"/>
                      <a:gd name="T29" fmla="*/ 0 h 54"/>
                      <a:gd name="T30" fmla="*/ 0 w 38"/>
                      <a:gd name="T31" fmla="*/ 0 h 54"/>
                      <a:gd name="T32" fmla="*/ 0 w 38"/>
                      <a:gd name="T33" fmla="*/ 0 h 5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"/>
                      <a:gd name="T52" fmla="*/ 0 h 54"/>
                      <a:gd name="T53" fmla="*/ 38 w 38"/>
                      <a:gd name="T54" fmla="*/ 54 h 5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" h="54">
                        <a:moveTo>
                          <a:pt x="0" y="43"/>
                        </a:moveTo>
                        <a:lnTo>
                          <a:pt x="2" y="45"/>
                        </a:lnTo>
                        <a:lnTo>
                          <a:pt x="7" y="48"/>
                        </a:lnTo>
                        <a:lnTo>
                          <a:pt x="11" y="52"/>
                        </a:lnTo>
                        <a:lnTo>
                          <a:pt x="15" y="54"/>
                        </a:lnTo>
                        <a:lnTo>
                          <a:pt x="17" y="42"/>
                        </a:lnTo>
                        <a:lnTo>
                          <a:pt x="23" y="25"/>
                        </a:lnTo>
                        <a:lnTo>
                          <a:pt x="30" y="9"/>
                        </a:lnTo>
                        <a:lnTo>
                          <a:pt x="38" y="0"/>
                        </a:lnTo>
                        <a:lnTo>
                          <a:pt x="33" y="2"/>
                        </a:lnTo>
                        <a:lnTo>
                          <a:pt x="28" y="3"/>
                        </a:lnTo>
                        <a:lnTo>
                          <a:pt x="24" y="3"/>
                        </a:lnTo>
                        <a:lnTo>
                          <a:pt x="23" y="2"/>
                        </a:lnTo>
                        <a:lnTo>
                          <a:pt x="17" y="10"/>
                        </a:lnTo>
                        <a:lnTo>
                          <a:pt x="8" y="23"/>
                        </a:lnTo>
                        <a:lnTo>
                          <a:pt x="1" y="35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7" name="Freeform 305"/>
                  <p:cNvSpPr>
                    <a:spLocks/>
                  </p:cNvSpPr>
                  <p:nvPr/>
                </p:nvSpPr>
                <p:spPr bwMode="auto">
                  <a:xfrm>
                    <a:off x="1938" y="2588"/>
                    <a:ext cx="16" cy="16"/>
                  </a:xfrm>
                  <a:custGeom>
                    <a:avLst/>
                    <a:gdLst>
                      <a:gd name="T0" fmla="*/ 0 w 47"/>
                      <a:gd name="T1" fmla="*/ 0 h 51"/>
                      <a:gd name="T2" fmla="*/ 0 w 47"/>
                      <a:gd name="T3" fmla="*/ 0 h 51"/>
                      <a:gd name="T4" fmla="*/ 0 w 47"/>
                      <a:gd name="T5" fmla="*/ 0 h 51"/>
                      <a:gd name="T6" fmla="*/ 0 w 47"/>
                      <a:gd name="T7" fmla="*/ 0 h 51"/>
                      <a:gd name="T8" fmla="*/ 0 w 47"/>
                      <a:gd name="T9" fmla="*/ 0 h 51"/>
                      <a:gd name="T10" fmla="*/ 0 w 47"/>
                      <a:gd name="T11" fmla="*/ 0 h 51"/>
                      <a:gd name="T12" fmla="*/ 0 w 47"/>
                      <a:gd name="T13" fmla="*/ 0 h 51"/>
                      <a:gd name="T14" fmla="*/ 0 w 47"/>
                      <a:gd name="T15" fmla="*/ 0 h 51"/>
                      <a:gd name="T16" fmla="*/ 0 w 47"/>
                      <a:gd name="T17" fmla="*/ 0 h 51"/>
                      <a:gd name="T18" fmla="*/ 0 w 47"/>
                      <a:gd name="T19" fmla="*/ 0 h 51"/>
                      <a:gd name="T20" fmla="*/ 0 w 47"/>
                      <a:gd name="T21" fmla="*/ 0 h 51"/>
                      <a:gd name="T22" fmla="*/ 0 w 47"/>
                      <a:gd name="T23" fmla="*/ 0 h 51"/>
                      <a:gd name="T24" fmla="*/ 0 w 47"/>
                      <a:gd name="T25" fmla="*/ 0 h 51"/>
                      <a:gd name="T26" fmla="*/ 0 w 47"/>
                      <a:gd name="T27" fmla="*/ 0 h 51"/>
                      <a:gd name="T28" fmla="*/ 0 w 47"/>
                      <a:gd name="T29" fmla="*/ 0 h 51"/>
                      <a:gd name="T30" fmla="*/ 0 w 47"/>
                      <a:gd name="T31" fmla="*/ 0 h 51"/>
                      <a:gd name="T32" fmla="*/ 0 w 47"/>
                      <a:gd name="T33" fmla="*/ 0 h 5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7"/>
                      <a:gd name="T52" fmla="*/ 0 h 51"/>
                      <a:gd name="T53" fmla="*/ 47 w 47"/>
                      <a:gd name="T54" fmla="*/ 51 h 5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7" h="51">
                        <a:moveTo>
                          <a:pt x="1" y="43"/>
                        </a:moveTo>
                        <a:lnTo>
                          <a:pt x="7" y="45"/>
                        </a:lnTo>
                        <a:lnTo>
                          <a:pt x="16" y="49"/>
                        </a:lnTo>
                        <a:lnTo>
                          <a:pt x="26" y="51"/>
                        </a:lnTo>
                        <a:lnTo>
                          <a:pt x="31" y="51"/>
                        </a:lnTo>
                        <a:lnTo>
                          <a:pt x="36" y="40"/>
                        </a:lnTo>
                        <a:lnTo>
                          <a:pt x="42" y="25"/>
                        </a:lnTo>
                        <a:lnTo>
                          <a:pt x="47" y="10"/>
                        </a:lnTo>
                        <a:lnTo>
                          <a:pt x="47" y="0"/>
                        </a:lnTo>
                        <a:lnTo>
                          <a:pt x="40" y="6"/>
                        </a:lnTo>
                        <a:lnTo>
                          <a:pt x="27" y="12"/>
                        </a:lnTo>
                        <a:lnTo>
                          <a:pt x="16" y="16"/>
                        </a:lnTo>
                        <a:lnTo>
                          <a:pt x="10" y="13"/>
                        </a:lnTo>
                        <a:lnTo>
                          <a:pt x="6" y="20"/>
                        </a:lnTo>
                        <a:lnTo>
                          <a:pt x="1" y="29"/>
                        </a:lnTo>
                        <a:lnTo>
                          <a:pt x="0" y="36"/>
                        </a:lnTo>
                        <a:lnTo>
                          <a:pt x="1" y="43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8" name="Freeform 306"/>
                  <p:cNvSpPr>
                    <a:spLocks/>
                  </p:cNvSpPr>
                  <p:nvPr/>
                </p:nvSpPr>
                <p:spPr bwMode="auto">
                  <a:xfrm>
                    <a:off x="1951" y="2592"/>
                    <a:ext cx="17" cy="14"/>
                  </a:xfrm>
                  <a:custGeom>
                    <a:avLst/>
                    <a:gdLst>
                      <a:gd name="T0" fmla="*/ 0 w 51"/>
                      <a:gd name="T1" fmla="*/ 0 h 46"/>
                      <a:gd name="T2" fmla="*/ 0 w 51"/>
                      <a:gd name="T3" fmla="*/ 0 h 46"/>
                      <a:gd name="T4" fmla="*/ 0 w 51"/>
                      <a:gd name="T5" fmla="*/ 0 h 46"/>
                      <a:gd name="T6" fmla="*/ 0 w 51"/>
                      <a:gd name="T7" fmla="*/ 0 h 46"/>
                      <a:gd name="T8" fmla="*/ 0 w 51"/>
                      <a:gd name="T9" fmla="*/ 0 h 46"/>
                      <a:gd name="T10" fmla="*/ 0 w 51"/>
                      <a:gd name="T11" fmla="*/ 0 h 46"/>
                      <a:gd name="T12" fmla="*/ 0 w 51"/>
                      <a:gd name="T13" fmla="*/ 0 h 46"/>
                      <a:gd name="T14" fmla="*/ 0 w 51"/>
                      <a:gd name="T15" fmla="*/ 0 h 46"/>
                      <a:gd name="T16" fmla="*/ 0 w 51"/>
                      <a:gd name="T17" fmla="*/ 0 h 46"/>
                      <a:gd name="T18" fmla="*/ 0 w 51"/>
                      <a:gd name="T19" fmla="*/ 0 h 46"/>
                      <a:gd name="T20" fmla="*/ 0 w 51"/>
                      <a:gd name="T21" fmla="*/ 0 h 46"/>
                      <a:gd name="T22" fmla="*/ 0 w 51"/>
                      <a:gd name="T23" fmla="*/ 0 h 46"/>
                      <a:gd name="T24" fmla="*/ 0 w 51"/>
                      <a:gd name="T25" fmla="*/ 0 h 46"/>
                      <a:gd name="T26" fmla="*/ 0 w 51"/>
                      <a:gd name="T27" fmla="*/ 0 h 46"/>
                      <a:gd name="T28" fmla="*/ 0 w 51"/>
                      <a:gd name="T29" fmla="*/ 0 h 46"/>
                      <a:gd name="T30" fmla="*/ 0 w 51"/>
                      <a:gd name="T31" fmla="*/ 0 h 46"/>
                      <a:gd name="T32" fmla="*/ 0 w 51"/>
                      <a:gd name="T33" fmla="*/ 0 h 46"/>
                      <a:gd name="T34" fmla="*/ 0 w 51"/>
                      <a:gd name="T35" fmla="*/ 0 h 46"/>
                      <a:gd name="T36" fmla="*/ 0 w 51"/>
                      <a:gd name="T37" fmla="*/ 0 h 46"/>
                      <a:gd name="T38" fmla="*/ 0 w 51"/>
                      <a:gd name="T39" fmla="*/ 0 h 46"/>
                      <a:gd name="T40" fmla="*/ 0 w 51"/>
                      <a:gd name="T41" fmla="*/ 0 h 4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1"/>
                      <a:gd name="T64" fmla="*/ 0 h 46"/>
                      <a:gd name="T65" fmla="*/ 51 w 51"/>
                      <a:gd name="T66" fmla="*/ 46 h 4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1" h="46">
                        <a:moveTo>
                          <a:pt x="0" y="40"/>
                        </a:moveTo>
                        <a:lnTo>
                          <a:pt x="8" y="43"/>
                        </a:lnTo>
                        <a:lnTo>
                          <a:pt x="20" y="46"/>
                        </a:lnTo>
                        <a:lnTo>
                          <a:pt x="33" y="46"/>
                        </a:lnTo>
                        <a:lnTo>
                          <a:pt x="40" y="44"/>
                        </a:lnTo>
                        <a:lnTo>
                          <a:pt x="44" y="36"/>
                        </a:lnTo>
                        <a:lnTo>
                          <a:pt x="50" y="23"/>
                        </a:lnTo>
                        <a:lnTo>
                          <a:pt x="51" y="10"/>
                        </a:lnTo>
                        <a:lnTo>
                          <a:pt x="50" y="0"/>
                        </a:lnTo>
                        <a:lnTo>
                          <a:pt x="50" y="7"/>
                        </a:lnTo>
                        <a:lnTo>
                          <a:pt x="49" y="15"/>
                        </a:lnTo>
                        <a:lnTo>
                          <a:pt x="46" y="23"/>
                        </a:lnTo>
                        <a:lnTo>
                          <a:pt x="41" y="27"/>
                        </a:lnTo>
                        <a:lnTo>
                          <a:pt x="36" y="30"/>
                        </a:lnTo>
                        <a:lnTo>
                          <a:pt x="30" y="31"/>
                        </a:lnTo>
                        <a:lnTo>
                          <a:pt x="23" y="30"/>
                        </a:lnTo>
                        <a:lnTo>
                          <a:pt x="17" y="27"/>
                        </a:lnTo>
                        <a:lnTo>
                          <a:pt x="11" y="27"/>
                        </a:lnTo>
                        <a:lnTo>
                          <a:pt x="7" y="31"/>
                        </a:lnTo>
                        <a:lnTo>
                          <a:pt x="3" y="36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9" name="Freeform 307"/>
                  <p:cNvSpPr>
                    <a:spLocks/>
                  </p:cNvSpPr>
                  <p:nvPr/>
                </p:nvSpPr>
                <p:spPr bwMode="auto">
                  <a:xfrm>
                    <a:off x="1968" y="2596"/>
                    <a:ext cx="8" cy="9"/>
                  </a:xfrm>
                  <a:custGeom>
                    <a:avLst/>
                    <a:gdLst>
                      <a:gd name="T0" fmla="*/ 0 w 22"/>
                      <a:gd name="T1" fmla="*/ 0 h 27"/>
                      <a:gd name="T2" fmla="*/ 0 w 22"/>
                      <a:gd name="T3" fmla="*/ 0 h 27"/>
                      <a:gd name="T4" fmla="*/ 0 w 22"/>
                      <a:gd name="T5" fmla="*/ 0 h 27"/>
                      <a:gd name="T6" fmla="*/ 0 w 22"/>
                      <a:gd name="T7" fmla="*/ 0 h 27"/>
                      <a:gd name="T8" fmla="*/ 0 w 22"/>
                      <a:gd name="T9" fmla="*/ 0 h 27"/>
                      <a:gd name="T10" fmla="*/ 0 w 22"/>
                      <a:gd name="T11" fmla="*/ 0 h 27"/>
                      <a:gd name="T12" fmla="*/ 0 w 22"/>
                      <a:gd name="T13" fmla="*/ 0 h 27"/>
                      <a:gd name="T14" fmla="*/ 0 w 22"/>
                      <a:gd name="T15" fmla="*/ 0 h 27"/>
                      <a:gd name="T16" fmla="*/ 0 w 22"/>
                      <a:gd name="T17" fmla="*/ 0 h 27"/>
                      <a:gd name="T18" fmla="*/ 0 w 22"/>
                      <a:gd name="T19" fmla="*/ 0 h 27"/>
                      <a:gd name="T20" fmla="*/ 0 w 22"/>
                      <a:gd name="T21" fmla="*/ 0 h 27"/>
                      <a:gd name="T22" fmla="*/ 0 w 22"/>
                      <a:gd name="T23" fmla="*/ 0 h 27"/>
                      <a:gd name="T24" fmla="*/ 0 w 22"/>
                      <a:gd name="T25" fmla="*/ 0 h 27"/>
                      <a:gd name="T26" fmla="*/ 0 w 22"/>
                      <a:gd name="T27" fmla="*/ 0 h 27"/>
                      <a:gd name="T28" fmla="*/ 0 w 22"/>
                      <a:gd name="T29" fmla="*/ 0 h 27"/>
                      <a:gd name="T30" fmla="*/ 0 w 22"/>
                      <a:gd name="T31" fmla="*/ 0 h 27"/>
                      <a:gd name="T32" fmla="*/ 0 w 22"/>
                      <a:gd name="T33" fmla="*/ 0 h 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2"/>
                      <a:gd name="T52" fmla="*/ 0 h 27"/>
                      <a:gd name="T53" fmla="*/ 22 w 22"/>
                      <a:gd name="T54" fmla="*/ 27 h 2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2" h="27">
                        <a:moveTo>
                          <a:pt x="0" y="26"/>
                        </a:moveTo>
                        <a:lnTo>
                          <a:pt x="2" y="27"/>
                        </a:lnTo>
                        <a:lnTo>
                          <a:pt x="5" y="27"/>
                        </a:lnTo>
                        <a:lnTo>
                          <a:pt x="6" y="27"/>
                        </a:lnTo>
                        <a:lnTo>
                          <a:pt x="9" y="24"/>
                        </a:lnTo>
                        <a:lnTo>
                          <a:pt x="13" y="20"/>
                        </a:lnTo>
                        <a:lnTo>
                          <a:pt x="18" y="13"/>
                        </a:lnTo>
                        <a:lnTo>
                          <a:pt x="22" y="5"/>
                        </a:lnTo>
                        <a:lnTo>
                          <a:pt x="22" y="0"/>
                        </a:lnTo>
                        <a:lnTo>
                          <a:pt x="19" y="4"/>
                        </a:lnTo>
                        <a:lnTo>
                          <a:pt x="15" y="8"/>
                        </a:lnTo>
                        <a:lnTo>
                          <a:pt x="11" y="13"/>
                        </a:lnTo>
                        <a:lnTo>
                          <a:pt x="6" y="14"/>
                        </a:lnTo>
                        <a:lnTo>
                          <a:pt x="3" y="17"/>
                        </a:lnTo>
                        <a:lnTo>
                          <a:pt x="2" y="20"/>
                        </a:lnTo>
                        <a:lnTo>
                          <a:pt x="0" y="23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0" name="Freeform 308"/>
                  <p:cNvSpPr>
                    <a:spLocks/>
                  </p:cNvSpPr>
                  <p:nvPr/>
                </p:nvSpPr>
                <p:spPr bwMode="auto">
                  <a:xfrm>
                    <a:off x="1954" y="2612"/>
                    <a:ext cx="15" cy="20"/>
                  </a:xfrm>
                  <a:custGeom>
                    <a:avLst/>
                    <a:gdLst>
                      <a:gd name="T0" fmla="*/ 0 w 46"/>
                      <a:gd name="T1" fmla="*/ 0 h 63"/>
                      <a:gd name="T2" fmla="*/ 0 w 46"/>
                      <a:gd name="T3" fmla="*/ 0 h 63"/>
                      <a:gd name="T4" fmla="*/ 0 w 46"/>
                      <a:gd name="T5" fmla="*/ 0 h 63"/>
                      <a:gd name="T6" fmla="*/ 0 w 46"/>
                      <a:gd name="T7" fmla="*/ 0 h 63"/>
                      <a:gd name="T8" fmla="*/ 0 w 46"/>
                      <a:gd name="T9" fmla="*/ 0 h 63"/>
                      <a:gd name="T10" fmla="*/ 0 w 46"/>
                      <a:gd name="T11" fmla="*/ 0 h 63"/>
                      <a:gd name="T12" fmla="*/ 0 w 46"/>
                      <a:gd name="T13" fmla="*/ 0 h 63"/>
                      <a:gd name="T14" fmla="*/ 0 w 46"/>
                      <a:gd name="T15" fmla="*/ 0 h 63"/>
                      <a:gd name="T16" fmla="*/ 0 w 46"/>
                      <a:gd name="T17" fmla="*/ 0 h 63"/>
                      <a:gd name="T18" fmla="*/ 0 w 46"/>
                      <a:gd name="T19" fmla="*/ 0 h 63"/>
                      <a:gd name="T20" fmla="*/ 0 w 46"/>
                      <a:gd name="T21" fmla="*/ 0 h 63"/>
                      <a:gd name="T22" fmla="*/ 0 w 46"/>
                      <a:gd name="T23" fmla="*/ 0 h 63"/>
                      <a:gd name="T24" fmla="*/ 0 w 46"/>
                      <a:gd name="T25" fmla="*/ 0 h 63"/>
                      <a:gd name="T26" fmla="*/ 0 w 46"/>
                      <a:gd name="T27" fmla="*/ 0 h 63"/>
                      <a:gd name="T28" fmla="*/ 0 w 46"/>
                      <a:gd name="T29" fmla="*/ 0 h 63"/>
                      <a:gd name="T30" fmla="*/ 0 w 46"/>
                      <a:gd name="T31" fmla="*/ 0 h 63"/>
                      <a:gd name="T32" fmla="*/ 0 w 46"/>
                      <a:gd name="T33" fmla="*/ 0 h 63"/>
                      <a:gd name="T34" fmla="*/ 0 w 46"/>
                      <a:gd name="T35" fmla="*/ 0 h 63"/>
                      <a:gd name="T36" fmla="*/ 0 w 46"/>
                      <a:gd name="T37" fmla="*/ 0 h 63"/>
                      <a:gd name="T38" fmla="*/ 0 w 46"/>
                      <a:gd name="T39" fmla="*/ 0 h 63"/>
                      <a:gd name="T40" fmla="*/ 0 w 46"/>
                      <a:gd name="T41" fmla="*/ 0 h 6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6"/>
                      <a:gd name="T64" fmla="*/ 0 h 63"/>
                      <a:gd name="T65" fmla="*/ 46 w 46"/>
                      <a:gd name="T66" fmla="*/ 63 h 6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6" h="63">
                        <a:moveTo>
                          <a:pt x="0" y="53"/>
                        </a:moveTo>
                        <a:lnTo>
                          <a:pt x="7" y="54"/>
                        </a:lnTo>
                        <a:lnTo>
                          <a:pt x="18" y="56"/>
                        </a:lnTo>
                        <a:lnTo>
                          <a:pt x="25" y="60"/>
                        </a:lnTo>
                        <a:lnTo>
                          <a:pt x="29" y="63"/>
                        </a:lnTo>
                        <a:lnTo>
                          <a:pt x="36" y="50"/>
                        </a:lnTo>
                        <a:lnTo>
                          <a:pt x="43" y="31"/>
                        </a:lnTo>
                        <a:lnTo>
                          <a:pt x="46" y="12"/>
                        </a:lnTo>
                        <a:lnTo>
                          <a:pt x="43" y="0"/>
                        </a:lnTo>
                        <a:lnTo>
                          <a:pt x="42" y="10"/>
                        </a:lnTo>
                        <a:lnTo>
                          <a:pt x="42" y="23"/>
                        </a:lnTo>
                        <a:lnTo>
                          <a:pt x="39" y="33"/>
                        </a:lnTo>
                        <a:lnTo>
                          <a:pt x="35" y="37"/>
                        </a:lnTo>
                        <a:lnTo>
                          <a:pt x="29" y="36"/>
                        </a:lnTo>
                        <a:lnTo>
                          <a:pt x="23" y="34"/>
                        </a:lnTo>
                        <a:lnTo>
                          <a:pt x="18" y="34"/>
                        </a:lnTo>
                        <a:lnTo>
                          <a:pt x="12" y="36"/>
                        </a:lnTo>
                        <a:lnTo>
                          <a:pt x="7" y="40"/>
                        </a:lnTo>
                        <a:lnTo>
                          <a:pt x="5" y="44"/>
                        </a:lnTo>
                        <a:lnTo>
                          <a:pt x="2" y="48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1" name="Freeform 309"/>
                  <p:cNvSpPr>
                    <a:spLocks/>
                  </p:cNvSpPr>
                  <p:nvPr/>
                </p:nvSpPr>
                <p:spPr bwMode="auto">
                  <a:xfrm>
                    <a:off x="1940" y="2609"/>
                    <a:ext cx="11" cy="19"/>
                  </a:xfrm>
                  <a:custGeom>
                    <a:avLst/>
                    <a:gdLst>
                      <a:gd name="T0" fmla="*/ 0 w 33"/>
                      <a:gd name="T1" fmla="*/ 0 h 59"/>
                      <a:gd name="T2" fmla="*/ 0 w 33"/>
                      <a:gd name="T3" fmla="*/ 0 h 59"/>
                      <a:gd name="T4" fmla="*/ 0 w 33"/>
                      <a:gd name="T5" fmla="*/ 0 h 59"/>
                      <a:gd name="T6" fmla="*/ 0 w 33"/>
                      <a:gd name="T7" fmla="*/ 0 h 59"/>
                      <a:gd name="T8" fmla="*/ 0 w 33"/>
                      <a:gd name="T9" fmla="*/ 0 h 59"/>
                      <a:gd name="T10" fmla="*/ 0 w 33"/>
                      <a:gd name="T11" fmla="*/ 0 h 59"/>
                      <a:gd name="T12" fmla="*/ 0 w 33"/>
                      <a:gd name="T13" fmla="*/ 0 h 59"/>
                      <a:gd name="T14" fmla="*/ 0 w 33"/>
                      <a:gd name="T15" fmla="*/ 0 h 59"/>
                      <a:gd name="T16" fmla="*/ 0 w 33"/>
                      <a:gd name="T17" fmla="*/ 0 h 59"/>
                      <a:gd name="T18" fmla="*/ 0 w 33"/>
                      <a:gd name="T19" fmla="*/ 0 h 59"/>
                      <a:gd name="T20" fmla="*/ 0 w 33"/>
                      <a:gd name="T21" fmla="*/ 0 h 59"/>
                      <a:gd name="T22" fmla="*/ 0 w 33"/>
                      <a:gd name="T23" fmla="*/ 0 h 59"/>
                      <a:gd name="T24" fmla="*/ 0 w 33"/>
                      <a:gd name="T25" fmla="*/ 0 h 59"/>
                      <a:gd name="T26" fmla="*/ 0 w 33"/>
                      <a:gd name="T27" fmla="*/ 0 h 59"/>
                      <a:gd name="T28" fmla="*/ 0 w 33"/>
                      <a:gd name="T29" fmla="*/ 0 h 59"/>
                      <a:gd name="T30" fmla="*/ 0 w 33"/>
                      <a:gd name="T31" fmla="*/ 0 h 59"/>
                      <a:gd name="T32" fmla="*/ 0 w 33"/>
                      <a:gd name="T33" fmla="*/ 0 h 59"/>
                      <a:gd name="T34" fmla="*/ 0 w 33"/>
                      <a:gd name="T35" fmla="*/ 0 h 59"/>
                      <a:gd name="T36" fmla="*/ 0 w 33"/>
                      <a:gd name="T37" fmla="*/ 0 h 59"/>
                      <a:gd name="T38" fmla="*/ 0 w 33"/>
                      <a:gd name="T39" fmla="*/ 0 h 59"/>
                      <a:gd name="T40" fmla="*/ 0 w 33"/>
                      <a:gd name="T41" fmla="*/ 0 h 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3"/>
                      <a:gd name="T64" fmla="*/ 0 h 59"/>
                      <a:gd name="T65" fmla="*/ 33 w 33"/>
                      <a:gd name="T66" fmla="*/ 59 h 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3" h="59">
                        <a:moveTo>
                          <a:pt x="1" y="59"/>
                        </a:moveTo>
                        <a:lnTo>
                          <a:pt x="7" y="59"/>
                        </a:lnTo>
                        <a:lnTo>
                          <a:pt x="16" y="57"/>
                        </a:lnTo>
                        <a:lnTo>
                          <a:pt x="23" y="56"/>
                        </a:lnTo>
                        <a:lnTo>
                          <a:pt x="29" y="57"/>
                        </a:lnTo>
                        <a:lnTo>
                          <a:pt x="32" y="46"/>
                        </a:lnTo>
                        <a:lnTo>
                          <a:pt x="33" y="30"/>
                        </a:lnTo>
                        <a:lnTo>
                          <a:pt x="33" y="14"/>
                        </a:lnTo>
                        <a:lnTo>
                          <a:pt x="30" y="4"/>
                        </a:lnTo>
                        <a:lnTo>
                          <a:pt x="27" y="0"/>
                        </a:lnTo>
                        <a:lnTo>
                          <a:pt x="26" y="1"/>
                        </a:lnTo>
                        <a:lnTo>
                          <a:pt x="26" y="4"/>
                        </a:lnTo>
                        <a:lnTo>
                          <a:pt x="27" y="7"/>
                        </a:lnTo>
                        <a:lnTo>
                          <a:pt x="26" y="16"/>
                        </a:lnTo>
                        <a:lnTo>
                          <a:pt x="20" y="30"/>
                        </a:lnTo>
                        <a:lnTo>
                          <a:pt x="13" y="45"/>
                        </a:lnTo>
                        <a:lnTo>
                          <a:pt x="6" y="50"/>
                        </a:lnTo>
                        <a:lnTo>
                          <a:pt x="1" y="50"/>
                        </a:lnTo>
                        <a:lnTo>
                          <a:pt x="0" y="53"/>
                        </a:lnTo>
                        <a:lnTo>
                          <a:pt x="1" y="56"/>
                        </a:lnTo>
                        <a:lnTo>
                          <a:pt x="1" y="59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" name="Freeform 310"/>
                  <p:cNvSpPr>
                    <a:spLocks/>
                  </p:cNvSpPr>
                  <p:nvPr/>
                </p:nvSpPr>
                <p:spPr bwMode="auto">
                  <a:xfrm>
                    <a:off x="1922" y="2609"/>
                    <a:ext cx="18" cy="19"/>
                  </a:xfrm>
                  <a:custGeom>
                    <a:avLst/>
                    <a:gdLst>
                      <a:gd name="T0" fmla="*/ 0 w 53"/>
                      <a:gd name="T1" fmla="*/ 0 h 60"/>
                      <a:gd name="T2" fmla="*/ 0 w 53"/>
                      <a:gd name="T3" fmla="*/ 0 h 60"/>
                      <a:gd name="T4" fmla="*/ 0 w 53"/>
                      <a:gd name="T5" fmla="*/ 0 h 60"/>
                      <a:gd name="T6" fmla="*/ 0 w 53"/>
                      <a:gd name="T7" fmla="*/ 0 h 60"/>
                      <a:gd name="T8" fmla="*/ 0 w 53"/>
                      <a:gd name="T9" fmla="*/ 0 h 60"/>
                      <a:gd name="T10" fmla="*/ 0 w 53"/>
                      <a:gd name="T11" fmla="*/ 0 h 60"/>
                      <a:gd name="T12" fmla="*/ 0 w 53"/>
                      <a:gd name="T13" fmla="*/ 0 h 60"/>
                      <a:gd name="T14" fmla="*/ 0 w 53"/>
                      <a:gd name="T15" fmla="*/ 0 h 60"/>
                      <a:gd name="T16" fmla="*/ 0 w 53"/>
                      <a:gd name="T17" fmla="*/ 0 h 60"/>
                      <a:gd name="T18" fmla="*/ 0 w 53"/>
                      <a:gd name="T19" fmla="*/ 0 h 60"/>
                      <a:gd name="T20" fmla="*/ 0 w 53"/>
                      <a:gd name="T21" fmla="*/ 0 h 60"/>
                      <a:gd name="T22" fmla="*/ 0 w 53"/>
                      <a:gd name="T23" fmla="*/ 0 h 60"/>
                      <a:gd name="T24" fmla="*/ 0 w 53"/>
                      <a:gd name="T25" fmla="*/ 0 h 60"/>
                      <a:gd name="T26" fmla="*/ 0 w 53"/>
                      <a:gd name="T27" fmla="*/ 0 h 60"/>
                      <a:gd name="T28" fmla="*/ 0 w 53"/>
                      <a:gd name="T29" fmla="*/ 0 h 60"/>
                      <a:gd name="T30" fmla="*/ 0 w 53"/>
                      <a:gd name="T31" fmla="*/ 0 h 60"/>
                      <a:gd name="T32" fmla="*/ 0 w 53"/>
                      <a:gd name="T33" fmla="*/ 0 h 60"/>
                      <a:gd name="T34" fmla="*/ 0 w 53"/>
                      <a:gd name="T35" fmla="*/ 0 h 60"/>
                      <a:gd name="T36" fmla="*/ 0 w 53"/>
                      <a:gd name="T37" fmla="*/ 0 h 60"/>
                      <a:gd name="T38" fmla="*/ 0 w 53"/>
                      <a:gd name="T39" fmla="*/ 0 h 60"/>
                      <a:gd name="T40" fmla="*/ 0 w 53"/>
                      <a:gd name="T41" fmla="*/ 0 h 60"/>
                      <a:gd name="T42" fmla="*/ 0 w 53"/>
                      <a:gd name="T43" fmla="*/ 0 h 60"/>
                      <a:gd name="T44" fmla="*/ 0 w 53"/>
                      <a:gd name="T45" fmla="*/ 0 h 60"/>
                      <a:gd name="T46" fmla="*/ 0 w 53"/>
                      <a:gd name="T47" fmla="*/ 0 h 60"/>
                      <a:gd name="T48" fmla="*/ 0 w 53"/>
                      <a:gd name="T49" fmla="*/ 0 h 6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3"/>
                      <a:gd name="T76" fmla="*/ 0 h 60"/>
                      <a:gd name="T77" fmla="*/ 53 w 53"/>
                      <a:gd name="T78" fmla="*/ 60 h 6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3" h="60">
                        <a:moveTo>
                          <a:pt x="0" y="50"/>
                        </a:moveTo>
                        <a:lnTo>
                          <a:pt x="6" y="52"/>
                        </a:lnTo>
                        <a:lnTo>
                          <a:pt x="10" y="53"/>
                        </a:lnTo>
                        <a:lnTo>
                          <a:pt x="13" y="57"/>
                        </a:lnTo>
                        <a:lnTo>
                          <a:pt x="16" y="60"/>
                        </a:lnTo>
                        <a:lnTo>
                          <a:pt x="22" y="56"/>
                        </a:lnTo>
                        <a:lnTo>
                          <a:pt x="30" y="52"/>
                        </a:lnTo>
                        <a:lnTo>
                          <a:pt x="38" y="52"/>
                        </a:lnTo>
                        <a:lnTo>
                          <a:pt x="42" y="56"/>
                        </a:lnTo>
                        <a:lnTo>
                          <a:pt x="46" y="42"/>
                        </a:lnTo>
                        <a:lnTo>
                          <a:pt x="51" y="24"/>
                        </a:lnTo>
                        <a:lnTo>
                          <a:pt x="53" y="9"/>
                        </a:lnTo>
                        <a:lnTo>
                          <a:pt x="53" y="0"/>
                        </a:lnTo>
                        <a:lnTo>
                          <a:pt x="51" y="4"/>
                        </a:lnTo>
                        <a:lnTo>
                          <a:pt x="46" y="10"/>
                        </a:lnTo>
                        <a:lnTo>
                          <a:pt x="40" y="16"/>
                        </a:lnTo>
                        <a:lnTo>
                          <a:pt x="33" y="19"/>
                        </a:lnTo>
                        <a:lnTo>
                          <a:pt x="26" y="19"/>
                        </a:lnTo>
                        <a:lnTo>
                          <a:pt x="22" y="19"/>
                        </a:lnTo>
                        <a:lnTo>
                          <a:pt x="16" y="20"/>
                        </a:lnTo>
                        <a:lnTo>
                          <a:pt x="13" y="23"/>
                        </a:lnTo>
                        <a:lnTo>
                          <a:pt x="10" y="29"/>
                        </a:lnTo>
                        <a:lnTo>
                          <a:pt x="7" y="37"/>
                        </a:lnTo>
                        <a:lnTo>
                          <a:pt x="3" y="46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3" name="Freeform 311"/>
                  <p:cNvSpPr>
                    <a:spLocks/>
                  </p:cNvSpPr>
                  <p:nvPr/>
                </p:nvSpPr>
                <p:spPr bwMode="auto">
                  <a:xfrm>
                    <a:off x="1907" y="2607"/>
                    <a:ext cx="18" cy="19"/>
                  </a:xfrm>
                  <a:custGeom>
                    <a:avLst/>
                    <a:gdLst>
                      <a:gd name="T0" fmla="*/ 0 w 52"/>
                      <a:gd name="T1" fmla="*/ 0 h 59"/>
                      <a:gd name="T2" fmla="*/ 0 w 52"/>
                      <a:gd name="T3" fmla="*/ 0 h 59"/>
                      <a:gd name="T4" fmla="*/ 0 w 52"/>
                      <a:gd name="T5" fmla="*/ 0 h 59"/>
                      <a:gd name="T6" fmla="*/ 0 w 52"/>
                      <a:gd name="T7" fmla="*/ 0 h 59"/>
                      <a:gd name="T8" fmla="*/ 0 w 52"/>
                      <a:gd name="T9" fmla="*/ 0 h 59"/>
                      <a:gd name="T10" fmla="*/ 0 w 52"/>
                      <a:gd name="T11" fmla="*/ 0 h 59"/>
                      <a:gd name="T12" fmla="*/ 0 w 52"/>
                      <a:gd name="T13" fmla="*/ 0 h 59"/>
                      <a:gd name="T14" fmla="*/ 0 w 52"/>
                      <a:gd name="T15" fmla="*/ 0 h 59"/>
                      <a:gd name="T16" fmla="*/ 0 w 52"/>
                      <a:gd name="T17" fmla="*/ 0 h 59"/>
                      <a:gd name="T18" fmla="*/ 0 w 52"/>
                      <a:gd name="T19" fmla="*/ 0 h 59"/>
                      <a:gd name="T20" fmla="*/ 0 w 52"/>
                      <a:gd name="T21" fmla="*/ 0 h 59"/>
                      <a:gd name="T22" fmla="*/ 0 w 52"/>
                      <a:gd name="T23" fmla="*/ 0 h 59"/>
                      <a:gd name="T24" fmla="*/ 0 w 52"/>
                      <a:gd name="T25" fmla="*/ 0 h 59"/>
                      <a:gd name="T26" fmla="*/ 0 w 52"/>
                      <a:gd name="T27" fmla="*/ 0 h 59"/>
                      <a:gd name="T28" fmla="*/ 0 w 52"/>
                      <a:gd name="T29" fmla="*/ 0 h 59"/>
                      <a:gd name="T30" fmla="*/ 0 w 52"/>
                      <a:gd name="T31" fmla="*/ 0 h 59"/>
                      <a:gd name="T32" fmla="*/ 0 w 52"/>
                      <a:gd name="T33" fmla="*/ 0 h 59"/>
                      <a:gd name="T34" fmla="*/ 0 w 52"/>
                      <a:gd name="T35" fmla="*/ 0 h 59"/>
                      <a:gd name="T36" fmla="*/ 0 w 52"/>
                      <a:gd name="T37" fmla="*/ 0 h 59"/>
                      <a:gd name="T38" fmla="*/ 0 w 52"/>
                      <a:gd name="T39" fmla="*/ 0 h 59"/>
                      <a:gd name="T40" fmla="*/ 0 w 52"/>
                      <a:gd name="T41" fmla="*/ 0 h 59"/>
                      <a:gd name="T42" fmla="*/ 0 w 52"/>
                      <a:gd name="T43" fmla="*/ 0 h 59"/>
                      <a:gd name="T44" fmla="*/ 0 w 52"/>
                      <a:gd name="T45" fmla="*/ 0 h 59"/>
                      <a:gd name="T46" fmla="*/ 0 w 52"/>
                      <a:gd name="T47" fmla="*/ 0 h 59"/>
                      <a:gd name="T48" fmla="*/ 0 w 52"/>
                      <a:gd name="T49" fmla="*/ 0 h 5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2"/>
                      <a:gd name="T76" fmla="*/ 0 h 59"/>
                      <a:gd name="T77" fmla="*/ 52 w 52"/>
                      <a:gd name="T78" fmla="*/ 59 h 5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2" h="59">
                        <a:moveTo>
                          <a:pt x="35" y="59"/>
                        </a:moveTo>
                        <a:lnTo>
                          <a:pt x="36" y="46"/>
                        </a:lnTo>
                        <a:lnTo>
                          <a:pt x="41" y="27"/>
                        </a:lnTo>
                        <a:lnTo>
                          <a:pt x="47" y="10"/>
                        </a:lnTo>
                        <a:lnTo>
                          <a:pt x="52" y="0"/>
                        </a:lnTo>
                        <a:lnTo>
                          <a:pt x="48" y="0"/>
                        </a:lnTo>
                        <a:lnTo>
                          <a:pt x="41" y="4"/>
                        </a:lnTo>
                        <a:lnTo>
                          <a:pt x="34" y="9"/>
                        </a:lnTo>
                        <a:lnTo>
                          <a:pt x="32" y="13"/>
                        </a:lnTo>
                        <a:lnTo>
                          <a:pt x="31" y="19"/>
                        </a:lnTo>
                        <a:lnTo>
                          <a:pt x="28" y="25"/>
                        </a:lnTo>
                        <a:lnTo>
                          <a:pt x="25" y="29"/>
                        </a:lnTo>
                        <a:lnTo>
                          <a:pt x="19" y="30"/>
                        </a:lnTo>
                        <a:lnTo>
                          <a:pt x="15" y="29"/>
                        </a:lnTo>
                        <a:lnTo>
                          <a:pt x="11" y="29"/>
                        </a:lnTo>
                        <a:lnTo>
                          <a:pt x="8" y="30"/>
                        </a:lnTo>
                        <a:lnTo>
                          <a:pt x="6" y="33"/>
                        </a:lnTo>
                        <a:lnTo>
                          <a:pt x="5" y="39"/>
                        </a:lnTo>
                        <a:lnTo>
                          <a:pt x="3" y="45"/>
                        </a:lnTo>
                        <a:lnTo>
                          <a:pt x="2" y="51"/>
                        </a:lnTo>
                        <a:lnTo>
                          <a:pt x="0" y="55"/>
                        </a:lnTo>
                        <a:lnTo>
                          <a:pt x="8" y="53"/>
                        </a:lnTo>
                        <a:lnTo>
                          <a:pt x="18" y="53"/>
                        </a:lnTo>
                        <a:lnTo>
                          <a:pt x="28" y="55"/>
                        </a:lnTo>
                        <a:lnTo>
                          <a:pt x="35" y="59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4" name="Freeform 312"/>
                  <p:cNvSpPr>
                    <a:spLocks/>
                  </p:cNvSpPr>
                  <p:nvPr/>
                </p:nvSpPr>
                <p:spPr bwMode="auto">
                  <a:xfrm>
                    <a:off x="1899" y="2604"/>
                    <a:ext cx="13" cy="21"/>
                  </a:xfrm>
                  <a:custGeom>
                    <a:avLst/>
                    <a:gdLst>
                      <a:gd name="T0" fmla="*/ 0 w 39"/>
                      <a:gd name="T1" fmla="*/ 0 h 65"/>
                      <a:gd name="T2" fmla="*/ 0 w 39"/>
                      <a:gd name="T3" fmla="*/ 0 h 65"/>
                      <a:gd name="T4" fmla="*/ 0 w 39"/>
                      <a:gd name="T5" fmla="*/ 0 h 65"/>
                      <a:gd name="T6" fmla="*/ 0 w 39"/>
                      <a:gd name="T7" fmla="*/ 0 h 65"/>
                      <a:gd name="T8" fmla="*/ 0 w 39"/>
                      <a:gd name="T9" fmla="*/ 0 h 65"/>
                      <a:gd name="T10" fmla="*/ 0 w 39"/>
                      <a:gd name="T11" fmla="*/ 0 h 65"/>
                      <a:gd name="T12" fmla="*/ 0 w 39"/>
                      <a:gd name="T13" fmla="*/ 0 h 65"/>
                      <a:gd name="T14" fmla="*/ 0 w 39"/>
                      <a:gd name="T15" fmla="*/ 0 h 65"/>
                      <a:gd name="T16" fmla="*/ 0 w 39"/>
                      <a:gd name="T17" fmla="*/ 0 h 65"/>
                      <a:gd name="T18" fmla="*/ 0 w 39"/>
                      <a:gd name="T19" fmla="*/ 0 h 65"/>
                      <a:gd name="T20" fmla="*/ 0 w 39"/>
                      <a:gd name="T21" fmla="*/ 0 h 65"/>
                      <a:gd name="T22" fmla="*/ 0 w 39"/>
                      <a:gd name="T23" fmla="*/ 0 h 65"/>
                      <a:gd name="T24" fmla="*/ 0 w 39"/>
                      <a:gd name="T25" fmla="*/ 0 h 65"/>
                      <a:gd name="T26" fmla="*/ 0 w 39"/>
                      <a:gd name="T27" fmla="*/ 0 h 65"/>
                      <a:gd name="T28" fmla="*/ 0 w 39"/>
                      <a:gd name="T29" fmla="*/ 0 h 65"/>
                      <a:gd name="T30" fmla="*/ 0 w 39"/>
                      <a:gd name="T31" fmla="*/ 0 h 65"/>
                      <a:gd name="T32" fmla="*/ 0 w 39"/>
                      <a:gd name="T33" fmla="*/ 0 h 65"/>
                      <a:gd name="T34" fmla="*/ 0 w 39"/>
                      <a:gd name="T35" fmla="*/ 0 h 65"/>
                      <a:gd name="T36" fmla="*/ 0 w 39"/>
                      <a:gd name="T37" fmla="*/ 0 h 65"/>
                      <a:gd name="T38" fmla="*/ 0 w 39"/>
                      <a:gd name="T39" fmla="*/ 0 h 65"/>
                      <a:gd name="T40" fmla="*/ 0 w 39"/>
                      <a:gd name="T41" fmla="*/ 0 h 6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9"/>
                      <a:gd name="T64" fmla="*/ 0 h 65"/>
                      <a:gd name="T65" fmla="*/ 39 w 39"/>
                      <a:gd name="T66" fmla="*/ 65 h 6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9" h="65">
                        <a:moveTo>
                          <a:pt x="39" y="0"/>
                        </a:moveTo>
                        <a:lnTo>
                          <a:pt x="32" y="12"/>
                        </a:lnTo>
                        <a:lnTo>
                          <a:pt x="24" y="29"/>
                        </a:lnTo>
                        <a:lnTo>
                          <a:pt x="19" y="49"/>
                        </a:lnTo>
                        <a:lnTo>
                          <a:pt x="17" y="62"/>
                        </a:lnTo>
                        <a:lnTo>
                          <a:pt x="13" y="62"/>
                        </a:lnTo>
                        <a:lnTo>
                          <a:pt x="10" y="62"/>
                        </a:lnTo>
                        <a:lnTo>
                          <a:pt x="7" y="63"/>
                        </a:lnTo>
                        <a:lnTo>
                          <a:pt x="4" y="65"/>
                        </a:lnTo>
                        <a:lnTo>
                          <a:pt x="1" y="58"/>
                        </a:lnTo>
                        <a:lnTo>
                          <a:pt x="0" y="49"/>
                        </a:lnTo>
                        <a:lnTo>
                          <a:pt x="0" y="42"/>
                        </a:lnTo>
                        <a:lnTo>
                          <a:pt x="0" y="35"/>
                        </a:lnTo>
                        <a:lnTo>
                          <a:pt x="1" y="39"/>
                        </a:lnTo>
                        <a:lnTo>
                          <a:pt x="3" y="43"/>
                        </a:lnTo>
                        <a:lnTo>
                          <a:pt x="4" y="45"/>
                        </a:lnTo>
                        <a:lnTo>
                          <a:pt x="7" y="43"/>
                        </a:lnTo>
                        <a:lnTo>
                          <a:pt x="13" y="35"/>
                        </a:lnTo>
                        <a:lnTo>
                          <a:pt x="22" y="19"/>
                        </a:lnTo>
                        <a:lnTo>
                          <a:pt x="29" y="6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5" name="Freeform 313"/>
                  <p:cNvSpPr>
                    <a:spLocks/>
                  </p:cNvSpPr>
                  <p:nvPr/>
                </p:nvSpPr>
                <p:spPr bwMode="auto">
                  <a:xfrm>
                    <a:off x="1940" y="2637"/>
                    <a:ext cx="12" cy="9"/>
                  </a:xfrm>
                  <a:custGeom>
                    <a:avLst/>
                    <a:gdLst>
                      <a:gd name="T0" fmla="*/ 0 w 36"/>
                      <a:gd name="T1" fmla="*/ 0 h 28"/>
                      <a:gd name="T2" fmla="*/ 0 w 36"/>
                      <a:gd name="T3" fmla="*/ 0 h 28"/>
                      <a:gd name="T4" fmla="*/ 0 w 36"/>
                      <a:gd name="T5" fmla="*/ 0 h 28"/>
                      <a:gd name="T6" fmla="*/ 0 w 36"/>
                      <a:gd name="T7" fmla="*/ 0 h 28"/>
                      <a:gd name="T8" fmla="*/ 0 w 36"/>
                      <a:gd name="T9" fmla="*/ 0 h 28"/>
                      <a:gd name="T10" fmla="*/ 0 w 36"/>
                      <a:gd name="T11" fmla="*/ 0 h 28"/>
                      <a:gd name="T12" fmla="*/ 0 w 36"/>
                      <a:gd name="T13" fmla="*/ 0 h 28"/>
                      <a:gd name="T14" fmla="*/ 0 w 36"/>
                      <a:gd name="T15" fmla="*/ 0 h 28"/>
                      <a:gd name="T16" fmla="*/ 0 w 36"/>
                      <a:gd name="T17" fmla="*/ 0 h 28"/>
                      <a:gd name="T18" fmla="*/ 0 w 36"/>
                      <a:gd name="T19" fmla="*/ 0 h 28"/>
                      <a:gd name="T20" fmla="*/ 0 w 36"/>
                      <a:gd name="T21" fmla="*/ 0 h 28"/>
                      <a:gd name="T22" fmla="*/ 0 w 36"/>
                      <a:gd name="T23" fmla="*/ 0 h 28"/>
                      <a:gd name="T24" fmla="*/ 0 w 36"/>
                      <a:gd name="T25" fmla="*/ 0 h 28"/>
                      <a:gd name="T26" fmla="*/ 0 w 36"/>
                      <a:gd name="T27" fmla="*/ 0 h 28"/>
                      <a:gd name="T28" fmla="*/ 0 w 36"/>
                      <a:gd name="T29" fmla="*/ 0 h 28"/>
                      <a:gd name="T30" fmla="*/ 0 w 36"/>
                      <a:gd name="T31" fmla="*/ 0 h 28"/>
                      <a:gd name="T32" fmla="*/ 0 w 36"/>
                      <a:gd name="T33" fmla="*/ 0 h 28"/>
                      <a:gd name="T34" fmla="*/ 0 w 36"/>
                      <a:gd name="T35" fmla="*/ 0 h 28"/>
                      <a:gd name="T36" fmla="*/ 0 w 36"/>
                      <a:gd name="T37" fmla="*/ 0 h 28"/>
                      <a:gd name="T38" fmla="*/ 0 w 36"/>
                      <a:gd name="T39" fmla="*/ 0 h 28"/>
                      <a:gd name="T40" fmla="*/ 0 w 36"/>
                      <a:gd name="T41" fmla="*/ 0 h 2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6"/>
                      <a:gd name="T64" fmla="*/ 0 h 28"/>
                      <a:gd name="T65" fmla="*/ 36 w 36"/>
                      <a:gd name="T66" fmla="*/ 28 h 2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6" h="28">
                        <a:moveTo>
                          <a:pt x="0" y="26"/>
                        </a:moveTo>
                        <a:lnTo>
                          <a:pt x="4" y="28"/>
                        </a:lnTo>
                        <a:lnTo>
                          <a:pt x="9" y="26"/>
                        </a:lnTo>
                        <a:lnTo>
                          <a:pt x="14" y="26"/>
                        </a:lnTo>
                        <a:lnTo>
                          <a:pt x="20" y="23"/>
                        </a:lnTo>
                        <a:lnTo>
                          <a:pt x="26" y="19"/>
                        </a:lnTo>
                        <a:lnTo>
                          <a:pt x="30" y="13"/>
                        </a:lnTo>
                        <a:lnTo>
                          <a:pt x="35" y="7"/>
                        </a:lnTo>
                        <a:lnTo>
                          <a:pt x="36" y="0"/>
                        </a:lnTo>
                        <a:lnTo>
                          <a:pt x="33" y="3"/>
                        </a:lnTo>
                        <a:lnTo>
                          <a:pt x="29" y="7"/>
                        </a:lnTo>
                        <a:lnTo>
                          <a:pt x="24" y="12"/>
                        </a:lnTo>
                        <a:lnTo>
                          <a:pt x="20" y="13"/>
                        </a:lnTo>
                        <a:lnTo>
                          <a:pt x="16" y="12"/>
                        </a:lnTo>
                        <a:lnTo>
                          <a:pt x="10" y="12"/>
                        </a:lnTo>
                        <a:lnTo>
                          <a:pt x="4" y="12"/>
                        </a:lnTo>
                        <a:lnTo>
                          <a:pt x="1" y="15"/>
                        </a:lnTo>
                        <a:lnTo>
                          <a:pt x="1" y="19"/>
                        </a:lnTo>
                        <a:lnTo>
                          <a:pt x="1" y="22"/>
                        </a:lnTo>
                        <a:lnTo>
                          <a:pt x="0" y="23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6" name="Freeform 314"/>
                  <p:cNvSpPr>
                    <a:spLocks/>
                  </p:cNvSpPr>
                  <p:nvPr/>
                </p:nvSpPr>
                <p:spPr bwMode="auto">
                  <a:xfrm>
                    <a:off x="1925" y="2635"/>
                    <a:ext cx="13" cy="12"/>
                  </a:xfrm>
                  <a:custGeom>
                    <a:avLst/>
                    <a:gdLst>
                      <a:gd name="T0" fmla="*/ 0 w 37"/>
                      <a:gd name="T1" fmla="*/ 0 h 35"/>
                      <a:gd name="T2" fmla="*/ 0 w 37"/>
                      <a:gd name="T3" fmla="*/ 0 h 35"/>
                      <a:gd name="T4" fmla="*/ 0 w 37"/>
                      <a:gd name="T5" fmla="*/ 0 h 35"/>
                      <a:gd name="T6" fmla="*/ 0 w 37"/>
                      <a:gd name="T7" fmla="*/ 0 h 35"/>
                      <a:gd name="T8" fmla="*/ 0 w 37"/>
                      <a:gd name="T9" fmla="*/ 0 h 35"/>
                      <a:gd name="T10" fmla="*/ 0 w 37"/>
                      <a:gd name="T11" fmla="*/ 0 h 35"/>
                      <a:gd name="T12" fmla="*/ 0 w 37"/>
                      <a:gd name="T13" fmla="*/ 0 h 35"/>
                      <a:gd name="T14" fmla="*/ 0 w 37"/>
                      <a:gd name="T15" fmla="*/ 0 h 35"/>
                      <a:gd name="T16" fmla="*/ 0 w 37"/>
                      <a:gd name="T17" fmla="*/ 0 h 35"/>
                      <a:gd name="T18" fmla="*/ 0 w 37"/>
                      <a:gd name="T19" fmla="*/ 0 h 35"/>
                      <a:gd name="T20" fmla="*/ 0 w 37"/>
                      <a:gd name="T21" fmla="*/ 0 h 35"/>
                      <a:gd name="T22" fmla="*/ 0 w 37"/>
                      <a:gd name="T23" fmla="*/ 0 h 35"/>
                      <a:gd name="T24" fmla="*/ 0 w 37"/>
                      <a:gd name="T25" fmla="*/ 0 h 35"/>
                      <a:gd name="T26" fmla="*/ 0 w 37"/>
                      <a:gd name="T27" fmla="*/ 0 h 35"/>
                      <a:gd name="T28" fmla="*/ 0 w 37"/>
                      <a:gd name="T29" fmla="*/ 0 h 35"/>
                      <a:gd name="T30" fmla="*/ 0 w 37"/>
                      <a:gd name="T31" fmla="*/ 0 h 35"/>
                      <a:gd name="T32" fmla="*/ 0 w 37"/>
                      <a:gd name="T33" fmla="*/ 0 h 35"/>
                      <a:gd name="T34" fmla="*/ 0 w 37"/>
                      <a:gd name="T35" fmla="*/ 0 h 35"/>
                      <a:gd name="T36" fmla="*/ 0 w 37"/>
                      <a:gd name="T37" fmla="*/ 0 h 35"/>
                      <a:gd name="T38" fmla="*/ 0 w 37"/>
                      <a:gd name="T39" fmla="*/ 0 h 35"/>
                      <a:gd name="T40" fmla="*/ 0 w 37"/>
                      <a:gd name="T41" fmla="*/ 0 h 3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7"/>
                      <a:gd name="T64" fmla="*/ 0 h 35"/>
                      <a:gd name="T65" fmla="*/ 37 w 37"/>
                      <a:gd name="T66" fmla="*/ 35 h 3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7" h="35">
                        <a:moveTo>
                          <a:pt x="3" y="35"/>
                        </a:moveTo>
                        <a:lnTo>
                          <a:pt x="8" y="35"/>
                        </a:lnTo>
                        <a:lnTo>
                          <a:pt x="14" y="33"/>
                        </a:lnTo>
                        <a:lnTo>
                          <a:pt x="20" y="32"/>
                        </a:lnTo>
                        <a:lnTo>
                          <a:pt x="24" y="29"/>
                        </a:lnTo>
                        <a:lnTo>
                          <a:pt x="29" y="24"/>
                        </a:lnTo>
                        <a:lnTo>
                          <a:pt x="34" y="19"/>
                        </a:lnTo>
                        <a:lnTo>
                          <a:pt x="37" y="10"/>
                        </a:lnTo>
                        <a:lnTo>
                          <a:pt x="34" y="0"/>
                        </a:lnTo>
                        <a:lnTo>
                          <a:pt x="33" y="3"/>
                        </a:lnTo>
                        <a:lnTo>
                          <a:pt x="31" y="7"/>
                        </a:lnTo>
                        <a:lnTo>
                          <a:pt x="30" y="11"/>
                        </a:lnTo>
                        <a:lnTo>
                          <a:pt x="26" y="14"/>
                        </a:lnTo>
                        <a:lnTo>
                          <a:pt x="20" y="17"/>
                        </a:lnTo>
                        <a:lnTo>
                          <a:pt x="11" y="17"/>
                        </a:lnTo>
                        <a:lnTo>
                          <a:pt x="4" y="19"/>
                        </a:lnTo>
                        <a:lnTo>
                          <a:pt x="0" y="20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3" y="32"/>
                        </a:lnTo>
                        <a:lnTo>
                          <a:pt x="3" y="35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7" name="Freeform 315"/>
                  <p:cNvSpPr>
                    <a:spLocks/>
                  </p:cNvSpPr>
                  <p:nvPr/>
                </p:nvSpPr>
                <p:spPr bwMode="auto">
                  <a:xfrm>
                    <a:off x="1915" y="2635"/>
                    <a:ext cx="10" cy="10"/>
                  </a:xfrm>
                  <a:custGeom>
                    <a:avLst/>
                    <a:gdLst>
                      <a:gd name="T0" fmla="*/ 0 w 30"/>
                      <a:gd name="T1" fmla="*/ 0 h 30"/>
                      <a:gd name="T2" fmla="*/ 0 w 30"/>
                      <a:gd name="T3" fmla="*/ 0 h 30"/>
                      <a:gd name="T4" fmla="*/ 0 w 30"/>
                      <a:gd name="T5" fmla="*/ 0 h 30"/>
                      <a:gd name="T6" fmla="*/ 0 w 30"/>
                      <a:gd name="T7" fmla="*/ 0 h 30"/>
                      <a:gd name="T8" fmla="*/ 0 w 30"/>
                      <a:gd name="T9" fmla="*/ 0 h 30"/>
                      <a:gd name="T10" fmla="*/ 0 w 30"/>
                      <a:gd name="T11" fmla="*/ 0 h 30"/>
                      <a:gd name="T12" fmla="*/ 0 w 30"/>
                      <a:gd name="T13" fmla="*/ 0 h 30"/>
                      <a:gd name="T14" fmla="*/ 0 w 30"/>
                      <a:gd name="T15" fmla="*/ 0 h 30"/>
                      <a:gd name="T16" fmla="*/ 0 w 30"/>
                      <a:gd name="T17" fmla="*/ 0 h 30"/>
                      <a:gd name="T18" fmla="*/ 0 w 30"/>
                      <a:gd name="T19" fmla="*/ 0 h 30"/>
                      <a:gd name="T20" fmla="*/ 0 w 30"/>
                      <a:gd name="T21" fmla="*/ 0 h 30"/>
                      <a:gd name="T22" fmla="*/ 0 w 30"/>
                      <a:gd name="T23" fmla="*/ 0 h 30"/>
                      <a:gd name="T24" fmla="*/ 0 w 30"/>
                      <a:gd name="T25" fmla="*/ 0 h 30"/>
                      <a:gd name="T26" fmla="*/ 0 w 30"/>
                      <a:gd name="T27" fmla="*/ 0 h 30"/>
                      <a:gd name="T28" fmla="*/ 0 w 30"/>
                      <a:gd name="T29" fmla="*/ 0 h 30"/>
                      <a:gd name="T30" fmla="*/ 0 w 30"/>
                      <a:gd name="T31" fmla="*/ 0 h 30"/>
                      <a:gd name="T32" fmla="*/ 0 w 30"/>
                      <a:gd name="T33" fmla="*/ 0 h 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0"/>
                      <a:gd name="T52" fmla="*/ 0 h 30"/>
                      <a:gd name="T53" fmla="*/ 30 w 30"/>
                      <a:gd name="T54" fmla="*/ 30 h 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0" h="30">
                        <a:moveTo>
                          <a:pt x="0" y="20"/>
                        </a:moveTo>
                        <a:lnTo>
                          <a:pt x="4" y="24"/>
                        </a:lnTo>
                        <a:lnTo>
                          <a:pt x="9" y="27"/>
                        </a:lnTo>
                        <a:lnTo>
                          <a:pt x="13" y="29"/>
                        </a:lnTo>
                        <a:lnTo>
                          <a:pt x="17" y="30"/>
                        </a:lnTo>
                        <a:lnTo>
                          <a:pt x="22" y="26"/>
                        </a:lnTo>
                        <a:lnTo>
                          <a:pt x="26" y="19"/>
                        </a:lnTo>
                        <a:lnTo>
                          <a:pt x="29" y="10"/>
                        </a:lnTo>
                        <a:lnTo>
                          <a:pt x="30" y="0"/>
                        </a:lnTo>
                        <a:lnTo>
                          <a:pt x="26" y="1"/>
                        </a:lnTo>
                        <a:lnTo>
                          <a:pt x="20" y="3"/>
                        </a:lnTo>
                        <a:lnTo>
                          <a:pt x="14" y="6"/>
                        </a:lnTo>
                        <a:lnTo>
                          <a:pt x="10" y="6"/>
                        </a:lnTo>
                        <a:lnTo>
                          <a:pt x="7" y="9"/>
                        </a:lnTo>
                        <a:lnTo>
                          <a:pt x="3" y="13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316"/>
                  <p:cNvSpPr>
                    <a:spLocks/>
                  </p:cNvSpPr>
                  <p:nvPr/>
                </p:nvSpPr>
                <p:spPr bwMode="auto">
                  <a:xfrm>
                    <a:off x="1899" y="2628"/>
                    <a:ext cx="10" cy="13"/>
                  </a:xfrm>
                  <a:custGeom>
                    <a:avLst/>
                    <a:gdLst>
                      <a:gd name="T0" fmla="*/ 0 w 29"/>
                      <a:gd name="T1" fmla="*/ 0 h 42"/>
                      <a:gd name="T2" fmla="*/ 0 w 29"/>
                      <a:gd name="T3" fmla="*/ 0 h 42"/>
                      <a:gd name="T4" fmla="*/ 0 w 29"/>
                      <a:gd name="T5" fmla="*/ 0 h 42"/>
                      <a:gd name="T6" fmla="*/ 0 w 29"/>
                      <a:gd name="T7" fmla="*/ 0 h 42"/>
                      <a:gd name="T8" fmla="*/ 0 w 29"/>
                      <a:gd name="T9" fmla="*/ 0 h 42"/>
                      <a:gd name="T10" fmla="*/ 0 w 29"/>
                      <a:gd name="T11" fmla="*/ 0 h 42"/>
                      <a:gd name="T12" fmla="*/ 0 w 29"/>
                      <a:gd name="T13" fmla="*/ 0 h 42"/>
                      <a:gd name="T14" fmla="*/ 0 w 29"/>
                      <a:gd name="T15" fmla="*/ 0 h 42"/>
                      <a:gd name="T16" fmla="*/ 0 w 29"/>
                      <a:gd name="T17" fmla="*/ 0 h 42"/>
                      <a:gd name="T18" fmla="*/ 0 w 29"/>
                      <a:gd name="T19" fmla="*/ 0 h 42"/>
                      <a:gd name="T20" fmla="*/ 0 w 29"/>
                      <a:gd name="T21" fmla="*/ 0 h 42"/>
                      <a:gd name="T22" fmla="*/ 0 w 29"/>
                      <a:gd name="T23" fmla="*/ 0 h 42"/>
                      <a:gd name="T24" fmla="*/ 0 w 29"/>
                      <a:gd name="T25" fmla="*/ 0 h 42"/>
                      <a:gd name="T26" fmla="*/ 0 w 29"/>
                      <a:gd name="T27" fmla="*/ 0 h 42"/>
                      <a:gd name="T28" fmla="*/ 0 w 29"/>
                      <a:gd name="T29" fmla="*/ 0 h 42"/>
                      <a:gd name="T30" fmla="*/ 0 w 29"/>
                      <a:gd name="T31" fmla="*/ 0 h 42"/>
                      <a:gd name="T32" fmla="*/ 0 w 29"/>
                      <a:gd name="T33" fmla="*/ 0 h 42"/>
                      <a:gd name="T34" fmla="*/ 0 w 29"/>
                      <a:gd name="T35" fmla="*/ 0 h 42"/>
                      <a:gd name="T36" fmla="*/ 0 w 29"/>
                      <a:gd name="T37" fmla="*/ 0 h 42"/>
                      <a:gd name="T38" fmla="*/ 0 w 29"/>
                      <a:gd name="T39" fmla="*/ 0 h 42"/>
                      <a:gd name="T40" fmla="*/ 0 w 29"/>
                      <a:gd name="T41" fmla="*/ 0 h 4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9"/>
                      <a:gd name="T64" fmla="*/ 0 h 42"/>
                      <a:gd name="T65" fmla="*/ 29 w 29"/>
                      <a:gd name="T66" fmla="*/ 42 h 4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9" h="42">
                        <a:moveTo>
                          <a:pt x="8" y="36"/>
                        </a:moveTo>
                        <a:lnTo>
                          <a:pt x="13" y="39"/>
                        </a:lnTo>
                        <a:lnTo>
                          <a:pt x="18" y="42"/>
                        </a:lnTo>
                        <a:lnTo>
                          <a:pt x="22" y="42"/>
                        </a:lnTo>
                        <a:lnTo>
                          <a:pt x="26" y="39"/>
                        </a:lnTo>
                        <a:lnTo>
                          <a:pt x="29" y="34"/>
                        </a:lnTo>
                        <a:lnTo>
                          <a:pt x="29" y="29"/>
                        </a:lnTo>
                        <a:lnTo>
                          <a:pt x="29" y="23"/>
                        </a:lnTo>
                        <a:lnTo>
                          <a:pt x="28" y="19"/>
                        </a:lnTo>
                        <a:lnTo>
                          <a:pt x="22" y="17"/>
                        </a:lnTo>
                        <a:lnTo>
                          <a:pt x="16" y="17"/>
                        </a:lnTo>
                        <a:lnTo>
                          <a:pt x="12" y="16"/>
                        </a:lnTo>
                        <a:lnTo>
                          <a:pt x="9" y="14"/>
                        </a:lnTo>
                        <a:lnTo>
                          <a:pt x="6" y="11"/>
                        </a:lnTo>
                        <a:lnTo>
                          <a:pt x="5" y="7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2" y="19"/>
                        </a:lnTo>
                        <a:lnTo>
                          <a:pt x="5" y="29"/>
                        </a:lnTo>
                        <a:lnTo>
                          <a:pt x="8" y="36"/>
                        </a:lnTo>
                        <a:close/>
                      </a:path>
                    </a:pathLst>
                  </a:custGeom>
                  <a:solidFill>
                    <a:srgbClr val="FF84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9" name="Freeform 317"/>
                  <p:cNvSpPr>
                    <a:spLocks/>
                  </p:cNvSpPr>
                  <p:nvPr/>
                </p:nvSpPr>
                <p:spPr bwMode="auto">
                  <a:xfrm>
                    <a:off x="1404" y="2153"/>
                    <a:ext cx="192" cy="84"/>
                  </a:xfrm>
                  <a:custGeom>
                    <a:avLst/>
                    <a:gdLst>
                      <a:gd name="T0" fmla="*/ 0 w 563"/>
                      <a:gd name="T1" fmla="*/ 0 h 260"/>
                      <a:gd name="T2" fmla="*/ 0 w 563"/>
                      <a:gd name="T3" fmla="*/ 0 h 260"/>
                      <a:gd name="T4" fmla="*/ 0 w 563"/>
                      <a:gd name="T5" fmla="*/ 0 h 260"/>
                      <a:gd name="T6" fmla="*/ 0 w 563"/>
                      <a:gd name="T7" fmla="*/ 0 h 260"/>
                      <a:gd name="T8" fmla="*/ 0 w 563"/>
                      <a:gd name="T9" fmla="*/ 0 h 260"/>
                      <a:gd name="T10" fmla="*/ 0 w 563"/>
                      <a:gd name="T11" fmla="*/ 0 h 260"/>
                      <a:gd name="T12" fmla="*/ 0 w 563"/>
                      <a:gd name="T13" fmla="*/ 0 h 260"/>
                      <a:gd name="T14" fmla="*/ 0 w 563"/>
                      <a:gd name="T15" fmla="*/ 0 h 260"/>
                      <a:gd name="T16" fmla="*/ 0 w 563"/>
                      <a:gd name="T17" fmla="*/ 0 h 260"/>
                      <a:gd name="T18" fmla="*/ 0 w 563"/>
                      <a:gd name="T19" fmla="*/ 0 h 260"/>
                      <a:gd name="T20" fmla="*/ 0 w 563"/>
                      <a:gd name="T21" fmla="*/ 0 h 260"/>
                      <a:gd name="T22" fmla="*/ 0 w 563"/>
                      <a:gd name="T23" fmla="*/ 0 h 260"/>
                      <a:gd name="T24" fmla="*/ 0 w 563"/>
                      <a:gd name="T25" fmla="*/ 0 h 260"/>
                      <a:gd name="T26" fmla="*/ 0 w 563"/>
                      <a:gd name="T27" fmla="*/ 0 h 260"/>
                      <a:gd name="T28" fmla="*/ 0 w 563"/>
                      <a:gd name="T29" fmla="*/ 0 h 260"/>
                      <a:gd name="T30" fmla="*/ 0 w 563"/>
                      <a:gd name="T31" fmla="*/ 0 h 260"/>
                      <a:gd name="T32" fmla="*/ 0 w 563"/>
                      <a:gd name="T33" fmla="*/ 0 h 260"/>
                      <a:gd name="T34" fmla="*/ 0 w 563"/>
                      <a:gd name="T35" fmla="*/ 0 h 260"/>
                      <a:gd name="T36" fmla="*/ 0 w 563"/>
                      <a:gd name="T37" fmla="*/ 0 h 260"/>
                      <a:gd name="T38" fmla="*/ 0 w 563"/>
                      <a:gd name="T39" fmla="*/ 0 h 260"/>
                      <a:gd name="T40" fmla="*/ 0 w 563"/>
                      <a:gd name="T41" fmla="*/ 0 h 260"/>
                      <a:gd name="T42" fmla="*/ 0 w 563"/>
                      <a:gd name="T43" fmla="*/ 0 h 260"/>
                      <a:gd name="T44" fmla="*/ 0 w 563"/>
                      <a:gd name="T45" fmla="*/ 0 h 260"/>
                      <a:gd name="T46" fmla="*/ 0 w 563"/>
                      <a:gd name="T47" fmla="*/ 0 h 260"/>
                      <a:gd name="T48" fmla="*/ 0 w 563"/>
                      <a:gd name="T49" fmla="*/ 0 h 260"/>
                      <a:gd name="T50" fmla="*/ 0 w 563"/>
                      <a:gd name="T51" fmla="*/ 0 h 260"/>
                      <a:gd name="T52" fmla="*/ 0 w 563"/>
                      <a:gd name="T53" fmla="*/ 0 h 260"/>
                      <a:gd name="T54" fmla="*/ 0 w 563"/>
                      <a:gd name="T55" fmla="*/ 0 h 260"/>
                      <a:gd name="T56" fmla="*/ 0 w 563"/>
                      <a:gd name="T57" fmla="*/ 0 h 260"/>
                      <a:gd name="T58" fmla="*/ 0 w 563"/>
                      <a:gd name="T59" fmla="*/ 0 h 260"/>
                      <a:gd name="T60" fmla="*/ 0 w 563"/>
                      <a:gd name="T61" fmla="*/ 0 h 260"/>
                      <a:gd name="T62" fmla="*/ 0 w 563"/>
                      <a:gd name="T63" fmla="*/ 0 h 260"/>
                      <a:gd name="T64" fmla="*/ 0 w 563"/>
                      <a:gd name="T65" fmla="*/ 0 h 260"/>
                      <a:gd name="T66" fmla="*/ 0 w 563"/>
                      <a:gd name="T67" fmla="*/ 0 h 260"/>
                      <a:gd name="T68" fmla="*/ 0 w 563"/>
                      <a:gd name="T69" fmla="*/ 0 h 260"/>
                      <a:gd name="T70" fmla="*/ 0 w 563"/>
                      <a:gd name="T71" fmla="*/ 0 h 260"/>
                      <a:gd name="T72" fmla="*/ 0 w 563"/>
                      <a:gd name="T73" fmla="*/ 0 h 260"/>
                      <a:gd name="T74" fmla="*/ 0 w 563"/>
                      <a:gd name="T75" fmla="*/ 0 h 260"/>
                      <a:gd name="T76" fmla="*/ 0 w 563"/>
                      <a:gd name="T77" fmla="*/ 0 h 260"/>
                      <a:gd name="T78" fmla="*/ 0 w 563"/>
                      <a:gd name="T79" fmla="*/ 0 h 260"/>
                      <a:gd name="T80" fmla="*/ 0 w 563"/>
                      <a:gd name="T81" fmla="*/ 0 h 260"/>
                      <a:gd name="T82" fmla="*/ 0 w 563"/>
                      <a:gd name="T83" fmla="*/ 0 h 260"/>
                      <a:gd name="T84" fmla="*/ 0 w 563"/>
                      <a:gd name="T85" fmla="*/ 0 h 260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563"/>
                      <a:gd name="T130" fmla="*/ 0 h 260"/>
                      <a:gd name="T131" fmla="*/ 563 w 563"/>
                      <a:gd name="T132" fmla="*/ 260 h 260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563" h="260">
                        <a:moveTo>
                          <a:pt x="52" y="129"/>
                        </a:moveTo>
                        <a:lnTo>
                          <a:pt x="45" y="114"/>
                        </a:lnTo>
                        <a:lnTo>
                          <a:pt x="35" y="104"/>
                        </a:lnTo>
                        <a:lnTo>
                          <a:pt x="24" y="98"/>
                        </a:lnTo>
                        <a:lnTo>
                          <a:pt x="13" y="95"/>
                        </a:lnTo>
                        <a:lnTo>
                          <a:pt x="5" y="93"/>
                        </a:lnTo>
                        <a:lnTo>
                          <a:pt x="0" y="87"/>
                        </a:lnTo>
                        <a:lnTo>
                          <a:pt x="2" y="82"/>
                        </a:lnTo>
                        <a:lnTo>
                          <a:pt x="13" y="75"/>
                        </a:lnTo>
                        <a:lnTo>
                          <a:pt x="31" y="70"/>
                        </a:lnTo>
                        <a:lnTo>
                          <a:pt x="48" y="68"/>
                        </a:lnTo>
                        <a:lnTo>
                          <a:pt x="67" y="70"/>
                        </a:lnTo>
                        <a:lnTo>
                          <a:pt x="85" y="74"/>
                        </a:lnTo>
                        <a:lnTo>
                          <a:pt x="101" y="78"/>
                        </a:lnTo>
                        <a:lnTo>
                          <a:pt x="117" y="82"/>
                        </a:lnTo>
                        <a:lnTo>
                          <a:pt x="130" y="85"/>
                        </a:lnTo>
                        <a:lnTo>
                          <a:pt x="140" y="87"/>
                        </a:lnTo>
                        <a:lnTo>
                          <a:pt x="146" y="85"/>
                        </a:lnTo>
                        <a:lnTo>
                          <a:pt x="159" y="82"/>
                        </a:lnTo>
                        <a:lnTo>
                          <a:pt x="175" y="80"/>
                        </a:lnTo>
                        <a:lnTo>
                          <a:pt x="193" y="75"/>
                        </a:lnTo>
                        <a:lnTo>
                          <a:pt x="212" y="71"/>
                        </a:lnTo>
                        <a:lnTo>
                          <a:pt x="229" y="67"/>
                        </a:lnTo>
                        <a:lnTo>
                          <a:pt x="244" y="62"/>
                        </a:lnTo>
                        <a:lnTo>
                          <a:pt x="254" y="61"/>
                        </a:lnTo>
                        <a:lnTo>
                          <a:pt x="245" y="55"/>
                        </a:lnTo>
                        <a:lnTo>
                          <a:pt x="238" y="51"/>
                        </a:lnTo>
                        <a:lnTo>
                          <a:pt x="231" y="44"/>
                        </a:lnTo>
                        <a:lnTo>
                          <a:pt x="228" y="38"/>
                        </a:lnTo>
                        <a:lnTo>
                          <a:pt x="227" y="31"/>
                        </a:lnTo>
                        <a:lnTo>
                          <a:pt x="228" y="22"/>
                        </a:lnTo>
                        <a:lnTo>
                          <a:pt x="235" y="15"/>
                        </a:lnTo>
                        <a:lnTo>
                          <a:pt x="248" y="6"/>
                        </a:lnTo>
                        <a:lnTo>
                          <a:pt x="264" y="0"/>
                        </a:lnTo>
                        <a:lnTo>
                          <a:pt x="278" y="0"/>
                        </a:lnTo>
                        <a:lnTo>
                          <a:pt x="294" y="5"/>
                        </a:lnTo>
                        <a:lnTo>
                          <a:pt x="307" y="11"/>
                        </a:lnTo>
                        <a:lnTo>
                          <a:pt x="320" y="21"/>
                        </a:lnTo>
                        <a:lnTo>
                          <a:pt x="330" y="29"/>
                        </a:lnTo>
                        <a:lnTo>
                          <a:pt x="337" y="39"/>
                        </a:lnTo>
                        <a:lnTo>
                          <a:pt x="342" y="47"/>
                        </a:lnTo>
                        <a:lnTo>
                          <a:pt x="353" y="47"/>
                        </a:lnTo>
                        <a:lnTo>
                          <a:pt x="366" y="45"/>
                        </a:lnTo>
                        <a:lnTo>
                          <a:pt x="382" y="45"/>
                        </a:lnTo>
                        <a:lnTo>
                          <a:pt x="398" y="45"/>
                        </a:lnTo>
                        <a:lnTo>
                          <a:pt x="415" y="48"/>
                        </a:lnTo>
                        <a:lnTo>
                          <a:pt x="431" y="51"/>
                        </a:lnTo>
                        <a:lnTo>
                          <a:pt x="447" y="55"/>
                        </a:lnTo>
                        <a:lnTo>
                          <a:pt x="460" y="62"/>
                        </a:lnTo>
                        <a:lnTo>
                          <a:pt x="467" y="64"/>
                        </a:lnTo>
                        <a:lnTo>
                          <a:pt x="477" y="67"/>
                        </a:lnTo>
                        <a:lnTo>
                          <a:pt x="490" y="72"/>
                        </a:lnTo>
                        <a:lnTo>
                          <a:pt x="503" y="78"/>
                        </a:lnTo>
                        <a:lnTo>
                          <a:pt x="517" y="85"/>
                        </a:lnTo>
                        <a:lnTo>
                          <a:pt x="530" y="93"/>
                        </a:lnTo>
                        <a:lnTo>
                          <a:pt x="539" y="100"/>
                        </a:lnTo>
                        <a:lnTo>
                          <a:pt x="546" y="106"/>
                        </a:lnTo>
                        <a:lnTo>
                          <a:pt x="550" y="104"/>
                        </a:lnTo>
                        <a:lnTo>
                          <a:pt x="555" y="106"/>
                        </a:lnTo>
                        <a:lnTo>
                          <a:pt x="558" y="108"/>
                        </a:lnTo>
                        <a:lnTo>
                          <a:pt x="558" y="113"/>
                        </a:lnTo>
                        <a:lnTo>
                          <a:pt x="561" y="114"/>
                        </a:lnTo>
                        <a:lnTo>
                          <a:pt x="562" y="118"/>
                        </a:lnTo>
                        <a:lnTo>
                          <a:pt x="563" y="121"/>
                        </a:lnTo>
                        <a:lnTo>
                          <a:pt x="561" y="124"/>
                        </a:lnTo>
                        <a:lnTo>
                          <a:pt x="556" y="130"/>
                        </a:lnTo>
                        <a:lnTo>
                          <a:pt x="550" y="139"/>
                        </a:lnTo>
                        <a:lnTo>
                          <a:pt x="545" y="146"/>
                        </a:lnTo>
                        <a:lnTo>
                          <a:pt x="538" y="146"/>
                        </a:lnTo>
                        <a:lnTo>
                          <a:pt x="535" y="144"/>
                        </a:lnTo>
                        <a:lnTo>
                          <a:pt x="536" y="144"/>
                        </a:lnTo>
                        <a:lnTo>
                          <a:pt x="539" y="146"/>
                        </a:lnTo>
                        <a:lnTo>
                          <a:pt x="539" y="149"/>
                        </a:lnTo>
                        <a:lnTo>
                          <a:pt x="535" y="152"/>
                        </a:lnTo>
                        <a:lnTo>
                          <a:pt x="529" y="157"/>
                        </a:lnTo>
                        <a:lnTo>
                          <a:pt x="522" y="163"/>
                        </a:lnTo>
                        <a:lnTo>
                          <a:pt x="513" y="170"/>
                        </a:lnTo>
                        <a:lnTo>
                          <a:pt x="504" y="176"/>
                        </a:lnTo>
                        <a:lnTo>
                          <a:pt x="496" y="180"/>
                        </a:lnTo>
                        <a:lnTo>
                          <a:pt x="490" y="183"/>
                        </a:lnTo>
                        <a:lnTo>
                          <a:pt x="486" y="183"/>
                        </a:lnTo>
                        <a:lnTo>
                          <a:pt x="478" y="190"/>
                        </a:lnTo>
                        <a:lnTo>
                          <a:pt x="470" y="199"/>
                        </a:lnTo>
                        <a:lnTo>
                          <a:pt x="460" y="206"/>
                        </a:lnTo>
                        <a:lnTo>
                          <a:pt x="451" y="211"/>
                        </a:lnTo>
                        <a:lnTo>
                          <a:pt x="438" y="225"/>
                        </a:lnTo>
                        <a:lnTo>
                          <a:pt x="428" y="235"/>
                        </a:lnTo>
                        <a:lnTo>
                          <a:pt x="419" y="245"/>
                        </a:lnTo>
                        <a:lnTo>
                          <a:pt x="409" y="251"/>
                        </a:lnTo>
                        <a:lnTo>
                          <a:pt x="398" y="257"/>
                        </a:lnTo>
                        <a:lnTo>
                          <a:pt x="382" y="258"/>
                        </a:lnTo>
                        <a:lnTo>
                          <a:pt x="359" y="260"/>
                        </a:lnTo>
                        <a:lnTo>
                          <a:pt x="329" y="260"/>
                        </a:lnTo>
                        <a:lnTo>
                          <a:pt x="297" y="258"/>
                        </a:lnTo>
                        <a:lnTo>
                          <a:pt x="271" y="258"/>
                        </a:lnTo>
                        <a:lnTo>
                          <a:pt x="251" y="260"/>
                        </a:lnTo>
                        <a:lnTo>
                          <a:pt x="234" y="260"/>
                        </a:lnTo>
                        <a:lnTo>
                          <a:pt x="218" y="260"/>
                        </a:lnTo>
                        <a:lnTo>
                          <a:pt x="202" y="258"/>
                        </a:lnTo>
                        <a:lnTo>
                          <a:pt x="186" y="255"/>
                        </a:lnTo>
                        <a:lnTo>
                          <a:pt x="168" y="249"/>
                        </a:lnTo>
                        <a:lnTo>
                          <a:pt x="152" y="244"/>
                        </a:lnTo>
                        <a:lnTo>
                          <a:pt x="137" y="239"/>
                        </a:lnTo>
                        <a:lnTo>
                          <a:pt x="127" y="235"/>
                        </a:lnTo>
                        <a:lnTo>
                          <a:pt x="119" y="231"/>
                        </a:lnTo>
                        <a:lnTo>
                          <a:pt x="114" y="225"/>
                        </a:lnTo>
                        <a:lnTo>
                          <a:pt x="114" y="219"/>
                        </a:lnTo>
                        <a:lnTo>
                          <a:pt x="117" y="211"/>
                        </a:lnTo>
                        <a:lnTo>
                          <a:pt x="124" y="201"/>
                        </a:lnTo>
                        <a:lnTo>
                          <a:pt x="136" y="188"/>
                        </a:lnTo>
                        <a:lnTo>
                          <a:pt x="146" y="176"/>
                        </a:lnTo>
                        <a:lnTo>
                          <a:pt x="155" y="166"/>
                        </a:lnTo>
                        <a:lnTo>
                          <a:pt x="159" y="160"/>
                        </a:lnTo>
                        <a:lnTo>
                          <a:pt x="155" y="157"/>
                        </a:lnTo>
                        <a:lnTo>
                          <a:pt x="150" y="153"/>
                        </a:lnTo>
                        <a:lnTo>
                          <a:pt x="143" y="150"/>
                        </a:lnTo>
                        <a:lnTo>
                          <a:pt x="133" y="150"/>
                        </a:lnTo>
                        <a:lnTo>
                          <a:pt x="121" y="153"/>
                        </a:lnTo>
                        <a:lnTo>
                          <a:pt x="106" y="160"/>
                        </a:lnTo>
                        <a:lnTo>
                          <a:pt x="87" y="175"/>
                        </a:lnTo>
                        <a:lnTo>
                          <a:pt x="64" y="196"/>
                        </a:lnTo>
                        <a:lnTo>
                          <a:pt x="47" y="211"/>
                        </a:lnTo>
                        <a:lnTo>
                          <a:pt x="39" y="214"/>
                        </a:lnTo>
                        <a:lnTo>
                          <a:pt x="36" y="208"/>
                        </a:lnTo>
                        <a:lnTo>
                          <a:pt x="38" y="201"/>
                        </a:lnTo>
                        <a:lnTo>
                          <a:pt x="42" y="188"/>
                        </a:lnTo>
                        <a:lnTo>
                          <a:pt x="49" y="167"/>
                        </a:lnTo>
                        <a:lnTo>
                          <a:pt x="54" y="147"/>
                        </a:lnTo>
                        <a:lnTo>
                          <a:pt x="52" y="129"/>
                        </a:lnTo>
                        <a:close/>
                      </a:path>
                    </a:pathLst>
                  </a:custGeom>
                  <a:solidFill>
                    <a:srgbClr val="33F2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318"/>
                  <p:cNvSpPr>
                    <a:spLocks/>
                  </p:cNvSpPr>
                  <p:nvPr/>
                </p:nvSpPr>
                <p:spPr bwMode="auto">
                  <a:xfrm>
                    <a:off x="1492" y="2152"/>
                    <a:ext cx="2" cy="2"/>
                  </a:xfrm>
                  <a:custGeom>
                    <a:avLst/>
                    <a:gdLst>
                      <a:gd name="T0" fmla="*/ 0 w 5"/>
                      <a:gd name="T1" fmla="*/ 0 h 9"/>
                      <a:gd name="T2" fmla="*/ 0 w 5"/>
                      <a:gd name="T3" fmla="*/ 0 h 9"/>
                      <a:gd name="T4" fmla="*/ 0 w 5"/>
                      <a:gd name="T5" fmla="*/ 0 h 9"/>
                      <a:gd name="T6" fmla="*/ 0 w 5"/>
                      <a:gd name="T7" fmla="*/ 0 h 9"/>
                      <a:gd name="T8" fmla="*/ 0 w 5"/>
                      <a:gd name="T9" fmla="*/ 0 h 9"/>
                      <a:gd name="T10" fmla="*/ 0 w 5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9"/>
                      <a:gd name="T20" fmla="*/ 5 w 5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9">
                        <a:moveTo>
                          <a:pt x="5" y="0"/>
                        </a:move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3" y="9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1" name="Freeform 319"/>
                  <p:cNvSpPr>
                    <a:spLocks/>
                  </p:cNvSpPr>
                  <p:nvPr/>
                </p:nvSpPr>
                <p:spPr bwMode="auto">
                  <a:xfrm>
                    <a:off x="1493" y="2152"/>
                    <a:ext cx="16" cy="18"/>
                  </a:xfrm>
                  <a:custGeom>
                    <a:avLst/>
                    <a:gdLst>
                      <a:gd name="T0" fmla="*/ 0 w 46"/>
                      <a:gd name="T1" fmla="*/ 0 h 58"/>
                      <a:gd name="T2" fmla="*/ 0 w 46"/>
                      <a:gd name="T3" fmla="*/ 0 h 58"/>
                      <a:gd name="T4" fmla="*/ 0 w 46"/>
                      <a:gd name="T5" fmla="*/ 0 h 58"/>
                      <a:gd name="T6" fmla="*/ 0 w 46"/>
                      <a:gd name="T7" fmla="*/ 0 h 58"/>
                      <a:gd name="T8" fmla="*/ 0 w 46"/>
                      <a:gd name="T9" fmla="*/ 0 h 58"/>
                      <a:gd name="T10" fmla="*/ 0 w 46"/>
                      <a:gd name="T11" fmla="*/ 0 h 58"/>
                      <a:gd name="T12" fmla="*/ 0 w 46"/>
                      <a:gd name="T13" fmla="*/ 0 h 58"/>
                      <a:gd name="T14" fmla="*/ 0 w 46"/>
                      <a:gd name="T15" fmla="*/ 0 h 58"/>
                      <a:gd name="T16" fmla="*/ 0 w 46"/>
                      <a:gd name="T17" fmla="*/ 0 h 58"/>
                      <a:gd name="T18" fmla="*/ 0 w 46"/>
                      <a:gd name="T19" fmla="*/ 0 h 58"/>
                      <a:gd name="T20" fmla="*/ 0 w 46"/>
                      <a:gd name="T21" fmla="*/ 0 h 5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6"/>
                      <a:gd name="T34" fmla="*/ 0 h 58"/>
                      <a:gd name="T35" fmla="*/ 46 w 46"/>
                      <a:gd name="T36" fmla="*/ 58 h 5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6" h="58">
                        <a:moveTo>
                          <a:pt x="46" y="55"/>
                        </a:moveTo>
                        <a:lnTo>
                          <a:pt x="38" y="38"/>
                        </a:lnTo>
                        <a:lnTo>
                          <a:pt x="27" y="22"/>
                        </a:lnTo>
                        <a:lnTo>
                          <a:pt x="12" y="9"/>
                        </a:lnTo>
                        <a:lnTo>
                          <a:pt x="2" y="0"/>
                        </a:lnTo>
                        <a:lnTo>
                          <a:pt x="0" y="9"/>
                        </a:lnTo>
                        <a:lnTo>
                          <a:pt x="7" y="15"/>
                        </a:lnTo>
                        <a:lnTo>
                          <a:pt x="18" y="27"/>
                        </a:lnTo>
                        <a:lnTo>
                          <a:pt x="30" y="43"/>
                        </a:lnTo>
                        <a:lnTo>
                          <a:pt x="37" y="58"/>
                        </a:lnTo>
                        <a:lnTo>
                          <a:pt x="46" y="55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2" name="Freeform 320"/>
                  <p:cNvSpPr>
                    <a:spLocks/>
                  </p:cNvSpPr>
                  <p:nvPr/>
                </p:nvSpPr>
                <p:spPr bwMode="auto">
                  <a:xfrm>
                    <a:off x="1506" y="2169"/>
                    <a:ext cx="3" cy="2"/>
                  </a:xfrm>
                  <a:custGeom>
                    <a:avLst/>
                    <a:gdLst>
                      <a:gd name="T0" fmla="*/ 0 w 9"/>
                      <a:gd name="T1" fmla="*/ 0 h 6"/>
                      <a:gd name="T2" fmla="*/ 0 w 9"/>
                      <a:gd name="T3" fmla="*/ 0 h 6"/>
                      <a:gd name="T4" fmla="*/ 0 w 9"/>
                      <a:gd name="T5" fmla="*/ 0 h 6"/>
                      <a:gd name="T6" fmla="*/ 0 w 9"/>
                      <a:gd name="T7" fmla="*/ 0 h 6"/>
                      <a:gd name="T8" fmla="*/ 0 w 9"/>
                      <a:gd name="T9" fmla="*/ 0 h 6"/>
                      <a:gd name="T10" fmla="*/ 0 w 9"/>
                      <a:gd name="T11" fmla="*/ 0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6"/>
                      <a:gd name="T20" fmla="*/ 9 w 9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6">
                        <a:moveTo>
                          <a:pt x="0" y="3"/>
                        </a:move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9" y="4"/>
                        </a:lnTo>
                        <a:lnTo>
                          <a:pt x="9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3" name="Freeform 321"/>
                  <p:cNvSpPr>
                    <a:spLocks/>
                  </p:cNvSpPr>
                  <p:nvPr/>
                </p:nvSpPr>
                <p:spPr bwMode="auto">
                  <a:xfrm>
                    <a:off x="1499" y="2152"/>
                    <a:ext cx="3" cy="3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0 w 9"/>
                      <a:gd name="T3" fmla="*/ 0 h 8"/>
                      <a:gd name="T4" fmla="*/ 0 w 9"/>
                      <a:gd name="T5" fmla="*/ 0 h 8"/>
                      <a:gd name="T6" fmla="*/ 0 w 9"/>
                      <a:gd name="T7" fmla="*/ 0 h 8"/>
                      <a:gd name="T8" fmla="*/ 0 w 9"/>
                      <a:gd name="T9" fmla="*/ 0 h 8"/>
                      <a:gd name="T10" fmla="*/ 0 w 9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8"/>
                      <a:gd name="T20" fmla="*/ 9 w 9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8">
                        <a:moveTo>
                          <a:pt x="9" y="0"/>
                        </a:move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3" y="8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4" name="Freeform 322"/>
                  <p:cNvSpPr>
                    <a:spLocks/>
                  </p:cNvSpPr>
                  <p:nvPr/>
                </p:nvSpPr>
                <p:spPr bwMode="auto">
                  <a:xfrm>
                    <a:off x="1500" y="2152"/>
                    <a:ext cx="13" cy="17"/>
                  </a:xfrm>
                  <a:custGeom>
                    <a:avLst/>
                    <a:gdLst>
                      <a:gd name="T0" fmla="*/ 0 w 38"/>
                      <a:gd name="T1" fmla="*/ 0 h 53"/>
                      <a:gd name="T2" fmla="*/ 0 w 38"/>
                      <a:gd name="T3" fmla="*/ 0 h 53"/>
                      <a:gd name="T4" fmla="*/ 0 w 38"/>
                      <a:gd name="T5" fmla="*/ 0 h 53"/>
                      <a:gd name="T6" fmla="*/ 0 w 38"/>
                      <a:gd name="T7" fmla="*/ 0 h 53"/>
                      <a:gd name="T8" fmla="*/ 0 w 38"/>
                      <a:gd name="T9" fmla="*/ 0 h 53"/>
                      <a:gd name="T10" fmla="*/ 0 w 38"/>
                      <a:gd name="T11" fmla="*/ 0 h 53"/>
                      <a:gd name="T12" fmla="*/ 0 w 38"/>
                      <a:gd name="T13" fmla="*/ 0 h 53"/>
                      <a:gd name="T14" fmla="*/ 0 w 38"/>
                      <a:gd name="T15" fmla="*/ 0 h 53"/>
                      <a:gd name="T16" fmla="*/ 0 w 38"/>
                      <a:gd name="T17" fmla="*/ 0 h 53"/>
                      <a:gd name="T18" fmla="*/ 0 w 38"/>
                      <a:gd name="T19" fmla="*/ 0 h 53"/>
                      <a:gd name="T20" fmla="*/ 0 w 38"/>
                      <a:gd name="T21" fmla="*/ 0 h 5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8"/>
                      <a:gd name="T34" fmla="*/ 0 h 53"/>
                      <a:gd name="T35" fmla="*/ 38 w 38"/>
                      <a:gd name="T36" fmla="*/ 53 h 5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8" h="53">
                        <a:moveTo>
                          <a:pt x="38" y="53"/>
                        </a:moveTo>
                        <a:lnTo>
                          <a:pt x="33" y="38"/>
                        </a:lnTo>
                        <a:lnTo>
                          <a:pt x="25" y="23"/>
                        </a:lnTo>
                        <a:lnTo>
                          <a:pt x="15" y="10"/>
                        </a:lnTo>
                        <a:lnTo>
                          <a:pt x="6" y="0"/>
                        </a:lnTo>
                        <a:lnTo>
                          <a:pt x="0" y="8"/>
                        </a:lnTo>
                        <a:lnTo>
                          <a:pt x="6" y="15"/>
                        </a:lnTo>
                        <a:lnTo>
                          <a:pt x="16" y="28"/>
                        </a:lnTo>
                        <a:lnTo>
                          <a:pt x="25" y="41"/>
                        </a:lnTo>
                        <a:lnTo>
                          <a:pt x="29" y="53"/>
                        </a:lnTo>
                        <a:lnTo>
                          <a:pt x="38" y="53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5" name="Freeform 323"/>
                  <p:cNvSpPr>
                    <a:spLocks/>
                  </p:cNvSpPr>
                  <p:nvPr/>
                </p:nvSpPr>
                <p:spPr bwMode="auto">
                  <a:xfrm>
                    <a:off x="1509" y="2169"/>
                    <a:ext cx="4" cy="2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0 w 9"/>
                      <a:gd name="T3" fmla="*/ 1 h 4"/>
                      <a:gd name="T4" fmla="*/ 0 w 9"/>
                      <a:gd name="T5" fmla="*/ 1 h 4"/>
                      <a:gd name="T6" fmla="*/ 0 w 9"/>
                      <a:gd name="T7" fmla="*/ 1 h 4"/>
                      <a:gd name="T8" fmla="*/ 0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4" y="4"/>
                        </a:lnTo>
                        <a:lnTo>
                          <a:pt x="7" y="3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6" name="Freeform 324"/>
                  <p:cNvSpPr>
                    <a:spLocks/>
                  </p:cNvSpPr>
                  <p:nvPr/>
                </p:nvSpPr>
                <p:spPr bwMode="auto">
                  <a:xfrm>
                    <a:off x="1506" y="2154"/>
                    <a:ext cx="3" cy="3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0 w 9"/>
                      <a:gd name="T3" fmla="*/ 0 h 9"/>
                      <a:gd name="T4" fmla="*/ 0 w 9"/>
                      <a:gd name="T5" fmla="*/ 0 h 9"/>
                      <a:gd name="T6" fmla="*/ 0 w 9"/>
                      <a:gd name="T7" fmla="*/ 0 h 9"/>
                      <a:gd name="T8" fmla="*/ 0 w 9"/>
                      <a:gd name="T9" fmla="*/ 0 h 9"/>
                      <a:gd name="T10" fmla="*/ 0 w 9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9"/>
                      <a:gd name="T20" fmla="*/ 9 w 9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9">
                        <a:moveTo>
                          <a:pt x="9" y="3"/>
                        </a:move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9" y="3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7" name="Freeform 325"/>
                  <p:cNvSpPr>
                    <a:spLocks/>
                  </p:cNvSpPr>
                  <p:nvPr/>
                </p:nvSpPr>
                <p:spPr bwMode="auto">
                  <a:xfrm>
                    <a:off x="1506" y="2155"/>
                    <a:ext cx="9" cy="14"/>
                  </a:xfrm>
                  <a:custGeom>
                    <a:avLst/>
                    <a:gdLst>
                      <a:gd name="T0" fmla="*/ 0 w 26"/>
                      <a:gd name="T1" fmla="*/ 0 h 43"/>
                      <a:gd name="T2" fmla="*/ 0 w 26"/>
                      <a:gd name="T3" fmla="*/ 0 h 43"/>
                      <a:gd name="T4" fmla="*/ 0 w 26"/>
                      <a:gd name="T5" fmla="*/ 0 h 43"/>
                      <a:gd name="T6" fmla="*/ 0 w 26"/>
                      <a:gd name="T7" fmla="*/ 0 h 43"/>
                      <a:gd name="T8" fmla="*/ 0 w 26"/>
                      <a:gd name="T9" fmla="*/ 0 h 43"/>
                      <a:gd name="T10" fmla="*/ 0 w 26"/>
                      <a:gd name="T11" fmla="*/ 0 h 43"/>
                      <a:gd name="T12" fmla="*/ 0 w 26"/>
                      <a:gd name="T13" fmla="*/ 0 h 43"/>
                      <a:gd name="T14" fmla="*/ 0 w 26"/>
                      <a:gd name="T15" fmla="*/ 0 h 43"/>
                      <a:gd name="T16" fmla="*/ 0 w 26"/>
                      <a:gd name="T17" fmla="*/ 0 h 43"/>
                      <a:gd name="T18" fmla="*/ 0 w 26"/>
                      <a:gd name="T19" fmla="*/ 0 h 43"/>
                      <a:gd name="T20" fmla="*/ 0 w 26"/>
                      <a:gd name="T21" fmla="*/ 0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43"/>
                      <a:gd name="T35" fmla="*/ 26 w 26"/>
                      <a:gd name="T36" fmla="*/ 43 h 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43">
                        <a:moveTo>
                          <a:pt x="26" y="43"/>
                        </a:moveTo>
                        <a:lnTo>
                          <a:pt x="23" y="32"/>
                        </a:lnTo>
                        <a:lnTo>
                          <a:pt x="19" y="20"/>
                        </a:lnTo>
                        <a:lnTo>
                          <a:pt x="13" y="9"/>
                        </a:lnTo>
                        <a:lnTo>
                          <a:pt x="9" y="0"/>
                        </a:lnTo>
                        <a:lnTo>
                          <a:pt x="0" y="6"/>
                        </a:lnTo>
                        <a:lnTo>
                          <a:pt x="5" y="12"/>
                        </a:lnTo>
                        <a:lnTo>
                          <a:pt x="10" y="23"/>
                        </a:lnTo>
                        <a:lnTo>
                          <a:pt x="15" y="35"/>
                        </a:lnTo>
                        <a:lnTo>
                          <a:pt x="18" y="43"/>
                        </a:lnTo>
                        <a:lnTo>
                          <a:pt x="26" y="43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8" name="Freeform 326"/>
                  <p:cNvSpPr>
                    <a:spLocks/>
                  </p:cNvSpPr>
                  <p:nvPr/>
                </p:nvSpPr>
                <p:spPr bwMode="auto">
                  <a:xfrm>
                    <a:off x="1513" y="2169"/>
                    <a:ext cx="2" cy="1"/>
                  </a:xfrm>
                  <a:custGeom>
                    <a:avLst/>
                    <a:gdLst>
                      <a:gd name="T0" fmla="*/ 0 w 8"/>
                      <a:gd name="T1" fmla="*/ 0 h 5"/>
                      <a:gd name="T2" fmla="*/ 0 w 8"/>
                      <a:gd name="T3" fmla="*/ 0 h 5"/>
                      <a:gd name="T4" fmla="*/ 0 w 8"/>
                      <a:gd name="T5" fmla="*/ 0 h 5"/>
                      <a:gd name="T6" fmla="*/ 0 w 8"/>
                      <a:gd name="T7" fmla="*/ 0 h 5"/>
                      <a:gd name="T8" fmla="*/ 0 w 8"/>
                      <a:gd name="T9" fmla="*/ 0 h 5"/>
                      <a:gd name="T10" fmla="*/ 0 w 8"/>
                      <a:gd name="T11" fmla="*/ 0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0" y="0"/>
                        </a:moveTo>
                        <a:lnTo>
                          <a:pt x="1" y="3"/>
                        </a:lnTo>
                        <a:lnTo>
                          <a:pt x="4" y="5"/>
                        </a:lnTo>
                        <a:lnTo>
                          <a:pt x="7" y="3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99" name="Freeform 327"/>
                  <p:cNvSpPr>
                    <a:spLocks/>
                  </p:cNvSpPr>
                  <p:nvPr/>
                </p:nvSpPr>
                <p:spPr bwMode="auto">
                  <a:xfrm>
                    <a:off x="1413" y="2185"/>
                    <a:ext cx="3" cy="3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0 w 9"/>
                      <a:gd name="T3" fmla="*/ 0 h 8"/>
                      <a:gd name="T4" fmla="*/ 0 w 9"/>
                      <a:gd name="T5" fmla="*/ 0 h 8"/>
                      <a:gd name="T6" fmla="*/ 0 w 9"/>
                      <a:gd name="T7" fmla="*/ 0 h 8"/>
                      <a:gd name="T8" fmla="*/ 0 w 9"/>
                      <a:gd name="T9" fmla="*/ 0 h 8"/>
                      <a:gd name="T10" fmla="*/ 0 w 9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8"/>
                      <a:gd name="T20" fmla="*/ 9 w 9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8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0" name="Freeform 328"/>
                  <p:cNvSpPr>
                    <a:spLocks/>
                  </p:cNvSpPr>
                  <p:nvPr/>
                </p:nvSpPr>
                <p:spPr bwMode="auto">
                  <a:xfrm>
                    <a:off x="1413" y="2179"/>
                    <a:ext cx="22" cy="8"/>
                  </a:xfrm>
                  <a:custGeom>
                    <a:avLst/>
                    <a:gdLst>
                      <a:gd name="T0" fmla="*/ 0 w 64"/>
                      <a:gd name="T1" fmla="*/ 0 h 25"/>
                      <a:gd name="T2" fmla="*/ 0 w 64"/>
                      <a:gd name="T3" fmla="*/ 0 h 25"/>
                      <a:gd name="T4" fmla="*/ 0 w 64"/>
                      <a:gd name="T5" fmla="*/ 0 h 25"/>
                      <a:gd name="T6" fmla="*/ 0 w 64"/>
                      <a:gd name="T7" fmla="*/ 0 h 25"/>
                      <a:gd name="T8" fmla="*/ 0 w 64"/>
                      <a:gd name="T9" fmla="*/ 0 h 25"/>
                      <a:gd name="T10" fmla="*/ 0 w 64"/>
                      <a:gd name="T11" fmla="*/ 0 h 25"/>
                      <a:gd name="T12" fmla="*/ 0 w 64"/>
                      <a:gd name="T13" fmla="*/ 0 h 25"/>
                      <a:gd name="T14" fmla="*/ 0 w 64"/>
                      <a:gd name="T15" fmla="*/ 0 h 25"/>
                      <a:gd name="T16" fmla="*/ 0 w 64"/>
                      <a:gd name="T17" fmla="*/ 0 h 25"/>
                      <a:gd name="T18" fmla="*/ 0 w 64"/>
                      <a:gd name="T19" fmla="*/ 0 h 25"/>
                      <a:gd name="T20" fmla="*/ 0 w 64"/>
                      <a:gd name="T21" fmla="*/ 0 h 25"/>
                      <a:gd name="T22" fmla="*/ 0 w 64"/>
                      <a:gd name="T23" fmla="*/ 0 h 25"/>
                      <a:gd name="T24" fmla="*/ 0 w 64"/>
                      <a:gd name="T25" fmla="*/ 0 h 25"/>
                      <a:gd name="T26" fmla="*/ 0 w 64"/>
                      <a:gd name="T27" fmla="*/ 0 h 25"/>
                      <a:gd name="T28" fmla="*/ 0 w 64"/>
                      <a:gd name="T29" fmla="*/ 0 h 25"/>
                      <a:gd name="T30" fmla="*/ 0 w 64"/>
                      <a:gd name="T31" fmla="*/ 0 h 25"/>
                      <a:gd name="T32" fmla="*/ 0 w 64"/>
                      <a:gd name="T33" fmla="*/ 0 h 25"/>
                      <a:gd name="T34" fmla="*/ 0 w 64"/>
                      <a:gd name="T35" fmla="*/ 0 h 25"/>
                      <a:gd name="T36" fmla="*/ 0 w 64"/>
                      <a:gd name="T37" fmla="*/ 0 h 2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4"/>
                      <a:gd name="T58" fmla="*/ 0 h 25"/>
                      <a:gd name="T59" fmla="*/ 64 w 64"/>
                      <a:gd name="T60" fmla="*/ 25 h 2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4" h="25">
                        <a:moveTo>
                          <a:pt x="64" y="0"/>
                        </a:moveTo>
                        <a:lnTo>
                          <a:pt x="57" y="1"/>
                        </a:lnTo>
                        <a:lnTo>
                          <a:pt x="49" y="3"/>
                        </a:lnTo>
                        <a:lnTo>
                          <a:pt x="41" y="3"/>
                        </a:lnTo>
                        <a:lnTo>
                          <a:pt x="31" y="4"/>
                        </a:lnTo>
                        <a:lnTo>
                          <a:pt x="21" y="7"/>
                        </a:lnTo>
                        <a:lnTo>
                          <a:pt x="13" y="10"/>
                        </a:lnTo>
                        <a:lnTo>
                          <a:pt x="6" y="13"/>
                        </a:lnTo>
                        <a:lnTo>
                          <a:pt x="0" y="19"/>
                        </a:lnTo>
                        <a:lnTo>
                          <a:pt x="9" y="25"/>
                        </a:lnTo>
                        <a:lnTo>
                          <a:pt x="12" y="22"/>
                        </a:lnTo>
                        <a:lnTo>
                          <a:pt x="16" y="19"/>
                        </a:lnTo>
                        <a:lnTo>
                          <a:pt x="23" y="16"/>
                        </a:lnTo>
                        <a:lnTo>
                          <a:pt x="31" y="13"/>
                        </a:lnTo>
                        <a:lnTo>
                          <a:pt x="41" y="12"/>
                        </a:lnTo>
                        <a:lnTo>
                          <a:pt x="49" y="12"/>
                        </a:lnTo>
                        <a:lnTo>
                          <a:pt x="57" y="10"/>
                        </a:lnTo>
                        <a:lnTo>
                          <a:pt x="64" y="1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1" name="Freeform 329"/>
                  <p:cNvSpPr>
                    <a:spLocks/>
                  </p:cNvSpPr>
                  <p:nvPr/>
                </p:nvSpPr>
                <p:spPr bwMode="auto">
                  <a:xfrm>
                    <a:off x="1435" y="2179"/>
                    <a:ext cx="2" cy="4"/>
                  </a:xfrm>
                  <a:custGeom>
                    <a:avLst/>
                    <a:gdLst>
                      <a:gd name="T0" fmla="*/ 0 w 6"/>
                      <a:gd name="T1" fmla="*/ 0 h 12"/>
                      <a:gd name="T2" fmla="*/ 0 w 6"/>
                      <a:gd name="T3" fmla="*/ 0 h 12"/>
                      <a:gd name="T4" fmla="*/ 0 w 6"/>
                      <a:gd name="T5" fmla="*/ 0 h 12"/>
                      <a:gd name="T6" fmla="*/ 0 w 6"/>
                      <a:gd name="T7" fmla="*/ 0 h 12"/>
                      <a:gd name="T8" fmla="*/ 0 w 6"/>
                      <a:gd name="T9" fmla="*/ 0 h 12"/>
                      <a:gd name="T10" fmla="*/ 0 w 6"/>
                      <a:gd name="T11" fmla="*/ 0 h 1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12"/>
                      <a:gd name="T20" fmla="*/ 6 w 6"/>
                      <a:gd name="T21" fmla="*/ 12 h 1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12">
                        <a:moveTo>
                          <a:pt x="0" y="12"/>
                        </a:moveTo>
                        <a:lnTo>
                          <a:pt x="4" y="10"/>
                        </a:lnTo>
                        <a:lnTo>
                          <a:pt x="6" y="6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2" name="Freeform 330"/>
                  <p:cNvSpPr>
                    <a:spLocks/>
                  </p:cNvSpPr>
                  <p:nvPr/>
                </p:nvSpPr>
                <p:spPr bwMode="auto">
                  <a:xfrm>
                    <a:off x="1418" y="2190"/>
                    <a:ext cx="3" cy="3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0 w 9"/>
                      <a:gd name="T3" fmla="*/ 0 h 9"/>
                      <a:gd name="T4" fmla="*/ 0 w 9"/>
                      <a:gd name="T5" fmla="*/ 0 h 9"/>
                      <a:gd name="T6" fmla="*/ 0 w 9"/>
                      <a:gd name="T7" fmla="*/ 0 h 9"/>
                      <a:gd name="T8" fmla="*/ 0 w 9"/>
                      <a:gd name="T9" fmla="*/ 0 h 9"/>
                      <a:gd name="T10" fmla="*/ 0 w 9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9"/>
                      <a:gd name="T20" fmla="*/ 9 w 9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9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5" y="9"/>
                        </a:lnTo>
                        <a:lnTo>
                          <a:pt x="9" y="9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3" name="Freeform 331"/>
                  <p:cNvSpPr>
                    <a:spLocks/>
                  </p:cNvSpPr>
                  <p:nvPr/>
                </p:nvSpPr>
                <p:spPr bwMode="auto">
                  <a:xfrm>
                    <a:off x="1419" y="2182"/>
                    <a:ext cx="19" cy="11"/>
                  </a:xfrm>
                  <a:custGeom>
                    <a:avLst/>
                    <a:gdLst>
                      <a:gd name="T0" fmla="*/ 0 w 55"/>
                      <a:gd name="T1" fmla="*/ 0 h 32"/>
                      <a:gd name="T2" fmla="*/ 0 w 55"/>
                      <a:gd name="T3" fmla="*/ 0 h 32"/>
                      <a:gd name="T4" fmla="*/ 0 w 55"/>
                      <a:gd name="T5" fmla="*/ 0 h 32"/>
                      <a:gd name="T6" fmla="*/ 0 w 55"/>
                      <a:gd name="T7" fmla="*/ 0 h 32"/>
                      <a:gd name="T8" fmla="*/ 0 w 55"/>
                      <a:gd name="T9" fmla="*/ 0 h 32"/>
                      <a:gd name="T10" fmla="*/ 0 w 55"/>
                      <a:gd name="T11" fmla="*/ 0 h 32"/>
                      <a:gd name="T12" fmla="*/ 0 w 55"/>
                      <a:gd name="T13" fmla="*/ 0 h 32"/>
                      <a:gd name="T14" fmla="*/ 0 w 55"/>
                      <a:gd name="T15" fmla="*/ 0 h 32"/>
                      <a:gd name="T16" fmla="*/ 0 w 55"/>
                      <a:gd name="T17" fmla="*/ 0 h 32"/>
                      <a:gd name="T18" fmla="*/ 0 w 55"/>
                      <a:gd name="T19" fmla="*/ 0 h 32"/>
                      <a:gd name="T20" fmla="*/ 0 w 55"/>
                      <a:gd name="T21" fmla="*/ 0 h 32"/>
                      <a:gd name="T22" fmla="*/ 0 w 55"/>
                      <a:gd name="T23" fmla="*/ 0 h 32"/>
                      <a:gd name="T24" fmla="*/ 0 w 55"/>
                      <a:gd name="T25" fmla="*/ 0 h 32"/>
                      <a:gd name="T26" fmla="*/ 0 w 55"/>
                      <a:gd name="T27" fmla="*/ 0 h 32"/>
                      <a:gd name="T28" fmla="*/ 0 w 55"/>
                      <a:gd name="T29" fmla="*/ 0 h 32"/>
                      <a:gd name="T30" fmla="*/ 0 w 55"/>
                      <a:gd name="T31" fmla="*/ 0 h 32"/>
                      <a:gd name="T32" fmla="*/ 0 w 55"/>
                      <a:gd name="T33" fmla="*/ 0 h 32"/>
                      <a:gd name="T34" fmla="*/ 0 w 55"/>
                      <a:gd name="T35" fmla="*/ 0 h 32"/>
                      <a:gd name="T36" fmla="*/ 0 w 55"/>
                      <a:gd name="T37" fmla="*/ 0 h 3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5"/>
                      <a:gd name="T58" fmla="*/ 0 h 32"/>
                      <a:gd name="T59" fmla="*/ 55 w 55"/>
                      <a:gd name="T60" fmla="*/ 32 h 3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5" h="32">
                        <a:moveTo>
                          <a:pt x="55" y="2"/>
                        </a:moveTo>
                        <a:lnTo>
                          <a:pt x="45" y="0"/>
                        </a:lnTo>
                        <a:lnTo>
                          <a:pt x="36" y="2"/>
                        </a:lnTo>
                        <a:lnTo>
                          <a:pt x="26" y="4"/>
                        </a:lnTo>
                        <a:lnTo>
                          <a:pt x="19" y="7"/>
                        </a:lnTo>
                        <a:lnTo>
                          <a:pt x="13" y="12"/>
                        </a:lnTo>
                        <a:lnTo>
                          <a:pt x="7" y="16"/>
                        </a:lnTo>
                        <a:lnTo>
                          <a:pt x="3" y="22"/>
                        </a:lnTo>
                        <a:lnTo>
                          <a:pt x="0" y="23"/>
                        </a:lnTo>
                        <a:lnTo>
                          <a:pt x="6" y="32"/>
                        </a:lnTo>
                        <a:lnTo>
                          <a:pt x="9" y="27"/>
                        </a:lnTo>
                        <a:lnTo>
                          <a:pt x="13" y="25"/>
                        </a:lnTo>
                        <a:lnTo>
                          <a:pt x="19" y="20"/>
                        </a:lnTo>
                        <a:lnTo>
                          <a:pt x="25" y="16"/>
                        </a:lnTo>
                        <a:lnTo>
                          <a:pt x="29" y="13"/>
                        </a:lnTo>
                        <a:lnTo>
                          <a:pt x="36" y="10"/>
                        </a:lnTo>
                        <a:lnTo>
                          <a:pt x="45" y="12"/>
                        </a:lnTo>
                        <a:lnTo>
                          <a:pt x="55" y="10"/>
                        </a:lnTo>
                        <a:lnTo>
                          <a:pt x="55" y="2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4" name="Freeform 332"/>
                  <p:cNvSpPr>
                    <a:spLocks/>
                  </p:cNvSpPr>
                  <p:nvPr/>
                </p:nvSpPr>
                <p:spPr bwMode="auto">
                  <a:xfrm>
                    <a:off x="1438" y="2183"/>
                    <a:ext cx="1" cy="3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0 h 8"/>
                      <a:gd name="T4" fmla="*/ 0 w 4"/>
                      <a:gd name="T5" fmla="*/ 0 h 8"/>
                      <a:gd name="T6" fmla="*/ 0 w 4"/>
                      <a:gd name="T7" fmla="*/ 0 h 8"/>
                      <a:gd name="T8" fmla="*/ 0 w 4"/>
                      <a:gd name="T9" fmla="*/ 0 h 8"/>
                      <a:gd name="T10" fmla="*/ 0 w 4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8"/>
                      <a:gd name="T20" fmla="*/ 4 w 4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8">
                        <a:moveTo>
                          <a:pt x="0" y="8"/>
                        </a:moveTo>
                        <a:lnTo>
                          <a:pt x="3" y="7"/>
                        </a:lnTo>
                        <a:lnTo>
                          <a:pt x="4" y="4"/>
                        </a:lnTo>
                        <a:lnTo>
                          <a:pt x="3" y="1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5" name="Freeform 333"/>
                  <p:cNvSpPr>
                    <a:spLocks/>
                  </p:cNvSpPr>
                  <p:nvPr/>
                </p:nvSpPr>
                <p:spPr bwMode="auto">
                  <a:xfrm>
                    <a:off x="1541" y="2224"/>
                    <a:ext cx="3" cy="2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0 w 8"/>
                      <a:gd name="T3" fmla="*/ 0 h 8"/>
                      <a:gd name="T4" fmla="*/ 0 w 8"/>
                      <a:gd name="T5" fmla="*/ 0 h 8"/>
                      <a:gd name="T6" fmla="*/ 0 w 8"/>
                      <a:gd name="T7" fmla="*/ 0 h 8"/>
                      <a:gd name="T8" fmla="*/ 0 w 8"/>
                      <a:gd name="T9" fmla="*/ 0 h 8"/>
                      <a:gd name="T10" fmla="*/ 0 w 8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8"/>
                      <a:gd name="T20" fmla="*/ 8 w 8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8">
                        <a:moveTo>
                          <a:pt x="8" y="8"/>
                        </a:moveTo>
                        <a:lnTo>
                          <a:pt x="8" y="4"/>
                        </a:lnTo>
                        <a:lnTo>
                          <a:pt x="7" y="1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8" y="8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6" name="Freeform 334"/>
                  <p:cNvSpPr>
                    <a:spLocks/>
                  </p:cNvSpPr>
                  <p:nvPr/>
                </p:nvSpPr>
                <p:spPr bwMode="auto">
                  <a:xfrm>
                    <a:off x="1528" y="2224"/>
                    <a:ext cx="16" cy="14"/>
                  </a:xfrm>
                  <a:custGeom>
                    <a:avLst/>
                    <a:gdLst>
                      <a:gd name="T0" fmla="*/ 0 w 47"/>
                      <a:gd name="T1" fmla="*/ 0 h 43"/>
                      <a:gd name="T2" fmla="*/ 0 w 47"/>
                      <a:gd name="T3" fmla="*/ 0 h 43"/>
                      <a:gd name="T4" fmla="*/ 0 w 47"/>
                      <a:gd name="T5" fmla="*/ 0 h 43"/>
                      <a:gd name="T6" fmla="*/ 0 w 47"/>
                      <a:gd name="T7" fmla="*/ 0 h 43"/>
                      <a:gd name="T8" fmla="*/ 0 w 47"/>
                      <a:gd name="T9" fmla="*/ 0 h 43"/>
                      <a:gd name="T10" fmla="*/ 0 w 47"/>
                      <a:gd name="T11" fmla="*/ 0 h 43"/>
                      <a:gd name="T12" fmla="*/ 0 w 47"/>
                      <a:gd name="T13" fmla="*/ 0 h 43"/>
                      <a:gd name="T14" fmla="*/ 0 w 47"/>
                      <a:gd name="T15" fmla="*/ 0 h 43"/>
                      <a:gd name="T16" fmla="*/ 0 w 47"/>
                      <a:gd name="T17" fmla="*/ 0 h 43"/>
                      <a:gd name="T18" fmla="*/ 0 w 47"/>
                      <a:gd name="T19" fmla="*/ 0 h 43"/>
                      <a:gd name="T20" fmla="*/ 0 w 47"/>
                      <a:gd name="T21" fmla="*/ 0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43"/>
                      <a:gd name="T35" fmla="*/ 47 w 47"/>
                      <a:gd name="T36" fmla="*/ 43 h 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43">
                        <a:moveTo>
                          <a:pt x="3" y="43"/>
                        </a:moveTo>
                        <a:lnTo>
                          <a:pt x="14" y="37"/>
                        </a:lnTo>
                        <a:lnTo>
                          <a:pt x="26" y="26"/>
                        </a:lnTo>
                        <a:lnTo>
                          <a:pt x="39" y="14"/>
                        </a:lnTo>
                        <a:lnTo>
                          <a:pt x="47" y="5"/>
                        </a:lnTo>
                        <a:lnTo>
                          <a:pt x="39" y="0"/>
                        </a:lnTo>
                        <a:lnTo>
                          <a:pt x="33" y="8"/>
                        </a:lnTo>
                        <a:lnTo>
                          <a:pt x="20" y="20"/>
                        </a:lnTo>
                        <a:lnTo>
                          <a:pt x="8" y="28"/>
                        </a:lnTo>
                        <a:lnTo>
                          <a:pt x="0" y="34"/>
                        </a:lnTo>
                        <a:lnTo>
                          <a:pt x="3" y="43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7" name="Freeform 335"/>
                  <p:cNvSpPr>
                    <a:spLocks/>
                  </p:cNvSpPr>
                  <p:nvPr/>
                </p:nvSpPr>
                <p:spPr bwMode="auto">
                  <a:xfrm>
                    <a:off x="1527" y="2236"/>
                    <a:ext cx="2" cy="2"/>
                  </a:xfrm>
                  <a:custGeom>
                    <a:avLst/>
                    <a:gdLst>
                      <a:gd name="T0" fmla="*/ 0 w 6"/>
                      <a:gd name="T1" fmla="*/ 0 h 9"/>
                      <a:gd name="T2" fmla="*/ 0 w 6"/>
                      <a:gd name="T3" fmla="*/ 0 h 9"/>
                      <a:gd name="T4" fmla="*/ 0 w 6"/>
                      <a:gd name="T5" fmla="*/ 0 h 9"/>
                      <a:gd name="T6" fmla="*/ 0 w 6"/>
                      <a:gd name="T7" fmla="*/ 0 h 9"/>
                      <a:gd name="T8" fmla="*/ 0 w 6"/>
                      <a:gd name="T9" fmla="*/ 0 h 9"/>
                      <a:gd name="T10" fmla="*/ 0 w 6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9"/>
                      <a:gd name="T20" fmla="*/ 6 w 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9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1" y="9"/>
                        </a:lnTo>
                        <a:lnTo>
                          <a:pt x="6" y="9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8" name="Freeform 336"/>
                  <p:cNvSpPr>
                    <a:spLocks/>
                  </p:cNvSpPr>
                  <p:nvPr/>
                </p:nvSpPr>
                <p:spPr bwMode="auto">
                  <a:xfrm>
                    <a:off x="1535" y="2224"/>
                    <a:ext cx="3" cy="3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0 w 9"/>
                      <a:gd name="T3" fmla="*/ 0 h 8"/>
                      <a:gd name="T4" fmla="*/ 0 w 9"/>
                      <a:gd name="T5" fmla="*/ 0 h 8"/>
                      <a:gd name="T6" fmla="*/ 0 w 9"/>
                      <a:gd name="T7" fmla="*/ 0 h 8"/>
                      <a:gd name="T8" fmla="*/ 0 w 9"/>
                      <a:gd name="T9" fmla="*/ 0 h 8"/>
                      <a:gd name="T10" fmla="*/ 0 w 9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8"/>
                      <a:gd name="T20" fmla="*/ 9 w 9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8">
                        <a:moveTo>
                          <a:pt x="9" y="8"/>
                        </a:moveTo>
                        <a:lnTo>
                          <a:pt x="9" y="4"/>
                        </a:lnTo>
                        <a:lnTo>
                          <a:pt x="8" y="1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9" y="8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9" name="Freeform 337"/>
                  <p:cNvSpPr>
                    <a:spLocks/>
                  </p:cNvSpPr>
                  <p:nvPr/>
                </p:nvSpPr>
                <p:spPr bwMode="auto">
                  <a:xfrm>
                    <a:off x="1521" y="2225"/>
                    <a:ext cx="17" cy="13"/>
                  </a:xfrm>
                  <a:custGeom>
                    <a:avLst/>
                    <a:gdLst>
                      <a:gd name="T0" fmla="*/ 0 w 52"/>
                      <a:gd name="T1" fmla="*/ 0 h 40"/>
                      <a:gd name="T2" fmla="*/ 0 w 52"/>
                      <a:gd name="T3" fmla="*/ 0 h 40"/>
                      <a:gd name="T4" fmla="*/ 0 w 52"/>
                      <a:gd name="T5" fmla="*/ 0 h 40"/>
                      <a:gd name="T6" fmla="*/ 0 w 52"/>
                      <a:gd name="T7" fmla="*/ 0 h 40"/>
                      <a:gd name="T8" fmla="*/ 0 w 52"/>
                      <a:gd name="T9" fmla="*/ 0 h 40"/>
                      <a:gd name="T10" fmla="*/ 0 w 52"/>
                      <a:gd name="T11" fmla="*/ 0 h 40"/>
                      <a:gd name="T12" fmla="*/ 0 w 52"/>
                      <a:gd name="T13" fmla="*/ 0 h 40"/>
                      <a:gd name="T14" fmla="*/ 0 w 52"/>
                      <a:gd name="T15" fmla="*/ 0 h 40"/>
                      <a:gd name="T16" fmla="*/ 0 w 52"/>
                      <a:gd name="T17" fmla="*/ 0 h 40"/>
                      <a:gd name="T18" fmla="*/ 0 w 52"/>
                      <a:gd name="T19" fmla="*/ 0 h 40"/>
                      <a:gd name="T20" fmla="*/ 0 w 52"/>
                      <a:gd name="T21" fmla="*/ 0 h 40"/>
                      <a:gd name="T22" fmla="*/ 0 w 52"/>
                      <a:gd name="T23" fmla="*/ 0 h 40"/>
                      <a:gd name="T24" fmla="*/ 0 w 52"/>
                      <a:gd name="T25" fmla="*/ 0 h 40"/>
                      <a:gd name="T26" fmla="*/ 0 w 52"/>
                      <a:gd name="T27" fmla="*/ 0 h 40"/>
                      <a:gd name="T28" fmla="*/ 0 w 52"/>
                      <a:gd name="T29" fmla="*/ 0 h 40"/>
                      <a:gd name="T30" fmla="*/ 0 w 52"/>
                      <a:gd name="T31" fmla="*/ 0 h 40"/>
                      <a:gd name="T32" fmla="*/ 0 w 52"/>
                      <a:gd name="T33" fmla="*/ 0 h 40"/>
                      <a:gd name="T34" fmla="*/ 0 w 52"/>
                      <a:gd name="T35" fmla="*/ 0 h 40"/>
                      <a:gd name="T36" fmla="*/ 0 w 52"/>
                      <a:gd name="T37" fmla="*/ 0 h 40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2"/>
                      <a:gd name="T58" fmla="*/ 0 h 40"/>
                      <a:gd name="T59" fmla="*/ 52 w 52"/>
                      <a:gd name="T60" fmla="*/ 40 h 40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2" h="40">
                        <a:moveTo>
                          <a:pt x="3" y="40"/>
                        </a:moveTo>
                        <a:lnTo>
                          <a:pt x="9" y="37"/>
                        </a:lnTo>
                        <a:lnTo>
                          <a:pt x="16" y="34"/>
                        </a:lnTo>
                        <a:lnTo>
                          <a:pt x="23" y="28"/>
                        </a:lnTo>
                        <a:lnTo>
                          <a:pt x="30" y="24"/>
                        </a:lnTo>
                        <a:lnTo>
                          <a:pt x="38" y="18"/>
                        </a:lnTo>
                        <a:lnTo>
                          <a:pt x="43" y="14"/>
                        </a:lnTo>
                        <a:lnTo>
                          <a:pt x="48" y="8"/>
                        </a:lnTo>
                        <a:lnTo>
                          <a:pt x="52" y="5"/>
                        </a:lnTo>
                        <a:lnTo>
                          <a:pt x="43" y="0"/>
                        </a:lnTo>
                        <a:lnTo>
                          <a:pt x="42" y="2"/>
                        </a:lnTo>
                        <a:lnTo>
                          <a:pt x="38" y="5"/>
                        </a:lnTo>
                        <a:lnTo>
                          <a:pt x="32" y="10"/>
                        </a:lnTo>
                        <a:lnTo>
                          <a:pt x="25" y="15"/>
                        </a:lnTo>
                        <a:lnTo>
                          <a:pt x="17" y="20"/>
                        </a:lnTo>
                        <a:lnTo>
                          <a:pt x="10" y="25"/>
                        </a:lnTo>
                        <a:lnTo>
                          <a:pt x="6" y="28"/>
                        </a:lnTo>
                        <a:lnTo>
                          <a:pt x="0" y="31"/>
                        </a:lnTo>
                        <a:lnTo>
                          <a:pt x="3" y="4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0" name="Freeform 338"/>
                  <p:cNvSpPr>
                    <a:spLocks/>
                  </p:cNvSpPr>
                  <p:nvPr/>
                </p:nvSpPr>
                <p:spPr bwMode="auto">
                  <a:xfrm>
                    <a:off x="1520" y="2236"/>
                    <a:ext cx="2" cy="2"/>
                  </a:xfrm>
                  <a:custGeom>
                    <a:avLst/>
                    <a:gdLst>
                      <a:gd name="T0" fmla="*/ 0 w 6"/>
                      <a:gd name="T1" fmla="*/ 0 h 9"/>
                      <a:gd name="T2" fmla="*/ 0 w 6"/>
                      <a:gd name="T3" fmla="*/ 0 h 9"/>
                      <a:gd name="T4" fmla="*/ 0 w 6"/>
                      <a:gd name="T5" fmla="*/ 0 h 9"/>
                      <a:gd name="T6" fmla="*/ 0 w 6"/>
                      <a:gd name="T7" fmla="*/ 0 h 9"/>
                      <a:gd name="T8" fmla="*/ 0 w 6"/>
                      <a:gd name="T9" fmla="*/ 0 h 9"/>
                      <a:gd name="T10" fmla="*/ 0 w 6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9"/>
                      <a:gd name="T20" fmla="*/ 6 w 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9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2" y="9"/>
                        </a:lnTo>
                        <a:lnTo>
                          <a:pt x="6" y="9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1" name="Freeform 339"/>
                  <p:cNvSpPr>
                    <a:spLocks/>
                  </p:cNvSpPr>
                  <p:nvPr/>
                </p:nvSpPr>
                <p:spPr bwMode="auto">
                  <a:xfrm>
                    <a:off x="1461" y="2206"/>
                    <a:ext cx="3" cy="3"/>
                  </a:xfrm>
                  <a:custGeom>
                    <a:avLst/>
                    <a:gdLst>
                      <a:gd name="T0" fmla="*/ 0 w 8"/>
                      <a:gd name="T1" fmla="*/ 0 h 9"/>
                      <a:gd name="T2" fmla="*/ 0 w 8"/>
                      <a:gd name="T3" fmla="*/ 0 h 9"/>
                      <a:gd name="T4" fmla="*/ 0 w 8"/>
                      <a:gd name="T5" fmla="*/ 0 h 9"/>
                      <a:gd name="T6" fmla="*/ 0 w 8"/>
                      <a:gd name="T7" fmla="*/ 0 h 9"/>
                      <a:gd name="T8" fmla="*/ 0 w 8"/>
                      <a:gd name="T9" fmla="*/ 0 h 9"/>
                      <a:gd name="T10" fmla="*/ 0 w 8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9"/>
                      <a:gd name="T20" fmla="*/ 8 w 8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9">
                        <a:moveTo>
                          <a:pt x="8" y="9"/>
                        </a:moveTo>
                        <a:lnTo>
                          <a:pt x="8" y="4"/>
                        </a:lnTo>
                        <a:lnTo>
                          <a:pt x="7" y="2"/>
                        </a:ln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2" name="Freeform 340"/>
                  <p:cNvSpPr>
                    <a:spLocks/>
                  </p:cNvSpPr>
                  <p:nvPr/>
                </p:nvSpPr>
                <p:spPr bwMode="auto">
                  <a:xfrm>
                    <a:off x="1443" y="2207"/>
                    <a:ext cx="21" cy="21"/>
                  </a:xfrm>
                  <a:custGeom>
                    <a:avLst/>
                    <a:gdLst>
                      <a:gd name="T0" fmla="*/ 0 w 62"/>
                      <a:gd name="T1" fmla="*/ 0 h 66"/>
                      <a:gd name="T2" fmla="*/ 0 w 62"/>
                      <a:gd name="T3" fmla="*/ 0 h 66"/>
                      <a:gd name="T4" fmla="*/ 0 w 62"/>
                      <a:gd name="T5" fmla="*/ 0 h 66"/>
                      <a:gd name="T6" fmla="*/ 0 w 62"/>
                      <a:gd name="T7" fmla="*/ 0 h 66"/>
                      <a:gd name="T8" fmla="*/ 0 w 62"/>
                      <a:gd name="T9" fmla="*/ 0 h 66"/>
                      <a:gd name="T10" fmla="*/ 0 w 62"/>
                      <a:gd name="T11" fmla="*/ 0 h 66"/>
                      <a:gd name="T12" fmla="*/ 0 w 62"/>
                      <a:gd name="T13" fmla="*/ 0 h 66"/>
                      <a:gd name="T14" fmla="*/ 0 w 62"/>
                      <a:gd name="T15" fmla="*/ 0 h 66"/>
                      <a:gd name="T16" fmla="*/ 0 w 62"/>
                      <a:gd name="T17" fmla="*/ 0 h 66"/>
                      <a:gd name="T18" fmla="*/ 0 w 62"/>
                      <a:gd name="T19" fmla="*/ 0 h 66"/>
                      <a:gd name="T20" fmla="*/ 0 w 62"/>
                      <a:gd name="T21" fmla="*/ 0 h 66"/>
                      <a:gd name="T22" fmla="*/ 0 w 62"/>
                      <a:gd name="T23" fmla="*/ 0 h 66"/>
                      <a:gd name="T24" fmla="*/ 0 w 62"/>
                      <a:gd name="T25" fmla="*/ 0 h 66"/>
                      <a:gd name="T26" fmla="*/ 0 w 62"/>
                      <a:gd name="T27" fmla="*/ 0 h 66"/>
                      <a:gd name="T28" fmla="*/ 0 w 62"/>
                      <a:gd name="T29" fmla="*/ 0 h 66"/>
                      <a:gd name="T30" fmla="*/ 0 w 62"/>
                      <a:gd name="T31" fmla="*/ 0 h 66"/>
                      <a:gd name="T32" fmla="*/ 0 w 62"/>
                      <a:gd name="T33" fmla="*/ 0 h 66"/>
                      <a:gd name="T34" fmla="*/ 0 w 62"/>
                      <a:gd name="T35" fmla="*/ 0 h 66"/>
                      <a:gd name="T36" fmla="*/ 0 w 62"/>
                      <a:gd name="T37" fmla="*/ 0 h 6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"/>
                      <a:gd name="T58" fmla="*/ 0 h 66"/>
                      <a:gd name="T59" fmla="*/ 62 w 62"/>
                      <a:gd name="T60" fmla="*/ 66 h 6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" h="66">
                        <a:moveTo>
                          <a:pt x="6" y="66"/>
                        </a:moveTo>
                        <a:lnTo>
                          <a:pt x="9" y="62"/>
                        </a:lnTo>
                        <a:lnTo>
                          <a:pt x="16" y="55"/>
                        </a:lnTo>
                        <a:lnTo>
                          <a:pt x="25" y="46"/>
                        </a:lnTo>
                        <a:lnTo>
                          <a:pt x="35" y="36"/>
                        </a:lnTo>
                        <a:lnTo>
                          <a:pt x="42" y="26"/>
                        </a:lnTo>
                        <a:lnTo>
                          <a:pt x="51" y="17"/>
                        </a:lnTo>
                        <a:lnTo>
                          <a:pt x="59" y="10"/>
                        </a:lnTo>
                        <a:lnTo>
                          <a:pt x="62" y="6"/>
                        </a:lnTo>
                        <a:lnTo>
                          <a:pt x="54" y="0"/>
                        </a:lnTo>
                        <a:lnTo>
                          <a:pt x="51" y="4"/>
                        </a:lnTo>
                        <a:lnTo>
                          <a:pt x="45" y="12"/>
                        </a:lnTo>
                        <a:lnTo>
                          <a:pt x="36" y="20"/>
                        </a:lnTo>
                        <a:lnTo>
                          <a:pt x="26" y="30"/>
                        </a:lnTo>
                        <a:lnTo>
                          <a:pt x="19" y="40"/>
                        </a:lnTo>
                        <a:lnTo>
                          <a:pt x="10" y="49"/>
                        </a:lnTo>
                        <a:lnTo>
                          <a:pt x="3" y="56"/>
                        </a:lnTo>
                        <a:lnTo>
                          <a:pt x="0" y="58"/>
                        </a:lnTo>
                        <a:lnTo>
                          <a:pt x="6" y="66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3" name="Freeform 341"/>
                  <p:cNvSpPr>
                    <a:spLocks/>
                  </p:cNvSpPr>
                  <p:nvPr/>
                </p:nvSpPr>
                <p:spPr bwMode="auto">
                  <a:xfrm>
                    <a:off x="1442" y="2225"/>
                    <a:ext cx="3" cy="3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0 w 9"/>
                      <a:gd name="T3" fmla="*/ 0 h 8"/>
                      <a:gd name="T4" fmla="*/ 0 w 9"/>
                      <a:gd name="T5" fmla="*/ 0 h 8"/>
                      <a:gd name="T6" fmla="*/ 0 w 9"/>
                      <a:gd name="T7" fmla="*/ 0 h 8"/>
                      <a:gd name="T8" fmla="*/ 0 w 9"/>
                      <a:gd name="T9" fmla="*/ 0 h 8"/>
                      <a:gd name="T10" fmla="*/ 0 w 9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8"/>
                      <a:gd name="T20" fmla="*/ 9 w 9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8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2" y="5"/>
                        </a:lnTo>
                        <a:lnTo>
                          <a:pt x="5" y="8"/>
                        </a:lnTo>
                        <a:lnTo>
                          <a:pt x="9" y="8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4" name="Freeform 342"/>
                  <p:cNvSpPr>
                    <a:spLocks/>
                  </p:cNvSpPr>
                  <p:nvPr/>
                </p:nvSpPr>
                <p:spPr bwMode="auto">
                  <a:xfrm>
                    <a:off x="1466" y="2208"/>
                    <a:ext cx="3" cy="3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0 w 9"/>
                      <a:gd name="T3" fmla="*/ 0 h 9"/>
                      <a:gd name="T4" fmla="*/ 0 w 9"/>
                      <a:gd name="T5" fmla="*/ 0 h 9"/>
                      <a:gd name="T6" fmla="*/ 0 w 9"/>
                      <a:gd name="T7" fmla="*/ 0 h 9"/>
                      <a:gd name="T8" fmla="*/ 0 w 9"/>
                      <a:gd name="T9" fmla="*/ 0 h 9"/>
                      <a:gd name="T10" fmla="*/ 0 w 9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9"/>
                      <a:gd name="T20" fmla="*/ 9 w 9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9">
                        <a:moveTo>
                          <a:pt x="9" y="9"/>
                        </a:moveTo>
                        <a:lnTo>
                          <a:pt x="9" y="5"/>
                        </a:lnTo>
                        <a:lnTo>
                          <a:pt x="7" y="2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5" name="Freeform 343"/>
                  <p:cNvSpPr>
                    <a:spLocks/>
                  </p:cNvSpPr>
                  <p:nvPr/>
                </p:nvSpPr>
                <p:spPr bwMode="auto">
                  <a:xfrm>
                    <a:off x="1450" y="2209"/>
                    <a:ext cx="19" cy="23"/>
                  </a:xfrm>
                  <a:custGeom>
                    <a:avLst/>
                    <a:gdLst>
                      <a:gd name="T0" fmla="*/ 0 w 57"/>
                      <a:gd name="T1" fmla="*/ 0 h 71"/>
                      <a:gd name="T2" fmla="*/ 0 w 57"/>
                      <a:gd name="T3" fmla="*/ 0 h 71"/>
                      <a:gd name="T4" fmla="*/ 0 w 57"/>
                      <a:gd name="T5" fmla="*/ 0 h 71"/>
                      <a:gd name="T6" fmla="*/ 0 w 57"/>
                      <a:gd name="T7" fmla="*/ 0 h 71"/>
                      <a:gd name="T8" fmla="*/ 0 w 57"/>
                      <a:gd name="T9" fmla="*/ 0 h 71"/>
                      <a:gd name="T10" fmla="*/ 0 w 57"/>
                      <a:gd name="T11" fmla="*/ 0 h 71"/>
                      <a:gd name="T12" fmla="*/ 0 w 57"/>
                      <a:gd name="T13" fmla="*/ 0 h 71"/>
                      <a:gd name="T14" fmla="*/ 0 w 57"/>
                      <a:gd name="T15" fmla="*/ 0 h 71"/>
                      <a:gd name="T16" fmla="*/ 0 w 57"/>
                      <a:gd name="T17" fmla="*/ 0 h 71"/>
                      <a:gd name="T18" fmla="*/ 0 w 57"/>
                      <a:gd name="T19" fmla="*/ 0 h 71"/>
                      <a:gd name="T20" fmla="*/ 0 w 57"/>
                      <a:gd name="T21" fmla="*/ 0 h 71"/>
                      <a:gd name="T22" fmla="*/ 0 w 57"/>
                      <a:gd name="T23" fmla="*/ 0 h 71"/>
                      <a:gd name="T24" fmla="*/ 0 w 57"/>
                      <a:gd name="T25" fmla="*/ 0 h 71"/>
                      <a:gd name="T26" fmla="*/ 0 w 57"/>
                      <a:gd name="T27" fmla="*/ 0 h 71"/>
                      <a:gd name="T28" fmla="*/ 0 w 57"/>
                      <a:gd name="T29" fmla="*/ 0 h 71"/>
                      <a:gd name="T30" fmla="*/ 0 w 57"/>
                      <a:gd name="T31" fmla="*/ 0 h 71"/>
                      <a:gd name="T32" fmla="*/ 0 w 57"/>
                      <a:gd name="T33" fmla="*/ 0 h 71"/>
                      <a:gd name="T34" fmla="*/ 0 w 57"/>
                      <a:gd name="T35" fmla="*/ 0 h 71"/>
                      <a:gd name="T36" fmla="*/ 0 w 57"/>
                      <a:gd name="T37" fmla="*/ 0 h 7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71"/>
                      <a:gd name="T59" fmla="*/ 57 w 57"/>
                      <a:gd name="T60" fmla="*/ 71 h 71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71">
                        <a:moveTo>
                          <a:pt x="6" y="71"/>
                        </a:moveTo>
                        <a:lnTo>
                          <a:pt x="12" y="65"/>
                        </a:lnTo>
                        <a:lnTo>
                          <a:pt x="18" y="58"/>
                        </a:lnTo>
                        <a:lnTo>
                          <a:pt x="25" y="49"/>
                        </a:lnTo>
                        <a:lnTo>
                          <a:pt x="32" y="39"/>
                        </a:lnTo>
                        <a:lnTo>
                          <a:pt x="41" y="29"/>
                        </a:lnTo>
                        <a:lnTo>
                          <a:pt x="48" y="19"/>
                        </a:lnTo>
                        <a:lnTo>
                          <a:pt x="54" y="10"/>
                        </a:lnTo>
                        <a:lnTo>
                          <a:pt x="57" y="6"/>
                        </a:lnTo>
                        <a:lnTo>
                          <a:pt x="48" y="0"/>
                        </a:lnTo>
                        <a:lnTo>
                          <a:pt x="45" y="5"/>
                        </a:lnTo>
                        <a:lnTo>
                          <a:pt x="39" y="13"/>
                        </a:lnTo>
                        <a:lnTo>
                          <a:pt x="32" y="23"/>
                        </a:lnTo>
                        <a:lnTo>
                          <a:pt x="23" y="33"/>
                        </a:lnTo>
                        <a:lnTo>
                          <a:pt x="16" y="43"/>
                        </a:lnTo>
                        <a:lnTo>
                          <a:pt x="9" y="52"/>
                        </a:lnTo>
                        <a:lnTo>
                          <a:pt x="3" y="59"/>
                        </a:lnTo>
                        <a:lnTo>
                          <a:pt x="0" y="62"/>
                        </a:lnTo>
                        <a:lnTo>
                          <a:pt x="6" y="71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6" name="Freeform 344"/>
                  <p:cNvSpPr>
                    <a:spLocks/>
                  </p:cNvSpPr>
                  <p:nvPr/>
                </p:nvSpPr>
                <p:spPr bwMode="auto">
                  <a:xfrm>
                    <a:off x="1449" y="2229"/>
                    <a:ext cx="3" cy="3"/>
                  </a:xfrm>
                  <a:custGeom>
                    <a:avLst/>
                    <a:gdLst>
                      <a:gd name="T0" fmla="*/ 0 w 8"/>
                      <a:gd name="T1" fmla="*/ 0 h 9"/>
                      <a:gd name="T2" fmla="*/ 0 w 8"/>
                      <a:gd name="T3" fmla="*/ 0 h 9"/>
                      <a:gd name="T4" fmla="*/ 0 w 8"/>
                      <a:gd name="T5" fmla="*/ 0 h 9"/>
                      <a:gd name="T6" fmla="*/ 0 w 8"/>
                      <a:gd name="T7" fmla="*/ 0 h 9"/>
                      <a:gd name="T8" fmla="*/ 0 w 8"/>
                      <a:gd name="T9" fmla="*/ 0 h 9"/>
                      <a:gd name="T10" fmla="*/ 0 w 8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9"/>
                      <a:gd name="T20" fmla="*/ 8 w 8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9">
                        <a:moveTo>
                          <a:pt x="2" y="0"/>
                        </a:moveTo>
                        <a:lnTo>
                          <a:pt x="0" y="3"/>
                        </a:lnTo>
                        <a:lnTo>
                          <a:pt x="1" y="6"/>
                        </a:lnTo>
                        <a:lnTo>
                          <a:pt x="4" y="9"/>
                        </a:lnTo>
                        <a:lnTo>
                          <a:pt x="8" y="9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7" name="Freeform 345"/>
                  <p:cNvSpPr>
                    <a:spLocks/>
                  </p:cNvSpPr>
                  <p:nvPr/>
                </p:nvSpPr>
                <p:spPr bwMode="auto">
                  <a:xfrm>
                    <a:off x="1468" y="2210"/>
                    <a:ext cx="3" cy="1"/>
                  </a:xfrm>
                  <a:custGeom>
                    <a:avLst/>
                    <a:gdLst>
                      <a:gd name="T0" fmla="*/ 0 w 8"/>
                      <a:gd name="T1" fmla="*/ 0 h 5"/>
                      <a:gd name="T2" fmla="*/ 0 w 8"/>
                      <a:gd name="T3" fmla="*/ 0 h 5"/>
                      <a:gd name="T4" fmla="*/ 0 w 8"/>
                      <a:gd name="T5" fmla="*/ 0 h 5"/>
                      <a:gd name="T6" fmla="*/ 0 w 8"/>
                      <a:gd name="T7" fmla="*/ 0 h 5"/>
                      <a:gd name="T8" fmla="*/ 0 w 8"/>
                      <a:gd name="T9" fmla="*/ 0 h 5"/>
                      <a:gd name="T10" fmla="*/ 0 w 8"/>
                      <a:gd name="T11" fmla="*/ 0 h 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5"/>
                      <a:gd name="T20" fmla="*/ 8 w 8"/>
                      <a:gd name="T21" fmla="*/ 5 h 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5">
                        <a:moveTo>
                          <a:pt x="8" y="5"/>
                        </a:moveTo>
                        <a:lnTo>
                          <a:pt x="8" y="1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8" name="Freeform 346"/>
                  <p:cNvSpPr>
                    <a:spLocks/>
                  </p:cNvSpPr>
                  <p:nvPr/>
                </p:nvSpPr>
                <p:spPr bwMode="auto">
                  <a:xfrm>
                    <a:off x="1455" y="2211"/>
                    <a:ext cx="16" cy="22"/>
                  </a:xfrm>
                  <a:custGeom>
                    <a:avLst/>
                    <a:gdLst>
                      <a:gd name="T0" fmla="*/ 0 w 46"/>
                      <a:gd name="T1" fmla="*/ 0 h 70"/>
                      <a:gd name="T2" fmla="*/ 0 w 46"/>
                      <a:gd name="T3" fmla="*/ 0 h 70"/>
                      <a:gd name="T4" fmla="*/ 0 w 46"/>
                      <a:gd name="T5" fmla="*/ 0 h 70"/>
                      <a:gd name="T6" fmla="*/ 0 w 46"/>
                      <a:gd name="T7" fmla="*/ 0 h 70"/>
                      <a:gd name="T8" fmla="*/ 0 w 46"/>
                      <a:gd name="T9" fmla="*/ 0 h 70"/>
                      <a:gd name="T10" fmla="*/ 0 w 46"/>
                      <a:gd name="T11" fmla="*/ 0 h 70"/>
                      <a:gd name="T12" fmla="*/ 0 w 46"/>
                      <a:gd name="T13" fmla="*/ 0 h 70"/>
                      <a:gd name="T14" fmla="*/ 0 w 46"/>
                      <a:gd name="T15" fmla="*/ 0 h 70"/>
                      <a:gd name="T16" fmla="*/ 0 w 46"/>
                      <a:gd name="T17" fmla="*/ 0 h 70"/>
                      <a:gd name="T18" fmla="*/ 0 w 46"/>
                      <a:gd name="T19" fmla="*/ 0 h 70"/>
                      <a:gd name="T20" fmla="*/ 0 w 46"/>
                      <a:gd name="T21" fmla="*/ 0 h 7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6"/>
                      <a:gd name="T34" fmla="*/ 0 h 70"/>
                      <a:gd name="T35" fmla="*/ 46 w 46"/>
                      <a:gd name="T36" fmla="*/ 70 h 7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6" h="70">
                        <a:moveTo>
                          <a:pt x="6" y="70"/>
                        </a:moveTo>
                        <a:lnTo>
                          <a:pt x="15" y="60"/>
                        </a:lnTo>
                        <a:lnTo>
                          <a:pt x="28" y="38"/>
                        </a:lnTo>
                        <a:lnTo>
                          <a:pt x="39" y="17"/>
                        </a:lnTo>
                        <a:lnTo>
                          <a:pt x="46" y="2"/>
                        </a:lnTo>
                        <a:lnTo>
                          <a:pt x="38" y="0"/>
                        </a:lnTo>
                        <a:lnTo>
                          <a:pt x="30" y="14"/>
                        </a:lnTo>
                        <a:lnTo>
                          <a:pt x="19" y="33"/>
                        </a:lnTo>
                        <a:lnTo>
                          <a:pt x="6" y="54"/>
                        </a:lnTo>
                        <a:lnTo>
                          <a:pt x="0" y="64"/>
                        </a:lnTo>
                        <a:lnTo>
                          <a:pt x="6" y="7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19" name="Freeform 347"/>
                  <p:cNvSpPr>
                    <a:spLocks/>
                  </p:cNvSpPr>
                  <p:nvPr/>
                </p:nvSpPr>
                <p:spPr bwMode="auto">
                  <a:xfrm>
                    <a:off x="1455" y="2231"/>
                    <a:ext cx="2" cy="2"/>
                  </a:xfrm>
                  <a:custGeom>
                    <a:avLst/>
                    <a:gdLst>
                      <a:gd name="T0" fmla="*/ 0 w 6"/>
                      <a:gd name="T1" fmla="*/ 0 h 6"/>
                      <a:gd name="T2" fmla="*/ 0 w 6"/>
                      <a:gd name="T3" fmla="*/ 0 h 6"/>
                      <a:gd name="T4" fmla="*/ 0 w 6"/>
                      <a:gd name="T5" fmla="*/ 0 h 6"/>
                      <a:gd name="T6" fmla="*/ 0 w 6"/>
                      <a:gd name="T7" fmla="*/ 0 h 6"/>
                      <a:gd name="T8" fmla="*/ 0 w 6"/>
                      <a:gd name="T9" fmla="*/ 0 h 6"/>
                      <a:gd name="T10" fmla="*/ 0 w 6"/>
                      <a:gd name="T11" fmla="*/ 0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6"/>
                      <a:gd name="T20" fmla="*/ 6 w 6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819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0" name="Freeform 348"/>
                  <p:cNvSpPr>
                    <a:spLocks/>
                  </p:cNvSpPr>
                  <p:nvPr/>
                </p:nvSpPr>
                <p:spPr bwMode="auto">
                  <a:xfrm>
                    <a:off x="1441" y="2258"/>
                    <a:ext cx="3" cy="2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0 w 9"/>
                      <a:gd name="T3" fmla="*/ 0 h 9"/>
                      <a:gd name="T4" fmla="*/ 0 w 9"/>
                      <a:gd name="T5" fmla="*/ 0 h 9"/>
                      <a:gd name="T6" fmla="*/ 0 w 9"/>
                      <a:gd name="T7" fmla="*/ 0 h 9"/>
                      <a:gd name="T8" fmla="*/ 0 w 9"/>
                      <a:gd name="T9" fmla="*/ 0 h 9"/>
                      <a:gd name="T10" fmla="*/ 0 w 9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9"/>
                      <a:gd name="T20" fmla="*/ 9 w 9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9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9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1" name="Freeform 349"/>
                  <p:cNvSpPr>
                    <a:spLocks/>
                  </p:cNvSpPr>
                  <p:nvPr/>
                </p:nvSpPr>
                <p:spPr bwMode="auto">
                  <a:xfrm>
                    <a:off x="1441" y="2243"/>
                    <a:ext cx="59" cy="16"/>
                  </a:xfrm>
                  <a:custGeom>
                    <a:avLst/>
                    <a:gdLst>
                      <a:gd name="T0" fmla="*/ 0 w 173"/>
                      <a:gd name="T1" fmla="*/ 0 h 52"/>
                      <a:gd name="T2" fmla="*/ 0 w 173"/>
                      <a:gd name="T3" fmla="*/ 0 h 52"/>
                      <a:gd name="T4" fmla="*/ 0 w 173"/>
                      <a:gd name="T5" fmla="*/ 0 h 52"/>
                      <a:gd name="T6" fmla="*/ 0 w 173"/>
                      <a:gd name="T7" fmla="*/ 0 h 52"/>
                      <a:gd name="T8" fmla="*/ 0 w 173"/>
                      <a:gd name="T9" fmla="*/ 0 h 52"/>
                      <a:gd name="T10" fmla="*/ 0 w 173"/>
                      <a:gd name="T11" fmla="*/ 0 h 52"/>
                      <a:gd name="T12" fmla="*/ 0 w 173"/>
                      <a:gd name="T13" fmla="*/ 0 h 52"/>
                      <a:gd name="T14" fmla="*/ 0 w 173"/>
                      <a:gd name="T15" fmla="*/ 0 h 52"/>
                      <a:gd name="T16" fmla="*/ 0 w 173"/>
                      <a:gd name="T17" fmla="*/ 0 h 52"/>
                      <a:gd name="T18" fmla="*/ 0 w 173"/>
                      <a:gd name="T19" fmla="*/ 0 h 52"/>
                      <a:gd name="T20" fmla="*/ 0 w 173"/>
                      <a:gd name="T21" fmla="*/ 0 h 52"/>
                      <a:gd name="T22" fmla="*/ 0 w 173"/>
                      <a:gd name="T23" fmla="*/ 0 h 52"/>
                      <a:gd name="T24" fmla="*/ 0 w 173"/>
                      <a:gd name="T25" fmla="*/ 0 h 52"/>
                      <a:gd name="T26" fmla="*/ 0 w 173"/>
                      <a:gd name="T27" fmla="*/ 0 h 52"/>
                      <a:gd name="T28" fmla="*/ 0 w 173"/>
                      <a:gd name="T29" fmla="*/ 0 h 52"/>
                      <a:gd name="T30" fmla="*/ 0 w 173"/>
                      <a:gd name="T31" fmla="*/ 0 h 52"/>
                      <a:gd name="T32" fmla="*/ 0 w 173"/>
                      <a:gd name="T33" fmla="*/ 0 h 52"/>
                      <a:gd name="T34" fmla="*/ 0 w 173"/>
                      <a:gd name="T35" fmla="*/ 0 h 52"/>
                      <a:gd name="T36" fmla="*/ 0 w 173"/>
                      <a:gd name="T37" fmla="*/ 0 h 52"/>
                      <a:gd name="T38" fmla="*/ 0 w 173"/>
                      <a:gd name="T39" fmla="*/ 0 h 52"/>
                      <a:gd name="T40" fmla="*/ 0 w 173"/>
                      <a:gd name="T41" fmla="*/ 0 h 5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3"/>
                      <a:gd name="T64" fmla="*/ 0 h 52"/>
                      <a:gd name="T65" fmla="*/ 173 w 173"/>
                      <a:gd name="T66" fmla="*/ 52 h 5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3" h="52">
                        <a:moveTo>
                          <a:pt x="173" y="0"/>
                        </a:moveTo>
                        <a:lnTo>
                          <a:pt x="173" y="0"/>
                        </a:lnTo>
                        <a:lnTo>
                          <a:pt x="127" y="0"/>
                        </a:lnTo>
                        <a:lnTo>
                          <a:pt x="91" y="3"/>
                        </a:lnTo>
                        <a:lnTo>
                          <a:pt x="62" y="8"/>
                        </a:lnTo>
                        <a:lnTo>
                          <a:pt x="41" y="14"/>
                        </a:lnTo>
                        <a:lnTo>
                          <a:pt x="25" y="21"/>
                        </a:lnTo>
                        <a:lnTo>
                          <a:pt x="15" y="30"/>
                        </a:lnTo>
                        <a:lnTo>
                          <a:pt x="6" y="39"/>
                        </a:lnTo>
                        <a:lnTo>
                          <a:pt x="0" y="46"/>
                        </a:lnTo>
                        <a:lnTo>
                          <a:pt x="9" y="52"/>
                        </a:lnTo>
                        <a:lnTo>
                          <a:pt x="15" y="44"/>
                        </a:lnTo>
                        <a:lnTo>
                          <a:pt x="21" y="36"/>
                        </a:lnTo>
                        <a:lnTo>
                          <a:pt x="31" y="30"/>
                        </a:lnTo>
                        <a:lnTo>
                          <a:pt x="44" y="23"/>
                        </a:lnTo>
                        <a:lnTo>
                          <a:pt x="62" y="17"/>
                        </a:lnTo>
                        <a:lnTo>
                          <a:pt x="91" y="11"/>
                        </a:lnTo>
                        <a:lnTo>
                          <a:pt x="127" y="8"/>
                        </a:lnTo>
                        <a:lnTo>
                          <a:pt x="173" y="8"/>
                        </a:lnTo>
                        <a:lnTo>
                          <a:pt x="173" y="0"/>
                        </a:lnTo>
                        <a:close/>
                      </a:path>
                    </a:pathLst>
                  </a:custGeom>
                  <a:solidFill>
                    <a:srgbClr val="B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2" name="Freeform 350"/>
                  <p:cNvSpPr>
                    <a:spLocks/>
                  </p:cNvSpPr>
                  <p:nvPr/>
                </p:nvSpPr>
                <p:spPr bwMode="auto">
                  <a:xfrm>
                    <a:off x="1500" y="2221"/>
                    <a:ext cx="59" cy="24"/>
                  </a:xfrm>
                  <a:custGeom>
                    <a:avLst/>
                    <a:gdLst>
                      <a:gd name="T0" fmla="*/ 0 w 176"/>
                      <a:gd name="T1" fmla="*/ 0 h 76"/>
                      <a:gd name="T2" fmla="*/ 0 w 176"/>
                      <a:gd name="T3" fmla="*/ 0 h 76"/>
                      <a:gd name="T4" fmla="*/ 0 w 176"/>
                      <a:gd name="T5" fmla="*/ 0 h 76"/>
                      <a:gd name="T6" fmla="*/ 0 w 176"/>
                      <a:gd name="T7" fmla="*/ 0 h 76"/>
                      <a:gd name="T8" fmla="*/ 0 w 176"/>
                      <a:gd name="T9" fmla="*/ 0 h 76"/>
                      <a:gd name="T10" fmla="*/ 0 w 176"/>
                      <a:gd name="T11" fmla="*/ 0 h 76"/>
                      <a:gd name="T12" fmla="*/ 0 w 176"/>
                      <a:gd name="T13" fmla="*/ 0 h 76"/>
                      <a:gd name="T14" fmla="*/ 0 w 176"/>
                      <a:gd name="T15" fmla="*/ 0 h 76"/>
                      <a:gd name="T16" fmla="*/ 0 w 176"/>
                      <a:gd name="T17" fmla="*/ 0 h 76"/>
                      <a:gd name="T18" fmla="*/ 0 w 176"/>
                      <a:gd name="T19" fmla="*/ 0 h 76"/>
                      <a:gd name="T20" fmla="*/ 0 w 176"/>
                      <a:gd name="T21" fmla="*/ 0 h 76"/>
                      <a:gd name="T22" fmla="*/ 0 w 176"/>
                      <a:gd name="T23" fmla="*/ 0 h 76"/>
                      <a:gd name="T24" fmla="*/ 0 w 176"/>
                      <a:gd name="T25" fmla="*/ 0 h 76"/>
                      <a:gd name="T26" fmla="*/ 0 w 176"/>
                      <a:gd name="T27" fmla="*/ 0 h 76"/>
                      <a:gd name="T28" fmla="*/ 0 w 176"/>
                      <a:gd name="T29" fmla="*/ 0 h 76"/>
                      <a:gd name="T30" fmla="*/ 0 w 176"/>
                      <a:gd name="T31" fmla="*/ 0 h 76"/>
                      <a:gd name="T32" fmla="*/ 0 w 176"/>
                      <a:gd name="T33" fmla="*/ 0 h 76"/>
                      <a:gd name="T34" fmla="*/ 0 w 176"/>
                      <a:gd name="T35" fmla="*/ 0 h 76"/>
                      <a:gd name="T36" fmla="*/ 0 w 176"/>
                      <a:gd name="T37" fmla="*/ 0 h 7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76"/>
                      <a:gd name="T58" fmla="*/ 0 h 76"/>
                      <a:gd name="T59" fmla="*/ 176 w 176"/>
                      <a:gd name="T60" fmla="*/ 76 h 7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76" h="76">
                        <a:moveTo>
                          <a:pt x="166" y="3"/>
                        </a:moveTo>
                        <a:lnTo>
                          <a:pt x="167" y="10"/>
                        </a:lnTo>
                        <a:lnTo>
                          <a:pt x="167" y="22"/>
                        </a:lnTo>
                        <a:lnTo>
                          <a:pt x="161" y="32"/>
                        </a:lnTo>
                        <a:lnTo>
                          <a:pt x="151" y="42"/>
                        </a:lnTo>
                        <a:lnTo>
                          <a:pt x="131" y="52"/>
                        </a:lnTo>
                        <a:lnTo>
                          <a:pt x="102" y="61"/>
                        </a:lnTo>
                        <a:lnTo>
                          <a:pt x="58" y="66"/>
                        </a:lnTo>
                        <a:lnTo>
                          <a:pt x="0" y="68"/>
                        </a:lnTo>
                        <a:lnTo>
                          <a:pt x="0" y="76"/>
                        </a:lnTo>
                        <a:lnTo>
                          <a:pt x="58" y="75"/>
                        </a:lnTo>
                        <a:lnTo>
                          <a:pt x="102" y="69"/>
                        </a:lnTo>
                        <a:lnTo>
                          <a:pt x="134" y="61"/>
                        </a:lnTo>
                        <a:lnTo>
                          <a:pt x="157" y="51"/>
                        </a:lnTo>
                        <a:lnTo>
                          <a:pt x="170" y="38"/>
                        </a:lnTo>
                        <a:lnTo>
                          <a:pt x="176" y="22"/>
                        </a:lnTo>
                        <a:lnTo>
                          <a:pt x="176" y="10"/>
                        </a:lnTo>
                        <a:lnTo>
                          <a:pt x="174" y="0"/>
                        </a:lnTo>
                        <a:lnTo>
                          <a:pt x="166" y="3"/>
                        </a:lnTo>
                        <a:close/>
                      </a:path>
                    </a:pathLst>
                  </a:custGeom>
                  <a:solidFill>
                    <a:srgbClr val="B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3" name="Freeform 351"/>
                  <p:cNvSpPr>
                    <a:spLocks/>
                  </p:cNvSpPr>
                  <p:nvPr/>
                </p:nvSpPr>
                <p:spPr bwMode="auto">
                  <a:xfrm>
                    <a:off x="1556" y="2220"/>
                    <a:ext cx="3" cy="2"/>
                  </a:xfrm>
                  <a:custGeom>
                    <a:avLst/>
                    <a:gdLst>
                      <a:gd name="T0" fmla="*/ 0 w 8"/>
                      <a:gd name="T1" fmla="*/ 0 h 6"/>
                      <a:gd name="T2" fmla="*/ 0 w 8"/>
                      <a:gd name="T3" fmla="*/ 0 h 6"/>
                      <a:gd name="T4" fmla="*/ 0 w 8"/>
                      <a:gd name="T5" fmla="*/ 0 h 6"/>
                      <a:gd name="T6" fmla="*/ 0 w 8"/>
                      <a:gd name="T7" fmla="*/ 0 h 6"/>
                      <a:gd name="T8" fmla="*/ 0 w 8"/>
                      <a:gd name="T9" fmla="*/ 0 h 6"/>
                      <a:gd name="T10" fmla="*/ 0 w 8"/>
                      <a:gd name="T11" fmla="*/ 0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6"/>
                      <a:gd name="T20" fmla="*/ 8 w 8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6">
                        <a:moveTo>
                          <a:pt x="8" y="3"/>
                        </a:move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8" y="3"/>
                        </a:lnTo>
                        <a:close/>
                      </a:path>
                    </a:pathLst>
                  </a:custGeom>
                  <a:solidFill>
                    <a:srgbClr val="B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" name="Freeform 352"/>
                  <p:cNvSpPr>
                    <a:spLocks/>
                  </p:cNvSpPr>
                  <p:nvPr/>
                </p:nvSpPr>
                <p:spPr bwMode="auto">
                  <a:xfrm>
                    <a:off x="1433" y="2167"/>
                    <a:ext cx="163" cy="60"/>
                  </a:xfrm>
                  <a:custGeom>
                    <a:avLst/>
                    <a:gdLst>
                      <a:gd name="T0" fmla="*/ 0 w 478"/>
                      <a:gd name="T1" fmla="*/ 0 h 184"/>
                      <a:gd name="T2" fmla="*/ 0 w 478"/>
                      <a:gd name="T3" fmla="*/ 0 h 184"/>
                      <a:gd name="T4" fmla="*/ 0 w 478"/>
                      <a:gd name="T5" fmla="*/ 0 h 184"/>
                      <a:gd name="T6" fmla="*/ 0 w 478"/>
                      <a:gd name="T7" fmla="*/ 0 h 184"/>
                      <a:gd name="T8" fmla="*/ 0 w 478"/>
                      <a:gd name="T9" fmla="*/ 0 h 184"/>
                      <a:gd name="T10" fmla="*/ 0 w 478"/>
                      <a:gd name="T11" fmla="*/ 0 h 184"/>
                      <a:gd name="T12" fmla="*/ 0 w 478"/>
                      <a:gd name="T13" fmla="*/ 0 h 184"/>
                      <a:gd name="T14" fmla="*/ 0 w 478"/>
                      <a:gd name="T15" fmla="*/ 0 h 184"/>
                      <a:gd name="T16" fmla="*/ 0 w 478"/>
                      <a:gd name="T17" fmla="*/ 0 h 184"/>
                      <a:gd name="T18" fmla="*/ 0 w 478"/>
                      <a:gd name="T19" fmla="*/ 0 h 184"/>
                      <a:gd name="T20" fmla="*/ 0 w 478"/>
                      <a:gd name="T21" fmla="*/ 0 h 184"/>
                      <a:gd name="T22" fmla="*/ 0 w 478"/>
                      <a:gd name="T23" fmla="*/ 0 h 184"/>
                      <a:gd name="T24" fmla="*/ 0 w 478"/>
                      <a:gd name="T25" fmla="*/ 0 h 184"/>
                      <a:gd name="T26" fmla="*/ 0 w 478"/>
                      <a:gd name="T27" fmla="*/ 0 h 184"/>
                      <a:gd name="T28" fmla="*/ 0 w 478"/>
                      <a:gd name="T29" fmla="*/ 0 h 184"/>
                      <a:gd name="T30" fmla="*/ 0 w 478"/>
                      <a:gd name="T31" fmla="*/ 0 h 184"/>
                      <a:gd name="T32" fmla="*/ 0 w 478"/>
                      <a:gd name="T33" fmla="*/ 0 h 184"/>
                      <a:gd name="T34" fmla="*/ 0 w 478"/>
                      <a:gd name="T35" fmla="*/ 0 h 184"/>
                      <a:gd name="T36" fmla="*/ 0 w 478"/>
                      <a:gd name="T37" fmla="*/ 0 h 184"/>
                      <a:gd name="T38" fmla="*/ 0 w 478"/>
                      <a:gd name="T39" fmla="*/ 0 h 184"/>
                      <a:gd name="T40" fmla="*/ 0 w 478"/>
                      <a:gd name="T41" fmla="*/ 0 h 184"/>
                      <a:gd name="T42" fmla="*/ 0 w 478"/>
                      <a:gd name="T43" fmla="*/ 0 h 184"/>
                      <a:gd name="T44" fmla="*/ 0 w 478"/>
                      <a:gd name="T45" fmla="*/ 0 h 184"/>
                      <a:gd name="T46" fmla="*/ 0 w 478"/>
                      <a:gd name="T47" fmla="*/ 0 h 184"/>
                      <a:gd name="T48" fmla="*/ 0 w 478"/>
                      <a:gd name="T49" fmla="*/ 0 h 184"/>
                      <a:gd name="T50" fmla="*/ 0 w 478"/>
                      <a:gd name="T51" fmla="*/ 0 h 184"/>
                      <a:gd name="T52" fmla="*/ 0 w 478"/>
                      <a:gd name="T53" fmla="*/ 0 h 184"/>
                      <a:gd name="T54" fmla="*/ 0 w 478"/>
                      <a:gd name="T55" fmla="*/ 0 h 184"/>
                      <a:gd name="T56" fmla="*/ 0 w 478"/>
                      <a:gd name="T57" fmla="*/ 0 h 184"/>
                      <a:gd name="T58" fmla="*/ 0 w 478"/>
                      <a:gd name="T59" fmla="*/ 0 h 184"/>
                      <a:gd name="T60" fmla="*/ 0 w 478"/>
                      <a:gd name="T61" fmla="*/ 0 h 184"/>
                      <a:gd name="T62" fmla="*/ 0 w 478"/>
                      <a:gd name="T63" fmla="*/ 0 h 184"/>
                      <a:gd name="T64" fmla="*/ 0 w 478"/>
                      <a:gd name="T65" fmla="*/ 0 h 184"/>
                      <a:gd name="T66" fmla="*/ 0 w 478"/>
                      <a:gd name="T67" fmla="*/ 0 h 184"/>
                      <a:gd name="T68" fmla="*/ 0 w 478"/>
                      <a:gd name="T69" fmla="*/ 0 h 184"/>
                      <a:gd name="T70" fmla="*/ 0 w 478"/>
                      <a:gd name="T71" fmla="*/ 0 h 184"/>
                      <a:gd name="T72" fmla="*/ 0 w 478"/>
                      <a:gd name="T73" fmla="*/ 0 h 184"/>
                      <a:gd name="T74" fmla="*/ 0 w 478"/>
                      <a:gd name="T75" fmla="*/ 0 h 184"/>
                      <a:gd name="T76" fmla="*/ 0 w 478"/>
                      <a:gd name="T77" fmla="*/ 0 h 184"/>
                      <a:gd name="T78" fmla="*/ 0 w 478"/>
                      <a:gd name="T79" fmla="*/ 0 h 184"/>
                      <a:gd name="T80" fmla="*/ 0 w 478"/>
                      <a:gd name="T81" fmla="*/ 0 h 184"/>
                      <a:gd name="T82" fmla="*/ 0 w 478"/>
                      <a:gd name="T83" fmla="*/ 0 h 184"/>
                      <a:gd name="T84" fmla="*/ 0 w 478"/>
                      <a:gd name="T85" fmla="*/ 0 h 184"/>
                      <a:gd name="T86" fmla="*/ 0 w 478"/>
                      <a:gd name="T87" fmla="*/ 0 h 184"/>
                      <a:gd name="T88" fmla="*/ 0 w 478"/>
                      <a:gd name="T89" fmla="*/ 0 h 184"/>
                      <a:gd name="T90" fmla="*/ 0 w 478"/>
                      <a:gd name="T91" fmla="*/ 0 h 184"/>
                      <a:gd name="T92" fmla="*/ 0 w 478"/>
                      <a:gd name="T93" fmla="*/ 0 h 184"/>
                      <a:gd name="T94" fmla="*/ 0 w 478"/>
                      <a:gd name="T95" fmla="*/ 0 h 18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78"/>
                      <a:gd name="T145" fmla="*/ 0 h 184"/>
                      <a:gd name="T146" fmla="*/ 478 w 478"/>
                      <a:gd name="T147" fmla="*/ 184 h 18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78" h="184">
                        <a:moveTo>
                          <a:pt x="0" y="29"/>
                        </a:moveTo>
                        <a:lnTo>
                          <a:pt x="5" y="30"/>
                        </a:lnTo>
                        <a:lnTo>
                          <a:pt x="11" y="30"/>
                        </a:lnTo>
                        <a:lnTo>
                          <a:pt x="15" y="32"/>
                        </a:lnTo>
                        <a:lnTo>
                          <a:pt x="22" y="33"/>
                        </a:lnTo>
                        <a:lnTo>
                          <a:pt x="28" y="35"/>
                        </a:lnTo>
                        <a:lnTo>
                          <a:pt x="36" y="36"/>
                        </a:lnTo>
                        <a:lnTo>
                          <a:pt x="45" y="39"/>
                        </a:lnTo>
                        <a:lnTo>
                          <a:pt x="55" y="42"/>
                        </a:lnTo>
                        <a:lnTo>
                          <a:pt x="61" y="40"/>
                        </a:lnTo>
                        <a:lnTo>
                          <a:pt x="74" y="37"/>
                        </a:lnTo>
                        <a:lnTo>
                          <a:pt x="90" y="35"/>
                        </a:lnTo>
                        <a:lnTo>
                          <a:pt x="108" y="30"/>
                        </a:lnTo>
                        <a:lnTo>
                          <a:pt x="127" y="26"/>
                        </a:lnTo>
                        <a:lnTo>
                          <a:pt x="144" y="22"/>
                        </a:lnTo>
                        <a:lnTo>
                          <a:pt x="159" y="17"/>
                        </a:lnTo>
                        <a:lnTo>
                          <a:pt x="169" y="16"/>
                        </a:lnTo>
                        <a:lnTo>
                          <a:pt x="180" y="14"/>
                        </a:lnTo>
                        <a:lnTo>
                          <a:pt x="192" y="13"/>
                        </a:lnTo>
                        <a:lnTo>
                          <a:pt x="203" y="12"/>
                        </a:lnTo>
                        <a:lnTo>
                          <a:pt x="215" y="9"/>
                        </a:lnTo>
                        <a:lnTo>
                          <a:pt x="226" y="7"/>
                        </a:lnTo>
                        <a:lnTo>
                          <a:pt x="238" y="6"/>
                        </a:lnTo>
                        <a:lnTo>
                          <a:pt x="248" y="3"/>
                        </a:lnTo>
                        <a:lnTo>
                          <a:pt x="257" y="2"/>
                        </a:lnTo>
                        <a:lnTo>
                          <a:pt x="268" y="2"/>
                        </a:lnTo>
                        <a:lnTo>
                          <a:pt x="281" y="0"/>
                        </a:lnTo>
                        <a:lnTo>
                          <a:pt x="297" y="0"/>
                        </a:lnTo>
                        <a:lnTo>
                          <a:pt x="313" y="0"/>
                        </a:lnTo>
                        <a:lnTo>
                          <a:pt x="330" y="3"/>
                        </a:lnTo>
                        <a:lnTo>
                          <a:pt x="346" y="6"/>
                        </a:lnTo>
                        <a:lnTo>
                          <a:pt x="362" y="10"/>
                        </a:lnTo>
                        <a:lnTo>
                          <a:pt x="375" y="17"/>
                        </a:lnTo>
                        <a:lnTo>
                          <a:pt x="382" y="19"/>
                        </a:lnTo>
                        <a:lnTo>
                          <a:pt x="392" y="22"/>
                        </a:lnTo>
                        <a:lnTo>
                          <a:pt x="405" y="27"/>
                        </a:lnTo>
                        <a:lnTo>
                          <a:pt x="418" y="33"/>
                        </a:lnTo>
                        <a:lnTo>
                          <a:pt x="432" y="40"/>
                        </a:lnTo>
                        <a:lnTo>
                          <a:pt x="445" y="48"/>
                        </a:lnTo>
                        <a:lnTo>
                          <a:pt x="454" y="55"/>
                        </a:lnTo>
                        <a:lnTo>
                          <a:pt x="461" y="61"/>
                        </a:lnTo>
                        <a:lnTo>
                          <a:pt x="465" y="59"/>
                        </a:lnTo>
                        <a:lnTo>
                          <a:pt x="470" y="61"/>
                        </a:lnTo>
                        <a:lnTo>
                          <a:pt x="473" y="63"/>
                        </a:lnTo>
                        <a:lnTo>
                          <a:pt x="473" y="68"/>
                        </a:lnTo>
                        <a:lnTo>
                          <a:pt x="476" y="69"/>
                        </a:lnTo>
                        <a:lnTo>
                          <a:pt x="477" y="73"/>
                        </a:lnTo>
                        <a:lnTo>
                          <a:pt x="478" y="76"/>
                        </a:lnTo>
                        <a:lnTo>
                          <a:pt x="476" y="79"/>
                        </a:lnTo>
                        <a:lnTo>
                          <a:pt x="471" y="85"/>
                        </a:lnTo>
                        <a:lnTo>
                          <a:pt x="465" y="94"/>
                        </a:lnTo>
                        <a:lnTo>
                          <a:pt x="460" y="101"/>
                        </a:lnTo>
                        <a:lnTo>
                          <a:pt x="453" y="101"/>
                        </a:lnTo>
                        <a:lnTo>
                          <a:pt x="450" y="99"/>
                        </a:lnTo>
                        <a:lnTo>
                          <a:pt x="451" y="99"/>
                        </a:lnTo>
                        <a:lnTo>
                          <a:pt x="454" y="101"/>
                        </a:lnTo>
                        <a:lnTo>
                          <a:pt x="454" y="104"/>
                        </a:lnTo>
                        <a:lnTo>
                          <a:pt x="450" y="107"/>
                        </a:lnTo>
                        <a:lnTo>
                          <a:pt x="444" y="112"/>
                        </a:lnTo>
                        <a:lnTo>
                          <a:pt x="437" y="118"/>
                        </a:lnTo>
                        <a:lnTo>
                          <a:pt x="428" y="125"/>
                        </a:lnTo>
                        <a:lnTo>
                          <a:pt x="419" y="131"/>
                        </a:lnTo>
                        <a:lnTo>
                          <a:pt x="411" y="135"/>
                        </a:lnTo>
                        <a:lnTo>
                          <a:pt x="405" y="138"/>
                        </a:lnTo>
                        <a:lnTo>
                          <a:pt x="401" y="138"/>
                        </a:lnTo>
                        <a:lnTo>
                          <a:pt x="393" y="145"/>
                        </a:lnTo>
                        <a:lnTo>
                          <a:pt x="383" y="153"/>
                        </a:lnTo>
                        <a:lnTo>
                          <a:pt x="375" y="160"/>
                        </a:lnTo>
                        <a:lnTo>
                          <a:pt x="366" y="166"/>
                        </a:lnTo>
                        <a:lnTo>
                          <a:pt x="357" y="170"/>
                        </a:lnTo>
                        <a:lnTo>
                          <a:pt x="346" y="174"/>
                        </a:lnTo>
                        <a:lnTo>
                          <a:pt x="330" y="179"/>
                        </a:lnTo>
                        <a:lnTo>
                          <a:pt x="311" y="181"/>
                        </a:lnTo>
                        <a:lnTo>
                          <a:pt x="288" y="183"/>
                        </a:lnTo>
                        <a:lnTo>
                          <a:pt x="265" y="184"/>
                        </a:lnTo>
                        <a:lnTo>
                          <a:pt x="239" y="183"/>
                        </a:lnTo>
                        <a:lnTo>
                          <a:pt x="212" y="180"/>
                        </a:lnTo>
                        <a:lnTo>
                          <a:pt x="201" y="177"/>
                        </a:lnTo>
                        <a:lnTo>
                          <a:pt x="186" y="173"/>
                        </a:lnTo>
                        <a:lnTo>
                          <a:pt x="170" y="166"/>
                        </a:lnTo>
                        <a:lnTo>
                          <a:pt x="152" y="158"/>
                        </a:lnTo>
                        <a:lnTo>
                          <a:pt x="133" y="148"/>
                        </a:lnTo>
                        <a:lnTo>
                          <a:pt x="114" y="138"/>
                        </a:lnTo>
                        <a:lnTo>
                          <a:pt x="94" y="127"/>
                        </a:lnTo>
                        <a:lnTo>
                          <a:pt x="74" y="115"/>
                        </a:lnTo>
                        <a:lnTo>
                          <a:pt x="71" y="112"/>
                        </a:lnTo>
                        <a:lnTo>
                          <a:pt x="67" y="109"/>
                        </a:lnTo>
                        <a:lnTo>
                          <a:pt x="61" y="107"/>
                        </a:lnTo>
                        <a:lnTo>
                          <a:pt x="54" y="105"/>
                        </a:lnTo>
                        <a:lnTo>
                          <a:pt x="44" y="105"/>
                        </a:lnTo>
                        <a:lnTo>
                          <a:pt x="32" y="109"/>
                        </a:lnTo>
                        <a:lnTo>
                          <a:pt x="19" y="117"/>
                        </a:lnTo>
                        <a:lnTo>
                          <a:pt x="3" y="128"/>
                        </a:lnTo>
                        <a:lnTo>
                          <a:pt x="19" y="102"/>
                        </a:lnTo>
                        <a:lnTo>
                          <a:pt x="23" y="78"/>
                        </a:lnTo>
                        <a:lnTo>
                          <a:pt x="18" y="5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CC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" name="Freeform 353"/>
                  <p:cNvSpPr>
                    <a:spLocks/>
                  </p:cNvSpPr>
                  <p:nvPr/>
                </p:nvSpPr>
                <p:spPr bwMode="auto">
                  <a:xfrm>
                    <a:off x="1408" y="2182"/>
                    <a:ext cx="15" cy="13"/>
                  </a:xfrm>
                  <a:custGeom>
                    <a:avLst/>
                    <a:gdLst>
                      <a:gd name="T0" fmla="*/ 0 w 45"/>
                      <a:gd name="T1" fmla="*/ 0 h 38"/>
                      <a:gd name="T2" fmla="*/ 0 w 45"/>
                      <a:gd name="T3" fmla="*/ 0 h 38"/>
                      <a:gd name="T4" fmla="*/ 0 w 45"/>
                      <a:gd name="T5" fmla="*/ 0 h 38"/>
                      <a:gd name="T6" fmla="*/ 0 w 45"/>
                      <a:gd name="T7" fmla="*/ 0 h 38"/>
                      <a:gd name="T8" fmla="*/ 0 w 45"/>
                      <a:gd name="T9" fmla="*/ 0 h 38"/>
                      <a:gd name="T10" fmla="*/ 0 w 45"/>
                      <a:gd name="T11" fmla="*/ 0 h 38"/>
                      <a:gd name="T12" fmla="*/ 0 w 45"/>
                      <a:gd name="T13" fmla="*/ 0 h 38"/>
                      <a:gd name="T14" fmla="*/ 0 w 45"/>
                      <a:gd name="T15" fmla="*/ 0 h 38"/>
                      <a:gd name="T16" fmla="*/ 0 w 45"/>
                      <a:gd name="T17" fmla="*/ 0 h 38"/>
                      <a:gd name="T18" fmla="*/ 0 w 45"/>
                      <a:gd name="T19" fmla="*/ 0 h 38"/>
                      <a:gd name="T20" fmla="*/ 0 w 45"/>
                      <a:gd name="T21" fmla="*/ 0 h 38"/>
                      <a:gd name="T22" fmla="*/ 0 w 45"/>
                      <a:gd name="T23" fmla="*/ 0 h 38"/>
                      <a:gd name="T24" fmla="*/ 0 w 45"/>
                      <a:gd name="T25" fmla="*/ 0 h 3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5"/>
                      <a:gd name="T40" fmla="*/ 0 h 38"/>
                      <a:gd name="T41" fmla="*/ 45 w 45"/>
                      <a:gd name="T42" fmla="*/ 38 h 3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5" h="38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10" y="12"/>
                        </a:lnTo>
                        <a:lnTo>
                          <a:pt x="20" y="17"/>
                        </a:lnTo>
                        <a:lnTo>
                          <a:pt x="29" y="26"/>
                        </a:lnTo>
                        <a:lnTo>
                          <a:pt x="36" y="38"/>
                        </a:lnTo>
                        <a:lnTo>
                          <a:pt x="45" y="38"/>
                        </a:lnTo>
                        <a:lnTo>
                          <a:pt x="37" y="20"/>
                        </a:lnTo>
                        <a:lnTo>
                          <a:pt x="26" y="9"/>
                        </a:lnTo>
                        <a:lnTo>
                          <a:pt x="13" y="3"/>
                        </a:lnTo>
                        <a:lnTo>
                          <a:pt x="3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6" name="Freeform 354"/>
                  <p:cNvSpPr>
                    <a:spLocks/>
                  </p:cNvSpPr>
                  <p:nvPr/>
                </p:nvSpPr>
                <p:spPr bwMode="auto">
                  <a:xfrm>
                    <a:off x="1403" y="2176"/>
                    <a:ext cx="6" cy="9"/>
                  </a:xfrm>
                  <a:custGeom>
                    <a:avLst/>
                    <a:gdLst>
                      <a:gd name="T0" fmla="*/ 0 w 19"/>
                      <a:gd name="T1" fmla="*/ 0 h 29"/>
                      <a:gd name="T2" fmla="*/ 0 w 19"/>
                      <a:gd name="T3" fmla="*/ 0 h 29"/>
                      <a:gd name="T4" fmla="*/ 0 w 19"/>
                      <a:gd name="T5" fmla="*/ 0 h 29"/>
                      <a:gd name="T6" fmla="*/ 0 w 19"/>
                      <a:gd name="T7" fmla="*/ 0 h 29"/>
                      <a:gd name="T8" fmla="*/ 0 w 19"/>
                      <a:gd name="T9" fmla="*/ 0 h 29"/>
                      <a:gd name="T10" fmla="*/ 0 w 19"/>
                      <a:gd name="T11" fmla="*/ 0 h 29"/>
                      <a:gd name="T12" fmla="*/ 0 w 19"/>
                      <a:gd name="T13" fmla="*/ 0 h 29"/>
                      <a:gd name="T14" fmla="*/ 0 w 19"/>
                      <a:gd name="T15" fmla="*/ 0 h 29"/>
                      <a:gd name="T16" fmla="*/ 0 w 19"/>
                      <a:gd name="T17" fmla="*/ 0 h 29"/>
                      <a:gd name="T18" fmla="*/ 0 w 19"/>
                      <a:gd name="T19" fmla="*/ 0 h 29"/>
                      <a:gd name="T20" fmla="*/ 0 w 19"/>
                      <a:gd name="T21" fmla="*/ 0 h 29"/>
                      <a:gd name="T22" fmla="*/ 0 w 19"/>
                      <a:gd name="T23" fmla="*/ 0 h 29"/>
                      <a:gd name="T24" fmla="*/ 0 w 19"/>
                      <a:gd name="T25" fmla="*/ 0 h 2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9"/>
                      <a:gd name="T40" fmla="*/ 0 h 29"/>
                      <a:gd name="T41" fmla="*/ 19 w 19"/>
                      <a:gd name="T42" fmla="*/ 29 h 2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9" h="29">
                        <a:moveTo>
                          <a:pt x="16" y="0"/>
                        </a:moveTo>
                        <a:lnTo>
                          <a:pt x="16" y="0"/>
                        </a:lnTo>
                        <a:lnTo>
                          <a:pt x="3" y="9"/>
                        </a:lnTo>
                        <a:lnTo>
                          <a:pt x="0" y="17"/>
                        </a:lnTo>
                        <a:lnTo>
                          <a:pt x="6" y="26"/>
                        </a:lnTo>
                        <a:lnTo>
                          <a:pt x="16" y="29"/>
                        </a:lnTo>
                        <a:lnTo>
                          <a:pt x="19" y="20"/>
                        </a:lnTo>
                        <a:lnTo>
                          <a:pt x="12" y="17"/>
                        </a:lnTo>
                        <a:lnTo>
                          <a:pt x="9" y="14"/>
                        </a:lnTo>
                        <a:lnTo>
                          <a:pt x="19" y="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7" name="Freeform 355"/>
                  <p:cNvSpPr>
                    <a:spLocks/>
                  </p:cNvSpPr>
                  <p:nvPr/>
                </p:nvSpPr>
                <p:spPr bwMode="auto">
                  <a:xfrm>
                    <a:off x="1408" y="2173"/>
                    <a:ext cx="44" cy="10"/>
                  </a:xfrm>
                  <a:custGeom>
                    <a:avLst/>
                    <a:gdLst>
                      <a:gd name="T0" fmla="*/ 0 w 128"/>
                      <a:gd name="T1" fmla="*/ 0 h 31"/>
                      <a:gd name="T2" fmla="*/ 0 w 128"/>
                      <a:gd name="T3" fmla="*/ 0 h 31"/>
                      <a:gd name="T4" fmla="*/ 0 w 128"/>
                      <a:gd name="T5" fmla="*/ 0 h 31"/>
                      <a:gd name="T6" fmla="*/ 0 w 128"/>
                      <a:gd name="T7" fmla="*/ 0 h 31"/>
                      <a:gd name="T8" fmla="*/ 0 w 128"/>
                      <a:gd name="T9" fmla="*/ 0 h 31"/>
                      <a:gd name="T10" fmla="*/ 0 w 128"/>
                      <a:gd name="T11" fmla="*/ 0 h 31"/>
                      <a:gd name="T12" fmla="*/ 0 w 128"/>
                      <a:gd name="T13" fmla="*/ 0 h 31"/>
                      <a:gd name="T14" fmla="*/ 0 w 128"/>
                      <a:gd name="T15" fmla="*/ 0 h 31"/>
                      <a:gd name="T16" fmla="*/ 0 w 128"/>
                      <a:gd name="T17" fmla="*/ 0 h 31"/>
                      <a:gd name="T18" fmla="*/ 0 w 128"/>
                      <a:gd name="T19" fmla="*/ 0 h 31"/>
                      <a:gd name="T20" fmla="*/ 0 w 128"/>
                      <a:gd name="T21" fmla="*/ 0 h 31"/>
                      <a:gd name="T22" fmla="*/ 0 w 128"/>
                      <a:gd name="T23" fmla="*/ 0 h 31"/>
                      <a:gd name="T24" fmla="*/ 0 w 128"/>
                      <a:gd name="T25" fmla="*/ 0 h 31"/>
                      <a:gd name="T26" fmla="*/ 0 w 128"/>
                      <a:gd name="T27" fmla="*/ 0 h 31"/>
                      <a:gd name="T28" fmla="*/ 0 w 128"/>
                      <a:gd name="T29" fmla="*/ 0 h 31"/>
                      <a:gd name="T30" fmla="*/ 0 w 128"/>
                      <a:gd name="T31" fmla="*/ 0 h 31"/>
                      <a:gd name="T32" fmla="*/ 0 w 128"/>
                      <a:gd name="T33" fmla="*/ 0 h 31"/>
                      <a:gd name="T34" fmla="*/ 0 w 128"/>
                      <a:gd name="T35" fmla="*/ 0 h 31"/>
                      <a:gd name="T36" fmla="*/ 0 w 128"/>
                      <a:gd name="T37" fmla="*/ 0 h 31"/>
                      <a:gd name="T38" fmla="*/ 0 w 128"/>
                      <a:gd name="T39" fmla="*/ 0 h 31"/>
                      <a:gd name="T40" fmla="*/ 0 w 128"/>
                      <a:gd name="T41" fmla="*/ 0 h 3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8"/>
                      <a:gd name="T64" fmla="*/ 0 h 31"/>
                      <a:gd name="T65" fmla="*/ 128 w 128"/>
                      <a:gd name="T66" fmla="*/ 31 h 3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8" h="31">
                        <a:moveTo>
                          <a:pt x="128" y="19"/>
                        </a:moveTo>
                        <a:lnTo>
                          <a:pt x="128" y="19"/>
                        </a:lnTo>
                        <a:lnTo>
                          <a:pt x="118" y="19"/>
                        </a:lnTo>
                        <a:lnTo>
                          <a:pt x="105" y="16"/>
                        </a:lnTo>
                        <a:lnTo>
                          <a:pt x="91" y="12"/>
                        </a:lnTo>
                        <a:lnTo>
                          <a:pt x="73" y="8"/>
                        </a:lnTo>
                        <a:lnTo>
                          <a:pt x="55" y="3"/>
                        </a:lnTo>
                        <a:lnTo>
                          <a:pt x="36" y="0"/>
                        </a:lnTo>
                        <a:lnTo>
                          <a:pt x="19" y="3"/>
                        </a:lnTo>
                        <a:lnTo>
                          <a:pt x="0" y="9"/>
                        </a:lnTo>
                        <a:lnTo>
                          <a:pt x="3" y="18"/>
                        </a:lnTo>
                        <a:lnTo>
                          <a:pt x="19" y="12"/>
                        </a:lnTo>
                        <a:lnTo>
                          <a:pt x="36" y="12"/>
                        </a:lnTo>
                        <a:lnTo>
                          <a:pt x="55" y="12"/>
                        </a:lnTo>
                        <a:lnTo>
                          <a:pt x="73" y="16"/>
                        </a:lnTo>
                        <a:lnTo>
                          <a:pt x="88" y="20"/>
                        </a:lnTo>
                        <a:lnTo>
                          <a:pt x="105" y="25"/>
                        </a:lnTo>
                        <a:lnTo>
                          <a:pt x="118" y="28"/>
                        </a:lnTo>
                        <a:lnTo>
                          <a:pt x="128" y="31"/>
                        </a:lnTo>
                        <a:lnTo>
                          <a:pt x="12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8" name="Freeform 356"/>
                  <p:cNvSpPr>
                    <a:spLocks/>
                  </p:cNvSpPr>
                  <p:nvPr/>
                </p:nvSpPr>
                <p:spPr bwMode="auto">
                  <a:xfrm>
                    <a:off x="1452" y="2171"/>
                    <a:ext cx="40" cy="12"/>
                  </a:xfrm>
                  <a:custGeom>
                    <a:avLst/>
                    <a:gdLst>
                      <a:gd name="T0" fmla="*/ 0 w 118"/>
                      <a:gd name="T1" fmla="*/ 0 h 36"/>
                      <a:gd name="T2" fmla="*/ 0 w 118"/>
                      <a:gd name="T3" fmla="*/ 0 h 36"/>
                      <a:gd name="T4" fmla="*/ 0 w 118"/>
                      <a:gd name="T5" fmla="*/ 0 h 36"/>
                      <a:gd name="T6" fmla="*/ 0 w 118"/>
                      <a:gd name="T7" fmla="*/ 0 h 36"/>
                      <a:gd name="T8" fmla="*/ 0 w 118"/>
                      <a:gd name="T9" fmla="*/ 0 h 36"/>
                      <a:gd name="T10" fmla="*/ 0 w 118"/>
                      <a:gd name="T11" fmla="*/ 0 h 36"/>
                      <a:gd name="T12" fmla="*/ 0 w 118"/>
                      <a:gd name="T13" fmla="*/ 0 h 36"/>
                      <a:gd name="T14" fmla="*/ 0 w 118"/>
                      <a:gd name="T15" fmla="*/ 0 h 36"/>
                      <a:gd name="T16" fmla="*/ 0 w 118"/>
                      <a:gd name="T17" fmla="*/ 0 h 36"/>
                      <a:gd name="T18" fmla="*/ 0 w 118"/>
                      <a:gd name="T19" fmla="*/ 0 h 36"/>
                      <a:gd name="T20" fmla="*/ 0 w 118"/>
                      <a:gd name="T21" fmla="*/ 0 h 36"/>
                      <a:gd name="T22" fmla="*/ 0 w 118"/>
                      <a:gd name="T23" fmla="*/ 0 h 36"/>
                      <a:gd name="T24" fmla="*/ 0 w 118"/>
                      <a:gd name="T25" fmla="*/ 0 h 36"/>
                      <a:gd name="T26" fmla="*/ 0 w 118"/>
                      <a:gd name="T27" fmla="*/ 0 h 36"/>
                      <a:gd name="T28" fmla="*/ 0 w 118"/>
                      <a:gd name="T29" fmla="*/ 0 h 36"/>
                      <a:gd name="T30" fmla="*/ 0 w 118"/>
                      <a:gd name="T31" fmla="*/ 0 h 36"/>
                      <a:gd name="T32" fmla="*/ 0 w 118"/>
                      <a:gd name="T33" fmla="*/ 0 h 36"/>
                      <a:gd name="T34" fmla="*/ 0 w 118"/>
                      <a:gd name="T35" fmla="*/ 0 h 36"/>
                      <a:gd name="T36" fmla="*/ 0 w 118"/>
                      <a:gd name="T37" fmla="*/ 0 h 36"/>
                      <a:gd name="T38" fmla="*/ 0 w 118"/>
                      <a:gd name="T39" fmla="*/ 0 h 36"/>
                      <a:gd name="T40" fmla="*/ 0 w 118"/>
                      <a:gd name="T41" fmla="*/ 0 h 36"/>
                      <a:gd name="T42" fmla="*/ 0 w 118"/>
                      <a:gd name="T43" fmla="*/ 0 h 36"/>
                      <a:gd name="T44" fmla="*/ 0 w 118"/>
                      <a:gd name="T45" fmla="*/ 0 h 36"/>
                      <a:gd name="T46" fmla="*/ 0 w 118"/>
                      <a:gd name="T47" fmla="*/ 0 h 36"/>
                      <a:gd name="T48" fmla="*/ 0 w 118"/>
                      <a:gd name="T49" fmla="*/ 0 h 36"/>
                      <a:gd name="T50" fmla="*/ 0 w 118"/>
                      <a:gd name="T51" fmla="*/ 0 h 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18"/>
                      <a:gd name="T79" fmla="*/ 0 h 36"/>
                      <a:gd name="T80" fmla="*/ 118 w 118"/>
                      <a:gd name="T81" fmla="*/ 36 h 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18" h="36">
                        <a:moveTo>
                          <a:pt x="111" y="8"/>
                        </a:moveTo>
                        <a:lnTo>
                          <a:pt x="114" y="0"/>
                        </a:lnTo>
                        <a:lnTo>
                          <a:pt x="104" y="1"/>
                        </a:lnTo>
                        <a:lnTo>
                          <a:pt x="88" y="5"/>
                        </a:lnTo>
                        <a:lnTo>
                          <a:pt x="72" y="10"/>
                        </a:lnTo>
                        <a:lnTo>
                          <a:pt x="53" y="14"/>
                        </a:lnTo>
                        <a:lnTo>
                          <a:pt x="35" y="18"/>
                        </a:lnTo>
                        <a:lnTo>
                          <a:pt x="19" y="21"/>
                        </a:lnTo>
                        <a:lnTo>
                          <a:pt x="6" y="24"/>
                        </a:lnTo>
                        <a:lnTo>
                          <a:pt x="0" y="24"/>
                        </a:lnTo>
                        <a:lnTo>
                          <a:pt x="0" y="36"/>
                        </a:lnTo>
                        <a:lnTo>
                          <a:pt x="6" y="33"/>
                        </a:lnTo>
                        <a:lnTo>
                          <a:pt x="19" y="30"/>
                        </a:lnTo>
                        <a:lnTo>
                          <a:pt x="35" y="27"/>
                        </a:lnTo>
                        <a:lnTo>
                          <a:pt x="53" y="23"/>
                        </a:lnTo>
                        <a:lnTo>
                          <a:pt x="72" y="18"/>
                        </a:lnTo>
                        <a:lnTo>
                          <a:pt x="91" y="14"/>
                        </a:lnTo>
                        <a:lnTo>
                          <a:pt x="104" y="10"/>
                        </a:lnTo>
                        <a:lnTo>
                          <a:pt x="114" y="8"/>
                        </a:lnTo>
                        <a:lnTo>
                          <a:pt x="117" y="0"/>
                        </a:lnTo>
                        <a:lnTo>
                          <a:pt x="114" y="8"/>
                        </a:lnTo>
                        <a:lnTo>
                          <a:pt x="117" y="7"/>
                        </a:lnTo>
                        <a:lnTo>
                          <a:pt x="118" y="4"/>
                        </a:lnTo>
                        <a:lnTo>
                          <a:pt x="117" y="1"/>
                        </a:lnTo>
                        <a:lnTo>
                          <a:pt x="114" y="0"/>
                        </a:lnTo>
                        <a:lnTo>
                          <a:pt x="11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9" name="Freeform 357"/>
                  <p:cNvSpPr>
                    <a:spLocks/>
                  </p:cNvSpPr>
                  <p:nvPr/>
                </p:nvSpPr>
                <p:spPr bwMode="auto">
                  <a:xfrm>
                    <a:off x="1479" y="2153"/>
                    <a:ext cx="12" cy="21"/>
                  </a:xfrm>
                  <a:custGeom>
                    <a:avLst/>
                    <a:gdLst>
                      <a:gd name="T0" fmla="*/ 0 w 36"/>
                      <a:gd name="T1" fmla="*/ 0 h 63"/>
                      <a:gd name="T2" fmla="*/ 0 w 36"/>
                      <a:gd name="T3" fmla="*/ 0 h 63"/>
                      <a:gd name="T4" fmla="*/ 0 w 36"/>
                      <a:gd name="T5" fmla="*/ 0 h 63"/>
                      <a:gd name="T6" fmla="*/ 0 w 36"/>
                      <a:gd name="T7" fmla="*/ 0 h 63"/>
                      <a:gd name="T8" fmla="*/ 0 w 36"/>
                      <a:gd name="T9" fmla="*/ 0 h 63"/>
                      <a:gd name="T10" fmla="*/ 0 w 36"/>
                      <a:gd name="T11" fmla="*/ 0 h 63"/>
                      <a:gd name="T12" fmla="*/ 0 w 36"/>
                      <a:gd name="T13" fmla="*/ 0 h 63"/>
                      <a:gd name="T14" fmla="*/ 0 w 36"/>
                      <a:gd name="T15" fmla="*/ 0 h 63"/>
                      <a:gd name="T16" fmla="*/ 0 w 36"/>
                      <a:gd name="T17" fmla="*/ 0 h 63"/>
                      <a:gd name="T18" fmla="*/ 0 w 36"/>
                      <a:gd name="T19" fmla="*/ 0 h 63"/>
                      <a:gd name="T20" fmla="*/ 0 w 36"/>
                      <a:gd name="T21" fmla="*/ 0 h 63"/>
                      <a:gd name="T22" fmla="*/ 0 w 36"/>
                      <a:gd name="T23" fmla="*/ 0 h 63"/>
                      <a:gd name="T24" fmla="*/ 0 w 36"/>
                      <a:gd name="T25" fmla="*/ 0 h 63"/>
                      <a:gd name="T26" fmla="*/ 0 w 36"/>
                      <a:gd name="T27" fmla="*/ 0 h 63"/>
                      <a:gd name="T28" fmla="*/ 0 w 36"/>
                      <a:gd name="T29" fmla="*/ 0 h 63"/>
                      <a:gd name="T30" fmla="*/ 0 w 36"/>
                      <a:gd name="T31" fmla="*/ 0 h 63"/>
                      <a:gd name="T32" fmla="*/ 0 w 36"/>
                      <a:gd name="T33" fmla="*/ 0 h 63"/>
                      <a:gd name="T34" fmla="*/ 0 w 36"/>
                      <a:gd name="T35" fmla="*/ 0 h 63"/>
                      <a:gd name="T36" fmla="*/ 0 w 36"/>
                      <a:gd name="T37" fmla="*/ 0 h 63"/>
                      <a:gd name="T38" fmla="*/ 0 w 36"/>
                      <a:gd name="T39" fmla="*/ 0 h 63"/>
                      <a:gd name="T40" fmla="*/ 0 w 36"/>
                      <a:gd name="T41" fmla="*/ 0 h 6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6"/>
                      <a:gd name="T64" fmla="*/ 0 h 63"/>
                      <a:gd name="T65" fmla="*/ 36 w 36"/>
                      <a:gd name="T66" fmla="*/ 63 h 6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6" h="63">
                        <a:moveTo>
                          <a:pt x="26" y="0"/>
                        </a:moveTo>
                        <a:lnTo>
                          <a:pt x="26" y="0"/>
                        </a:lnTo>
                        <a:lnTo>
                          <a:pt x="11" y="9"/>
                        </a:lnTo>
                        <a:lnTo>
                          <a:pt x="3" y="19"/>
                        </a:lnTo>
                        <a:lnTo>
                          <a:pt x="0" y="29"/>
                        </a:lnTo>
                        <a:lnTo>
                          <a:pt x="3" y="37"/>
                        </a:lnTo>
                        <a:lnTo>
                          <a:pt x="6" y="45"/>
                        </a:lnTo>
                        <a:lnTo>
                          <a:pt x="14" y="53"/>
                        </a:lnTo>
                        <a:lnTo>
                          <a:pt x="21" y="57"/>
                        </a:lnTo>
                        <a:lnTo>
                          <a:pt x="30" y="63"/>
                        </a:lnTo>
                        <a:lnTo>
                          <a:pt x="36" y="55"/>
                        </a:lnTo>
                        <a:lnTo>
                          <a:pt x="27" y="49"/>
                        </a:lnTo>
                        <a:lnTo>
                          <a:pt x="20" y="45"/>
                        </a:lnTo>
                        <a:lnTo>
                          <a:pt x="14" y="39"/>
                        </a:lnTo>
                        <a:lnTo>
                          <a:pt x="11" y="34"/>
                        </a:lnTo>
                        <a:lnTo>
                          <a:pt x="11" y="29"/>
                        </a:lnTo>
                        <a:lnTo>
                          <a:pt x="11" y="21"/>
                        </a:lnTo>
                        <a:lnTo>
                          <a:pt x="17" y="17"/>
                        </a:lnTo>
                        <a:lnTo>
                          <a:pt x="29" y="9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0" name="Freeform 358"/>
                  <p:cNvSpPr>
                    <a:spLocks/>
                  </p:cNvSpPr>
                  <p:nvPr/>
                </p:nvSpPr>
                <p:spPr bwMode="auto">
                  <a:xfrm>
                    <a:off x="1488" y="2152"/>
                    <a:ext cx="34" cy="17"/>
                  </a:xfrm>
                  <a:custGeom>
                    <a:avLst/>
                    <a:gdLst>
                      <a:gd name="T0" fmla="*/ 0 w 99"/>
                      <a:gd name="T1" fmla="*/ 0 h 55"/>
                      <a:gd name="T2" fmla="*/ 0 w 99"/>
                      <a:gd name="T3" fmla="*/ 0 h 55"/>
                      <a:gd name="T4" fmla="*/ 0 w 99"/>
                      <a:gd name="T5" fmla="*/ 0 h 55"/>
                      <a:gd name="T6" fmla="*/ 0 w 99"/>
                      <a:gd name="T7" fmla="*/ 0 h 55"/>
                      <a:gd name="T8" fmla="*/ 0 w 99"/>
                      <a:gd name="T9" fmla="*/ 0 h 55"/>
                      <a:gd name="T10" fmla="*/ 0 w 99"/>
                      <a:gd name="T11" fmla="*/ 0 h 55"/>
                      <a:gd name="T12" fmla="*/ 0 w 99"/>
                      <a:gd name="T13" fmla="*/ 0 h 55"/>
                      <a:gd name="T14" fmla="*/ 0 w 99"/>
                      <a:gd name="T15" fmla="*/ 0 h 55"/>
                      <a:gd name="T16" fmla="*/ 0 w 99"/>
                      <a:gd name="T17" fmla="*/ 0 h 55"/>
                      <a:gd name="T18" fmla="*/ 0 w 99"/>
                      <a:gd name="T19" fmla="*/ 0 h 55"/>
                      <a:gd name="T20" fmla="*/ 0 w 99"/>
                      <a:gd name="T21" fmla="*/ 0 h 55"/>
                      <a:gd name="T22" fmla="*/ 0 w 99"/>
                      <a:gd name="T23" fmla="*/ 0 h 55"/>
                      <a:gd name="T24" fmla="*/ 0 w 99"/>
                      <a:gd name="T25" fmla="*/ 0 h 55"/>
                      <a:gd name="T26" fmla="*/ 0 w 99"/>
                      <a:gd name="T27" fmla="*/ 0 h 55"/>
                      <a:gd name="T28" fmla="*/ 0 w 99"/>
                      <a:gd name="T29" fmla="*/ 0 h 55"/>
                      <a:gd name="T30" fmla="*/ 0 w 99"/>
                      <a:gd name="T31" fmla="*/ 0 h 55"/>
                      <a:gd name="T32" fmla="*/ 0 w 99"/>
                      <a:gd name="T33" fmla="*/ 0 h 55"/>
                      <a:gd name="T34" fmla="*/ 0 w 99"/>
                      <a:gd name="T35" fmla="*/ 0 h 55"/>
                      <a:gd name="T36" fmla="*/ 0 w 99"/>
                      <a:gd name="T37" fmla="*/ 0 h 55"/>
                      <a:gd name="T38" fmla="*/ 0 w 99"/>
                      <a:gd name="T39" fmla="*/ 0 h 55"/>
                      <a:gd name="T40" fmla="*/ 0 w 99"/>
                      <a:gd name="T41" fmla="*/ 0 h 55"/>
                      <a:gd name="T42" fmla="*/ 0 w 99"/>
                      <a:gd name="T43" fmla="*/ 0 h 55"/>
                      <a:gd name="T44" fmla="*/ 0 w 99"/>
                      <a:gd name="T45" fmla="*/ 0 h 55"/>
                      <a:gd name="T46" fmla="*/ 0 w 99"/>
                      <a:gd name="T47" fmla="*/ 0 h 55"/>
                      <a:gd name="T48" fmla="*/ 0 w 99"/>
                      <a:gd name="T49" fmla="*/ 0 h 55"/>
                      <a:gd name="T50" fmla="*/ 0 w 99"/>
                      <a:gd name="T51" fmla="*/ 0 h 5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9"/>
                      <a:gd name="T79" fmla="*/ 0 h 55"/>
                      <a:gd name="T80" fmla="*/ 99 w 99"/>
                      <a:gd name="T81" fmla="*/ 55 h 5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9" h="55">
                        <a:moveTo>
                          <a:pt x="95" y="46"/>
                        </a:moveTo>
                        <a:lnTo>
                          <a:pt x="99" y="49"/>
                        </a:lnTo>
                        <a:lnTo>
                          <a:pt x="95" y="40"/>
                        </a:lnTo>
                        <a:lnTo>
                          <a:pt x="86" y="30"/>
                        </a:lnTo>
                        <a:lnTo>
                          <a:pt x="76" y="20"/>
                        </a:lnTo>
                        <a:lnTo>
                          <a:pt x="63" y="10"/>
                        </a:lnTo>
                        <a:lnTo>
                          <a:pt x="49" y="4"/>
                        </a:lnTo>
                        <a:lnTo>
                          <a:pt x="31" y="0"/>
                        </a:lnTo>
                        <a:lnTo>
                          <a:pt x="17" y="0"/>
                        </a:lnTo>
                        <a:lnTo>
                          <a:pt x="0" y="6"/>
                        </a:lnTo>
                        <a:lnTo>
                          <a:pt x="3" y="15"/>
                        </a:lnTo>
                        <a:lnTo>
                          <a:pt x="17" y="9"/>
                        </a:lnTo>
                        <a:lnTo>
                          <a:pt x="31" y="9"/>
                        </a:lnTo>
                        <a:lnTo>
                          <a:pt x="46" y="13"/>
                        </a:lnTo>
                        <a:lnTo>
                          <a:pt x="57" y="19"/>
                        </a:lnTo>
                        <a:lnTo>
                          <a:pt x="70" y="29"/>
                        </a:lnTo>
                        <a:lnTo>
                          <a:pt x="80" y="36"/>
                        </a:lnTo>
                        <a:lnTo>
                          <a:pt x="86" y="46"/>
                        </a:lnTo>
                        <a:lnTo>
                          <a:pt x="90" y="52"/>
                        </a:lnTo>
                        <a:lnTo>
                          <a:pt x="95" y="55"/>
                        </a:lnTo>
                        <a:lnTo>
                          <a:pt x="90" y="52"/>
                        </a:lnTo>
                        <a:lnTo>
                          <a:pt x="93" y="55"/>
                        </a:lnTo>
                        <a:lnTo>
                          <a:pt x="96" y="55"/>
                        </a:lnTo>
                        <a:lnTo>
                          <a:pt x="99" y="53"/>
                        </a:lnTo>
                        <a:lnTo>
                          <a:pt x="99" y="49"/>
                        </a:lnTo>
                        <a:lnTo>
                          <a:pt x="95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1" name="Freeform 359"/>
                  <p:cNvSpPr>
                    <a:spLocks/>
                  </p:cNvSpPr>
                  <p:nvPr/>
                </p:nvSpPr>
                <p:spPr bwMode="auto">
                  <a:xfrm>
                    <a:off x="1520" y="2165"/>
                    <a:ext cx="43" cy="10"/>
                  </a:xfrm>
                  <a:custGeom>
                    <a:avLst/>
                    <a:gdLst>
                      <a:gd name="T0" fmla="*/ 0 w 124"/>
                      <a:gd name="T1" fmla="*/ 0 h 28"/>
                      <a:gd name="T2" fmla="*/ 0 w 124"/>
                      <a:gd name="T3" fmla="*/ 0 h 28"/>
                      <a:gd name="T4" fmla="*/ 0 w 124"/>
                      <a:gd name="T5" fmla="*/ 0 h 28"/>
                      <a:gd name="T6" fmla="*/ 0 w 124"/>
                      <a:gd name="T7" fmla="*/ 0 h 28"/>
                      <a:gd name="T8" fmla="*/ 0 w 124"/>
                      <a:gd name="T9" fmla="*/ 0 h 28"/>
                      <a:gd name="T10" fmla="*/ 0 w 124"/>
                      <a:gd name="T11" fmla="*/ 0 h 28"/>
                      <a:gd name="T12" fmla="*/ 0 w 124"/>
                      <a:gd name="T13" fmla="*/ 0 h 28"/>
                      <a:gd name="T14" fmla="*/ 0 w 124"/>
                      <a:gd name="T15" fmla="*/ 0 h 28"/>
                      <a:gd name="T16" fmla="*/ 0 w 124"/>
                      <a:gd name="T17" fmla="*/ 0 h 28"/>
                      <a:gd name="T18" fmla="*/ 0 w 124"/>
                      <a:gd name="T19" fmla="*/ 0 h 28"/>
                      <a:gd name="T20" fmla="*/ 0 w 124"/>
                      <a:gd name="T21" fmla="*/ 0 h 28"/>
                      <a:gd name="T22" fmla="*/ 0 w 124"/>
                      <a:gd name="T23" fmla="*/ 0 h 28"/>
                      <a:gd name="T24" fmla="*/ 0 w 124"/>
                      <a:gd name="T25" fmla="*/ 0 h 28"/>
                      <a:gd name="T26" fmla="*/ 0 w 124"/>
                      <a:gd name="T27" fmla="*/ 0 h 28"/>
                      <a:gd name="T28" fmla="*/ 0 w 124"/>
                      <a:gd name="T29" fmla="*/ 0 h 28"/>
                      <a:gd name="T30" fmla="*/ 0 w 124"/>
                      <a:gd name="T31" fmla="*/ 0 h 28"/>
                      <a:gd name="T32" fmla="*/ 0 w 124"/>
                      <a:gd name="T33" fmla="*/ 0 h 28"/>
                      <a:gd name="T34" fmla="*/ 0 w 124"/>
                      <a:gd name="T35" fmla="*/ 0 h 28"/>
                      <a:gd name="T36" fmla="*/ 0 w 124"/>
                      <a:gd name="T37" fmla="*/ 0 h 28"/>
                      <a:gd name="T38" fmla="*/ 0 w 124"/>
                      <a:gd name="T39" fmla="*/ 0 h 28"/>
                      <a:gd name="T40" fmla="*/ 0 w 124"/>
                      <a:gd name="T41" fmla="*/ 0 h 28"/>
                      <a:gd name="T42" fmla="*/ 0 w 124"/>
                      <a:gd name="T43" fmla="*/ 0 h 28"/>
                      <a:gd name="T44" fmla="*/ 0 w 124"/>
                      <a:gd name="T45" fmla="*/ 0 h 28"/>
                      <a:gd name="T46" fmla="*/ 0 w 124"/>
                      <a:gd name="T47" fmla="*/ 0 h 28"/>
                      <a:gd name="T48" fmla="*/ 0 w 124"/>
                      <a:gd name="T49" fmla="*/ 0 h 28"/>
                      <a:gd name="T50" fmla="*/ 0 w 124"/>
                      <a:gd name="T51" fmla="*/ 0 h 2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24"/>
                      <a:gd name="T79" fmla="*/ 0 h 28"/>
                      <a:gd name="T80" fmla="*/ 124 w 124"/>
                      <a:gd name="T81" fmla="*/ 28 h 2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24" h="28">
                        <a:moveTo>
                          <a:pt x="118" y="19"/>
                        </a:moveTo>
                        <a:lnTo>
                          <a:pt x="121" y="19"/>
                        </a:lnTo>
                        <a:lnTo>
                          <a:pt x="106" y="12"/>
                        </a:lnTo>
                        <a:lnTo>
                          <a:pt x="89" y="8"/>
                        </a:lnTo>
                        <a:lnTo>
                          <a:pt x="73" y="5"/>
                        </a:lnTo>
                        <a:lnTo>
                          <a:pt x="56" y="2"/>
                        </a:lnTo>
                        <a:lnTo>
                          <a:pt x="40" y="0"/>
                        </a:lnTo>
                        <a:lnTo>
                          <a:pt x="24" y="0"/>
                        </a:lnTo>
                        <a:lnTo>
                          <a:pt x="11" y="2"/>
                        </a:ln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3"/>
                        </a:lnTo>
                        <a:lnTo>
                          <a:pt x="24" y="12"/>
                        </a:lnTo>
                        <a:lnTo>
                          <a:pt x="40" y="12"/>
                        </a:lnTo>
                        <a:lnTo>
                          <a:pt x="56" y="10"/>
                        </a:lnTo>
                        <a:lnTo>
                          <a:pt x="73" y="13"/>
                        </a:lnTo>
                        <a:lnTo>
                          <a:pt x="89" y="16"/>
                        </a:lnTo>
                        <a:lnTo>
                          <a:pt x="103" y="20"/>
                        </a:lnTo>
                        <a:lnTo>
                          <a:pt x="115" y="28"/>
                        </a:lnTo>
                        <a:lnTo>
                          <a:pt x="118" y="28"/>
                        </a:lnTo>
                        <a:lnTo>
                          <a:pt x="115" y="28"/>
                        </a:lnTo>
                        <a:lnTo>
                          <a:pt x="119" y="28"/>
                        </a:lnTo>
                        <a:lnTo>
                          <a:pt x="122" y="25"/>
                        </a:lnTo>
                        <a:lnTo>
                          <a:pt x="124" y="22"/>
                        </a:lnTo>
                        <a:lnTo>
                          <a:pt x="121" y="19"/>
                        </a:lnTo>
                        <a:lnTo>
                          <a:pt x="11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2" name="Freeform 360"/>
                  <p:cNvSpPr>
                    <a:spLocks/>
                  </p:cNvSpPr>
                  <p:nvPr/>
                </p:nvSpPr>
                <p:spPr bwMode="auto">
                  <a:xfrm>
                    <a:off x="1560" y="2172"/>
                    <a:ext cx="31" cy="17"/>
                  </a:xfrm>
                  <a:custGeom>
                    <a:avLst/>
                    <a:gdLst>
                      <a:gd name="T0" fmla="*/ 0 w 90"/>
                      <a:gd name="T1" fmla="*/ 0 h 52"/>
                      <a:gd name="T2" fmla="*/ 0 w 90"/>
                      <a:gd name="T3" fmla="*/ 0 h 52"/>
                      <a:gd name="T4" fmla="*/ 0 w 90"/>
                      <a:gd name="T5" fmla="*/ 0 h 52"/>
                      <a:gd name="T6" fmla="*/ 0 w 90"/>
                      <a:gd name="T7" fmla="*/ 0 h 52"/>
                      <a:gd name="T8" fmla="*/ 0 w 90"/>
                      <a:gd name="T9" fmla="*/ 0 h 52"/>
                      <a:gd name="T10" fmla="*/ 0 w 90"/>
                      <a:gd name="T11" fmla="*/ 0 h 52"/>
                      <a:gd name="T12" fmla="*/ 0 w 90"/>
                      <a:gd name="T13" fmla="*/ 0 h 52"/>
                      <a:gd name="T14" fmla="*/ 0 w 90"/>
                      <a:gd name="T15" fmla="*/ 0 h 52"/>
                      <a:gd name="T16" fmla="*/ 0 w 90"/>
                      <a:gd name="T17" fmla="*/ 0 h 52"/>
                      <a:gd name="T18" fmla="*/ 0 w 90"/>
                      <a:gd name="T19" fmla="*/ 0 h 52"/>
                      <a:gd name="T20" fmla="*/ 0 w 90"/>
                      <a:gd name="T21" fmla="*/ 0 h 52"/>
                      <a:gd name="T22" fmla="*/ 0 w 90"/>
                      <a:gd name="T23" fmla="*/ 0 h 52"/>
                      <a:gd name="T24" fmla="*/ 0 w 90"/>
                      <a:gd name="T25" fmla="*/ 0 h 52"/>
                      <a:gd name="T26" fmla="*/ 0 w 90"/>
                      <a:gd name="T27" fmla="*/ 0 h 52"/>
                      <a:gd name="T28" fmla="*/ 0 w 90"/>
                      <a:gd name="T29" fmla="*/ 0 h 52"/>
                      <a:gd name="T30" fmla="*/ 0 w 90"/>
                      <a:gd name="T31" fmla="*/ 0 h 52"/>
                      <a:gd name="T32" fmla="*/ 0 w 90"/>
                      <a:gd name="T33" fmla="*/ 0 h 52"/>
                      <a:gd name="T34" fmla="*/ 0 w 90"/>
                      <a:gd name="T35" fmla="*/ 0 h 52"/>
                      <a:gd name="T36" fmla="*/ 0 w 90"/>
                      <a:gd name="T37" fmla="*/ 0 h 52"/>
                      <a:gd name="T38" fmla="*/ 0 w 90"/>
                      <a:gd name="T39" fmla="*/ 0 h 52"/>
                      <a:gd name="T40" fmla="*/ 0 w 90"/>
                      <a:gd name="T41" fmla="*/ 0 h 52"/>
                      <a:gd name="T42" fmla="*/ 0 w 90"/>
                      <a:gd name="T43" fmla="*/ 0 h 52"/>
                      <a:gd name="T44" fmla="*/ 0 w 90"/>
                      <a:gd name="T45" fmla="*/ 0 h 52"/>
                      <a:gd name="T46" fmla="*/ 0 w 90"/>
                      <a:gd name="T47" fmla="*/ 0 h 52"/>
                      <a:gd name="T48" fmla="*/ 0 w 90"/>
                      <a:gd name="T49" fmla="*/ 0 h 52"/>
                      <a:gd name="T50" fmla="*/ 0 w 90"/>
                      <a:gd name="T51" fmla="*/ 0 h 5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0"/>
                      <a:gd name="T79" fmla="*/ 0 h 52"/>
                      <a:gd name="T80" fmla="*/ 90 w 90"/>
                      <a:gd name="T81" fmla="*/ 52 h 5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0" h="52">
                        <a:moveTo>
                          <a:pt x="83" y="43"/>
                        </a:moveTo>
                        <a:lnTo>
                          <a:pt x="89" y="45"/>
                        </a:lnTo>
                        <a:lnTo>
                          <a:pt x="82" y="37"/>
                        </a:lnTo>
                        <a:lnTo>
                          <a:pt x="73" y="30"/>
                        </a:lnTo>
                        <a:lnTo>
                          <a:pt x="59" y="23"/>
                        </a:lnTo>
                        <a:lnTo>
                          <a:pt x="44" y="16"/>
                        </a:lnTo>
                        <a:lnTo>
                          <a:pt x="31" y="10"/>
                        </a:lnTo>
                        <a:lnTo>
                          <a:pt x="18" y="4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7" y="10"/>
                        </a:lnTo>
                        <a:lnTo>
                          <a:pt x="16" y="13"/>
                        </a:lnTo>
                        <a:lnTo>
                          <a:pt x="29" y="19"/>
                        </a:lnTo>
                        <a:lnTo>
                          <a:pt x="42" y="24"/>
                        </a:lnTo>
                        <a:lnTo>
                          <a:pt x="56" y="32"/>
                        </a:lnTo>
                        <a:lnTo>
                          <a:pt x="67" y="39"/>
                        </a:lnTo>
                        <a:lnTo>
                          <a:pt x="76" y="46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83" y="50"/>
                        </a:lnTo>
                        <a:lnTo>
                          <a:pt x="86" y="50"/>
                        </a:lnTo>
                        <a:lnTo>
                          <a:pt x="89" y="49"/>
                        </a:lnTo>
                        <a:lnTo>
                          <a:pt x="90" y="48"/>
                        </a:lnTo>
                        <a:lnTo>
                          <a:pt x="89" y="45"/>
                        </a:lnTo>
                        <a:lnTo>
                          <a:pt x="83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3" name="Freeform 361"/>
                  <p:cNvSpPr>
                    <a:spLocks/>
                  </p:cNvSpPr>
                  <p:nvPr/>
                </p:nvSpPr>
                <p:spPr bwMode="auto">
                  <a:xfrm>
                    <a:off x="1589" y="2185"/>
                    <a:ext cx="6" cy="6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w 19"/>
                      <a:gd name="T15" fmla="*/ 0 h 20"/>
                      <a:gd name="T16" fmla="*/ 0 w 19"/>
                      <a:gd name="T17" fmla="*/ 0 h 20"/>
                      <a:gd name="T18" fmla="*/ 0 w 19"/>
                      <a:gd name="T19" fmla="*/ 0 h 20"/>
                      <a:gd name="T20" fmla="*/ 0 w 19"/>
                      <a:gd name="T21" fmla="*/ 0 h 20"/>
                      <a:gd name="T22" fmla="*/ 0 w 19"/>
                      <a:gd name="T23" fmla="*/ 0 h 20"/>
                      <a:gd name="T24" fmla="*/ 0 w 19"/>
                      <a:gd name="T25" fmla="*/ 0 h 20"/>
                      <a:gd name="T26" fmla="*/ 0 w 19"/>
                      <a:gd name="T27" fmla="*/ 0 h 20"/>
                      <a:gd name="T28" fmla="*/ 0 w 19"/>
                      <a:gd name="T29" fmla="*/ 0 h 20"/>
                      <a:gd name="T30" fmla="*/ 0 w 19"/>
                      <a:gd name="T31" fmla="*/ 0 h 20"/>
                      <a:gd name="T32" fmla="*/ 0 w 19"/>
                      <a:gd name="T33" fmla="*/ 0 h 20"/>
                      <a:gd name="T34" fmla="*/ 0 w 19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9"/>
                      <a:gd name="T55" fmla="*/ 0 h 20"/>
                      <a:gd name="T56" fmla="*/ 19 w 19"/>
                      <a:gd name="T57" fmla="*/ 20 h 2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9" h="20">
                        <a:moveTo>
                          <a:pt x="15" y="9"/>
                        </a:moveTo>
                        <a:lnTo>
                          <a:pt x="19" y="15"/>
                        </a:lnTo>
                        <a:lnTo>
                          <a:pt x="19" y="9"/>
                        </a:lnTo>
                        <a:lnTo>
                          <a:pt x="15" y="3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6" y="12"/>
                        </a:lnTo>
                        <a:lnTo>
                          <a:pt x="7" y="12"/>
                        </a:lnTo>
                        <a:lnTo>
                          <a:pt x="9" y="12"/>
                        </a:lnTo>
                        <a:lnTo>
                          <a:pt x="10" y="12"/>
                        </a:lnTo>
                        <a:lnTo>
                          <a:pt x="10" y="15"/>
                        </a:lnTo>
                        <a:lnTo>
                          <a:pt x="15" y="20"/>
                        </a:lnTo>
                        <a:lnTo>
                          <a:pt x="10" y="15"/>
                        </a:lnTo>
                        <a:lnTo>
                          <a:pt x="12" y="18"/>
                        </a:lnTo>
                        <a:lnTo>
                          <a:pt x="15" y="19"/>
                        </a:lnTo>
                        <a:lnTo>
                          <a:pt x="18" y="18"/>
                        </a:lnTo>
                        <a:lnTo>
                          <a:pt x="19" y="15"/>
                        </a:lnTo>
                        <a:lnTo>
                          <a:pt x="15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4" name="Freeform 362"/>
                  <p:cNvSpPr>
                    <a:spLocks/>
                  </p:cNvSpPr>
                  <p:nvPr/>
                </p:nvSpPr>
                <p:spPr bwMode="auto">
                  <a:xfrm>
                    <a:off x="1593" y="2188"/>
                    <a:ext cx="4" cy="7"/>
                  </a:xfrm>
                  <a:custGeom>
                    <a:avLst/>
                    <a:gdLst>
                      <a:gd name="T0" fmla="*/ 0 w 12"/>
                      <a:gd name="T1" fmla="*/ 0 h 22"/>
                      <a:gd name="T2" fmla="*/ 0 w 12"/>
                      <a:gd name="T3" fmla="*/ 0 h 22"/>
                      <a:gd name="T4" fmla="*/ 0 w 12"/>
                      <a:gd name="T5" fmla="*/ 0 h 22"/>
                      <a:gd name="T6" fmla="*/ 0 w 12"/>
                      <a:gd name="T7" fmla="*/ 0 h 22"/>
                      <a:gd name="T8" fmla="*/ 0 w 12"/>
                      <a:gd name="T9" fmla="*/ 0 h 22"/>
                      <a:gd name="T10" fmla="*/ 0 w 12"/>
                      <a:gd name="T11" fmla="*/ 0 h 22"/>
                      <a:gd name="T12" fmla="*/ 0 w 12"/>
                      <a:gd name="T13" fmla="*/ 0 h 22"/>
                      <a:gd name="T14" fmla="*/ 0 w 12"/>
                      <a:gd name="T15" fmla="*/ 0 h 22"/>
                      <a:gd name="T16" fmla="*/ 0 w 12"/>
                      <a:gd name="T17" fmla="*/ 0 h 22"/>
                      <a:gd name="T18" fmla="*/ 0 w 12"/>
                      <a:gd name="T19" fmla="*/ 0 h 22"/>
                      <a:gd name="T20" fmla="*/ 0 w 12"/>
                      <a:gd name="T21" fmla="*/ 0 h 22"/>
                      <a:gd name="T22" fmla="*/ 0 w 12"/>
                      <a:gd name="T23" fmla="*/ 0 h 22"/>
                      <a:gd name="T24" fmla="*/ 0 w 12"/>
                      <a:gd name="T25" fmla="*/ 0 h 2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"/>
                      <a:gd name="T40" fmla="*/ 0 h 22"/>
                      <a:gd name="T41" fmla="*/ 12 w 12"/>
                      <a:gd name="T42" fmla="*/ 22 h 2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" h="22">
                        <a:moveTo>
                          <a:pt x="7" y="22"/>
                        </a:moveTo>
                        <a:lnTo>
                          <a:pt x="5" y="22"/>
                        </a:lnTo>
                        <a:lnTo>
                          <a:pt x="12" y="14"/>
                        </a:lnTo>
                        <a:lnTo>
                          <a:pt x="10" y="10"/>
                        </a:lnTo>
                        <a:lnTo>
                          <a:pt x="9" y="4"/>
                        </a:lnTo>
                        <a:lnTo>
                          <a:pt x="2" y="0"/>
                        </a:lnTo>
                        <a:lnTo>
                          <a:pt x="2" y="11"/>
                        </a:lnTo>
                        <a:lnTo>
                          <a:pt x="0" y="10"/>
                        </a:lnTo>
                        <a:lnTo>
                          <a:pt x="2" y="13"/>
                        </a:lnTo>
                        <a:lnTo>
                          <a:pt x="3" y="14"/>
                        </a:lnTo>
                        <a:lnTo>
                          <a:pt x="5" y="13"/>
                        </a:lnTo>
                        <a:lnTo>
                          <a:pt x="2" y="13"/>
                        </a:lnTo>
                        <a:lnTo>
                          <a:pt x="7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5" name="Freeform 363"/>
                  <p:cNvSpPr>
                    <a:spLocks/>
                  </p:cNvSpPr>
                  <p:nvPr/>
                </p:nvSpPr>
                <p:spPr bwMode="auto">
                  <a:xfrm>
                    <a:off x="1586" y="2192"/>
                    <a:ext cx="10" cy="9"/>
                  </a:xfrm>
                  <a:custGeom>
                    <a:avLst/>
                    <a:gdLst>
                      <a:gd name="T0" fmla="*/ 0 w 28"/>
                      <a:gd name="T1" fmla="*/ 0 h 30"/>
                      <a:gd name="T2" fmla="*/ 0 w 28"/>
                      <a:gd name="T3" fmla="*/ 0 h 30"/>
                      <a:gd name="T4" fmla="*/ 0 w 28"/>
                      <a:gd name="T5" fmla="*/ 0 h 30"/>
                      <a:gd name="T6" fmla="*/ 0 w 28"/>
                      <a:gd name="T7" fmla="*/ 0 h 30"/>
                      <a:gd name="T8" fmla="*/ 0 w 28"/>
                      <a:gd name="T9" fmla="*/ 0 h 30"/>
                      <a:gd name="T10" fmla="*/ 0 w 28"/>
                      <a:gd name="T11" fmla="*/ 0 h 30"/>
                      <a:gd name="T12" fmla="*/ 0 w 28"/>
                      <a:gd name="T13" fmla="*/ 0 h 30"/>
                      <a:gd name="T14" fmla="*/ 0 w 28"/>
                      <a:gd name="T15" fmla="*/ 0 h 30"/>
                      <a:gd name="T16" fmla="*/ 0 w 28"/>
                      <a:gd name="T17" fmla="*/ 0 h 30"/>
                      <a:gd name="T18" fmla="*/ 0 w 28"/>
                      <a:gd name="T19" fmla="*/ 0 h 30"/>
                      <a:gd name="T20" fmla="*/ 0 w 28"/>
                      <a:gd name="T21" fmla="*/ 0 h 30"/>
                      <a:gd name="T22" fmla="*/ 0 w 28"/>
                      <a:gd name="T23" fmla="*/ 0 h 30"/>
                      <a:gd name="T24" fmla="*/ 0 w 28"/>
                      <a:gd name="T25" fmla="*/ 0 h 3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8"/>
                      <a:gd name="T40" fmla="*/ 0 h 30"/>
                      <a:gd name="T41" fmla="*/ 28 w 28"/>
                      <a:gd name="T42" fmla="*/ 30 h 3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8" h="30">
                        <a:moveTo>
                          <a:pt x="1" y="30"/>
                        </a:moveTo>
                        <a:lnTo>
                          <a:pt x="0" y="30"/>
                        </a:lnTo>
                        <a:lnTo>
                          <a:pt x="11" y="30"/>
                        </a:lnTo>
                        <a:lnTo>
                          <a:pt x="20" y="22"/>
                        </a:lnTo>
                        <a:lnTo>
                          <a:pt x="26" y="13"/>
                        </a:lnTo>
                        <a:lnTo>
                          <a:pt x="28" y="9"/>
                        </a:lnTo>
                        <a:lnTo>
                          <a:pt x="23" y="0"/>
                        </a:lnTo>
                        <a:lnTo>
                          <a:pt x="17" y="7"/>
                        </a:lnTo>
                        <a:lnTo>
                          <a:pt x="11" y="16"/>
                        </a:lnTo>
                        <a:lnTo>
                          <a:pt x="8" y="22"/>
                        </a:lnTo>
                        <a:lnTo>
                          <a:pt x="5" y="22"/>
                        </a:lnTo>
                        <a:lnTo>
                          <a:pt x="4" y="22"/>
                        </a:lnTo>
                        <a:lnTo>
                          <a:pt x="1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6" name="Freeform 364"/>
                  <p:cNvSpPr>
                    <a:spLocks/>
                  </p:cNvSpPr>
                  <p:nvPr/>
                </p:nvSpPr>
                <p:spPr bwMode="auto">
                  <a:xfrm>
                    <a:off x="1585" y="2198"/>
                    <a:ext cx="4" cy="4"/>
                  </a:xfrm>
                  <a:custGeom>
                    <a:avLst/>
                    <a:gdLst>
                      <a:gd name="T0" fmla="*/ 0 w 11"/>
                      <a:gd name="T1" fmla="*/ 0 h 13"/>
                      <a:gd name="T2" fmla="*/ 0 w 11"/>
                      <a:gd name="T3" fmla="*/ 0 h 13"/>
                      <a:gd name="T4" fmla="*/ 0 w 11"/>
                      <a:gd name="T5" fmla="*/ 0 h 13"/>
                      <a:gd name="T6" fmla="*/ 0 w 11"/>
                      <a:gd name="T7" fmla="*/ 0 h 13"/>
                      <a:gd name="T8" fmla="*/ 0 w 11"/>
                      <a:gd name="T9" fmla="*/ 0 h 13"/>
                      <a:gd name="T10" fmla="*/ 0 w 11"/>
                      <a:gd name="T11" fmla="*/ 0 h 13"/>
                      <a:gd name="T12" fmla="*/ 0 w 11"/>
                      <a:gd name="T13" fmla="*/ 0 h 13"/>
                      <a:gd name="T14" fmla="*/ 0 w 11"/>
                      <a:gd name="T15" fmla="*/ 0 h 13"/>
                      <a:gd name="T16" fmla="*/ 0 w 11"/>
                      <a:gd name="T17" fmla="*/ 0 h 13"/>
                      <a:gd name="T18" fmla="*/ 0 w 11"/>
                      <a:gd name="T19" fmla="*/ 0 h 13"/>
                      <a:gd name="T20" fmla="*/ 0 w 11"/>
                      <a:gd name="T21" fmla="*/ 0 h 13"/>
                      <a:gd name="T22" fmla="*/ 0 w 11"/>
                      <a:gd name="T23" fmla="*/ 0 h 13"/>
                      <a:gd name="T24" fmla="*/ 0 w 11"/>
                      <a:gd name="T25" fmla="*/ 0 h 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"/>
                      <a:gd name="T40" fmla="*/ 0 h 13"/>
                      <a:gd name="T41" fmla="*/ 11 w 11"/>
                      <a:gd name="T42" fmla="*/ 13 h 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" h="13">
                        <a:moveTo>
                          <a:pt x="10" y="13"/>
                        </a:moveTo>
                        <a:lnTo>
                          <a:pt x="10" y="13"/>
                        </a:lnTo>
                        <a:lnTo>
                          <a:pt x="11" y="3"/>
                        </a:lnTo>
                        <a:lnTo>
                          <a:pt x="6" y="0"/>
                        </a:lnTo>
                        <a:lnTo>
                          <a:pt x="0" y="7"/>
                        </a:lnTo>
                        <a:lnTo>
                          <a:pt x="4" y="10"/>
                        </a:lnTo>
                        <a:lnTo>
                          <a:pt x="7" y="2"/>
                        </a:lnTo>
                        <a:lnTo>
                          <a:pt x="6" y="2"/>
                        </a:lnTo>
                        <a:lnTo>
                          <a:pt x="3" y="9"/>
                        </a:lnTo>
                        <a:lnTo>
                          <a:pt x="4" y="4"/>
                        </a:lnTo>
                        <a:lnTo>
                          <a:pt x="1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7" name="Freeform 365"/>
                  <p:cNvSpPr>
                    <a:spLocks/>
                  </p:cNvSpPr>
                  <p:nvPr/>
                </p:nvSpPr>
                <p:spPr bwMode="auto">
                  <a:xfrm>
                    <a:off x="1567" y="2200"/>
                    <a:ext cx="21" cy="14"/>
                  </a:xfrm>
                  <a:custGeom>
                    <a:avLst/>
                    <a:gdLst>
                      <a:gd name="T0" fmla="*/ 0 w 62"/>
                      <a:gd name="T1" fmla="*/ 0 h 44"/>
                      <a:gd name="T2" fmla="*/ 0 w 62"/>
                      <a:gd name="T3" fmla="*/ 0 h 44"/>
                      <a:gd name="T4" fmla="*/ 0 w 62"/>
                      <a:gd name="T5" fmla="*/ 0 h 44"/>
                      <a:gd name="T6" fmla="*/ 0 w 62"/>
                      <a:gd name="T7" fmla="*/ 0 h 44"/>
                      <a:gd name="T8" fmla="*/ 0 w 62"/>
                      <a:gd name="T9" fmla="*/ 0 h 44"/>
                      <a:gd name="T10" fmla="*/ 0 w 62"/>
                      <a:gd name="T11" fmla="*/ 0 h 44"/>
                      <a:gd name="T12" fmla="*/ 0 w 62"/>
                      <a:gd name="T13" fmla="*/ 0 h 44"/>
                      <a:gd name="T14" fmla="*/ 0 w 62"/>
                      <a:gd name="T15" fmla="*/ 0 h 44"/>
                      <a:gd name="T16" fmla="*/ 0 w 62"/>
                      <a:gd name="T17" fmla="*/ 0 h 44"/>
                      <a:gd name="T18" fmla="*/ 0 w 62"/>
                      <a:gd name="T19" fmla="*/ 0 h 44"/>
                      <a:gd name="T20" fmla="*/ 0 w 62"/>
                      <a:gd name="T21" fmla="*/ 0 h 44"/>
                      <a:gd name="T22" fmla="*/ 0 w 62"/>
                      <a:gd name="T23" fmla="*/ 0 h 44"/>
                      <a:gd name="T24" fmla="*/ 0 w 62"/>
                      <a:gd name="T25" fmla="*/ 0 h 44"/>
                      <a:gd name="T26" fmla="*/ 0 w 62"/>
                      <a:gd name="T27" fmla="*/ 0 h 44"/>
                      <a:gd name="T28" fmla="*/ 0 w 62"/>
                      <a:gd name="T29" fmla="*/ 0 h 44"/>
                      <a:gd name="T30" fmla="*/ 0 w 62"/>
                      <a:gd name="T31" fmla="*/ 0 h 44"/>
                      <a:gd name="T32" fmla="*/ 0 w 62"/>
                      <a:gd name="T33" fmla="*/ 0 h 44"/>
                      <a:gd name="T34" fmla="*/ 0 w 62"/>
                      <a:gd name="T35" fmla="*/ 0 h 44"/>
                      <a:gd name="T36" fmla="*/ 0 w 62"/>
                      <a:gd name="T37" fmla="*/ 0 h 44"/>
                      <a:gd name="T38" fmla="*/ 0 w 62"/>
                      <a:gd name="T39" fmla="*/ 0 h 44"/>
                      <a:gd name="T40" fmla="*/ 0 w 62"/>
                      <a:gd name="T41" fmla="*/ 0 h 44"/>
                      <a:gd name="T42" fmla="*/ 0 w 62"/>
                      <a:gd name="T43" fmla="*/ 0 h 44"/>
                      <a:gd name="T44" fmla="*/ 0 w 62"/>
                      <a:gd name="T45" fmla="*/ 0 h 44"/>
                      <a:gd name="T46" fmla="*/ 0 w 62"/>
                      <a:gd name="T47" fmla="*/ 0 h 44"/>
                      <a:gd name="T48" fmla="*/ 0 w 62"/>
                      <a:gd name="T49" fmla="*/ 0 h 44"/>
                      <a:gd name="T50" fmla="*/ 0 w 62"/>
                      <a:gd name="T51" fmla="*/ 0 h 4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62"/>
                      <a:gd name="T79" fmla="*/ 0 h 44"/>
                      <a:gd name="T80" fmla="*/ 62 w 62"/>
                      <a:gd name="T81" fmla="*/ 44 h 4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62" h="44">
                        <a:moveTo>
                          <a:pt x="10" y="42"/>
                        </a:moveTo>
                        <a:lnTo>
                          <a:pt x="3" y="44"/>
                        </a:lnTo>
                        <a:lnTo>
                          <a:pt x="11" y="44"/>
                        </a:lnTo>
                        <a:lnTo>
                          <a:pt x="17" y="41"/>
                        </a:lnTo>
                        <a:lnTo>
                          <a:pt x="27" y="36"/>
                        </a:lnTo>
                        <a:lnTo>
                          <a:pt x="36" y="31"/>
                        </a:lnTo>
                        <a:lnTo>
                          <a:pt x="45" y="23"/>
                        </a:lnTo>
                        <a:lnTo>
                          <a:pt x="52" y="16"/>
                        </a:lnTo>
                        <a:lnTo>
                          <a:pt x="58" y="12"/>
                        </a:lnTo>
                        <a:lnTo>
                          <a:pt x="62" y="9"/>
                        </a:lnTo>
                        <a:lnTo>
                          <a:pt x="56" y="0"/>
                        </a:lnTo>
                        <a:lnTo>
                          <a:pt x="52" y="3"/>
                        </a:lnTo>
                        <a:lnTo>
                          <a:pt x="46" y="10"/>
                        </a:lnTo>
                        <a:lnTo>
                          <a:pt x="39" y="15"/>
                        </a:lnTo>
                        <a:lnTo>
                          <a:pt x="30" y="22"/>
                        </a:lnTo>
                        <a:lnTo>
                          <a:pt x="22" y="28"/>
                        </a:lnTo>
                        <a:lnTo>
                          <a:pt x="14" y="32"/>
                        </a:lnTo>
                        <a:lnTo>
                          <a:pt x="9" y="35"/>
                        </a:lnTo>
                        <a:lnTo>
                          <a:pt x="1" y="36"/>
                        </a:lnTo>
                        <a:lnTo>
                          <a:pt x="9" y="35"/>
                        </a:lnTo>
                        <a:lnTo>
                          <a:pt x="4" y="35"/>
                        </a:lnTo>
                        <a:lnTo>
                          <a:pt x="1" y="36"/>
                        </a:lnTo>
                        <a:lnTo>
                          <a:pt x="0" y="41"/>
                        </a:lnTo>
                        <a:lnTo>
                          <a:pt x="3" y="44"/>
                        </a:lnTo>
                        <a:lnTo>
                          <a:pt x="10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8" name="Freeform 366"/>
                  <p:cNvSpPr>
                    <a:spLocks/>
                  </p:cNvSpPr>
                  <p:nvPr/>
                </p:nvSpPr>
                <p:spPr bwMode="auto">
                  <a:xfrm>
                    <a:off x="1556" y="2211"/>
                    <a:ext cx="15" cy="12"/>
                  </a:xfrm>
                  <a:custGeom>
                    <a:avLst/>
                    <a:gdLst>
                      <a:gd name="T0" fmla="*/ 0 w 43"/>
                      <a:gd name="T1" fmla="*/ 0 h 35"/>
                      <a:gd name="T2" fmla="*/ 0 w 43"/>
                      <a:gd name="T3" fmla="*/ 0 h 35"/>
                      <a:gd name="T4" fmla="*/ 0 w 43"/>
                      <a:gd name="T5" fmla="*/ 0 h 35"/>
                      <a:gd name="T6" fmla="*/ 0 w 43"/>
                      <a:gd name="T7" fmla="*/ 0 h 35"/>
                      <a:gd name="T8" fmla="*/ 0 w 43"/>
                      <a:gd name="T9" fmla="*/ 0 h 35"/>
                      <a:gd name="T10" fmla="*/ 0 w 43"/>
                      <a:gd name="T11" fmla="*/ 0 h 35"/>
                      <a:gd name="T12" fmla="*/ 0 w 43"/>
                      <a:gd name="T13" fmla="*/ 0 h 35"/>
                      <a:gd name="T14" fmla="*/ 0 w 43"/>
                      <a:gd name="T15" fmla="*/ 0 h 35"/>
                      <a:gd name="T16" fmla="*/ 0 w 43"/>
                      <a:gd name="T17" fmla="*/ 0 h 35"/>
                      <a:gd name="T18" fmla="*/ 0 w 43"/>
                      <a:gd name="T19" fmla="*/ 0 h 35"/>
                      <a:gd name="T20" fmla="*/ 0 w 43"/>
                      <a:gd name="T21" fmla="*/ 0 h 35"/>
                      <a:gd name="T22" fmla="*/ 0 w 43"/>
                      <a:gd name="T23" fmla="*/ 0 h 35"/>
                      <a:gd name="T24" fmla="*/ 0 w 43"/>
                      <a:gd name="T25" fmla="*/ 0 h 35"/>
                      <a:gd name="T26" fmla="*/ 0 w 43"/>
                      <a:gd name="T27" fmla="*/ 0 h 35"/>
                      <a:gd name="T28" fmla="*/ 0 w 43"/>
                      <a:gd name="T29" fmla="*/ 0 h 35"/>
                      <a:gd name="T30" fmla="*/ 0 w 43"/>
                      <a:gd name="T31" fmla="*/ 0 h 35"/>
                      <a:gd name="T32" fmla="*/ 0 w 43"/>
                      <a:gd name="T33" fmla="*/ 0 h 35"/>
                      <a:gd name="T34" fmla="*/ 0 w 43"/>
                      <a:gd name="T35" fmla="*/ 0 h 35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3"/>
                      <a:gd name="T55" fmla="*/ 0 h 35"/>
                      <a:gd name="T56" fmla="*/ 43 w 43"/>
                      <a:gd name="T57" fmla="*/ 35 h 35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3" h="35">
                        <a:moveTo>
                          <a:pt x="7" y="34"/>
                        </a:moveTo>
                        <a:lnTo>
                          <a:pt x="6" y="35"/>
                        </a:lnTo>
                        <a:lnTo>
                          <a:pt x="16" y="31"/>
                        </a:lnTo>
                        <a:lnTo>
                          <a:pt x="26" y="23"/>
                        </a:lnTo>
                        <a:lnTo>
                          <a:pt x="34" y="13"/>
                        </a:lnTo>
                        <a:lnTo>
                          <a:pt x="43" y="6"/>
                        </a:lnTo>
                        <a:lnTo>
                          <a:pt x="34" y="0"/>
                        </a:lnTo>
                        <a:lnTo>
                          <a:pt x="29" y="8"/>
                        </a:lnTo>
                        <a:lnTo>
                          <a:pt x="20" y="15"/>
                        </a:lnTo>
                        <a:lnTo>
                          <a:pt x="10" y="22"/>
                        </a:lnTo>
                        <a:lnTo>
                          <a:pt x="3" y="26"/>
                        </a:lnTo>
                        <a:lnTo>
                          <a:pt x="1" y="28"/>
                        </a:lnTo>
                        <a:lnTo>
                          <a:pt x="3" y="26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1" y="35"/>
                        </a:lnTo>
                        <a:lnTo>
                          <a:pt x="6" y="35"/>
                        </a:lnTo>
                        <a:lnTo>
                          <a:pt x="7" y="3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39" name="Freeform 367"/>
                  <p:cNvSpPr>
                    <a:spLocks/>
                  </p:cNvSpPr>
                  <p:nvPr/>
                </p:nvSpPr>
                <p:spPr bwMode="auto">
                  <a:xfrm>
                    <a:off x="1516" y="2220"/>
                    <a:ext cx="42" cy="19"/>
                  </a:xfrm>
                  <a:custGeom>
                    <a:avLst/>
                    <a:gdLst>
                      <a:gd name="T0" fmla="*/ 0 w 125"/>
                      <a:gd name="T1" fmla="*/ 0 h 57"/>
                      <a:gd name="T2" fmla="*/ 0 w 125"/>
                      <a:gd name="T3" fmla="*/ 0 h 57"/>
                      <a:gd name="T4" fmla="*/ 0 w 125"/>
                      <a:gd name="T5" fmla="*/ 0 h 57"/>
                      <a:gd name="T6" fmla="*/ 0 w 125"/>
                      <a:gd name="T7" fmla="*/ 0 h 57"/>
                      <a:gd name="T8" fmla="*/ 0 w 125"/>
                      <a:gd name="T9" fmla="*/ 0 h 57"/>
                      <a:gd name="T10" fmla="*/ 0 w 125"/>
                      <a:gd name="T11" fmla="*/ 0 h 57"/>
                      <a:gd name="T12" fmla="*/ 0 w 125"/>
                      <a:gd name="T13" fmla="*/ 0 h 57"/>
                      <a:gd name="T14" fmla="*/ 0 w 125"/>
                      <a:gd name="T15" fmla="*/ 0 h 57"/>
                      <a:gd name="T16" fmla="*/ 0 w 125"/>
                      <a:gd name="T17" fmla="*/ 0 h 57"/>
                      <a:gd name="T18" fmla="*/ 0 w 125"/>
                      <a:gd name="T19" fmla="*/ 0 h 57"/>
                      <a:gd name="T20" fmla="*/ 0 w 125"/>
                      <a:gd name="T21" fmla="*/ 0 h 57"/>
                      <a:gd name="T22" fmla="*/ 0 w 125"/>
                      <a:gd name="T23" fmla="*/ 0 h 57"/>
                      <a:gd name="T24" fmla="*/ 0 w 125"/>
                      <a:gd name="T25" fmla="*/ 0 h 57"/>
                      <a:gd name="T26" fmla="*/ 0 w 125"/>
                      <a:gd name="T27" fmla="*/ 0 h 57"/>
                      <a:gd name="T28" fmla="*/ 0 w 125"/>
                      <a:gd name="T29" fmla="*/ 0 h 57"/>
                      <a:gd name="T30" fmla="*/ 0 w 125"/>
                      <a:gd name="T31" fmla="*/ 0 h 57"/>
                      <a:gd name="T32" fmla="*/ 0 w 125"/>
                      <a:gd name="T33" fmla="*/ 0 h 57"/>
                      <a:gd name="T34" fmla="*/ 0 w 125"/>
                      <a:gd name="T35" fmla="*/ 0 h 57"/>
                      <a:gd name="T36" fmla="*/ 0 w 125"/>
                      <a:gd name="T37" fmla="*/ 0 h 57"/>
                      <a:gd name="T38" fmla="*/ 0 w 125"/>
                      <a:gd name="T39" fmla="*/ 0 h 57"/>
                      <a:gd name="T40" fmla="*/ 0 w 125"/>
                      <a:gd name="T41" fmla="*/ 0 h 5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5"/>
                      <a:gd name="T64" fmla="*/ 0 h 57"/>
                      <a:gd name="T65" fmla="*/ 125 w 125"/>
                      <a:gd name="T66" fmla="*/ 57 h 5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5" h="57">
                        <a:moveTo>
                          <a:pt x="0" y="56"/>
                        </a:moveTo>
                        <a:lnTo>
                          <a:pt x="0" y="56"/>
                        </a:lnTo>
                        <a:lnTo>
                          <a:pt x="30" y="57"/>
                        </a:lnTo>
                        <a:lnTo>
                          <a:pt x="53" y="54"/>
                        </a:lnTo>
                        <a:lnTo>
                          <a:pt x="70" y="53"/>
                        </a:lnTo>
                        <a:lnTo>
                          <a:pt x="82" y="47"/>
                        </a:lnTo>
                        <a:lnTo>
                          <a:pt x="93" y="41"/>
                        </a:lnTo>
                        <a:lnTo>
                          <a:pt x="102" y="30"/>
                        </a:lnTo>
                        <a:lnTo>
                          <a:pt x="112" y="20"/>
                        </a:lnTo>
                        <a:lnTo>
                          <a:pt x="125" y="6"/>
                        </a:lnTo>
                        <a:lnTo>
                          <a:pt x="119" y="0"/>
                        </a:lnTo>
                        <a:lnTo>
                          <a:pt x="106" y="14"/>
                        </a:lnTo>
                        <a:lnTo>
                          <a:pt x="96" y="24"/>
                        </a:lnTo>
                        <a:lnTo>
                          <a:pt x="88" y="33"/>
                        </a:lnTo>
                        <a:lnTo>
                          <a:pt x="79" y="39"/>
                        </a:lnTo>
                        <a:lnTo>
                          <a:pt x="67" y="44"/>
                        </a:lnTo>
                        <a:lnTo>
                          <a:pt x="53" y="46"/>
                        </a:lnTo>
                        <a:lnTo>
                          <a:pt x="30" y="46"/>
                        </a:lnTo>
                        <a:lnTo>
                          <a:pt x="0" y="47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0" name="Freeform 368"/>
                  <p:cNvSpPr>
                    <a:spLocks/>
                  </p:cNvSpPr>
                  <p:nvPr/>
                </p:nvSpPr>
                <p:spPr bwMode="auto">
                  <a:xfrm>
                    <a:off x="1461" y="2232"/>
                    <a:ext cx="55" cy="7"/>
                  </a:xfrm>
                  <a:custGeom>
                    <a:avLst/>
                    <a:gdLst>
                      <a:gd name="T0" fmla="*/ 0 w 163"/>
                      <a:gd name="T1" fmla="*/ 0 h 20"/>
                      <a:gd name="T2" fmla="*/ 0 w 163"/>
                      <a:gd name="T3" fmla="*/ 0 h 20"/>
                      <a:gd name="T4" fmla="*/ 0 w 163"/>
                      <a:gd name="T5" fmla="*/ 0 h 20"/>
                      <a:gd name="T6" fmla="*/ 0 w 163"/>
                      <a:gd name="T7" fmla="*/ 0 h 20"/>
                      <a:gd name="T8" fmla="*/ 0 w 163"/>
                      <a:gd name="T9" fmla="*/ 0 h 20"/>
                      <a:gd name="T10" fmla="*/ 0 w 163"/>
                      <a:gd name="T11" fmla="*/ 0 h 20"/>
                      <a:gd name="T12" fmla="*/ 0 w 163"/>
                      <a:gd name="T13" fmla="*/ 0 h 20"/>
                      <a:gd name="T14" fmla="*/ 0 w 163"/>
                      <a:gd name="T15" fmla="*/ 0 h 20"/>
                      <a:gd name="T16" fmla="*/ 0 w 163"/>
                      <a:gd name="T17" fmla="*/ 0 h 20"/>
                      <a:gd name="T18" fmla="*/ 0 w 163"/>
                      <a:gd name="T19" fmla="*/ 0 h 20"/>
                      <a:gd name="T20" fmla="*/ 0 w 163"/>
                      <a:gd name="T21" fmla="*/ 0 h 20"/>
                      <a:gd name="T22" fmla="*/ 0 w 163"/>
                      <a:gd name="T23" fmla="*/ 0 h 20"/>
                      <a:gd name="T24" fmla="*/ 0 w 163"/>
                      <a:gd name="T25" fmla="*/ 0 h 20"/>
                      <a:gd name="T26" fmla="*/ 0 w 163"/>
                      <a:gd name="T27" fmla="*/ 0 h 20"/>
                      <a:gd name="T28" fmla="*/ 0 w 163"/>
                      <a:gd name="T29" fmla="*/ 0 h 20"/>
                      <a:gd name="T30" fmla="*/ 0 w 163"/>
                      <a:gd name="T31" fmla="*/ 0 h 20"/>
                      <a:gd name="T32" fmla="*/ 0 w 163"/>
                      <a:gd name="T33" fmla="*/ 0 h 20"/>
                      <a:gd name="T34" fmla="*/ 0 w 163"/>
                      <a:gd name="T35" fmla="*/ 0 h 20"/>
                      <a:gd name="T36" fmla="*/ 0 w 163"/>
                      <a:gd name="T37" fmla="*/ 0 h 20"/>
                      <a:gd name="T38" fmla="*/ 0 w 163"/>
                      <a:gd name="T39" fmla="*/ 0 h 20"/>
                      <a:gd name="T40" fmla="*/ 0 w 163"/>
                      <a:gd name="T41" fmla="*/ 0 h 2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3"/>
                      <a:gd name="T64" fmla="*/ 0 h 20"/>
                      <a:gd name="T65" fmla="*/ 163 w 163"/>
                      <a:gd name="T66" fmla="*/ 20 h 2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3" h="20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20" y="15"/>
                        </a:lnTo>
                        <a:lnTo>
                          <a:pt x="36" y="17"/>
                        </a:lnTo>
                        <a:lnTo>
                          <a:pt x="52" y="20"/>
                        </a:lnTo>
                        <a:lnTo>
                          <a:pt x="68" y="20"/>
                        </a:lnTo>
                        <a:lnTo>
                          <a:pt x="85" y="20"/>
                        </a:lnTo>
                        <a:lnTo>
                          <a:pt x="105" y="19"/>
                        </a:lnTo>
                        <a:lnTo>
                          <a:pt x="131" y="19"/>
                        </a:lnTo>
                        <a:lnTo>
                          <a:pt x="163" y="19"/>
                        </a:lnTo>
                        <a:lnTo>
                          <a:pt x="163" y="10"/>
                        </a:lnTo>
                        <a:lnTo>
                          <a:pt x="131" y="7"/>
                        </a:lnTo>
                        <a:lnTo>
                          <a:pt x="105" y="7"/>
                        </a:lnTo>
                        <a:lnTo>
                          <a:pt x="85" y="9"/>
                        </a:lnTo>
                        <a:lnTo>
                          <a:pt x="68" y="9"/>
                        </a:lnTo>
                        <a:lnTo>
                          <a:pt x="52" y="9"/>
                        </a:lnTo>
                        <a:lnTo>
                          <a:pt x="36" y="9"/>
                        </a:lnTo>
                        <a:lnTo>
                          <a:pt x="20" y="6"/>
                        </a:lnTo>
                        <a:lnTo>
                          <a:pt x="3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1" name="Freeform 369"/>
                  <p:cNvSpPr>
                    <a:spLocks/>
                  </p:cNvSpPr>
                  <p:nvPr/>
                </p:nvSpPr>
                <p:spPr bwMode="auto">
                  <a:xfrm>
                    <a:off x="1441" y="2217"/>
                    <a:ext cx="21" cy="18"/>
                  </a:xfrm>
                  <a:custGeom>
                    <a:avLst/>
                    <a:gdLst>
                      <a:gd name="T0" fmla="*/ 0 w 59"/>
                      <a:gd name="T1" fmla="*/ 0 h 56"/>
                      <a:gd name="T2" fmla="*/ 0 w 59"/>
                      <a:gd name="T3" fmla="*/ 0 h 56"/>
                      <a:gd name="T4" fmla="*/ 0 w 59"/>
                      <a:gd name="T5" fmla="*/ 0 h 56"/>
                      <a:gd name="T6" fmla="*/ 0 w 59"/>
                      <a:gd name="T7" fmla="*/ 0 h 56"/>
                      <a:gd name="T8" fmla="*/ 0 w 59"/>
                      <a:gd name="T9" fmla="*/ 0 h 56"/>
                      <a:gd name="T10" fmla="*/ 0 w 59"/>
                      <a:gd name="T11" fmla="*/ 0 h 56"/>
                      <a:gd name="T12" fmla="*/ 0 w 59"/>
                      <a:gd name="T13" fmla="*/ 0 h 56"/>
                      <a:gd name="T14" fmla="*/ 0 w 59"/>
                      <a:gd name="T15" fmla="*/ 0 h 56"/>
                      <a:gd name="T16" fmla="*/ 0 w 59"/>
                      <a:gd name="T17" fmla="*/ 0 h 56"/>
                      <a:gd name="T18" fmla="*/ 0 w 59"/>
                      <a:gd name="T19" fmla="*/ 0 h 56"/>
                      <a:gd name="T20" fmla="*/ 0 w 59"/>
                      <a:gd name="T21" fmla="*/ 0 h 56"/>
                      <a:gd name="T22" fmla="*/ 0 w 59"/>
                      <a:gd name="T23" fmla="*/ 0 h 56"/>
                      <a:gd name="T24" fmla="*/ 0 w 59"/>
                      <a:gd name="T25" fmla="*/ 0 h 56"/>
                      <a:gd name="T26" fmla="*/ 0 w 59"/>
                      <a:gd name="T27" fmla="*/ 0 h 56"/>
                      <a:gd name="T28" fmla="*/ 0 w 59"/>
                      <a:gd name="T29" fmla="*/ 0 h 56"/>
                      <a:gd name="T30" fmla="*/ 0 w 59"/>
                      <a:gd name="T31" fmla="*/ 0 h 56"/>
                      <a:gd name="T32" fmla="*/ 0 w 59"/>
                      <a:gd name="T33" fmla="*/ 0 h 56"/>
                      <a:gd name="T34" fmla="*/ 0 w 59"/>
                      <a:gd name="T35" fmla="*/ 0 h 56"/>
                      <a:gd name="T36" fmla="*/ 0 w 59"/>
                      <a:gd name="T37" fmla="*/ 0 h 56"/>
                      <a:gd name="T38" fmla="*/ 0 w 59"/>
                      <a:gd name="T39" fmla="*/ 0 h 56"/>
                      <a:gd name="T40" fmla="*/ 0 w 59"/>
                      <a:gd name="T41" fmla="*/ 0 h 5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9"/>
                      <a:gd name="T64" fmla="*/ 0 h 56"/>
                      <a:gd name="T65" fmla="*/ 59 w 59"/>
                      <a:gd name="T66" fmla="*/ 56 h 5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9" h="56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3" y="11"/>
                        </a:lnTo>
                        <a:lnTo>
                          <a:pt x="0" y="21"/>
                        </a:lnTo>
                        <a:lnTo>
                          <a:pt x="0" y="28"/>
                        </a:lnTo>
                        <a:lnTo>
                          <a:pt x="6" y="37"/>
                        </a:lnTo>
                        <a:lnTo>
                          <a:pt x="16" y="41"/>
                        </a:lnTo>
                        <a:lnTo>
                          <a:pt x="26" y="46"/>
                        </a:lnTo>
                        <a:lnTo>
                          <a:pt x="40" y="50"/>
                        </a:lnTo>
                        <a:lnTo>
                          <a:pt x="56" y="56"/>
                        </a:lnTo>
                        <a:lnTo>
                          <a:pt x="59" y="47"/>
                        </a:lnTo>
                        <a:lnTo>
                          <a:pt x="43" y="41"/>
                        </a:lnTo>
                        <a:lnTo>
                          <a:pt x="29" y="37"/>
                        </a:lnTo>
                        <a:lnTo>
                          <a:pt x="19" y="33"/>
                        </a:lnTo>
                        <a:lnTo>
                          <a:pt x="11" y="28"/>
                        </a:lnTo>
                        <a:lnTo>
                          <a:pt x="9" y="26"/>
                        </a:lnTo>
                        <a:lnTo>
                          <a:pt x="9" y="21"/>
                        </a:lnTo>
                        <a:lnTo>
                          <a:pt x="11" y="14"/>
                        </a:lnTo>
                        <a:lnTo>
                          <a:pt x="19" y="5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2" name="Freeform 370"/>
                  <p:cNvSpPr>
                    <a:spLocks/>
                  </p:cNvSpPr>
                  <p:nvPr/>
                </p:nvSpPr>
                <p:spPr bwMode="auto">
                  <a:xfrm>
                    <a:off x="1445" y="2203"/>
                    <a:ext cx="14" cy="16"/>
                  </a:xfrm>
                  <a:custGeom>
                    <a:avLst/>
                    <a:gdLst>
                      <a:gd name="T0" fmla="*/ 0 w 43"/>
                      <a:gd name="T1" fmla="*/ 0 h 49"/>
                      <a:gd name="T2" fmla="*/ 0 w 43"/>
                      <a:gd name="T3" fmla="*/ 0 h 49"/>
                      <a:gd name="T4" fmla="*/ 0 w 43"/>
                      <a:gd name="T5" fmla="*/ 0 h 49"/>
                      <a:gd name="T6" fmla="*/ 0 w 43"/>
                      <a:gd name="T7" fmla="*/ 0 h 49"/>
                      <a:gd name="T8" fmla="*/ 0 w 43"/>
                      <a:gd name="T9" fmla="*/ 0 h 49"/>
                      <a:gd name="T10" fmla="*/ 0 w 43"/>
                      <a:gd name="T11" fmla="*/ 0 h 49"/>
                      <a:gd name="T12" fmla="*/ 0 w 43"/>
                      <a:gd name="T13" fmla="*/ 0 h 49"/>
                      <a:gd name="T14" fmla="*/ 0 w 43"/>
                      <a:gd name="T15" fmla="*/ 0 h 49"/>
                      <a:gd name="T16" fmla="*/ 0 w 43"/>
                      <a:gd name="T17" fmla="*/ 0 h 49"/>
                      <a:gd name="T18" fmla="*/ 0 w 43"/>
                      <a:gd name="T19" fmla="*/ 0 h 49"/>
                      <a:gd name="T20" fmla="*/ 0 w 43"/>
                      <a:gd name="T21" fmla="*/ 0 h 49"/>
                      <a:gd name="T22" fmla="*/ 0 w 43"/>
                      <a:gd name="T23" fmla="*/ 0 h 49"/>
                      <a:gd name="T24" fmla="*/ 0 w 43"/>
                      <a:gd name="T25" fmla="*/ 0 h 49"/>
                      <a:gd name="T26" fmla="*/ 0 w 43"/>
                      <a:gd name="T27" fmla="*/ 0 h 49"/>
                      <a:gd name="T28" fmla="*/ 0 w 43"/>
                      <a:gd name="T29" fmla="*/ 0 h 49"/>
                      <a:gd name="T30" fmla="*/ 0 w 43"/>
                      <a:gd name="T31" fmla="*/ 0 h 49"/>
                      <a:gd name="T32" fmla="*/ 0 w 43"/>
                      <a:gd name="T33" fmla="*/ 0 h 49"/>
                      <a:gd name="T34" fmla="*/ 0 w 43"/>
                      <a:gd name="T35" fmla="*/ 0 h 4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3"/>
                      <a:gd name="T55" fmla="*/ 0 h 49"/>
                      <a:gd name="T56" fmla="*/ 43 w 43"/>
                      <a:gd name="T57" fmla="*/ 49 h 4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3" h="49">
                        <a:moveTo>
                          <a:pt x="36" y="11"/>
                        </a:moveTo>
                        <a:lnTo>
                          <a:pt x="35" y="3"/>
                        </a:lnTo>
                        <a:lnTo>
                          <a:pt x="30" y="9"/>
                        </a:lnTo>
                        <a:lnTo>
                          <a:pt x="22" y="19"/>
                        </a:lnTo>
                        <a:lnTo>
                          <a:pt x="13" y="31"/>
                        </a:lnTo>
                        <a:lnTo>
                          <a:pt x="0" y="44"/>
                        </a:lnTo>
                        <a:lnTo>
                          <a:pt x="9" y="49"/>
                        </a:lnTo>
                        <a:lnTo>
                          <a:pt x="19" y="36"/>
                        </a:lnTo>
                        <a:lnTo>
                          <a:pt x="30" y="25"/>
                        </a:lnTo>
                        <a:lnTo>
                          <a:pt x="39" y="15"/>
                        </a:lnTo>
                        <a:lnTo>
                          <a:pt x="43" y="9"/>
                        </a:lnTo>
                        <a:lnTo>
                          <a:pt x="42" y="2"/>
                        </a:lnTo>
                        <a:lnTo>
                          <a:pt x="43" y="9"/>
                        </a:lnTo>
                        <a:lnTo>
                          <a:pt x="43" y="5"/>
                        </a:lnTo>
                        <a:lnTo>
                          <a:pt x="42" y="2"/>
                        </a:lnTo>
                        <a:lnTo>
                          <a:pt x="37" y="0"/>
                        </a:lnTo>
                        <a:lnTo>
                          <a:pt x="35" y="3"/>
                        </a:lnTo>
                        <a:lnTo>
                          <a:pt x="36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3" name="Freeform 371"/>
                  <p:cNvSpPr>
                    <a:spLocks/>
                  </p:cNvSpPr>
                  <p:nvPr/>
                </p:nvSpPr>
                <p:spPr bwMode="auto">
                  <a:xfrm>
                    <a:off x="1425" y="2200"/>
                    <a:ext cx="34" cy="17"/>
                  </a:xfrm>
                  <a:custGeom>
                    <a:avLst/>
                    <a:gdLst>
                      <a:gd name="T0" fmla="*/ 0 w 101"/>
                      <a:gd name="T1" fmla="*/ 0 h 53"/>
                      <a:gd name="T2" fmla="*/ 0 w 101"/>
                      <a:gd name="T3" fmla="*/ 0 h 53"/>
                      <a:gd name="T4" fmla="*/ 0 w 101"/>
                      <a:gd name="T5" fmla="*/ 0 h 53"/>
                      <a:gd name="T6" fmla="*/ 0 w 101"/>
                      <a:gd name="T7" fmla="*/ 0 h 53"/>
                      <a:gd name="T8" fmla="*/ 0 w 101"/>
                      <a:gd name="T9" fmla="*/ 0 h 53"/>
                      <a:gd name="T10" fmla="*/ 0 w 101"/>
                      <a:gd name="T11" fmla="*/ 0 h 53"/>
                      <a:gd name="T12" fmla="*/ 0 w 101"/>
                      <a:gd name="T13" fmla="*/ 0 h 53"/>
                      <a:gd name="T14" fmla="*/ 0 w 101"/>
                      <a:gd name="T15" fmla="*/ 0 h 53"/>
                      <a:gd name="T16" fmla="*/ 0 w 101"/>
                      <a:gd name="T17" fmla="*/ 0 h 53"/>
                      <a:gd name="T18" fmla="*/ 0 w 101"/>
                      <a:gd name="T19" fmla="*/ 0 h 53"/>
                      <a:gd name="T20" fmla="*/ 0 w 101"/>
                      <a:gd name="T21" fmla="*/ 0 h 53"/>
                      <a:gd name="T22" fmla="*/ 0 w 101"/>
                      <a:gd name="T23" fmla="*/ 0 h 53"/>
                      <a:gd name="T24" fmla="*/ 0 w 101"/>
                      <a:gd name="T25" fmla="*/ 0 h 53"/>
                      <a:gd name="T26" fmla="*/ 0 w 101"/>
                      <a:gd name="T27" fmla="*/ 0 h 53"/>
                      <a:gd name="T28" fmla="*/ 0 w 101"/>
                      <a:gd name="T29" fmla="*/ 0 h 53"/>
                      <a:gd name="T30" fmla="*/ 0 w 101"/>
                      <a:gd name="T31" fmla="*/ 0 h 53"/>
                      <a:gd name="T32" fmla="*/ 0 w 101"/>
                      <a:gd name="T33" fmla="*/ 0 h 53"/>
                      <a:gd name="T34" fmla="*/ 0 w 101"/>
                      <a:gd name="T35" fmla="*/ 0 h 53"/>
                      <a:gd name="T36" fmla="*/ 0 w 101"/>
                      <a:gd name="T37" fmla="*/ 0 h 53"/>
                      <a:gd name="T38" fmla="*/ 0 w 101"/>
                      <a:gd name="T39" fmla="*/ 0 h 53"/>
                      <a:gd name="T40" fmla="*/ 0 w 101"/>
                      <a:gd name="T41" fmla="*/ 0 h 5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1"/>
                      <a:gd name="T64" fmla="*/ 0 h 53"/>
                      <a:gd name="T65" fmla="*/ 101 w 101"/>
                      <a:gd name="T66" fmla="*/ 53 h 5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1" h="53">
                        <a:moveTo>
                          <a:pt x="6" y="53"/>
                        </a:moveTo>
                        <a:lnTo>
                          <a:pt x="6" y="53"/>
                        </a:lnTo>
                        <a:lnTo>
                          <a:pt x="29" y="33"/>
                        </a:lnTo>
                        <a:lnTo>
                          <a:pt x="47" y="19"/>
                        </a:lnTo>
                        <a:lnTo>
                          <a:pt x="62" y="11"/>
                        </a:lnTo>
                        <a:lnTo>
                          <a:pt x="72" y="8"/>
                        </a:lnTo>
                        <a:lnTo>
                          <a:pt x="82" y="8"/>
                        </a:lnTo>
                        <a:lnTo>
                          <a:pt x="86" y="11"/>
                        </a:lnTo>
                        <a:lnTo>
                          <a:pt x="91" y="16"/>
                        </a:lnTo>
                        <a:lnTo>
                          <a:pt x="95" y="19"/>
                        </a:lnTo>
                        <a:lnTo>
                          <a:pt x="101" y="10"/>
                        </a:lnTo>
                        <a:lnTo>
                          <a:pt x="96" y="7"/>
                        </a:lnTo>
                        <a:lnTo>
                          <a:pt x="92" y="3"/>
                        </a:lnTo>
                        <a:lnTo>
                          <a:pt x="82" y="0"/>
                        </a:lnTo>
                        <a:lnTo>
                          <a:pt x="72" y="0"/>
                        </a:lnTo>
                        <a:lnTo>
                          <a:pt x="59" y="3"/>
                        </a:lnTo>
                        <a:lnTo>
                          <a:pt x="42" y="10"/>
                        </a:lnTo>
                        <a:lnTo>
                          <a:pt x="23" y="24"/>
                        </a:lnTo>
                        <a:lnTo>
                          <a:pt x="0" y="47"/>
                        </a:lnTo>
                        <a:lnTo>
                          <a:pt x="6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4" name="Freeform 372"/>
                  <p:cNvSpPr>
                    <a:spLocks/>
                  </p:cNvSpPr>
                  <p:nvPr/>
                </p:nvSpPr>
                <p:spPr bwMode="auto">
                  <a:xfrm>
                    <a:off x="1415" y="2215"/>
                    <a:ext cx="12" cy="9"/>
                  </a:xfrm>
                  <a:custGeom>
                    <a:avLst/>
                    <a:gdLst>
                      <a:gd name="T0" fmla="*/ 0 w 35"/>
                      <a:gd name="T1" fmla="*/ 0 h 25"/>
                      <a:gd name="T2" fmla="*/ 0 w 35"/>
                      <a:gd name="T3" fmla="*/ 0 h 25"/>
                      <a:gd name="T4" fmla="*/ 0 w 35"/>
                      <a:gd name="T5" fmla="*/ 0 h 25"/>
                      <a:gd name="T6" fmla="*/ 0 w 35"/>
                      <a:gd name="T7" fmla="*/ 0 h 25"/>
                      <a:gd name="T8" fmla="*/ 0 w 35"/>
                      <a:gd name="T9" fmla="*/ 0 h 25"/>
                      <a:gd name="T10" fmla="*/ 0 w 35"/>
                      <a:gd name="T11" fmla="*/ 0 h 25"/>
                      <a:gd name="T12" fmla="*/ 0 w 35"/>
                      <a:gd name="T13" fmla="*/ 0 h 25"/>
                      <a:gd name="T14" fmla="*/ 0 w 35"/>
                      <a:gd name="T15" fmla="*/ 0 h 25"/>
                      <a:gd name="T16" fmla="*/ 0 w 35"/>
                      <a:gd name="T17" fmla="*/ 0 h 25"/>
                      <a:gd name="T18" fmla="*/ 0 w 35"/>
                      <a:gd name="T19" fmla="*/ 0 h 25"/>
                      <a:gd name="T20" fmla="*/ 0 w 35"/>
                      <a:gd name="T21" fmla="*/ 0 h 25"/>
                      <a:gd name="T22" fmla="*/ 0 w 35"/>
                      <a:gd name="T23" fmla="*/ 0 h 25"/>
                      <a:gd name="T24" fmla="*/ 0 w 35"/>
                      <a:gd name="T25" fmla="*/ 0 h 2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5"/>
                      <a:gd name="T40" fmla="*/ 0 h 25"/>
                      <a:gd name="T41" fmla="*/ 35 w 35"/>
                      <a:gd name="T42" fmla="*/ 25 h 2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5" h="25">
                        <a:moveTo>
                          <a:pt x="2" y="8"/>
                        </a:moveTo>
                        <a:lnTo>
                          <a:pt x="2" y="8"/>
                        </a:lnTo>
                        <a:lnTo>
                          <a:pt x="0" y="15"/>
                        </a:lnTo>
                        <a:lnTo>
                          <a:pt x="6" y="25"/>
                        </a:lnTo>
                        <a:lnTo>
                          <a:pt x="17" y="22"/>
                        </a:lnTo>
                        <a:lnTo>
                          <a:pt x="35" y="6"/>
                        </a:lnTo>
                        <a:lnTo>
                          <a:pt x="29" y="0"/>
                        </a:lnTo>
                        <a:lnTo>
                          <a:pt x="12" y="13"/>
                        </a:lnTo>
                        <a:lnTo>
                          <a:pt x="9" y="16"/>
                        </a:lnTo>
                        <a:lnTo>
                          <a:pt x="9" y="15"/>
                        </a:lnTo>
                        <a:lnTo>
                          <a:pt x="10" y="8"/>
                        </a:lnTo>
                        <a:lnTo>
                          <a:pt x="2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5" name="Freeform 373"/>
                  <p:cNvSpPr>
                    <a:spLocks/>
                  </p:cNvSpPr>
                  <p:nvPr/>
                </p:nvSpPr>
                <p:spPr bwMode="auto">
                  <a:xfrm>
                    <a:off x="1416" y="2193"/>
                    <a:ext cx="8" cy="25"/>
                  </a:xfrm>
                  <a:custGeom>
                    <a:avLst/>
                    <a:gdLst>
                      <a:gd name="T0" fmla="*/ 0 w 24"/>
                      <a:gd name="T1" fmla="*/ 0 h 77"/>
                      <a:gd name="T2" fmla="*/ 0 w 24"/>
                      <a:gd name="T3" fmla="*/ 0 h 77"/>
                      <a:gd name="T4" fmla="*/ 0 w 24"/>
                      <a:gd name="T5" fmla="*/ 0 h 77"/>
                      <a:gd name="T6" fmla="*/ 0 w 24"/>
                      <a:gd name="T7" fmla="*/ 0 h 77"/>
                      <a:gd name="T8" fmla="*/ 0 w 24"/>
                      <a:gd name="T9" fmla="*/ 0 h 77"/>
                      <a:gd name="T10" fmla="*/ 0 w 24"/>
                      <a:gd name="T11" fmla="*/ 0 h 77"/>
                      <a:gd name="T12" fmla="*/ 0 w 24"/>
                      <a:gd name="T13" fmla="*/ 0 h 77"/>
                      <a:gd name="T14" fmla="*/ 0 w 24"/>
                      <a:gd name="T15" fmla="*/ 0 h 77"/>
                      <a:gd name="T16" fmla="*/ 0 w 24"/>
                      <a:gd name="T17" fmla="*/ 0 h 77"/>
                      <a:gd name="T18" fmla="*/ 0 w 24"/>
                      <a:gd name="T19" fmla="*/ 0 h 77"/>
                      <a:gd name="T20" fmla="*/ 0 w 24"/>
                      <a:gd name="T21" fmla="*/ 0 h 77"/>
                      <a:gd name="T22" fmla="*/ 0 w 24"/>
                      <a:gd name="T23" fmla="*/ 0 h 77"/>
                      <a:gd name="T24" fmla="*/ 0 w 24"/>
                      <a:gd name="T25" fmla="*/ 0 h 77"/>
                      <a:gd name="T26" fmla="*/ 0 w 24"/>
                      <a:gd name="T27" fmla="*/ 0 h 77"/>
                      <a:gd name="T28" fmla="*/ 0 w 24"/>
                      <a:gd name="T29" fmla="*/ 0 h 77"/>
                      <a:gd name="T30" fmla="*/ 0 w 24"/>
                      <a:gd name="T31" fmla="*/ 0 h 77"/>
                      <a:gd name="T32" fmla="*/ 0 w 24"/>
                      <a:gd name="T33" fmla="*/ 0 h 77"/>
                      <a:gd name="T34" fmla="*/ 0 w 24"/>
                      <a:gd name="T35" fmla="*/ 0 h 7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4"/>
                      <a:gd name="T55" fmla="*/ 0 h 77"/>
                      <a:gd name="T56" fmla="*/ 24 w 24"/>
                      <a:gd name="T57" fmla="*/ 77 h 7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4" h="77">
                        <a:moveTo>
                          <a:pt x="14" y="5"/>
                        </a:moveTo>
                        <a:lnTo>
                          <a:pt x="14" y="6"/>
                        </a:lnTo>
                        <a:lnTo>
                          <a:pt x="15" y="23"/>
                        </a:lnTo>
                        <a:lnTo>
                          <a:pt x="11" y="42"/>
                        </a:lnTo>
                        <a:lnTo>
                          <a:pt x="4" y="62"/>
                        </a:lnTo>
                        <a:lnTo>
                          <a:pt x="0" y="77"/>
                        </a:lnTo>
                        <a:lnTo>
                          <a:pt x="8" y="77"/>
                        </a:lnTo>
                        <a:lnTo>
                          <a:pt x="13" y="65"/>
                        </a:lnTo>
                        <a:lnTo>
                          <a:pt x="20" y="45"/>
                        </a:lnTo>
                        <a:lnTo>
                          <a:pt x="24" y="23"/>
                        </a:lnTo>
                        <a:lnTo>
                          <a:pt x="23" y="3"/>
                        </a:lnTo>
                        <a:lnTo>
                          <a:pt x="23" y="5"/>
                        </a:lnTo>
                        <a:lnTo>
                          <a:pt x="23" y="3"/>
                        </a:lnTo>
                        <a:lnTo>
                          <a:pt x="21" y="0"/>
                        </a:lnTo>
                        <a:lnTo>
                          <a:pt x="17" y="0"/>
                        </a:lnTo>
                        <a:lnTo>
                          <a:pt x="14" y="2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6" name="Freeform 374"/>
                  <p:cNvSpPr>
                    <a:spLocks/>
                  </p:cNvSpPr>
                  <p:nvPr/>
                </p:nvSpPr>
                <p:spPr bwMode="auto">
                  <a:xfrm>
                    <a:off x="1404" y="2167"/>
                    <a:ext cx="192" cy="27"/>
                  </a:xfrm>
                  <a:custGeom>
                    <a:avLst/>
                    <a:gdLst>
                      <a:gd name="T0" fmla="*/ 0 w 564"/>
                      <a:gd name="T1" fmla="*/ 0 h 81"/>
                      <a:gd name="T2" fmla="*/ 0 w 564"/>
                      <a:gd name="T3" fmla="*/ 0 h 81"/>
                      <a:gd name="T4" fmla="*/ 0 w 564"/>
                      <a:gd name="T5" fmla="*/ 0 h 81"/>
                      <a:gd name="T6" fmla="*/ 0 w 564"/>
                      <a:gd name="T7" fmla="*/ 0 h 81"/>
                      <a:gd name="T8" fmla="*/ 0 w 564"/>
                      <a:gd name="T9" fmla="*/ 0 h 81"/>
                      <a:gd name="T10" fmla="*/ 0 w 564"/>
                      <a:gd name="T11" fmla="*/ 0 h 81"/>
                      <a:gd name="T12" fmla="*/ 0 w 564"/>
                      <a:gd name="T13" fmla="*/ 0 h 81"/>
                      <a:gd name="T14" fmla="*/ 0 w 564"/>
                      <a:gd name="T15" fmla="*/ 0 h 81"/>
                      <a:gd name="T16" fmla="*/ 0 w 564"/>
                      <a:gd name="T17" fmla="*/ 0 h 81"/>
                      <a:gd name="T18" fmla="*/ 0 w 564"/>
                      <a:gd name="T19" fmla="*/ 0 h 81"/>
                      <a:gd name="T20" fmla="*/ 0 w 564"/>
                      <a:gd name="T21" fmla="*/ 0 h 81"/>
                      <a:gd name="T22" fmla="*/ 0 w 564"/>
                      <a:gd name="T23" fmla="*/ 0 h 81"/>
                      <a:gd name="T24" fmla="*/ 0 w 564"/>
                      <a:gd name="T25" fmla="*/ 0 h 81"/>
                      <a:gd name="T26" fmla="*/ 0 w 564"/>
                      <a:gd name="T27" fmla="*/ 0 h 81"/>
                      <a:gd name="T28" fmla="*/ 0 w 564"/>
                      <a:gd name="T29" fmla="*/ 0 h 81"/>
                      <a:gd name="T30" fmla="*/ 0 w 564"/>
                      <a:gd name="T31" fmla="*/ 0 h 81"/>
                      <a:gd name="T32" fmla="*/ 0 w 564"/>
                      <a:gd name="T33" fmla="*/ 0 h 81"/>
                      <a:gd name="T34" fmla="*/ 0 w 564"/>
                      <a:gd name="T35" fmla="*/ 0 h 81"/>
                      <a:gd name="T36" fmla="*/ 0 w 564"/>
                      <a:gd name="T37" fmla="*/ 0 h 81"/>
                      <a:gd name="T38" fmla="*/ 0 w 564"/>
                      <a:gd name="T39" fmla="*/ 0 h 81"/>
                      <a:gd name="T40" fmla="*/ 0 w 564"/>
                      <a:gd name="T41" fmla="*/ 0 h 81"/>
                      <a:gd name="T42" fmla="*/ 0 w 564"/>
                      <a:gd name="T43" fmla="*/ 0 h 81"/>
                      <a:gd name="T44" fmla="*/ 0 w 564"/>
                      <a:gd name="T45" fmla="*/ 0 h 81"/>
                      <a:gd name="T46" fmla="*/ 0 w 564"/>
                      <a:gd name="T47" fmla="*/ 0 h 81"/>
                      <a:gd name="T48" fmla="*/ 0 w 564"/>
                      <a:gd name="T49" fmla="*/ 0 h 81"/>
                      <a:gd name="T50" fmla="*/ 0 w 564"/>
                      <a:gd name="T51" fmla="*/ 0 h 81"/>
                      <a:gd name="T52" fmla="*/ 0 w 564"/>
                      <a:gd name="T53" fmla="*/ 0 h 81"/>
                      <a:gd name="T54" fmla="*/ 0 w 564"/>
                      <a:gd name="T55" fmla="*/ 0 h 81"/>
                      <a:gd name="T56" fmla="*/ 0 w 564"/>
                      <a:gd name="T57" fmla="*/ 0 h 81"/>
                      <a:gd name="T58" fmla="*/ 0 w 564"/>
                      <a:gd name="T59" fmla="*/ 0 h 81"/>
                      <a:gd name="T60" fmla="*/ 0 w 564"/>
                      <a:gd name="T61" fmla="*/ 0 h 81"/>
                      <a:gd name="T62" fmla="*/ 0 w 564"/>
                      <a:gd name="T63" fmla="*/ 0 h 81"/>
                      <a:gd name="T64" fmla="*/ 0 w 564"/>
                      <a:gd name="T65" fmla="*/ 0 h 81"/>
                      <a:gd name="T66" fmla="*/ 0 w 564"/>
                      <a:gd name="T67" fmla="*/ 0 h 81"/>
                      <a:gd name="T68" fmla="*/ 0 w 564"/>
                      <a:gd name="T69" fmla="*/ 0 h 81"/>
                      <a:gd name="T70" fmla="*/ 0 w 564"/>
                      <a:gd name="T71" fmla="*/ 0 h 81"/>
                      <a:gd name="T72" fmla="*/ 0 w 564"/>
                      <a:gd name="T73" fmla="*/ 0 h 81"/>
                      <a:gd name="T74" fmla="*/ 0 w 564"/>
                      <a:gd name="T75" fmla="*/ 0 h 81"/>
                      <a:gd name="T76" fmla="*/ 0 w 564"/>
                      <a:gd name="T77" fmla="*/ 0 h 81"/>
                      <a:gd name="T78" fmla="*/ 0 w 564"/>
                      <a:gd name="T79" fmla="*/ 0 h 81"/>
                      <a:gd name="T80" fmla="*/ 0 w 564"/>
                      <a:gd name="T81" fmla="*/ 0 h 81"/>
                      <a:gd name="T82" fmla="*/ 0 w 564"/>
                      <a:gd name="T83" fmla="*/ 0 h 81"/>
                      <a:gd name="T84" fmla="*/ 0 w 564"/>
                      <a:gd name="T85" fmla="*/ 0 h 81"/>
                      <a:gd name="T86" fmla="*/ 0 w 564"/>
                      <a:gd name="T87" fmla="*/ 0 h 81"/>
                      <a:gd name="T88" fmla="*/ 0 w 564"/>
                      <a:gd name="T89" fmla="*/ 0 h 81"/>
                      <a:gd name="T90" fmla="*/ 0 w 564"/>
                      <a:gd name="T91" fmla="*/ 0 h 81"/>
                      <a:gd name="T92" fmla="*/ 0 w 564"/>
                      <a:gd name="T93" fmla="*/ 0 h 81"/>
                      <a:gd name="T94" fmla="*/ 0 w 564"/>
                      <a:gd name="T95" fmla="*/ 0 h 81"/>
                      <a:gd name="T96" fmla="*/ 0 w 564"/>
                      <a:gd name="T97" fmla="*/ 0 h 81"/>
                      <a:gd name="T98" fmla="*/ 0 w 564"/>
                      <a:gd name="T99" fmla="*/ 0 h 81"/>
                      <a:gd name="T100" fmla="*/ 0 w 564"/>
                      <a:gd name="T101" fmla="*/ 0 h 81"/>
                      <a:gd name="T102" fmla="*/ 0 w 564"/>
                      <a:gd name="T103" fmla="*/ 0 h 81"/>
                      <a:gd name="T104" fmla="*/ 0 w 564"/>
                      <a:gd name="T105" fmla="*/ 0 h 81"/>
                      <a:gd name="T106" fmla="*/ 0 w 564"/>
                      <a:gd name="T107" fmla="*/ 0 h 81"/>
                      <a:gd name="T108" fmla="*/ 0 w 564"/>
                      <a:gd name="T109" fmla="*/ 0 h 81"/>
                      <a:gd name="T110" fmla="*/ 0 w 564"/>
                      <a:gd name="T111" fmla="*/ 0 h 81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64"/>
                      <a:gd name="T169" fmla="*/ 0 h 81"/>
                      <a:gd name="T170" fmla="*/ 564 w 564"/>
                      <a:gd name="T171" fmla="*/ 81 h 81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64" h="81">
                        <a:moveTo>
                          <a:pt x="108" y="81"/>
                        </a:moveTo>
                        <a:lnTo>
                          <a:pt x="107" y="61"/>
                        </a:lnTo>
                        <a:lnTo>
                          <a:pt x="97" y="46"/>
                        </a:lnTo>
                        <a:lnTo>
                          <a:pt x="82" y="37"/>
                        </a:lnTo>
                        <a:lnTo>
                          <a:pt x="65" y="32"/>
                        </a:lnTo>
                        <a:lnTo>
                          <a:pt x="45" y="30"/>
                        </a:lnTo>
                        <a:lnTo>
                          <a:pt x="27" y="33"/>
                        </a:lnTo>
                        <a:lnTo>
                          <a:pt x="13" y="37"/>
                        </a:lnTo>
                        <a:lnTo>
                          <a:pt x="3" y="45"/>
                        </a:lnTo>
                        <a:lnTo>
                          <a:pt x="0" y="42"/>
                        </a:lnTo>
                        <a:lnTo>
                          <a:pt x="1" y="39"/>
                        </a:lnTo>
                        <a:lnTo>
                          <a:pt x="6" y="35"/>
                        </a:lnTo>
                        <a:lnTo>
                          <a:pt x="14" y="30"/>
                        </a:lnTo>
                        <a:lnTo>
                          <a:pt x="32" y="25"/>
                        </a:lnTo>
                        <a:lnTo>
                          <a:pt x="49" y="23"/>
                        </a:lnTo>
                        <a:lnTo>
                          <a:pt x="68" y="25"/>
                        </a:lnTo>
                        <a:lnTo>
                          <a:pt x="86" y="29"/>
                        </a:lnTo>
                        <a:lnTo>
                          <a:pt x="102" y="33"/>
                        </a:lnTo>
                        <a:lnTo>
                          <a:pt x="118" y="37"/>
                        </a:lnTo>
                        <a:lnTo>
                          <a:pt x="131" y="40"/>
                        </a:lnTo>
                        <a:lnTo>
                          <a:pt x="141" y="42"/>
                        </a:lnTo>
                        <a:lnTo>
                          <a:pt x="147" y="40"/>
                        </a:lnTo>
                        <a:lnTo>
                          <a:pt x="160" y="37"/>
                        </a:lnTo>
                        <a:lnTo>
                          <a:pt x="176" y="35"/>
                        </a:lnTo>
                        <a:lnTo>
                          <a:pt x="194" y="30"/>
                        </a:lnTo>
                        <a:lnTo>
                          <a:pt x="213" y="26"/>
                        </a:lnTo>
                        <a:lnTo>
                          <a:pt x="230" y="22"/>
                        </a:lnTo>
                        <a:lnTo>
                          <a:pt x="245" y="17"/>
                        </a:lnTo>
                        <a:lnTo>
                          <a:pt x="255" y="16"/>
                        </a:lnTo>
                        <a:lnTo>
                          <a:pt x="261" y="14"/>
                        </a:lnTo>
                        <a:lnTo>
                          <a:pt x="272" y="13"/>
                        </a:lnTo>
                        <a:lnTo>
                          <a:pt x="285" y="10"/>
                        </a:lnTo>
                        <a:lnTo>
                          <a:pt x="300" y="9"/>
                        </a:lnTo>
                        <a:lnTo>
                          <a:pt x="314" y="6"/>
                        </a:lnTo>
                        <a:lnTo>
                          <a:pt x="327" y="3"/>
                        </a:lnTo>
                        <a:lnTo>
                          <a:pt x="337" y="2"/>
                        </a:lnTo>
                        <a:lnTo>
                          <a:pt x="343" y="2"/>
                        </a:lnTo>
                        <a:lnTo>
                          <a:pt x="354" y="2"/>
                        </a:lnTo>
                        <a:lnTo>
                          <a:pt x="367" y="0"/>
                        </a:lnTo>
                        <a:lnTo>
                          <a:pt x="383" y="0"/>
                        </a:lnTo>
                        <a:lnTo>
                          <a:pt x="399" y="0"/>
                        </a:lnTo>
                        <a:lnTo>
                          <a:pt x="416" y="3"/>
                        </a:lnTo>
                        <a:lnTo>
                          <a:pt x="432" y="6"/>
                        </a:lnTo>
                        <a:lnTo>
                          <a:pt x="448" y="10"/>
                        </a:lnTo>
                        <a:lnTo>
                          <a:pt x="461" y="17"/>
                        </a:lnTo>
                        <a:lnTo>
                          <a:pt x="468" y="19"/>
                        </a:lnTo>
                        <a:lnTo>
                          <a:pt x="478" y="22"/>
                        </a:lnTo>
                        <a:lnTo>
                          <a:pt x="491" y="27"/>
                        </a:lnTo>
                        <a:lnTo>
                          <a:pt x="504" y="33"/>
                        </a:lnTo>
                        <a:lnTo>
                          <a:pt x="518" y="40"/>
                        </a:lnTo>
                        <a:lnTo>
                          <a:pt x="531" y="48"/>
                        </a:lnTo>
                        <a:lnTo>
                          <a:pt x="540" y="55"/>
                        </a:lnTo>
                        <a:lnTo>
                          <a:pt x="547" y="61"/>
                        </a:lnTo>
                        <a:lnTo>
                          <a:pt x="551" y="59"/>
                        </a:lnTo>
                        <a:lnTo>
                          <a:pt x="556" y="61"/>
                        </a:lnTo>
                        <a:lnTo>
                          <a:pt x="559" y="63"/>
                        </a:lnTo>
                        <a:lnTo>
                          <a:pt x="559" y="68"/>
                        </a:lnTo>
                        <a:lnTo>
                          <a:pt x="562" y="69"/>
                        </a:lnTo>
                        <a:lnTo>
                          <a:pt x="563" y="73"/>
                        </a:lnTo>
                        <a:lnTo>
                          <a:pt x="564" y="76"/>
                        </a:lnTo>
                        <a:lnTo>
                          <a:pt x="562" y="79"/>
                        </a:lnTo>
                        <a:lnTo>
                          <a:pt x="560" y="81"/>
                        </a:lnTo>
                        <a:lnTo>
                          <a:pt x="537" y="81"/>
                        </a:lnTo>
                        <a:lnTo>
                          <a:pt x="530" y="78"/>
                        </a:lnTo>
                        <a:lnTo>
                          <a:pt x="521" y="75"/>
                        </a:lnTo>
                        <a:lnTo>
                          <a:pt x="511" y="73"/>
                        </a:lnTo>
                        <a:lnTo>
                          <a:pt x="501" y="73"/>
                        </a:lnTo>
                        <a:lnTo>
                          <a:pt x="491" y="75"/>
                        </a:lnTo>
                        <a:lnTo>
                          <a:pt x="482" y="76"/>
                        </a:lnTo>
                        <a:lnTo>
                          <a:pt x="475" y="79"/>
                        </a:lnTo>
                        <a:lnTo>
                          <a:pt x="469" y="81"/>
                        </a:lnTo>
                        <a:lnTo>
                          <a:pt x="435" y="81"/>
                        </a:lnTo>
                        <a:lnTo>
                          <a:pt x="436" y="69"/>
                        </a:lnTo>
                        <a:lnTo>
                          <a:pt x="439" y="59"/>
                        </a:lnTo>
                        <a:lnTo>
                          <a:pt x="443" y="50"/>
                        </a:lnTo>
                        <a:lnTo>
                          <a:pt x="446" y="46"/>
                        </a:lnTo>
                        <a:lnTo>
                          <a:pt x="438" y="48"/>
                        </a:lnTo>
                        <a:lnTo>
                          <a:pt x="431" y="55"/>
                        </a:lnTo>
                        <a:lnTo>
                          <a:pt x="426" y="66"/>
                        </a:lnTo>
                        <a:lnTo>
                          <a:pt x="423" y="81"/>
                        </a:lnTo>
                        <a:lnTo>
                          <a:pt x="407" y="81"/>
                        </a:lnTo>
                        <a:lnTo>
                          <a:pt x="409" y="61"/>
                        </a:lnTo>
                        <a:lnTo>
                          <a:pt x="409" y="45"/>
                        </a:lnTo>
                        <a:lnTo>
                          <a:pt x="406" y="33"/>
                        </a:lnTo>
                        <a:lnTo>
                          <a:pt x="400" y="27"/>
                        </a:lnTo>
                        <a:lnTo>
                          <a:pt x="393" y="30"/>
                        </a:lnTo>
                        <a:lnTo>
                          <a:pt x="389" y="42"/>
                        </a:lnTo>
                        <a:lnTo>
                          <a:pt x="386" y="59"/>
                        </a:lnTo>
                        <a:lnTo>
                          <a:pt x="386" y="81"/>
                        </a:lnTo>
                        <a:lnTo>
                          <a:pt x="366" y="81"/>
                        </a:lnTo>
                        <a:lnTo>
                          <a:pt x="367" y="58"/>
                        </a:lnTo>
                        <a:lnTo>
                          <a:pt x="367" y="39"/>
                        </a:lnTo>
                        <a:lnTo>
                          <a:pt x="366" y="26"/>
                        </a:lnTo>
                        <a:lnTo>
                          <a:pt x="360" y="20"/>
                        </a:lnTo>
                        <a:lnTo>
                          <a:pt x="351" y="25"/>
                        </a:lnTo>
                        <a:lnTo>
                          <a:pt x="347" y="37"/>
                        </a:lnTo>
                        <a:lnTo>
                          <a:pt x="343" y="58"/>
                        </a:lnTo>
                        <a:lnTo>
                          <a:pt x="341" y="81"/>
                        </a:lnTo>
                        <a:lnTo>
                          <a:pt x="321" y="81"/>
                        </a:lnTo>
                        <a:lnTo>
                          <a:pt x="323" y="58"/>
                        </a:lnTo>
                        <a:lnTo>
                          <a:pt x="324" y="39"/>
                        </a:lnTo>
                        <a:lnTo>
                          <a:pt x="324" y="25"/>
                        </a:lnTo>
                        <a:lnTo>
                          <a:pt x="323" y="20"/>
                        </a:lnTo>
                        <a:lnTo>
                          <a:pt x="312" y="25"/>
                        </a:lnTo>
                        <a:lnTo>
                          <a:pt x="305" y="37"/>
                        </a:lnTo>
                        <a:lnTo>
                          <a:pt x="301" y="58"/>
                        </a:lnTo>
                        <a:lnTo>
                          <a:pt x="300" y="81"/>
                        </a:lnTo>
                        <a:lnTo>
                          <a:pt x="281" y="81"/>
                        </a:lnTo>
                        <a:lnTo>
                          <a:pt x="282" y="62"/>
                        </a:lnTo>
                        <a:lnTo>
                          <a:pt x="281" y="46"/>
                        </a:lnTo>
                        <a:lnTo>
                          <a:pt x="279" y="35"/>
                        </a:lnTo>
                        <a:lnTo>
                          <a:pt x="275" y="30"/>
                        </a:lnTo>
                        <a:lnTo>
                          <a:pt x="266" y="35"/>
                        </a:lnTo>
                        <a:lnTo>
                          <a:pt x="261" y="46"/>
                        </a:lnTo>
                        <a:lnTo>
                          <a:pt x="258" y="62"/>
                        </a:lnTo>
                        <a:lnTo>
                          <a:pt x="258" y="81"/>
                        </a:lnTo>
                        <a:lnTo>
                          <a:pt x="240" y="81"/>
                        </a:lnTo>
                        <a:lnTo>
                          <a:pt x="242" y="66"/>
                        </a:lnTo>
                        <a:lnTo>
                          <a:pt x="240" y="53"/>
                        </a:lnTo>
                        <a:lnTo>
                          <a:pt x="239" y="45"/>
                        </a:lnTo>
                        <a:lnTo>
                          <a:pt x="236" y="42"/>
                        </a:lnTo>
                        <a:lnTo>
                          <a:pt x="229" y="45"/>
                        </a:lnTo>
                        <a:lnTo>
                          <a:pt x="226" y="53"/>
                        </a:lnTo>
                        <a:lnTo>
                          <a:pt x="223" y="65"/>
                        </a:lnTo>
                        <a:lnTo>
                          <a:pt x="223" y="81"/>
                        </a:lnTo>
                        <a:lnTo>
                          <a:pt x="207" y="81"/>
                        </a:lnTo>
                        <a:lnTo>
                          <a:pt x="209" y="68"/>
                        </a:lnTo>
                        <a:lnTo>
                          <a:pt x="207" y="58"/>
                        </a:lnTo>
                        <a:lnTo>
                          <a:pt x="206" y="50"/>
                        </a:lnTo>
                        <a:lnTo>
                          <a:pt x="203" y="48"/>
                        </a:lnTo>
                        <a:lnTo>
                          <a:pt x="196" y="49"/>
                        </a:lnTo>
                        <a:lnTo>
                          <a:pt x="193" y="58"/>
                        </a:lnTo>
                        <a:lnTo>
                          <a:pt x="190" y="68"/>
                        </a:lnTo>
                        <a:lnTo>
                          <a:pt x="190" y="81"/>
                        </a:lnTo>
                        <a:lnTo>
                          <a:pt x="177" y="81"/>
                        </a:lnTo>
                        <a:lnTo>
                          <a:pt x="179" y="71"/>
                        </a:lnTo>
                        <a:lnTo>
                          <a:pt x="179" y="61"/>
                        </a:lnTo>
                        <a:lnTo>
                          <a:pt x="177" y="55"/>
                        </a:lnTo>
                        <a:lnTo>
                          <a:pt x="174" y="52"/>
                        </a:lnTo>
                        <a:lnTo>
                          <a:pt x="170" y="55"/>
                        </a:lnTo>
                        <a:lnTo>
                          <a:pt x="169" y="62"/>
                        </a:lnTo>
                        <a:lnTo>
                          <a:pt x="167" y="71"/>
                        </a:lnTo>
                        <a:lnTo>
                          <a:pt x="166" y="81"/>
                        </a:lnTo>
                        <a:lnTo>
                          <a:pt x="156" y="81"/>
                        </a:lnTo>
                        <a:lnTo>
                          <a:pt x="156" y="72"/>
                        </a:lnTo>
                        <a:lnTo>
                          <a:pt x="157" y="63"/>
                        </a:lnTo>
                        <a:lnTo>
                          <a:pt x="156" y="58"/>
                        </a:lnTo>
                        <a:lnTo>
                          <a:pt x="153" y="55"/>
                        </a:lnTo>
                        <a:lnTo>
                          <a:pt x="148" y="58"/>
                        </a:lnTo>
                        <a:lnTo>
                          <a:pt x="145" y="63"/>
                        </a:lnTo>
                        <a:lnTo>
                          <a:pt x="144" y="72"/>
                        </a:lnTo>
                        <a:lnTo>
                          <a:pt x="144" y="81"/>
                        </a:lnTo>
                        <a:lnTo>
                          <a:pt x="133" y="81"/>
                        </a:lnTo>
                        <a:lnTo>
                          <a:pt x="134" y="72"/>
                        </a:lnTo>
                        <a:lnTo>
                          <a:pt x="134" y="63"/>
                        </a:lnTo>
                        <a:lnTo>
                          <a:pt x="133" y="58"/>
                        </a:lnTo>
                        <a:lnTo>
                          <a:pt x="128" y="55"/>
                        </a:lnTo>
                        <a:lnTo>
                          <a:pt x="125" y="55"/>
                        </a:lnTo>
                        <a:lnTo>
                          <a:pt x="122" y="58"/>
                        </a:lnTo>
                        <a:lnTo>
                          <a:pt x="122" y="63"/>
                        </a:lnTo>
                        <a:lnTo>
                          <a:pt x="121" y="73"/>
                        </a:lnTo>
                        <a:lnTo>
                          <a:pt x="121" y="75"/>
                        </a:lnTo>
                        <a:lnTo>
                          <a:pt x="121" y="76"/>
                        </a:lnTo>
                        <a:lnTo>
                          <a:pt x="121" y="79"/>
                        </a:lnTo>
                        <a:lnTo>
                          <a:pt x="121" y="81"/>
                        </a:lnTo>
                        <a:lnTo>
                          <a:pt x="108" y="81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7" name="Freeform 375"/>
                  <p:cNvSpPr>
                    <a:spLocks/>
                  </p:cNvSpPr>
                  <p:nvPr/>
                </p:nvSpPr>
                <p:spPr bwMode="auto">
                  <a:xfrm>
                    <a:off x="1435" y="2194"/>
                    <a:ext cx="10" cy="14"/>
                  </a:xfrm>
                  <a:custGeom>
                    <a:avLst/>
                    <a:gdLst>
                      <a:gd name="T0" fmla="*/ 0 w 29"/>
                      <a:gd name="T1" fmla="*/ 0 h 44"/>
                      <a:gd name="T2" fmla="*/ 0 w 29"/>
                      <a:gd name="T3" fmla="*/ 0 h 44"/>
                      <a:gd name="T4" fmla="*/ 0 w 29"/>
                      <a:gd name="T5" fmla="*/ 0 h 44"/>
                      <a:gd name="T6" fmla="*/ 0 w 29"/>
                      <a:gd name="T7" fmla="*/ 0 h 44"/>
                      <a:gd name="T8" fmla="*/ 0 w 29"/>
                      <a:gd name="T9" fmla="*/ 0 h 44"/>
                      <a:gd name="T10" fmla="*/ 0 w 29"/>
                      <a:gd name="T11" fmla="*/ 0 h 44"/>
                      <a:gd name="T12" fmla="*/ 0 w 29"/>
                      <a:gd name="T13" fmla="*/ 0 h 44"/>
                      <a:gd name="T14" fmla="*/ 0 w 29"/>
                      <a:gd name="T15" fmla="*/ 0 h 44"/>
                      <a:gd name="T16" fmla="*/ 0 w 29"/>
                      <a:gd name="T17" fmla="*/ 0 h 44"/>
                      <a:gd name="T18" fmla="*/ 0 w 29"/>
                      <a:gd name="T19" fmla="*/ 0 h 4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9"/>
                      <a:gd name="T31" fmla="*/ 0 h 44"/>
                      <a:gd name="T32" fmla="*/ 29 w 29"/>
                      <a:gd name="T33" fmla="*/ 44 h 4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9" h="44">
                        <a:moveTo>
                          <a:pt x="29" y="0"/>
                        </a:moveTo>
                        <a:lnTo>
                          <a:pt x="23" y="17"/>
                        </a:lnTo>
                        <a:lnTo>
                          <a:pt x="15" y="30"/>
                        </a:lnTo>
                        <a:lnTo>
                          <a:pt x="7" y="39"/>
                        </a:lnTo>
                        <a:lnTo>
                          <a:pt x="0" y="44"/>
                        </a:lnTo>
                        <a:lnTo>
                          <a:pt x="7" y="31"/>
                        </a:lnTo>
                        <a:lnTo>
                          <a:pt x="12" y="20"/>
                        </a:lnTo>
                        <a:lnTo>
                          <a:pt x="15" y="10"/>
                        </a:lnTo>
                        <a:lnTo>
                          <a:pt x="16" y="0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8" name="Freeform 376"/>
                  <p:cNvSpPr>
                    <a:spLocks/>
                  </p:cNvSpPr>
                  <p:nvPr/>
                </p:nvSpPr>
                <p:spPr bwMode="auto">
                  <a:xfrm>
                    <a:off x="1449" y="2194"/>
                    <a:ext cx="4" cy="5"/>
                  </a:xfrm>
                  <a:custGeom>
                    <a:avLst/>
                    <a:gdLst>
                      <a:gd name="T0" fmla="*/ 0 w 11"/>
                      <a:gd name="T1" fmla="*/ 0 h 17"/>
                      <a:gd name="T2" fmla="*/ 0 w 11"/>
                      <a:gd name="T3" fmla="*/ 0 h 17"/>
                      <a:gd name="T4" fmla="*/ 0 w 11"/>
                      <a:gd name="T5" fmla="*/ 0 h 17"/>
                      <a:gd name="T6" fmla="*/ 0 w 11"/>
                      <a:gd name="T7" fmla="*/ 0 h 17"/>
                      <a:gd name="T8" fmla="*/ 0 w 11"/>
                      <a:gd name="T9" fmla="*/ 0 h 17"/>
                      <a:gd name="T10" fmla="*/ 0 w 11"/>
                      <a:gd name="T11" fmla="*/ 0 h 17"/>
                      <a:gd name="T12" fmla="*/ 0 w 11"/>
                      <a:gd name="T13" fmla="*/ 0 h 17"/>
                      <a:gd name="T14" fmla="*/ 0 w 11"/>
                      <a:gd name="T15" fmla="*/ 0 h 17"/>
                      <a:gd name="T16" fmla="*/ 0 w 11"/>
                      <a:gd name="T17" fmla="*/ 0 h 17"/>
                      <a:gd name="T18" fmla="*/ 0 w 11"/>
                      <a:gd name="T19" fmla="*/ 0 h 1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"/>
                      <a:gd name="T31" fmla="*/ 0 h 17"/>
                      <a:gd name="T32" fmla="*/ 11 w 11"/>
                      <a:gd name="T33" fmla="*/ 17 h 1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" h="17">
                        <a:moveTo>
                          <a:pt x="11" y="0"/>
                        </a:moveTo>
                        <a:lnTo>
                          <a:pt x="11" y="7"/>
                        </a:lnTo>
                        <a:lnTo>
                          <a:pt x="11" y="13"/>
                        </a:lnTo>
                        <a:lnTo>
                          <a:pt x="8" y="17"/>
                        </a:lnTo>
                        <a:lnTo>
                          <a:pt x="5" y="17"/>
                        </a:lnTo>
                        <a:lnTo>
                          <a:pt x="2" y="16"/>
                        </a:lnTo>
                        <a:lnTo>
                          <a:pt x="1" y="11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49" name="Freeform 377"/>
                  <p:cNvSpPr>
                    <a:spLocks/>
                  </p:cNvSpPr>
                  <p:nvPr/>
                </p:nvSpPr>
                <p:spPr bwMode="auto">
                  <a:xfrm>
                    <a:off x="1456" y="2194"/>
                    <a:ext cx="4" cy="6"/>
                  </a:xfrm>
                  <a:custGeom>
                    <a:avLst/>
                    <a:gdLst>
                      <a:gd name="T0" fmla="*/ 0 w 12"/>
                      <a:gd name="T1" fmla="*/ 0 h 18"/>
                      <a:gd name="T2" fmla="*/ 0 w 12"/>
                      <a:gd name="T3" fmla="*/ 0 h 18"/>
                      <a:gd name="T4" fmla="*/ 0 w 12"/>
                      <a:gd name="T5" fmla="*/ 0 h 18"/>
                      <a:gd name="T6" fmla="*/ 0 w 12"/>
                      <a:gd name="T7" fmla="*/ 0 h 18"/>
                      <a:gd name="T8" fmla="*/ 0 w 12"/>
                      <a:gd name="T9" fmla="*/ 0 h 18"/>
                      <a:gd name="T10" fmla="*/ 0 w 12"/>
                      <a:gd name="T11" fmla="*/ 0 h 18"/>
                      <a:gd name="T12" fmla="*/ 0 w 12"/>
                      <a:gd name="T13" fmla="*/ 0 h 18"/>
                      <a:gd name="T14" fmla="*/ 0 w 12"/>
                      <a:gd name="T15" fmla="*/ 0 h 18"/>
                      <a:gd name="T16" fmla="*/ 0 w 12"/>
                      <a:gd name="T17" fmla="*/ 0 h 18"/>
                      <a:gd name="T18" fmla="*/ 0 w 12"/>
                      <a:gd name="T19" fmla="*/ 0 h 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"/>
                      <a:gd name="T31" fmla="*/ 0 h 18"/>
                      <a:gd name="T32" fmla="*/ 12 w 12"/>
                      <a:gd name="T33" fmla="*/ 18 h 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" h="18">
                        <a:moveTo>
                          <a:pt x="12" y="0"/>
                        </a:moveTo>
                        <a:lnTo>
                          <a:pt x="12" y="7"/>
                        </a:lnTo>
                        <a:lnTo>
                          <a:pt x="10" y="13"/>
                        </a:lnTo>
                        <a:lnTo>
                          <a:pt x="9" y="17"/>
                        </a:lnTo>
                        <a:lnTo>
                          <a:pt x="6" y="18"/>
                        </a:lnTo>
                        <a:lnTo>
                          <a:pt x="3" y="17"/>
                        </a:lnTo>
                        <a:lnTo>
                          <a:pt x="2" y="13"/>
                        </a:lnTo>
                        <a:lnTo>
                          <a:pt x="0" y="7"/>
                        </a:lnTo>
                        <a:lnTo>
                          <a:pt x="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0" name="Freeform 378"/>
                  <p:cNvSpPr>
                    <a:spLocks/>
                  </p:cNvSpPr>
                  <p:nvPr/>
                </p:nvSpPr>
                <p:spPr bwMode="auto">
                  <a:xfrm>
                    <a:off x="1464" y="2194"/>
                    <a:ext cx="4" cy="11"/>
                  </a:xfrm>
                  <a:custGeom>
                    <a:avLst/>
                    <a:gdLst>
                      <a:gd name="T0" fmla="*/ 0 w 13"/>
                      <a:gd name="T1" fmla="*/ 0 h 36"/>
                      <a:gd name="T2" fmla="*/ 0 w 13"/>
                      <a:gd name="T3" fmla="*/ 0 h 36"/>
                      <a:gd name="T4" fmla="*/ 0 w 13"/>
                      <a:gd name="T5" fmla="*/ 0 h 36"/>
                      <a:gd name="T6" fmla="*/ 0 w 13"/>
                      <a:gd name="T7" fmla="*/ 0 h 36"/>
                      <a:gd name="T8" fmla="*/ 0 w 13"/>
                      <a:gd name="T9" fmla="*/ 0 h 36"/>
                      <a:gd name="T10" fmla="*/ 0 w 13"/>
                      <a:gd name="T11" fmla="*/ 0 h 36"/>
                      <a:gd name="T12" fmla="*/ 0 w 13"/>
                      <a:gd name="T13" fmla="*/ 0 h 36"/>
                      <a:gd name="T14" fmla="*/ 0 w 13"/>
                      <a:gd name="T15" fmla="*/ 0 h 36"/>
                      <a:gd name="T16" fmla="*/ 0 w 13"/>
                      <a:gd name="T17" fmla="*/ 0 h 36"/>
                      <a:gd name="T18" fmla="*/ 0 w 13"/>
                      <a:gd name="T19" fmla="*/ 0 h 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"/>
                      <a:gd name="T31" fmla="*/ 0 h 36"/>
                      <a:gd name="T32" fmla="*/ 13 w 13"/>
                      <a:gd name="T33" fmla="*/ 36 h 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" h="36">
                        <a:moveTo>
                          <a:pt x="13" y="0"/>
                        </a:moveTo>
                        <a:lnTo>
                          <a:pt x="13" y="13"/>
                        </a:lnTo>
                        <a:lnTo>
                          <a:pt x="13" y="24"/>
                        </a:lnTo>
                        <a:lnTo>
                          <a:pt x="12" y="33"/>
                        </a:lnTo>
                        <a:lnTo>
                          <a:pt x="7" y="36"/>
                        </a:lnTo>
                        <a:lnTo>
                          <a:pt x="3" y="31"/>
                        </a:lnTo>
                        <a:lnTo>
                          <a:pt x="0" y="24"/>
                        </a:lnTo>
                        <a:lnTo>
                          <a:pt x="0" y="13"/>
                        </a:lnTo>
                        <a:lnTo>
                          <a:pt x="0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1" name="Freeform 379"/>
                  <p:cNvSpPr>
                    <a:spLocks/>
                  </p:cNvSpPr>
                  <p:nvPr/>
                </p:nvSpPr>
                <p:spPr bwMode="auto">
                  <a:xfrm>
                    <a:off x="1474" y="2194"/>
                    <a:ext cx="6" cy="19"/>
                  </a:xfrm>
                  <a:custGeom>
                    <a:avLst/>
                    <a:gdLst>
                      <a:gd name="T0" fmla="*/ 0 w 16"/>
                      <a:gd name="T1" fmla="*/ 0 h 59"/>
                      <a:gd name="T2" fmla="*/ 0 w 16"/>
                      <a:gd name="T3" fmla="*/ 0 h 59"/>
                      <a:gd name="T4" fmla="*/ 0 w 16"/>
                      <a:gd name="T5" fmla="*/ 0 h 59"/>
                      <a:gd name="T6" fmla="*/ 0 w 16"/>
                      <a:gd name="T7" fmla="*/ 0 h 59"/>
                      <a:gd name="T8" fmla="*/ 0 w 16"/>
                      <a:gd name="T9" fmla="*/ 0 h 59"/>
                      <a:gd name="T10" fmla="*/ 0 w 16"/>
                      <a:gd name="T11" fmla="*/ 0 h 59"/>
                      <a:gd name="T12" fmla="*/ 0 w 16"/>
                      <a:gd name="T13" fmla="*/ 0 h 59"/>
                      <a:gd name="T14" fmla="*/ 0 w 16"/>
                      <a:gd name="T15" fmla="*/ 0 h 59"/>
                      <a:gd name="T16" fmla="*/ 0 w 16"/>
                      <a:gd name="T17" fmla="*/ 0 h 59"/>
                      <a:gd name="T18" fmla="*/ 0 w 16"/>
                      <a:gd name="T19" fmla="*/ 0 h 5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6"/>
                      <a:gd name="T31" fmla="*/ 0 h 59"/>
                      <a:gd name="T32" fmla="*/ 16 w 16"/>
                      <a:gd name="T33" fmla="*/ 59 h 5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6" h="59">
                        <a:moveTo>
                          <a:pt x="16" y="0"/>
                        </a:moveTo>
                        <a:lnTo>
                          <a:pt x="16" y="20"/>
                        </a:lnTo>
                        <a:lnTo>
                          <a:pt x="16" y="40"/>
                        </a:lnTo>
                        <a:lnTo>
                          <a:pt x="15" y="53"/>
                        </a:lnTo>
                        <a:lnTo>
                          <a:pt x="10" y="59"/>
                        </a:lnTo>
                        <a:lnTo>
                          <a:pt x="3" y="52"/>
                        </a:lnTo>
                        <a:lnTo>
                          <a:pt x="0" y="37"/>
                        </a:lnTo>
                        <a:lnTo>
                          <a:pt x="0" y="20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2" name="Freeform 380"/>
                  <p:cNvSpPr>
                    <a:spLocks/>
                  </p:cNvSpPr>
                  <p:nvPr/>
                </p:nvSpPr>
                <p:spPr bwMode="auto">
                  <a:xfrm>
                    <a:off x="1485" y="2194"/>
                    <a:ext cx="6" cy="20"/>
                  </a:xfrm>
                  <a:custGeom>
                    <a:avLst/>
                    <a:gdLst>
                      <a:gd name="T0" fmla="*/ 0 w 19"/>
                      <a:gd name="T1" fmla="*/ 0 h 64"/>
                      <a:gd name="T2" fmla="*/ 0 w 19"/>
                      <a:gd name="T3" fmla="*/ 0 h 64"/>
                      <a:gd name="T4" fmla="*/ 0 w 19"/>
                      <a:gd name="T5" fmla="*/ 0 h 64"/>
                      <a:gd name="T6" fmla="*/ 0 w 19"/>
                      <a:gd name="T7" fmla="*/ 0 h 64"/>
                      <a:gd name="T8" fmla="*/ 0 w 19"/>
                      <a:gd name="T9" fmla="*/ 0 h 64"/>
                      <a:gd name="T10" fmla="*/ 0 w 19"/>
                      <a:gd name="T11" fmla="*/ 0 h 64"/>
                      <a:gd name="T12" fmla="*/ 0 w 19"/>
                      <a:gd name="T13" fmla="*/ 0 h 64"/>
                      <a:gd name="T14" fmla="*/ 0 w 19"/>
                      <a:gd name="T15" fmla="*/ 0 h 64"/>
                      <a:gd name="T16" fmla="*/ 0 w 19"/>
                      <a:gd name="T17" fmla="*/ 0 h 64"/>
                      <a:gd name="T18" fmla="*/ 0 w 19"/>
                      <a:gd name="T19" fmla="*/ 0 h 6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9"/>
                      <a:gd name="T31" fmla="*/ 0 h 64"/>
                      <a:gd name="T32" fmla="*/ 19 w 19"/>
                      <a:gd name="T33" fmla="*/ 64 h 6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9" h="64">
                        <a:moveTo>
                          <a:pt x="19" y="0"/>
                        </a:moveTo>
                        <a:lnTo>
                          <a:pt x="19" y="24"/>
                        </a:lnTo>
                        <a:lnTo>
                          <a:pt x="19" y="44"/>
                        </a:lnTo>
                        <a:lnTo>
                          <a:pt x="17" y="60"/>
                        </a:lnTo>
                        <a:lnTo>
                          <a:pt x="13" y="64"/>
                        </a:lnTo>
                        <a:lnTo>
                          <a:pt x="4" y="57"/>
                        </a:lnTo>
                        <a:lnTo>
                          <a:pt x="1" y="43"/>
                        </a:lnTo>
                        <a:lnTo>
                          <a:pt x="0" y="21"/>
                        </a:lnTo>
                        <a:lnTo>
                          <a:pt x="1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3" name="Freeform 381"/>
                  <p:cNvSpPr>
                    <a:spLocks/>
                  </p:cNvSpPr>
                  <p:nvPr/>
                </p:nvSpPr>
                <p:spPr bwMode="auto">
                  <a:xfrm>
                    <a:off x="1499" y="2194"/>
                    <a:ext cx="7" cy="25"/>
                  </a:xfrm>
                  <a:custGeom>
                    <a:avLst/>
                    <a:gdLst>
                      <a:gd name="T0" fmla="*/ 0 w 22"/>
                      <a:gd name="T1" fmla="*/ 0 h 79"/>
                      <a:gd name="T2" fmla="*/ 0 w 22"/>
                      <a:gd name="T3" fmla="*/ 0 h 79"/>
                      <a:gd name="T4" fmla="*/ 0 w 22"/>
                      <a:gd name="T5" fmla="*/ 0 h 79"/>
                      <a:gd name="T6" fmla="*/ 0 w 22"/>
                      <a:gd name="T7" fmla="*/ 0 h 79"/>
                      <a:gd name="T8" fmla="*/ 0 w 22"/>
                      <a:gd name="T9" fmla="*/ 0 h 79"/>
                      <a:gd name="T10" fmla="*/ 0 w 22"/>
                      <a:gd name="T11" fmla="*/ 0 h 79"/>
                      <a:gd name="T12" fmla="*/ 0 w 22"/>
                      <a:gd name="T13" fmla="*/ 0 h 79"/>
                      <a:gd name="T14" fmla="*/ 0 w 22"/>
                      <a:gd name="T15" fmla="*/ 0 h 79"/>
                      <a:gd name="T16" fmla="*/ 0 w 22"/>
                      <a:gd name="T17" fmla="*/ 0 h 79"/>
                      <a:gd name="T18" fmla="*/ 0 w 22"/>
                      <a:gd name="T19" fmla="*/ 0 h 7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"/>
                      <a:gd name="T31" fmla="*/ 0 h 79"/>
                      <a:gd name="T32" fmla="*/ 22 w 22"/>
                      <a:gd name="T33" fmla="*/ 79 h 7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" h="79">
                        <a:moveTo>
                          <a:pt x="21" y="0"/>
                        </a:moveTo>
                        <a:lnTo>
                          <a:pt x="21" y="28"/>
                        </a:lnTo>
                        <a:lnTo>
                          <a:pt x="22" y="54"/>
                        </a:lnTo>
                        <a:lnTo>
                          <a:pt x="21" y="73"/>
                        </a:lnTo>
                        <a:lnTo>
                          <a:pt x="18" y="79"/>
                        </a:lnTo>
                        <a:lnTo>
                          <a:pt x="8" y="70"/>
                        </a:lnTo>
                        <a:lnTo>
                          <a:pt x="2" y="50"/>
                        </a:lnTo>
                        <a:lnTo>
                          <a:pt x="0" y="26"/>
                        </a:lnTo>
                        <a:lnTo>
                          <a:pt x="2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4" name="Freeform 382"/>
                  <p:cNvSpPr>
                    <a:spLocks/>
                  </p:cNvSpPr>
                  <p:nvPr/>
                </p:nvSpPr>
                <p:spPr bwMode="auto">
                  <a:xfrm>
                    <a:off x="1513" y="2194"/>
                    <a:ext cx="7" cy="25"/>
                  </a:xfrm>
                  <a:custGeom>
                    <a:avLst/>
                    <a:gdLst>
                      <a:gd name="T0" fmla="*/ 0 w 21"/>
                      <a:gd name="T1" fmla="*/ 0 h 79"/>
                      <a:gd name="T2" fmla="*/ 0 w 21"/>
                      <a:gd name="T3" fmla="*/ 0 h 79"/>
                      <a:gd name="T4" fmla="*/ 0 w 21"/>
                      <a:gd name="T5" fmla="*/ 0 h 79"/>
                      <a:gd name="T6" fmla="*/ 0 w 21"/>
                      <a:gd name="T7" fmla="*/ 0 h 79"/>
                      <a:gd name="T8" fmla="*/ 0 w 21"/>
                      <a:gd name="T9" fmla="*/ 0 h 79"/>
                      <a:gd name="T10" fmla="*/ 0 w 21"/>
                      <a:gd name="T11" fmla="*/ 0 h 79"/>
                      <a:gd name="T12" fmla="*/ 0 w 21"/>
                      <a:gd name="T13" fmla="*/ 0 h 79"/>
                      <a:gd name="T14" fmla="*/ 0 w 21"/>
                      <a:gd name="T15" fmla="*/ 0 h 79"/>
                      <a:gd name="T16" fmla="*/ 0 w 21"/>
                      <a:gd name="T17" fmla="*/ 0 h 79"/>
                      <a:gd name="T18" fmla="*/ 0 w 21"/>
                      <a:gd name="T19" fmla="*/ 0 h 7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"/>
                      <a:gd name="T31" fmla="*/ 0 h 79"/>
                      <a:gd name="T32" fmla="*/ 21 w 21"/>
                      <a:gd name="T33" fmla="*/ 79 h 7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" h="79">
                        <a:moveTo>
                          <a:pt x="21" y="0"/>
                        </a:moveTo>
                        <a:lnTo>
                          <a:pt x="21" y="28"/>
                        </a:lnTo>
                        <a:lnTo>
                          <a:pt x="20" y="54"/>
                        </a:lnTo>
                        <a:lnTo>
                          <a:pt x="18" y="72"/>
                        </a:lnTo>
                        <a:lnTo>
                          <a:pt x="16" y="79"/>
                        </a:lnTo>
                        <a:lnTo>
                          <a:pt x="5" y="70"/>
                        </a:lnTo>
                        <a:lnTo>
                          <a:pt x="1" y="52"/>
                        </a:lnTo>
                        <a:lnTo>
                          <a:pt x="0" y="27"/>
                        </a:lnTo>
                        <a:lnTo>
                          <a:pt x="1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5" name="Freeform 383"/>
                  <p:cNvSpPr>
                    <a:spLocks/>
                  </p:cNvSpPr>
                  <p:nvPr/>
                </p:nvSpPr>
                <p:spPr bwMode="auto">
                  <a:xfrm>
                    <a:off x="1527" y="2194"/>
                    <a:ext cx="8" cy="24"/>
                  </a:xfrm>
                  <a:custGeom>
                    <a:avLst/>
                    <a:gdLst>
                      <a:gd name="T0" fmla="*/ 0 w 22"/>
                      <a:gd name="T1" fmla="*/ 0 h 76"/>
                      <a:gd name="T2" fmla="*/ 0 w 22"/>
                      <a:gd name="T3" fmla="*/ 0 h 76"/>
                      <a:gd name="T4" fmla="*/ 0 w 22"/>
                      <a:gd name="T5" fmla="*/ 0 h 76"/>
                      <a:gd name="T6" fmla="*/ 0 w 22"/>
                      <a:gd name="T7" fmla="*/ 0 h 76"/>
                      <a:gd name="T8" fmla="*/ 0 w 22"/>
                      <a:gd name="T9" fmla="*/ 0 h 76"/>
                      <a:gd name="T10" fmla="*/ 0 w 22"/>
                      <a:gd name="T11" fmla="*/ 0 h 76"/>
                      <a:gd name="T12" fmla="*/ 0 w 22"/>
                      <a:gd name="T13" fmla="*/ 0 h 76"/>
                      <a:gd name="T14" fmla="*/ 0 w 22"/>
                      <a:gd name="T15" fmla="*/ 0 h 76"/>
                      <a:gd name="T16" fmla="*/ 0 w 22"/>
                      <a:gd name="T17" fmla="*/ 0 h 76"/>
                      <a:gd name="T18" fmla="*/ 0 w 22"/>
                      <a:gd name="T19" fmla="*/ 0 h 7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"/>
                      <a:gd name="T31" fmla="*/ 0 h 76"/>
                      <a:gd name="T32" fmla="*/ 22 w 22"/>
                      <a:gd name="T33" fmla="*/ 76 h 7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" h="76">
                        <a:moveTo>
                          <a:pt x="22" y="0"/>
                        </a:moveTo>
                        <a:lnTo>
                          <a:pt x="22" y="27"/>
                        </a:lnTo>
                        <a:lnTo>
                          <a:pt x="22" y="52"/>
                        </a:lnTo>
                        <a:lnTo>
                          <a:pt x="18" y="70"/>
                        </a:lnTo>
                        <a:lnTo>
                          <a:pt x="12" y="76"/>
                        </a:lnTo>
                        <a:lnTo>
                          <a:pt x="3" y="69"/>
                        </a:lnTo>
                        <a:lnTo>
                          <a:pt x="0" y="52"/>
                        </a:lnTo>
                        <a:lnTo>
                          <a:pt x="0" y="27"/>
                        </a:lnTo>
                        <a:lnTo>
                          <a:pt x="2" y="0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6" name="Freeform 384"/>
                  <p:cNvSpPr>
                    <a:spLocks/>
                  </p:cNvSpPr>
                  <p:nvPr/>
                </p:nvSpPr>
                <p:spPr bwMode="auto">
                  <a:xfrm>
                    <a:off x="1541" y="2194"/>
                    <a:ext cx="7" cy="23"/>
                  </a:xfrm>
                  <a:custGeom>
                    <a:avLst/>
                    <a:gdLst>
                      <a:gd name="T0" fmla="*/ 0 w 18"/>
                      <a:gd name="T1" fmla="*/ 0 h 73"/>
                      <a:gd name="T2" fmla="*/ 0 w 18"/>
                      <a:gd name="T3" fmla="*/ 0 h 73"/>
                      <a:gd name="T4" fmla="*/ 0 w 18"/>
                      <a:gd name="T5" fmla="*/ 0 h 73"/>
                      <a:gd name="T6" fmla="*/ 0 w 18"/>
                      <a:gd name="T7" fmla="*/ 0 h 73"/>
                      <a:gd name="T8" fmla="*/ 0 w 18"/>
                      <a:gd name="T9" fmla="*/ 0 h 73"/>
                      <a:gd name="T10" fmla="*/ 0 w 18"/>
                      <a:gd name="T11" fmla="*/ 0 h 73"/>
                      <a:gd name="T12" fmla="*/ 0 w 18"/>
                      <a:gd name="T13" fmla="*/ 0 h 73"/>
                      <a:gd name="T14" fmla="*/ 0 w 18"/>
                      <a:gd name="T15" fmla="*/ 0 h 73"/>
                      <a:gd name="T16" fmla="*/ 0 w 18"/>
                      <a:gd name="T17" fmla="*/ 0 h 73"/>
                      <a:gd name="T18" fmla="*/ 0 w 18"/>
                      <a:gd name="T19" fmla="*/ 0 h 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8"/>
                      <a:gd name="T31" fmla="*/ 0 h 73"/>
                      <a:gd name="T32" fmla="*/ 18 w 18"/>
                      <a:gd name="T33" fmla="*/ 73 h 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8" h="73">
                        <a:moveTo>
                          <a:pt x="18" y="0"/>
                        </a:moveTo>
                        <a:lnTo>
                          <a:pt x="17" y="24"/>
                        </a:lnTo>
                        <a:lnTo>
                          <a:pt x="15" y="49"/>
                        </a:lnTo>
                        <a:lnTo>
                          <a:pt x="14" y="66"/>
                        </a:lnTo>
                        <a:lnTo>
                          <a:pt x="10" y="73"/>
                        </a:lnTo>
                        <a:lnTo>
                          <a:pt x="2" y="67"/>
                        </a:lnTo>
                        <a:lnTo>
                          <a:pt x="0" y="50"/>
                        </a:lnTo>
                        <a:lnTo>
                          <a:pt x="1" y="27"/>
                        </a:lnTo>
                        <a:lnTo>
                          <a:pt x="2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7" name="Freeform 385"/>
                  <p:cNvSpPr>
                    <a:spLocks/>
                  </p:cNvSpPr>
                  <p:nvPr/>
                </p:nvSpPr>
                <p:spPr bwMode="auto">
                  <a:xfrm>
                    <a:off x="1552" y="2194"/>
                    <a:ext cx="15" cy="20"/>
                  </a:xfrm>
                  <a:custGeom>
                    <a:avLst/>
                    <a:gdLst>
                      <a:gd name="T0" fmla="*/ 0 w 44"/>
                      <a:gd name="T1" fmla="*/ 0 h 62"/>
                      <a:gd name="T2" fmla="*/ 0 w 44"/>
                      <a:gd name="T3" fmla="*/ 0 h 62"/>
                      <a:gd name="T4" fmla="*/ 0 w 44"/>
                      <a:gd name="T5" fmla="*/ 0 h 62"/>
                      <a:gd name="T6" fmla="*/ 0 w 44"/>
                      <a:gd name="T7" fmla="*/ 0 h 62"/>
                      <a:gd name="T8" fmla="*/ 0 w 44"/>
                      <a:gd name="T9" fmla="*/ 0 h 62"/>
                      <a:gd name="T10" fmla="*/ 0 w 44"/>
                      <a:gd name="T11" fmla="*/ 0 h 62"/>
                      <a:gd name="T12" fmla="*/ 0 w 44"/>
                      <a:gd name="T13" fmla="*/ 0 h 62"/>
                      <a:gd name="T14" fmla="*/ 0 w 44"/>
                      <a:gd name="T15" fmla="*/ 0 h 62"/>
                      <a:gd name="T16" fmla="*/ 0 w 44"/>
                      <a:gd name="T17" fmla="*/ 0 h 62"/>
                      <a:gd name="T18" fmla="*/ 0 w 44"/>
                      <a:gd name="T19" fmla="*/ 0 h 62"/>
                      <a:gd name="T20" fmla="*/ 0 w 44"/>
                      <a:gd name="T21" fmla="*/ 0 h 62"/>
                      <a:gd name="T22" fmla="*/ 0 w 44"/>
                      <a:gd name="T23" fmla="*/ 0 h 62"/>
                      <a:gd name="T24" fmla="*/ 0 w 44"/>
                      <a:gd name="T25" fmla="*/ 0 h 62"/>
                      <a:gd name="T26" fmla="*/ 0 w 44"/>
                      <a:gd name="T27" fmla="*/ 0 h 62"/>
                      <a:gd name="T28" fmla="*/ 0 w 44"/>
                      <a:gd name="T29" fmla="*/ 0 h 6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4"/>
                      <a:gd name="T46" fmla="*/ 0 h 62"/>
                      <a:gd name="T47" fmla="*/ 44 w 44"/>
                      <a:gd name="T48" fmla="*/ 62 h 6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4" h="62">
                        <a:moveTo>
                          <a:pt x="34" y="0"/>
                        </a:moveTo>
                        <a:lnTo>
                          <a:pt x="33" y="0"/>
                        </a:lnTo>
                        <a:lnTo>
                          <a:pt x="33" y="1"/>
                        </a:lnTo>
                        <a:lnTo>
                          <a:pt x="32" y="1"/>
                        </a:lnTo>
                        <a:lnTo>
                          <a:pt x="26" y="13"/>
                        </a:lnTo>
                        <a:lnTo>
                          <a:pt x="26" y="28"/>
                        </a:lnTo>
                        <a:lnTo>
                          <a:pt x="32" y="44"/>
                        </a:lnTo>
                        <a:lnTo>
                          <a:pt x="44" y="56"/>
                        </a:lnTo>
                        <a:lnTo>
                          <a:pt x="30" y="62"/>
                        </a:lnTo>
                        <a:lnTo>
                          <a:pt x="13" y="49"/>
                        </a:lnTo>
                        <a:lnTo>
                          <a:pt x="4" y="33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8" name="Freeform 386"/>
                  <p:cNvSpPr>
                    <a:spLocks/>
                  </p:cNvSpPr>
                  <p:nvPr/>
                </p:nvSpPr>
                <p:spPr bwMode="auto">
                  <a:xfrm>
                    <a:off x="1586" y="2194"/>
                    <a:ext cx="8" cy="6"/>
                  </a:xfrm>
                  <a:custGeom>
                    <a:avLst/>
                    <a:gdLst>
                      <a:gd name="T0" fmla="*/ 0 w 23"/>
                      <a:gd name="T1" fmla="*/ 0 h 20"/>
                      <a:gd name="T2" fmla="*/ 0 w 23"/>
                      <a:gd name="T3" fmla="*/ 0 h 20"/>
                      <a:gd name="T4" fmla="*/ 0 w 23"/>
                      <a:gd name="T5" fmla="*/ 0 h 20"/>
                      <a:gd name="T6" fmla="*/ 0 w 23"/>
                      <a:gd name="T7" fmla="*/ 0 h 20"/>
                      <a:gd name="T8" fmla="*/ 0 w 23"/>
                      <a:gd name="T9" fmla="*/ 0 h 20"/>
                      <a:gd name="T10" fmla="*/ 0 w 23"/>
                      <a:gd name="T11" fmla="*/ 0 h 20"/>
                      <a:gd name="T12" fmla="*/ 0 w 23"/>
                      <a:gd name="T13" fmla="*/ 0 h 20"/>
                      <a:gd name="T14" fmla="*/ 0 w 23"/>
                      <a:gd name="T15" fmla="*/ 0 h 20"/>
                      <a:gd name="T16" fmla="*/ 0 w 23"/>
                      <a:gd name="T17" fmla="*/ 0 h 20"/>
                      <a:gd name="T18" fmla="*/ 0 w 23"/>
                      <a:gd name="T19" fmla="*/ 0 h 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20"/>
                      <a:gd name="T32" fmla="*/ 23 w 23"/>
                      <a:gd name="T33" fmla="*/ 20 h 2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20">
                        <a:moveTo>
                          <a:pt x="23" y="0"/>
                        </a:moveTo>
                        <a:lnTo>
                          <a:pt x="19" y="5"/>
                        </a:lnTo>
                        <a:lnTo>
                          <a:pt x="13" y="14"/>
                        </a:lnTo>
                        <a:lnTo>
                          <a:pt x="7" y="20"/>
                        </a:lnTo>
                        <a:lnTo>
                          <a:pt x="3" y="20"/>
                        </a:lnTo>
                        <a:lnTo>
                          <a:pt x="4" y="14"/>
                        </a:lnTo>
                        <a:lnTo>
                          <a:pt x="4" y="8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4C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59" name="Freeform 387"/>
                  <p:cNvSpPr>
                    <a:spLocks/>
                  </p:cNvSpPr>
                  <p:nvPr/>
                </p:nvSpPr>
                <p:spPr bwMode="auto">
                  <a:xfrm>
                    <a:off x="1562" y="2189"/>
                    <a:ext cx="28" cy="11"/>
                  </a:xfrm>
                  <a:custGeom>
                    <a:avLst/>
                    <a:gdLst>
                      <a:gd name="T0" fmla="*/ 0 w 83"/>
                      <a:gd name="T1" fmla="*/ 0 h 34"/>
                      <a:gd name="T2" fmla="*/ 0 w 83"/>
                      <a:gd name="T3" fmla="*/ 0 h 34"/>
                      <a:gd name="T4" fmla="*/ 0 w 83"/>
                      <a:gd name="T5" fmla="*/ 0 h 34"/>
                      <a:gd name="T6" fmla="*/ 0 w 83"/>
                      <a:gd name="T7" fmla="*/ 0 h 34"/>
                      <a:gd name="T8" fmla="*/ 0 w 83"/>
                      <a:gd name="T9" fmla="*/ 0 h 34"/>
                      <a:gd name="T10" fmla="*/ 0 w 83"/>
                      <a:gd name="T11" fmla="*/ 0 h 34"/>
                      <a:gd name="T12" fmla="*/ 0 w 83"/>
                      <a:gd name="T13" fmla="*/ 0 h 34"/>
                      <a:gd name="T14" fmla="*/ 0 w 83"/>
                      <a:gd name="T15" fmla="*/ 0 h 34"/>
                      <a:gd name="T16" fmla="*/ 0 w 83"/>
                      <a:gd name="T17" fmla="*/ 0 h 34"/>
                      <a:gd name="T18" fmla="*/ 0 w 83"/>
                      <a:gd name="T19" fmla="*/ 0 h 34"/>
                      <a:gd name="T20" fmla="*/ 0 w 83"/>
                      <a:gd name="T21" fmla="*/ 0 h 34"/>
                      <a:gd name="T22" fmla="*/ 0 w 83"/>
                      <a:gd name="T23" fmla="*/ 0 h 34"/>
                      <a:gd name="T24" fmla="*/ 0 w 83"/>
                      <a:gd name="T25" fmla="*/ 0 h 34"/>
                      <a:gd name="T26" fmla="*/ 0 w 83"/>
                      <a:gd name="T27" fmla="*/ 0 h 34"/>
                      <a:gd name="T28" fmla="*/ 0 w 83"/>
                      <a:gd name="T29" fmla="*/ 0 h 34"/>
                      <a:gd name="T30" fmla="*/ 0 w 83"/>
                      <a:gd name="T31" fmla="*/ 0 h 34"/>
                      <a:gd name="T32" fmla="*/ 0 w 83"/>
                      <a:gd name="T33" fmla="*/ 0 h 34"/>
                      <a:gd name="T34" fmla="*/ 0 w 83"/>
                      <a:gd name="T35" fmla="*/ 0 h 34"/>
                      <a:gd name="T36" fmla="*/ 0 w 83"/>
                      <a:gd name="T37" fmla="*/ 0 h 34"/>
                      <a:gd name="T38" fmla="*/ 0 w 83"/>
                      <a:gd name="T39" fmla="*/ 0 h 34"/>
                      <a:gd name="T40" fmla="*/ 0 w 83"/>
                      <a:gd name="T41" fmla="*/ 0 h 3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3"/>
                      <a:gd name="T64" fmla="*/ 0 h 34"/>
                      <a:gd name="T65" fmla="*/ 83 w 83"/>
                      <a:gd name="T66" fmla="*/ 34 h 3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3" h="34">
                        <a:moveTo>
                          <a:pt x="5" y="17"/>
                        </a:moveTo>
                        <a:lnTo>
                          <a:pt x="5" y="18"/>
                        </a:lnTo>
                        <a:lnTo>
                          <a:pt x="11" y="16"/>
                        </a:lnTo>
                        <a:lnTo>
                          <a:pt x="21" y="13"/>
                        </a:lnTo>
                        <a:lnTo>
                          <a:pt x="34" y="11"/>
                        </a:lnTo>
                        <a:lnTo>
                          <a:pt x="50" y="11"/>
                        </a:lnTo>
                        <a:lnTo>
                          <a:pt x="62" y="13"/>
                        </a:lnTo>
                        <a:lnTo>
                          <a:pt x="70" y="17"/>
                        </a:lnTo>
                        <a:lnTo>
                          <a:pt x="75" y="21"/>
                        </a:lnTo>
                        <a:lnTo>
                          <a:pt x="72" y="31"/>
                        </a:lnTo>
                        <a:lnTo>
                          <a:pt x="80" y="34"/>
                        </a:lnTo>
                        <a:lnTo>
                          <a:pt x="83" y="21"/>
                        </a:lnTo>
                        <a:lnTo>
                          <a:pt x="76" y="8"/>
                        </a:lnTo>
                        <a:lnTo>
                          <a:pt x="64" y="4"/>
                        </a:lnTo>
                        <a:lnTo>
                          <a:pt x="50" y="0"/>
                        </a:lnTo>
                        <a:lnTo>
                          <a:pt x="34" y="3"/>
                        </a:lnTo>
                        <a:lnTo>
                          <a:pt x="21" y="4"/>
                        </a:lnTo>
                        <a:lnTo>
                          <a:pt x="8" y="7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5" y="17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0" name="Freeform 388"/>
                  <p:cNvSpPr>
                    <a:spLocks/>
                  </p:cNvSpPr>
                  <p:nvPr/>
                </p:nvSpPr>
                <p:spPr bwMode="auto">
                  <a:xfrm>
                    <a:off x="1559" y="2193"/>
                    <a:ext cx="9" cy="20"/>
                  </a:xfrm>
                  <a:custGeom>
                    <a:avLst/>
                    <a:gdLst>
                      <a:gd name="T0" fmla="*/ 0 w 28"/>
                      <a:gd name="T1" fmla="*/ 0 h 62"/>
                      <a:gd name="T2" fmla="*/ 0 w 28"/>
                      <a:gd name="T3" fmla="*/ 0 h 62"/>
                      <a:gd name="T4" fmla="*/ 0 w 28"/>
                      <a:gd name="T5" fmla="*/ 0 h 62"/>
                      <a:gd name="T6" fmla="*/ 0 w 28"/>
                      <a:gd name="T7" fmla="*/ 0 h 62"/>
                      <a:gd name="T8" fmla="*/ 0 w 28"/>
                      <a:gd name="T9" fmla="*/ 0 h 62"/>
                      <a:gd name="T10" fmla="*/ 0 w 28"/>
                      <a:gd name="T11" fmla="*/ 0 h 62"/>
                      <a:gd name="T12" fmla="*/ 0 w 28"/>
                      <a:gd name="T13" fmla="*/ 0 h 62"/>
                      <a:gd name="T14" fmla="*/ 0 w 28"/>
                      <a:gd name="T15" fmla="*/ 0 h 62"/>
                      <a:gd name="T16" fmla="*/ 0 w 28"/>
                      <a:gd name="T17" fmla="*/ 0 h 62"/>
                      <a:gd name="T18" fmla="*/ 0 w 28"/>
                      <a:gd name="T19" fmla="*/ 0 h 62"/>
                      <a:gd name="T20" fmla="*/ 0 w 28"/>
                      <a:gd name="T21" fmla="*/ 0 h 62"/>
                      <a:gd name="T22" fmla="*/ 0 w 28"/>
                      <a:gd name="T23" fmla="*/ 0 h 62"/>
                      <a:gd name="T24" fmla="*/ 0 w 28"/>
                      <a:gd name="T25" fmla="*/ 0 h 62"/>
                      <a:gd name="T26" fmla="*/ 0 w 28"/>
                      <a:gd name="T27" fmla="*/ 0 h 62"/>
                      <a:gd name="T28" fmla="*/ 0 w 28"/>
                      <a:gd name="T29" fmla="*/ 0 h 62"/>
                      <a:gd name="T30" fmla="*/ 0 w 28"/>
                      <a:gd name="T31" fmla="*/ 0 h 62"/>
                      <a:gd name="T32" fmla="*/ 0 w 28"/>
                      <a:gd name="T33" fmla="*/ 0 h 62"/>
                      <a:gd name="T34" fmla="*/ 0 w 28"/>
                      <a:gd name="T35" fmla="*/ 0 h 6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8"/>
                      <a:gd name="T55" fmla="*/ 0 h 62"/>
                      <a:gd name="T56" fmla="*/ 28 w 28"/>
                      <a:gd name="T57" fmla="*/ 62 h 6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8" h="62">
                        <a:moveTo>
                          <a:pt x="25" y="62"/>
                        </a:moveTo>
                        <a:lnTo>
                          <a:pt x="25" y="54"/>
                        </a:lnTo>
                        <a:lnTo>
                          <a:pt x="15" y="43"/>
                        </a:lnTo>
                        <a:lnTo>
                          <a:pt x="9" y="30"/>
                        </a:lnTo>
                        <a:lnTo>
                          <a:pt x="9" y="15"/>
                        </a:lnTo>
                        <a:lnTo>
                          <a:pt x="13" y="6"/>
                        </a:lnTo>
                        <a:lnTo>
                          <a:pt x="8" y="0"/>
                        </a:lnTo>
                        <a:lnTo>
                          <a:pt x="0" y="15"/>
                        </a:lnTo>
                        <a:lnTo>
                          <a:pt x="0" y="30"/>
                        </a:lnTo>
                        <a:lnTo>
                          <a:pt x="6" y="49"/>
                        </a:lnTo>
                        <a:lnTo>
                          <a:pt x="22" y="62"/>
                        </a:lnTo>
                        <a:lnTo>
                          <a:pt x="22" y="54"/>
                        </a:lnTo>
                        <a:lnTo>
                          <a:pt x="22" y="62"/>
                        </a:lnTo>
                        <a:lnTo>
                          <a:pt x="26" y="62"/>
                        </a:lnTo>
                        <a:lnTo>
                          <a:pt x="28" y="59"/>
                        </a:lnTo>
                        <a:lnTo>
                          <a:pt x="28" y="55"/>
                        </a:lnTo>
                        <a:lnTo>
                          <a:pt x="25" y="54"/>
                        </a:lnTo>
                        <a:lnTo>
                          <a:pt x="25" y="62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1" name="Freeform 389"/>
                  <p:cNvSpPr>
                    <a:spLocks/>
                  </p:cNvSpPr>
                  <p:nvPr/>
                </p:nvSpPr>
                <p:spPr bwMode="auto">
                  <a:xfrm>
                    <a:off x="1560" y="2211"/>
                    <a:ext cx="7" cy="4"/>
                  </a:xfrm>
                  <a:custGeom>
                    <a:avLst/>
                    <a:gdLst>
                      <a:gd name="T0" fmla="*/ 0 w 20"/>
                      <a:gd name="T1" fmla="*/ 0 h 14"/>
                      <a:gd name="T2" fmla="*/ 0 w 20"/>
                      <a:gd name="T3" fmla="*/ 0 h 14"/>
                      <a:gd name="T4" fmla="*/ 0 w 20"/>
                      <a:gd name="T5" fmla="*/ 0 h 14"/>
                      <a:gd name="T6" fmla="*/ 0 w 20"/>
                      <a:gd name="T7" fmla="*/ 0 h 14"/>
                      <a:gd name="T8" fmla="*/ 0 w 20"/>
                      <a:gd name="T9" fmla="*/ 0 h 14"/>
                      <a:gd name="T10" fmla="*/ 0 w 20"/>
                      <a:gd name="T11" fmla="*/ 0 h 14"/>
                      <a:gd name="T12" fmla="*/ 0 w 20"/>
                      <a:gd name="T13" fmla="*/ 0 h 14"/>
                      <a:gd name="T14" fmla="*/ 0 w 20"/>
                      <a:gd name="T15" fmla="*/ 0 h 14"/>
                      <a:gd name="T16" fmla="*/ 0 w 20"/>
                      <a:gd name="T17" fmla="*/ 0 h 14"/>
                      <a:gd name="T18" fmla="*/ 0 w 20"/>
                      <a:gd name="T19" fmla="*/ 0 h 14"/>
                      <a:gd name="T20" fmla="*/ 0 w 20"/>
                      <a:gd name="T21" fmla="*/ 0 h 14"/>
                      <a:gd name="T22" fmla="*/ 0 w 20"/>
                      <a:gd name="T23" fmla="*/ 0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"/>
                      <a:gd name="T37" fmla="*/ 0 h 14"/>
                      <a:gd name="T38" fmla="*/ 20 w 20"/>
                      <a:gd name="T39" fmla="*/ 14 h 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" h="14">
                        <a:moveTo>
                          <a:pt x="3" y="14"/>
                        </a:moveTo>
                        <a:lnTo>
                          <a:pt x="6" y="14"/>
                        </a:lnTo>
                        <a:lnTo>
                          <a:pt x="20" y="8"/>
                        </a:lnTo>
                        <a:lnTo>
                          <a:pt x="17" y="0"/>
                        </a:lnTo>
                        <a:lnTo>
                          <a:pt x="3" y="5"/>
                        </a:lnTo>
                        <a:lnTo>
                          <a:pt x="6" y="5"/>
                        </a:lnTo>
                        <a:lnTo>
                          <a:pt x="3" y="5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1" y="14"/>
                        </a:lnTo>
                        <a:lnTo>
                          <a:pt x="6" y="14"/>
                        </a:lnTo>
                        <a:lnTo>
                          <a:pt x="3" y="14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2" name="Freeform 390"/>
                  <p:cNvSpPr>
                    <a:spLocks/>
                  </p:cNvSpPr>
                  <p:nvPr/>
                </p:nvSpPr>
                <p:spPr bwMode="auto">
                  <a:xfrm>
                    <a:off x="1549" y="2181"/>
                    <a:ext cx="14" cy="34"/>
                  </a:xfrm>
                  <a:custGeom>
                    <a:avLst/>
                    <a:gdLst>
                      <a:gd name="T0" fmla="*/ 0 w 39"/>
                      <a:gd name="T1" fmla="*/ 0 h 105"/>
                      <a:gd name="T2" fmla="*/ 0 w 39"/>
                      <a:gd name="T3" fmla="*/ 0 h 105"/>
                      <a:gd name="T4" fmla="*/ 0 w 39"/>
                      <a:gd name="T5" fmla="*/ 0 h 105"/>
                      <a:gd name="T6" fmla="*/ 0 w 39"/>
                      <a:gd name="T7" fmla="*/ 0 h 105"/>
                      <a:gd name="T8" fmla="*/ 0 w 39"/>
                      <a:gd name="T9" fmla="*/ 0 h 105"/>
                      <a:gd name="T10" fmla="*/ 0 w 39"/>
                      <a:gd name="T11" fmla="*/ 0 h 105"/>
                      <a:gd name="T12" fmla="*/ 0 w 39"/>
                      <a:gd name="T13" fmla="*/ 0 h 105"/>
                      <a:gd name="T14" fmla="*/ 0 w 39"/>
                      <a:gd name="T15" fmla="*/ 0 h 105"/>
                      <a:gd name="T16" fmla="*/ 0 w 39"/>
                      <a:gd name="T17" fmla="*/ 0 h 105"/>
                      <a:gd name="T18" fmla="*/ 0 w 39"/>
                      <a:gd name="T19" fmla="*/ 0 h 105"/>
                      <a:gd name="T20" fmla="*/ 0 w 39"/>
                      <a:gd name="T21" fmla="*/ 0 h 105"/>
                      <a:gd name="T22" fmla="*/ 0 w 39"/>
                      <a:gd name="T23" fmla="*/ 0 h 105"/>
                      <a:gd name="T24" fmla="*/ 0 w 39"/>
                      <a:gd name="T25" fmla="*/ 0 h 105"/>
                      <a:gd name="T26" fmla="*/ 0 w 39"/>
                      <a:gd name="T27" fmla="*/ 0 h 105"/>
                      <a:gd name="T28" fmla="*/ 0 w 39"/>
                      <a:gd name="T29" fmla="*/ 0 h 105"/>
                      <a:gd name="T30" fmla="*/ 0 w 39"/>
                      <a:gd name="T31" fmla="*/ 0 h 105"/>
                      <a:gd name="T32" fmla="*/ 0 w 39"/>
                      <a:gd name="T33" fmla="*/ 0 h 105"/>
                      <a:gd name="T34" fmla="*/ 0 w 39"/>
                      <a:gd name="T35" fmla="*/ 0 h 105"/>
                      <a:gd name="T36" fmla="*/ 0 w 39"/>
                      <a:gd name="T37" fmla="*/ 0 h 105"/>
                      <a:gd name="T38" fmla="*/ 0 w 39"/>
                      <a:gd name="T39" fmla="*/ 0 h 105"/>
                      <a:gd name="T40" fmla="*/ 0 w 39"/>
                      <a:gd name="T41" fmla="*/ 0 h 105"/>
                      <a:gd name="T42" fmla="*/ 0 w 39"/>
                      <a:gd name="T43" fmla="*/ 0 h 105"/>
                      <a:gd name="T44" fmla="*/ 0 w 39"/>
                      <a:gd name="T45" fmla="*/ 0 h 105"/>
                      <a:gd name="T46" fmla="*/ 0 w 39"/>
                      <a:gd name="T47" fmla="*/ 0 h 105"/>
                      <a:gd name="T48" fmla="*/ 0 w 39"/>
                      <a:gd name="T49" fmla="*/ 0 h 105"/>
                      <a:gd name="T50" fmla="*/ 0 w 39"/>
                      <a:gd name="T51" fmla="*/ 0 h 10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9"/>
                      <a:gd name="T79" fmla="*/ 0 h 105"/>
                      <a:gd name="T80" fmla="*/ 39 w 39"/>
                      <a:gd name="T81" fmla="*/ 105 h 10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9" h="105">
                        <a:moveTo>
                          <a:pt x="18" y="8"/>
                        </a:moveTo>
                        <a:lnTo>
                          <a:pt x="15" y="0"/>
                        </a:lnTo>
                        <a:lnTo>
                          <a:pt x="10" y="8"/>
                        </a:lnTo>
                        <a:lnTo>
                          <a:pt x="5" y="19"/>
                        </a:lnTo>
                        <a:lnTo>
                          <a:pt x="3" y="31"/>
                        </a:lnTo>
                        <a:lnTo>
                          <a:pt x="0" y="46"/>
                        </a:lnTo>
                        <a:lnTo>
                          <a:pt x="3" y="62"/>
                        </a:lnTo>
                        <a:lnTo>
                          <a:pt x="8" y="78"/>
                        </a:lnTo>
                        <a:lnTo>
                          <a:pt x="18" y="92"/>
                        </a:lnTo>
                        <a:lnTo>
                          <a:pt x="36" y="105"/>
                        </a:lnTo>
                        <a:lnTo>
                          <a:pt x="39" y="96"/>
                        </a:lnTo>
                        <a:lnTo>
                          <a:pt x="24" y="86"/>
                        </a:lnTo>
                        <a:lnTo>
                          <a:pt x="17" y="75"/>
                        </a:lnTo>
                        <a:lnTo>
                          <a:pt x="11" y="62"/>
                        </a:lnTo>
                        <a:lnTo>
                          <a:pt x="11" y="46"/>
                        </a:lnTo>
                        <a:lnTo>
                          <a:pt x="11" y="31"/>
                        </a:lnTo>
                        <a:lnTo>
                          <a:pt x="14" y="21"/>
                        </a:lnTo>
                        <a:lnTo>
                          <a:pt x="18" y="11"/>
                        </a:lnTo>
                        <a:lnTo>
                          <a:pt x="21" y="8"/>
                        </a:lnTo>
                        <a:lnTo>
                          <a:pt x="18" y="0"/>
                        </a:lnTo>
                        <a:lnTo>
                          <a:pt x="21" y="8"/>
                        </a:lnTo>
                        <a:lnTo>
                          <a:pt x="24" y="6"/>
                        </a:lnTo>
                        <a:lnTo>
                          <a:pt x="23" y="1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8" y="8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3" name="Freeform 391"/>
                  <p:cNvSpPr>
                    <a:spLocks/>
                  </p:cNvSpPr>
                  <p:nvPr/>
                </p:nvSpPr>
                <p:spPr bwMode="auto">
                  <a:xfrm>
                    <a:off x="1545" y="2181"/>
                    <a:ext cx="10" cy="38"/>
                  </a:xfrm>
                  <a:custGeom>
                    <a:avLst/>
                    <a:gdLst>
                      <a:gd name="T0" fmla="*/ 0 w 31"/>
                      <a:gd name="T1" fmla="*/ 0 h 116"/>
                      <a:gd name="T2" fmla="*/ 0 w 31"/>
                      <a:gd name="T3" fmla="*/ 0 h 116"/>
                      <a:gd name="T4" fmla="*/ 0 w 31"/>
                      <a:gd name="T5" fmla="*/ 0 h 116"/>
                      <a:gd name="T6" fmla="*/ 0 w 31"/>
                      <a:gd name="T7" fmla="*/ 0 h 116"/>
                      <a:gd name="T8" fmla="*/ 0 w 31"/>
                      <a:gd name="T9" fmla="*/ 0 h 116"/>
                      <a:gd name="T10" fmla="*/ 0 w 31"/>
                      <a:gd name="T11" fmla="*/ 0 h 116"/>
                      <a:gd name="T12" fmla="*/ 0 w 31"/>
                      <a:gd name="T13" fmla="*/ 0 h 116"/>
                      <a:gd name="T14" fmla="*/ 0 w 31"/>
                      <a:gd name="T15" fmla="*/ 0 h 116"/>
                      <a:gd name="T16" fmla="*/ 0 w 31"/>
                      <a:gd name="T17" fmla="*/ 0 h 116"/>
                      <a:gd name="T18" fmla="*/ 0 w 31"/>
                      <a:gd name="T19" fmla="*/ 0 h 116"/>
                      <a:gd name="T20" fmla="*/ 0 w 31"/>
                      <a:gd name="T21" fmla="*/ 0 h 116"/>
                      <a:gd name="T22" fmla="*/ 0 w 31"/>
                      <a:gd name="T23" fmla="*/ 0 h 116"/>
                      <a:gd name="T24" fmla="*/ 0 w 31"/>
                      <a:gd name="T25" fmla="*/ 0 h 11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1"/>
                      <a:gd name="T40" fmla="*/ 0 h 116"/>
                      <a:gd name="T41" fmla="*/ 31 w 31"/>
                      <a:gd name="T42" fmla="*/ 116 h 11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1" h="116">
                        <a:moveTo>
                          <a:pt x="0" y="116"/>
                        </a:moveTo>
                        <a:lnTo>
                          <a:pt x="0" y="116"/>
                        </a:lnTo>
                        <a:lnTo>
                          <a:pt x="10" y="93"/>
                        </a:lnTo>
                        <a:lnTo>
                          <a:pt x="11" y="56"/>
                        </a:lnTo>
                        <a:lnTo>
                          <a:pt x="17" y="20"/>
                        </a:lnTo>
                        <a:lnTo>
                          <a:pt x="31" y="8"/>
                        </a:lnTo>
                        <a:lnTo>
                          <a:pt x="31" y="0"/>
                        </a:lnTo>
                        <a:lnTo>
                          <a:pt x="8" y="17"/>
                        </a:lnTo>
                        <a:lnTo>
                          <a:pt x="3" y="56"/>
                        </a:lnTo>
                        <a:lnTo>
                          <a:pt x="1" y="93"/>
                        </a:lnTo>
                        <a:lnTo>
                          <a:pt x="0" y="108"/>
                        </a:lnTo>
                        <a:lnTo>
                          <a:pt x="0" y="11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4" name="Freeform 392"/>
                  <p:cNvSpPr>
                    <a:spLocks/>
                  </p:cNvSpPr>
                  <p:nvPr/>
                </p:nvSpPr>
                <p:spPr bwMode="auto">
                  <a:xfrm>
                    <a:off x="1540" y="2175"/>
                    <a:ext cx="5" cy="44"/>
                  </a:xfrm>
                  <a:custGeom>
                    <a:avLst/>
                    <a:gdLst>
                      <a:gd name="T0" fmla="*/ 0 w 15"/>
                      <a:gd name="T1" fmla="*/ 0 h 135"/>
                      <a:gd name="T2" fmla="*/ 0 w 15"/>
                      <a:gd name="T3" fmla="*/ 0 h 135"/>
                      <a:gd name="T4" fmla="*/ 0 w 15"/>
                      <a:gd name="T5" fmla="*/ 0 h 135"/>
                      <a:gd name="T6" fmla="*/ 0 w 15"/>
                      <a:gd name="T7" fmla="*/ 0 h 135"/>
                      <a:gd name="T8" fmla="*/ 0 w 15"/>
                      <a:gd name="T9" fmla="*/ 0 h 135"/>
                      <a:gd name="T10" fmla="*/ 0 w 15"/>
                      <a:gd name="T11" fmla="*/ 0 h 135"/>
                      <a:gd name="T12" fmla="*/ 0 w 15"/>
                      <a:gd name="T13" fmla="*/ 0 h 135"/>
                      <a:gd name="T14" fmla="*/ 0 w 15"/>
                      <a:gd name="T15" fmla="*/ 0 h 135"/>
                      <a:gd name="T16" fmla="*/ 0 w 15"/>
                      <a:gd name="T17" fmla="*/ 0 h 135"/>
                      <a:gd name="T18" fmla="*/ 0 w 15"/>
                      <a:gd name="T19" fmla="*/ 0 h 135"/>
                      <a:gd name="T20" fmla="*/ 0 w 15"/>
                      <a:gd name="T21" fmla="*/ 0 h 135"/>
                      <a:gd name="T22" fmla="*/ 0 w 15"/>
                      <a:gd name="T23" fmla="*/ 0 h 135"/>
                      <a:gd name="T24" fmla="*/ 0 w 15"/>
                      <a:gd name="T25" fmla="*/ 0 h 1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"/>
                      <a:gd name="T40" fmla="*/ 0 h 135"/>
                      <a:gd name="T41" fmla="*/ 15 w 15"/>
                      <a:gd name="T42" fmla="*/ 135 h 1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" h="135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5" y="26"/>
                        </a:lnTo>
                        <a:lnTo>
                          <a:pt x="2" y="69"/>
                        </a:lnTo>
                        <a:lnTo>
                          <a:pt x="0" y="112"/>
                        </a:lnTo>
                        <a:lnTo>
                          <a:pt x="15" y="135"/>
                        </a:lnTo>
                        <a:lnTo>
                          <a:pt x="15" y="127"/>
                        </a:lnTo>
                        <a:lnTo>
                          <a:pt x="9" y="112"/>
                        </a:lnTo>
                        <a:lnTo>
                          <a:pt x="10" y="69"/>
                        </a:lnTo>
                        <a:lnTo>
                          <a:pt x="13" y="26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5" name="Freeform 393"/>
                  <p:cNvSpPr>
                    <a:spLocks/>
                  </p:cNvSpPr>
                  <p:nvPr/>
                </p:nvSpPr>
                <p:spPr bwMode="auto">
                  <a:xfrm>
                    <a:off x="1532" y="2175"/>
                    <a:ext cx="8" cy="45"/>
                  </a:xfrm>
                  <a:custGeom>
                    <a:avLst/>
                    <a:gdLst>
                      <a:gd name="T0" fmla="*/ 0 w 24"/>
                      <a:gd name="T1" fmla="*/ 0 h 138"/>
                      <a:gd name="T2" fmla="*/ 0 w 24"/>
                      <a:gd name="T3" fmla="*/ 0 h 138"/>
                      <a:gd name="T4" fmla="*/ 0 w 24"/>
                      <a:gd name="T5" fmla="*/ 0 h 138"/>
                      <a:gd name="T6" fmla="*/ 0 w 24"/>
                      <a:gd name="T7" fmla="*/ 0 h 138"/>
                      <a:gd name="T8" fmla="*/ 0 w 24"/>
                      <a:gd name="T9" fmla="*/ 0 h 138"/>
                      <a:gd name="T10" fmla="*/ 0 w 24"/>
                      <a:gd name="T11" fmla="*/ 0 h 138"/>
                      <a:gd name="T12" fmla="*/ 0 w 24"/>
                      <a:gd name="T13" fmla="*/ 0 h 138"/>
                      <a:gd name="T14" fmla="*/ 0 w 24"/>
                      <a:gd name="T15" fmla="*/ 0 h 138"/>
                      <a:gd name="T16" fmla="*/ 0 w 24"/>
                      <a:gd name="T17" fmla="*/ 0 h 138"/>
                      <a:gd name="T18" fmla="*/ 0 w 24"/>
                      <a:gd name="T19" fmla="*/ 0 h 138"/>
                      <a:gd name="T20" fmla="*/ 0 w 24"/>
                      <a:gd name="T21" fmla="*/ 0 h 138"/>
                      <a:gd name="T22" fmla="*/ 0 w 24"/>
                      <a:gd name="T23" fmla="*/ 0 h 138"/>
                      <a:gd name="T24" fmla="*/ 0 w 24"/>
                      <a:gd name="T25" fmla="*/ 0 h 13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4"/>
                      <a:gd name="T40" fmla="*/ 0 h 138"/>
                      <a:gd name="T41" fmla="*/ 24 w 24"/>
                      <a:gd name="T42" fmla="*/ 138 h 13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4" h="138">
                        <a:moveTo>
                          <a:pt x="0" y="138"/>
                        </a:moveTo>
                        <a:lnTo>
                          <a:pt x="0" y="138"/>
                        </a:lnTo>
                        <a:lnTo>
                          <a:pt x="13" y="114"/>
                        </a:lnTo>
                        <a:lnTo>
                          <a:pt x="14" y="68"/>
                        </a:lnTo>
                        <a:lnTo>
                          <a:pt x="16" y="23"/>
                        </a:lnTo>
                        <a:lnTo>
                          <a:pt x="24" y="9"/>
                        </a:lnTo>
                        <a:lnTo>
                          <a:pt x="24" y="0"/>
                        </a:lnTo>
                        <a:lnTo>
                          <a:pt x="7" y="23"/>
                        </a:lnTo>
                        <a:lnTo>
                          <a:pt x="6" y="68"/>
                        </a:lnTo>
                        <a:lnTo>
                          <a:pt x="4" y="114"/>
                        </a:lnTo>
                        <a:lnTo>
                          <a:pt x="0" y="13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6" name="Freeform 394"/>
                  <p:cNvSpPr>
                    <a:spLocks/>
                  </p:cNvSpPr>
                  <p:nvPr/>
                </p:nvSpPr>
                <p:spPr bwMode="auto">
                  <a:xfrm>
                    <a:off x="1526" y="2173"/>
                    <a:ext cx="6" cy="47"/>
                  </a:xfrm>
                  <a:custGeom>
                    <a:avLst/>
                    <a:gdLst>
                      <a:gd name="T0" fmla="*/ 0 w 16"/>
                      <a:gd name="T1" fmla="*/ 0 h 145"/>
                      <a:gd name="T2" fmla="*/ 0 w 16"/>
                      <a:gd name="T3" fmla="*/ 0 h 145"/>
                      <a:gd name="T4" fmla="*/ 0 w 16"/>
                      <a:gd name="T5" fmla="*/ 0 h 145"/>
                      <a:gd name="T6" fmla="*/ 0 w 16"/>
                      <a:gd name="T7" fmla="*/ 0 h 145"/>
                      <a:gd name="T8" fmla="*/ 0 w 16"/>
                      <a:gd name="T9" fmla="*/ 0 h 145"/>
                      <a:gd name="T10" fmla="*/ 0 w 16"/>
                      <a:gd name="T11" fmla="*/ 0 h 145"/>
                      <a:gd name="T12" fmla="*/ 0 w 16"/>
                      <a:gd name="T13" fmla="*/ 0 h 145"/>
                      <a:gd name="T14" fmla="*/ 0 w 16"/>
                      <a:gd name="T15" fmla="*/ 0 h 145"/>
                      <a:gd name="T16" fmla="*/ 0 w 16"/>
                      <a:gd name="T17" fmla="*/ 0 h 145"/>
                      <a:gd name="T18" fmla="*/ 0 w 16"/>
                      <a:gd name="T19" fmla="*/ 0 h 145"/>
                      <a:gd name="T20" fmla="*/ 0 w 16"/>
                      <a:gd name="T21" fmla="*/ 0 h 145"/>
                      <a:gd name="T22" fmla="*/ 0 w 16"/>
                      <a:gd name="T23" fmla="*/ 0 h 145"/>
                      <a:gd name="T24" fmla="*/ 0 w 16"/>
                      <a:gd name="T25" fmla="*/ 0 h 14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"/>
                      <a:gd name="T40" fmla="*/ 0 h 145"/>
                      <a:gd name="T41" fmla="*/ 16 w 16"/>
                      <a:gd name="T42" fmla="*/ 145 h 14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" h="145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3" y="26"/>
                        </a:lnTo>
                        <a:lnTo>
                          <a:pt x="0" y="72"/>
                        </a:lnTo>
                        <a:lnTo>
                          <a:pt x="0" y="119"/>
                        </a:lnTo>
                        <a:lnTo>
                          <a:pt x="16" y="145"/>
                        </a:lnTo>
                        <a:lnTo>
                          <a:pt x="16" y="137"/>
                        </a:lnTo>
                        <a:lnTo>
                          <a:pt x="9" y="119"/>
                        </a:lnTo>
                        <a:lnTo>
                          <a:pt x="11" y="72"/>
                        </a:lnTo>
                        <a:lnTo>
                          <a:pt x="11" y="26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7" name="Freeform 395"/>
                  <p:cNvSpPr>
                    <a:spLocks/>
                  </p:cNvSpPr>
                  <p:nvPr/>
                </p:nvSpPr>
                <p:spPr bwMode="auto">
                  <a:xfrm>
                    <a:off x="1518" y="2173"/>
                    <a:ext cx="8" cy="48"/>
                  </a:xfrm>
                  <a:custGeom>
                    <a:avLst/>
                    <a:gdLst>
                      <a:gd name="T0" fmla="*/ 0 w 24"/>
                      <a:gd name="T1" fmla="*/ 0 h 148"/>
                      <a:gd name="T2" fmla="*/ 0 w 24"/>
                      <a:gd name="T3" fmla="*/ 0 h 148"/>
                      <a:gd name="T4" fmla="*/ 0 w 24"/>
                      <a:gd name="T5" fmla="*/ 0 h 148"/>
                      <a:gd name="T6" fmla="*/ 0 w 24"/>
                      <a:gd name="T7" fmla="*/ 0 h 148"/>
                      <a:gd name="T8" fmla="*/ 0 w 24"/>
                      <a:gd name="T9" fmla="*/ 0 h 148"/>
                      <a:gd name="T10" fmla="*/ 0 w 24"/>
                      <a:gd name="T11" fmla="*/ 0 h 148"/>
                      <a:gd name="T12" fmla="*/ 0 w 24"/>
                      <a:gd name="T13" fmla="*/ 0 h 148"/>
                      <a:gd name="T14" fmla="*/ 0 w 24"/>
                      <a:gd name="T15" fmla="*/ 0 h 148"/>
                      <a:gd name="T16" fmla="*/ 0 w 24"/>
                      <a:gd name="T17" fmla="*/ 0 h 148"/>
                      <a:gd name="T18" fmla="*/ 0 w 24"/>
                      <a:gd name="T19" fmla="*/ 0 h 148"/>
                      <a:gd name="T20" fmla="*/ 0 w 24"/>
                      <a:gd name="T21" fmla="*/ 0 h 148"/>
                      <a:gd name="T22" fmla="*/ 0 w 24"/>
                      <a:gd name="T23" fmla="*/ 0 h 148"/>
                      <a:gd name="T24" fmla="*/ 0 w 24"/>
                      <a:gd name="T25" fmla="*/ 0 h 14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4"/>
                      <a:gd name="T40" fmla="*/ 0 h 148"/>
                      <a:gd name="T41" fmla="*/ 24 w 24"/>
                      <a:gd name="T42" fmla="*/ 148 h 14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4" h="148">
                        <a:moveTo>
                          <a:pt x="0" y="148"/>
                        </a:moveTo>
                        <a:lnTo>
                          <a:pt x="0" y="148"/>
                        </a:lnTo>
                        <a:lnTo>
                          <a:pt x="8" y="122"/>
                        </a:lnTo>
                        <a:lnTo>
                          <a:pt x="10" y="73"/>
                        </a:lnTo>
                        <a:lnTo>
                          <a:pt x="14" y="27"/>
                        </a:lnTo>
                        <a:lnTo>
                          <a:pt x="24" y="9"/>
                        </a:lnTo>
                        <a:lnTo>
                          <a:pt x="24" y="0"/>
                        </a:lnTo>
                        <a:lnTo>
                          <a:pt x="5" y="24"/>
                        </a:lnTo>
                        <a:lnTo>
                          <a:pt x="1" y="73"/>
                        </a:lnTo>
                        <a:lnTo>
                          <a:pt x="0" y="122"/>
                        </a:lnTo>
                        <a:lnTo>
                          <a:pt x="0" y="140"/>
                        </a:lnTo>
                        <a:lnTo>
                          <a:pt x="0" y="148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8" name="Freeform 396"/>
                  <p:cNvSpPr>
                    <a:spLocks/>
                  </p:cNvSpPr>
                  <p:nvPr/>
                </p:nvSpPr>
                <p:spPr bwMode="auto">
                  <a:xfrm>
                    <a:off x="1511" y="2172"/>
                    <a:ext cx="7" cy="49"/>
                  </a:xfrm>
                  <a:custGeom>
                    <a:avLst/>
                    <a:gdLst>
                      <a:gd name="T0" fmla="*/ 0 w 21"/>
                      <a:gd name="T1" fmla="*/ 0 h 150"/>
                      <a:gd name="T2" fmla="*/ 0 w 21"/>
                      <a:gd name="T3" fmla="*/ 0 h 150"/>
                      <a:gd name="T4" fmla="*/ 0 w 21"/>
                      <a:gd name="T5" fmla="*/ 0 h 150"/>
                      <a:gd name="T6" fmla="*/ 0 w 21"/>
                      <a:gd name="T7" fmla="*/ 0 h 150"/>
                      <a:gd name="T8" fmla="*/ 0 w 21"/>
                      <a:gd name="T9" fmla="*/ 0 h 150"/>
                      <a:gd name="T10" fmla="*/ 0 w 21"/>
                      <a:gd name="T11" fmla="*/ 0 h 150"/>
                      <a:gd name="T12" fmla="*/ 0 w 21"/>
                      <a:gd name="T13" fmla="*/ 0 h 150"/>
                      <a:gd name="T14" fmla="*/ 0 w 21"/>
                      <a:gd name="T15" fmla="*/ 0 h 150"/>
                      <a:gd name="T16" fmla="*/ 0 w 21"/>
                      <a:gd name="T17" fmla="*/ 0 h 150"/>
                      <a:gd name="T18" fmla="*/ 0 w 21"/>
                      <a:gd name="T19" fmla="*/ 0 h 150"/>
                      <a:gd name="T20" fmla="*/ 0 w 21"/>
                      <a:gd name="T21" fmla="*/ 0 h 150"/>
                      <a:gd name="T22" fmla="*/ 0 w 21"/>
                      <a:gd name="T23" fmla="*/ 0 h 150"/>
                      <a:gd name="T24" fmla="*/ 0 w 21"/>
                      <a:gd name="T25" fmla="*/ 0 h 15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1"/>
                      <a:gd name="T40" fmla="*/ 0 h 150"/>
                      <a:gd name="T41" fmla="*/ 21 w 21"/>
                      <a:gd name="T42" fmla="*/ 150 h 15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1" h="150">
                        <a:moveTo>
                          <a:pt x="8" y="11"/>
                        </a:moveTo>
                        <a:lnTo>
                          <a:pt x="8" y="12"/>
                        </a:lnTo>
                        <a:lnTo>
                          <a:pt x="3" y="28"/>
                        </a:lnTo>
                        <a:lnTo>
                          <a:pt x="0" y="74"/>
                        </a:lnTo>
                        <a:lnTo>
                          <a:pt x="2" y="121"/>
                        </a:lnTo>
                        <a:lnTo>
                          <a:pt x="21" y="150"/>
                        </a:lnTo>
                        <a:lnTo>
                          <a:pt x="21" y="142"/>
                        </a:lnTo>
                        <a:lnTo>
                          <a:pt x="10" y="121"/>
                        </a:lnTo>
                        <a:lnTo>
                          <a:pt x="12" y="74"/>
                        </a:lnTo>
                        <a:lnTo>
                          <a:pt x="15" y="28"/>
                        </a:lnTo>
                        <a:lnTo>
                          <a:pt x="8" y="0"/>
                        </a:lnTo>
                        <a:lnTo>
                          <a:pt x="8" y="2"/>
                        </a:ln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69" name="Freeform 397"/>
                  <p:cNvSpPr>
                    <a:spLocks/>
                  </p:cNvSpPr>
                  <p:nvPr/>
                </p:nvSpPr>
                <p:spPr bwMode="auto">
                  <a:xfrm>
                    <a:off x="1504" y="2173"/>
                    <a:ext cx="10" cy="48"/>
                  </a:xfrm>
                  <a:custGeom>
                    <a:avLst/>
                    <a:gdLst>
                      <a:gd name="T0" fmla="*/ 0 w 28"/>
                      <a:gd name="T1" fmla="*/ 0 h 148"/>
                      <a:gd name="T2" fmla="*/ 0 w 28"/>
                      <a:gd name="T3" fmla="*/ 0 h 148"/>
                      <a:gd name="T4" fmla="*/ 0 w 28"/>
                      <a:gd name="T5" fmla="*/ 0 h 148"/>
                      <a:gd name="T6" fmla="*/ 0 w 28"/>
                      <a:gd name="T7" fmla="*/ 0 h 148"/>
                      <a:gd name="T8" fmla="*/ 0 w 28"/>
                      <a:gd name="T9" fmla="*/ 0 h 148"/>
                      <a:gd name="T10" fmla="*/ 0 w 28"/>
                      <a:gd name="T11" fmla="*/ 0 h 148"/>
                      <a:gd name="T12" fmla="*/ 0 w 28"/>
                      <a:gd name="T13" fmla="*/ 0 h 148"/>
                      <a:gd name="T14" fmla="*/ 0 w 28"/>
                      <a:gd name="T15" fmla="*/ 0 h 148"/>
                      <a:gd name="T16" fmla="*/ 0 w 28"/>
                      <a:gd name="T17" fmla="*/ 0 h 148"/>
                      <a:gd name="T18" fmla="*/ 0 w 28"/>
                      <a:gd name="T19" fmla="*/ 0 h 148"/>
                      <a:gd name="T20" fmla="*/ 0 w 28"/>
                      <a:gd name="T21" fmla="*/ 0 h 148"/>
                      <a:gd name="T22" fmla="*/ 0 w 28"/>
                      <a:gd name="T23" fmla="*/ 0 h 148"/>
                      <a:gd name="T24" fmla="*/ 0 w 28"/>
                      <a:gd name="T25" fmla="*/ 0 h 14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8"/>
                      <a:gd name="T40" fmla="*/ 0 h 148"/>
                      <a:gd name="T41" fmla="*/ 28 w 28"/>
                      <a:gd name="T42" fmla="*/ 148 h 14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8" h="148">
                        <a:moveTo>
                          <a:pt x="2" y="148"/>
                        </a:moveTo>
                        <a:lnTo>
                          <a:pt x="2" y="148"/>
                        </a:lnTo>
                        <a:lnTo>
                          <a:pt x="10" y="122"/>
                        </a:lnTo>
                        <a:lnTo>
                          <a:pt x="12" y="73"/>
                        </a:lnTo>
                        <a:lnTo>
                          <a:pt x="13" y="27"/>
                        </a:lnTo>
                        <a:lnTo>
                          <a:pt x="28" y="9"/>
                        </a:lnTo>
                        <a:lnTo>
                          <a:pt x="28" y="0"/>
                        </a:lnTo>
                        <a:lnTo>
                          <a:pt x="5" y="24"/>
                        </a:lnTo>
                        <a:lnTo>
                          <a:pt x="0" y="73"/>
                        </a:lnTo>
                        <a:lnTo>
                          <a:pt x="2" y="122"/>
                        </a:lnTo>
                        <a:lnTo>
                          <a:pt x="2" y="140"/>
                        </a:lnTo>
                        <a:lnTo>
                          <a:pt x="2" y="148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0" name="Freeform 398"/>
                  <p:cNvSpPr>
                    <a:spLocks/>
                  </p:cNvSpPr>
                  <p:nvPr/>
                </p:nvSpPr>
                <p:spPr bwMode="auto">
                  <a:xfrm>
                    <a:off x="1497" y="2176"/>
                    <a:ext cx="8" cy="45"/>
                  </a:xfrm>
                  <a:custGeom>
                    <a:avLst/>
                    <a:gdLst>
                      <a:gd name="T0" fmla="*/ 0 w 22"/>
                      <a:gd name="T1" fmla="*/ 0 h 138"/>
                      <a:gd name="T2" fmla="*/ 0 w 22"/>
                      <a:gd name="T3" fmla="*/ 0 h 138"/>
                      <a:gd name="T4" fmla="*/ 0 w 22"/>
                      <a:gd name="T5" fmla="*/ 0 h 138"/>
                      <a:gd name="T6" fmla="*/ 0 w 22"/>
                      <a:gd name="T7" fmla="*/ 0 h 138"/>
                      <a:gd name="T8" fmla="*/ 0 w 22"/>
                      <a:gd name="T9" fmla="*/ 0 h 138"/>
                      <a:gd name="T10" fmla="*/ 0 w 22"/>
                      <a:gd name="T11" fmla="*/ 0 h 138"/>
                      <a:gd name="T12" fmla="*/ 0 w 22"/>
                      <a:gd name="T13" fmla="*/ 0 h 138"/>
                      <a:gd name="T14" fmla="*/ 0 w 22"/>
                      <a:gd name="T15" fmla="*/ 0 h 138"/>
                      <a:gd name="T16" fmla="*/ 0 w 22"/>
                      <a:gd name="T17" fmla="*/ 0 h 138"/>
                      <a:gd name="T18" fmla="*/ 0 w 22"/>
                      <a:gd name="T19" fmla="*/ 0 h 138"/>
                      <a:gd name="T20" fmla="*/ 0 w 22"/>
                      <a:gd name="T21" fmla="*/ 0 h 138"/>
                      <a:gd name="T22" fmla="*/ 0 w 22"/>
                      <a:gd name="T23" fmla="*/ 0 h 138"/>
                      <a:gd name="T24" fmla="*/ 0 w 22"/>
                      <a:gd name="T25" fmla="*/ 0 h 13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2"/>
                      <a:gd name="T40" fmla="*/ 0 h 138"/>
                      <a:gd name="T41" fmla="*/ 22 w 22"/>
                      <a:gd name="T42" fmla="*/ 138 h 13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2" h="138">
                        <a:moveTo>
                          <a:pt x="0" y="9"/>
                        </a:moveTo>
                        <a:lnTo>
                          <a:pt x="0" y="9"/>
                        </a:lnTo>
                        <a:lnTo>
                          <a:pt x="3" y="24"/>
                        </a:lnTo>
                        <a:lnTo>
                          <a:pt x="0" y="66"/>
                        </a:lnTo>
                        <a:lnTo>
                          <a:pt x="3" y="111"/>
                        </a:lnTo>
                        <a:lnTo>
                          <a:pt x="22" y="138"/>
                        </a:lnTo>
                        <a:lnTo>
                          <a:pt x="22" y="130"/>
                        </a:lnTo>
                        <a:lnTo>
                          <a:pt x="12" y="111"/>
                        </a:lnTo>
                        <a:lnTo>
                          <a:pt x="12" y="66"/>
                        </a:lnTo>
                        <a:lnTo>
                          <a:pt x="12" y="24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1" name="Freeform 399"/>
                  <p:cNvSpPr>
                    <a:spLocks/>
                  </p:cNvSpPr>
                  <p:nvPr/>
                </p:nvSpPr>
                <p:spPr bwMode="auto">
                  <a:xfrm>
                    <a:off x="1489" y="2176"/>
                    <a:ext cx="8" cy="40"/>
                  </a:xfrm>
                  <a:custGeom>
                    <a:avLst/>
                    <a:gdLst>
                      <a:gd name="T0" fmla="*/ 0 w 23"/>
                      <a:gd name="T1" fmla="*/ 0 h 124"/>
                      <a:gd name="T2" fmla="*/ 0 w 23"/>
                      <a:gd name="T3" fmla="*/ 0 h 124"/>
                      <a:gd name="T4" fmla="*/ 0 w 23"/>
                      <a:gd name="T5" fmla="*/ 0 h 124"/>
                      <a:gd name="T6" fmla="*/ 0 w 23"/>
                      <a:gd name="T7" fmla="*/ 0 h 124"/>
                      <a:gd name="T8" fmla="*/ 0 w 23"/>
                      <a:gd name="T9" fmla="*/ 0 h 124"/>
                      <a:gd name="T10" fmla="*/ 0 w 23"/>
                      <a:gd name="T11" fmla="*/ 0 h 124"/>
                      <a:gd name="T12" fmla="*/ 0 w 23"/>
                      <a:gd name="T13" fmla="*/ 0 h 124"/>
                      <a:gd name="T14" fmla="*/ 0 w 23"/>
                      <a:gd name="T15" fmla="*/ 0 h 124"/>
                      <a:gd name="T16" fmla="*/ 0 w 23"/>
                      <a:gd name="T17" fmla="*/ 0 h 124"/>
                      <a:gd name="T18" fmla="*/ 0 w 23"/>
                      <a:gd name="T19" fmla="*/ 0 h 124"/>
                      <a:gd name="T20" fmla="*/ 0 w 23"/>
                      <a:gd name="T21" fmla="*/ 0 h 124"/>
                      <a:gd name="T22" fmla="*/ 0 w 23"/>
                      <a:gd name="T23" fmla="*/ 0 h 124"/>
                      <a:gd name="T24" fmla="*/ 0 w 23"/>
                      <a:gd name="T25" fmla="*/ 0 h 12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3"/>
                      <a:gd name="T40" fmla="*/ 0 h 124"/>
                      <a:gd name="T41" fmla="*/ 23 w 23"/>
                      <a:gd name="T42" fmla="*/ 124 h 12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3" h="124">
                        <a:moveTo>
                          <a:pt x="0" y="124"/>
                        </a:moveTo>
                        <a:lnTo>
                          <a:pt x="0" y="124"/>
                        </a:lnTo>
                        <a:lnTo>
                          <a:pt x="10" y="102"/>
                        </a:lnTo>
                        <a:lnTo>
                          <a:pt x="10" y="62"/>
                        </a:lnTo>
                        <a:lnTo>
                          <a:pt x="13" y="23"/>
                        </a:lnTo>
                        <a:lnTo>
                          <a:pt x="23" y="9"/>
                        </a:lnTo>
                        <a:lnTo>
                          <a:pt x="23" y="0"/>
                        </a:lnTo>
                        <a:lnTo>
                          <a:pt x="4" y="20"/>
                        </a:lnTo>
                        <a:lnTo>
                          <a:pt x="1" y="62"/>
                        </a:lnTo>
                        <a:lnTo>
                          <a:pt x="1" y="102"/>
                        </a:lnTo>
                        <a:lnTo>
                          <a:pt x="0" y="115"/>
                        </a:lnTo>
                        <a:lnTo>
                          <a:pt x="0" y="124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2" name="Freeform 400"/>
                  <p:cNvSpPr>
                    <a:spLocks/>
                  </p:cNvSpPr>
                  <p:nvPr/>
                </p:nvSpPr>
                <p:spPr bwMode="auto">
                  <a:xfrm>
                    <a:off x="1483" y="2179"/>
                    <a:ext cx="6" cy="37"/>
                  </a:xfrm>
                  <a:custGeom>
                    <a:avLst/>
                    <a:gdLst>
                      <a:gd name="T0" fmla="*/ 0 w 19"/>
                      <a:gd name="T1" fmla="*/ 0 h 113"/>
                      <a:gd name="T2" fmla="*/ 0 w 19"/>
                      <a:gd name="T3" fmla="*/ 0 h 113"/>
                      <a:gd name="T4" fmla="*/ 0 w 19"/>
                      <a:gd name="T5" fmla="*/ 0 h 113"/>
                      <a:gd name="T6" fmla="*/ 0 w 19"/>
                      <a:gd name="T7" fmla="*/ 0 h 113"/>
                      <a:gd name="T8" fmla="*/ 0 w 19"/>
                      <a:gd name="T9" fmla="*/ 0 h 113"/>
                      <a:gd name="T10" fmla="*/ 0 w 19"/>
                      <a:gd name="T11" fmla="*/ 0 h 113"/>
                      <a:gd name="T12" fmla="*/ 0 w 19"/>
                      <a:gd name="T13" fmla="*/ 0 h 113"/>
                      <a:gd name="T14" fmla="*/ 0 w 19"/>
                      <a:gd name="T15" fmla="*/ 0 h 113"/>
                      <a:gd name="T16" fmla="*/ 0 w 19"/>
                      <a:gd name="T17" fmla="*/ 0 h 113"/>
                      <a:gd name="T18" fmla="*/ 0 w 19"/>
                      <a:gd name="T19" fmla="*/ 0 h 113"/>
                      <a:gd name="T20" fmla="*/ 0 w 19"/>
                      <a:gd name="T21" fmla="*/ 0 h 113"/>
                      <a:gd name="T22" fmla="*/ 0 w 19"/>
                      <a:gd name="T23" fmla="*/ 0 h 113"/>
                      <a:gd name="T24" fmla="*/ 0 w 19"/>
                      <a:gd name="T25" fmla="*/ 0 h 1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9"/>
                      <a:gd name="T40" fmla="*/ 0 h 113"/>
                      <a:gd name="T41" fmla="*/ 19 w 19"/>
                      <a:gd name="T42" fmla="*/ 113 h 1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9" h="113">
                        <a:moveTo>
                          <a:pt x="3" y="9"/>
                        </a:moveTo>
                        <a:lnTo>
                          <a:pt x="3" y="9"/>
                        </a:lnTo>
                        <a:lnTo>
                          <a:pt x="3" y="21"/>
                        </a:lnTo>
                        <a:lnTo>
                          <a:pt x="0" y="57"/>
                        </a:lnTo>
                        <a:lnTo>
                          <a:pt x="3" y="91"/>
                        </a:lnTo>
                        <a:lnTo>
                          <a:pt x="19" y="113"/>
                        </a:lnTo>
                        <a:lnTo>
                          <a:pt x="19" y="104"/>
                        </a:lnTo>
                        <a:lnTo>
                          <a:pt x="12" y="91"/>
                        </a:lnTo>
                        <a:lnTo>
                          <a:pt x="12" y="57"/>
                        </a:lnTo>
                        <a:lnTo>
                          <a:pt x="12" y="21"/>
                        </a:lnTo>
                        <a:lnTo>
                          <a:pt x="3" y="0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3" name="Freeform 401"/>
                  <p:cNvSpPr>
                    <a:spLocks/>
                  </p:cNvSpPr>
                  <p:nvPr/>
                </p:nvSpPr>
                <p:spPr bwMode="auto">
                  <a:xfrm>
                    <a:off x="1478" y="2179"/>
                    <a:ext cx="6" cy="35"/>
                  </a:xfrm>
                  <a:custGeom>
                    <a:avLst/>
                    <a:gdLst>
                      <a:gd name="T0" fmla="*/ 0 w 19"/>
                      <a:gd name="T1" fmla="*/ 0 h 107"/>
                      <a:gd name="T2" fmla="*/ 0 w 19"/>
                      <a:gd name="T3" fmla="*/ 0 h 107"/>
                      <a:gd name="T4" fmla="*/ 0 w 19"/>
                      <a:gd name="T5" fmla="*/ 0 h 107"/>
                      <a:gd name="T6" fmla="*/ 0 w 19"/>
                      <a:gd name="T7" fmla="*/ 0 h 107"/>
                      <a:gd name="T8" fmla="*/ 0 w 19"/>
                      <a:gd name="T9" fmla="*/ 0 h 107"/>
                      <a:gd name="T10" fmla="*/ 0 w 19"/>
                      <a:gd name="T11" fmla="*/ 0 h 107"/>
                      <a:gd name="T12" fmla="*/ 0 w 19"/>
                      <a:gd name="T13" fmla="*/ 0 h 107"/>
                      <a:gd name="T14" fmla="*/ 0 w 19"/>
                      <a:gd name="T15" fmla="*/ 0 h 107"/>
                      <a:gd name="T16" fmla="*/ 0 w 19"/>
                      <a:gd name="T17" fmla="*/ 0 h 107"/>
                      <a:gd name="T18" fmla="*/ 0 w 19"/>
                      <a:gd name="T19" fmla="*/ 0 h 107"/>
                      <a:gd name="T20" fmla="*/ 0 w 19"/>
                      <a:gd name="T21" fmla="*/ 0 h 107"/>
                      <a:gd name="T22" fmla="*/ 0 w 19"/>
                      <a:gd name="T23" fmla="*/ 0 h 107"/>
                      <a:gd name="T24" fmla="*/ 0 w 19"/>
                      <a:gd name="T25" fmla="*/ 0 h 10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9"/>
                      <a:gd name="T40" fmla="*/ 0 h 107"/>
                      <a:gd name="T41" fmla="*/ 19 w 19"/>
                      <a:gd name="T42" fmla="*/ 107 h 10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9" h="107">
                        <a:moveTo>
                          <a:pt x="0" y="107"/>
                        </a:moveTo>
                        <a:lnTo>
                          <a:pt x="0" y="107"/>
                        </a:lnTo>
                        <a:lnTo>
                          <a:pt x="11" y="88"/>
                        </a:lnTo>
                        <a:lnTo>
                          <a:pt x="12" y="54"/>
                        </a:lnTo>
                        <a:lnTo>
                          <a:pt x="12" y="21"/>
                        </a:lnTo>
                        <a:lnTo>
                          <a:pt x="19" y="9"/>
                        </a:lnTo>
                        <a:lnTo>
                          <a:pt x="19" y="0"/>
                        </a:lnTo>
                        <a:lnTo>
                          <a:pt x="3" y="18"/>
                        </a:lnTo>
                        <a:lnTo>
                          <a:pt x="0" y="54"/>
                        </a:lnTo>
                        <a:lnTo>
                          <a:pt x="2" y="88"/>
                        </a:lnTo>
                        <a:lnTo>
                          <a:pt x="0" y="98"/>
                        </a:lnTo>
                        <a:lnTo>
                          <a:pt x="0" y="107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4" name="Freeform 402"/>
                  <p:cNvSpPr>
                    <a:spLocks/>
                  </p:cNvSpPr>
                  <p:nvPr/>
                </p:nvSpPr>
                <p:spPr bwMode="auto">
                  <a:xfrm>
                    <a:off x="1472" y="2181"/>
                    <a:ext cx="6" cy="33"/>
                  </a:xfrm>
                  <a:custGeom>
                    <a:avLst/>
                    <a:gdLst>
                      <a:gd name="T0" fmla="*/ 0 w 15"/>
                      <a:gd name="T1" fmla="*/ 0 h 101"/>
                      <a:gd name="T2" fmla="*/ 0 w 15"/>
                      <a:gd name="T3" fmla="*/ 0 h 101"/>
                      <a:gd name="T4" fmla="*/ 0 w 15"/>
                      <a:gd name="T5" fmla="*/ 0 h 101"/>
                      <a:gd name="T6" fmla="*/ 0 w 15"/>
                      <a:gd name="T7" fmla="*/ 0 h 101"/>
                      <a:gd name="T8" fmla="*/ 0 w 15"/>
                      <a:gd name="T9" fmla="*/ 0 h 101"/>
                      <a:gd name="T10" fmla="*/ 0 w 15"/>
                      <a:gd name="T11" fmla="*/ 0 h 101"/>
                      <a:gd name="T12" fmla="*/ 0 w 15"/>
                      <a:gd name="T13" fmla="*/ 0 h 101"/>
                      <a:gd name="T14" fmla="*/ 0 w 15"/>
                      <a:gd name="T15" fmla="*/ 0 h 101"/>
                      <a:gd name="T16" fmla="*/ 0 w 15"/>
                      <a:gd name="T17" fmla="*/ 0 h 101"/>
                      <a:gd name="T18" fmla="*/ 0 w 15"/>
                      <a:gd name="T19" fmla="*/ 0 h 101"/>
                      <a:gd name="T20" fmla="*/ 0 w 15"/>
                      <a:gd name="T21" fmla="*/ 0 h 101"/>
                      <a:gd name="T22" fmla="*/ 0 w 15"/>
                      <a:gd name="T23" fmla="*/ 0 h 101"/>
                      <a:gd name="T24" fmla="*/ 0 w 15"/>
                      <a:gd name="T25" fmla="*/ 0 h 10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"/>
                      <a:gd name="T40" fmla="*/ 0 h 101"/>
                      <a:gd name="T41" fmla="*/ 15 w 15"/>
                      <a:gd name="T42" fmla="*/ 101 h 10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" h="101">
                        <a:moveTo>
                          <a:pt x="1" y="9"/>
                        </a:moveTo>
                        <a:lnTo>
                          <a:pt x="1" y="9"/>
                        </a:lnTo>
                        <a:lnTo>
                          <a:pt x="2" y="19"/>
                        </a:lnTo>
                        <a:lnTo>
                          <a:pt x="0" y="51"/>
                        </a:lnTo>
                        <a:lnTo>
                          <a:pt x="2" y="81"/>
                        </a:lnTo>
                        <a:lnTo>
                          <a:pt x="15" y="101"/>
                        </a:lnTo>
                        <a:lnTo>
                          <a:pt x="15" y="92"/>
                        </a:lnTo>
                        <a:lnTo>
                          <a:pt x="11" y="81"/>
                        </a:lnTo>
                        <a:lnTo>
                          <a:pt x="11" y="51"/>
                        </a:lnTo>
                        <a:lnTo>
                          <a:pt x="11" y="19"/>
                        </a:lnTo>
                        <a:lnTo>
                          <a:pt x="1" y="0"/>
                        </a:lnTo>
                        <a:lnTo>
                          <a:pt x="1" y="9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5" name="Freeform 403"/>
                  <p:cNvSpPr>
                    <a:spLocks/>
                  </p:cNvSpPr>
                  <p:nvPr/>
                </p:nvSpPr>
                <p:spPr bwMode="auto">
                  <a:xfrm>
                    <a:off x="1466" y="2181"/>
                    <a:ext cx="7" cy="26"/>
                  </a:xfrm>
                  <a:custGeom>
                    <a:avLst/>
                    <a:gdLst>
                      <a:gd name="T0" fmla="*/ 0 w 19"/>
                      <a:gd name="T1" fmla="*/ 0 h 78"/>
                      <a:gd name="T2" fmla="*/ 0 w 19"/>
                      <a:gd name="T3" fmla="*/ 0 h 78"/>
                      <a:gd name="T4" fmla="*/ 0 w 19"/>
                      <a:gd name="T5" fmla="*/ 0 h 78"/>
                      <a:gd name="T6" fmla="*/ 0 w 19"/>
                      <a:gd name="T7" fmla="*/ 0 h 78"/>
                      <a:gd name="T8" fmla="*/ 0 w 19"/>
                      <a:gd name="T9" fmla="*/ 0 h 78"/>
                      <a:gd name="T10" fmla="*/ 0 w 19"/>
                      <a:gd name="T11" fmla="*/ 0 h 78"/>
                      <a:gd name="T12" fmla="*/ 0 w 19"/>
                      <a:gd name="T13" fmla="*/ 0 h 78"/>
                      <a:gd name="T14" fmla="*/ 0 w 19"/>
                      <a:gd name="T15" fmla="*/ 0 h 78"/>
                      <a:gd name="T16" fmla="*/ 0 w 19"/>
                      <a:gd name="T17" fmla="*/ 0 h 78"/>
                      <a:gd name="T18" fmla="*/ 0 w 19"/>
                      <a:gd name="T19" fmla="*/ 0 h 78"/>
                      <a:gd name="T20" fmla="*/ 0 w 19"/>
                      <a:gd name="T21" fmla="*/ 0 h 78"/>
                      <a:gd name="T22" fmla="*/ 0 w 19"/>
                      <a:gd name="T23" fmla="*/ 0 h 78"/>
                      <a:gd name="T24" fmla="*/ 0 w 19"/>
                      <a:gd name="T25" fmla="*/ 0 h 7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9"/>
                      <a:gd name="T40" fmla="*/ 0 h 78"/>
                      <a:gd name="T41" fmla="*/ 19 w 19"/>
                      <a:gd name="T42" fmla="*/ 78 h 7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9" h="78">
                        <a:moveTo>
                          <a:pt x="0" y="78"/>
                        </a:moveTo>
                        <a:lnTo>
                          <a:pt x="0" y="78"/>
                        </a:lnTo>
                        <a:lnTo>
                          <a:pt x="10" y="64"/>
                        </a:lnTo>
                        <a:lnTo>
                          <a:pt x="12" y="39"/>
                        </a:lnTo>
                        <a:lnTo>
                          <a:pt x="12" y="16"/>
                        </a:lnTo>
                        <a:lnTo>
                          <a:pt x="19" y="9"/>
                        </a:lnTo>
                        <a:lnTo>
                          <a:pt x="19" y="0"/>
                        </a:lnTo>
                        <a:lnTo>
                          <a:pt x="3" y="13"/>
                        </a:lnTo>
                        <a:lnTo>
                          <a:pt x="0" y="39"/>
                        </a:lnTo>
                        <a:lnTo>
                          <a:pt x="2" y="64"/>
                        </a:lnTo>
                        <a:lnTo>
                          <a:pt x="0" y="69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6" name="Freeform 404"/>
                  <p:cNvSpPr>
                    <a:spLocks/>
                  </p:cNvSpPr>
                  <p:nvPr/>
                </p:nvSpPr>
                <p:spPr bwMode="auto">
                  <a:xfrm>
                    <a:off x="1462" y="2182"/>
                    <a:ext cx="4" cy="25"/>
                  </a:xfrm>
                  <a:custGeom>
                    <a:avLst/>
                    <a:gdLst>
                      <a:gd name="T0" fmla="*/ 0 w 13"/>
                      <a:gd name="T1" fmla="*/ 0 h 75"/>
                      <a:gd name="T2" fmla="*/ 0 w 13"/>
                      <a:gd name="T3" fmla="*/ 0 h 75"/>
                      <a:gd name="T4" fmla="*/ 0 w 13"/>
                      <a:gd name="T5" fmla="*/ 0 h 75"/>
                      <a:gd name="T6" fmla="*/ 0 w 13"/>
                      <a:gd name="T7" fmla="*/ 0 h 75"/>
                      <a:gd name="T8" fmla="*/ 0 w 13"/>
                      <a:gd name="T9" fmla="*/ 0 h 75"/>
                      <a:gd name="T10" fmla="*/ 0 w 13"/>
                      <a:gd name="T11" fmla="*/ 0 h 75"/>
                      <a:gd name="T12" fmla="*/ 0 w 13"/>
                      <a:gd name="T13" fmla="*/ 0 h 75"/>
                      <a:gd name="T14" fmla="*/ 0 w 13"/>
                      <a:gd name="T15" fmla="*/ 0 h 75"/>
                      <a:gd name="T16" fmla="*/ 0 w 13"/>
                      <a:gd name="T17" fmla="*/ 0 h 75"/>
                      <a:gd name="T18" fmla="*/ 0 w 13"/>
                      <a:gd name="T19" fmla="*/ 0 h 75"/>
                      <a:gd name="T20" fmla="*/ 0 w 13"/>
                      <a:gd name="T21" fmla="*/ 0 h 75"/>
                      <a:gd name="T22" fmla="*/ 0 w 13"/>
                      <a:gd name="T23" fmla="*/ 0 h 75"/>
                      <a:gd name="T24" fmla="*/ 0 w 13"/>
                      <a:gd name="T25" fmla="*/ 0 h 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"/>
                      <a:gd name="T40" fmla="*/ 0 h 75"/>
                      <a:gd name="T41" fmla="*/ 13 w 13"/>
                      <a:gd name="T42" fmla="*/ 75 h 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" h="75">
                        <a:moveTo>
                          <a:pt x="3" y="10"/>
                        </a:moveTo>
                        <a:lnTo>
                          <a:pt x="3" y="12"/>
                        </a:lnTo>
                        <a:lnTo>
                          <a:pt x="3" y="16"/>
                        </a:lnTo>
                        <a:lnTo>
                          <a:pt x="0" y="38"/>
                        </a:lnTo>
                        <a:lnTo>
                          <a:pt x="2" y="61"/>
                        </a:lnTo>
                        <a:lnTo>
                          <a:pt x="13" y="75"/>
                        </a:lnTo>
                        <a:lnTo>
                          <a:pt x="13" y="66"/>
                        </a:lnTo>
                        <a:lnTo>
                          <a:pt x="10" y="61"/>
                        </a:lnTo>
                        <a:lnTo>
                          <a:pt x="12" y="38"/>
                        </a:lnTo>
                        <a:lnTo>
                          <a:pt x="12" y="16"/>
                        </a:lnTo>
                        <a:lnTo>
                          <a:pt x="3" y="0"/>
                        </a:lnTo>
                        <a:lnTo>
                          <a:pt x="3" y="2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7" name="Freeform 405"/>
                  <p:cNvSpPr>
                    <a:spLocks/>
                  </p:cNvSpPr>
                  <p:nvPr/>
                </p:nvSpPr>
                <p:spPr bwMode="auto">
                  <a:xfrm>
                    <a:off x="1458" y="2183"/>
                    <a:ext cx="5" cy="18"/>
                  </a:xfrm>
                  <a:custGeom>
                    <a:avLst/>
                    <a:gdLst>
                      <a:gd name="T0" fmla="*/ 0 w 14"/>
                      <a:gd name="T1" fmla="*/ 0 h 56"/>
                      <a:gd name="T2" fmla="*/ 0 w 14"/>
                      <a:gd name="T3" fmla="*/ 0 h 56"/>
                      <a:gd name="T4" fmla="*/ 0 w 14"/>
                      <a:gd name="T5" fmla="*/ 0 h 56"/>
                      <a:gd name="T6" fmla="*/ 0 w 14"/>
                      <a:gd name="T7" fmla="*/ 0 h 56"/>
                      <a:gd name="T8" fmla="*/ 0 w 14"/>
                      <a:gd name="T9" fmla="*/ 0 h 56"/>
                      <a:gd name="T10" fmla="*/ 0 w 14"/>
                      <a:gd name="T11" fmla="*/ 0 h 56"/>
                      <a:gd name="T12" fmla="*/ 0 w 14"/>
                      <a:gd name="T13" fmla="*/ 0 h 56"/>
                      <a:gd name="T14" fmla="*/ 0 w 14"/>
                      <a:gd name="T15" fmla="*/ 0 h 56"/>
                      <a:gd name="T16" fmla="*/ 0 w 14"/>
                      <a:gd name="T17" fmla="*/ 0 h 56"/>
                      <a:gd name="T18" fmla="*/ 0 w 14"/>
                      <a:gd name="T19" fmla="*/ 0 h 56"/>
                      <a:gd name="T20" fmla="*/ 0 w 14"/>
                      <a:gd name="T21" fmla="*/ 0 h 56"/>
                      <a:gd name="T22" fmla="*/ 0 w 14"/>
                      <a:gd name="T23" fmla="*/ 0 h 56"/>
                      <a:gd name="T24" fmla="*/ 0 w 14"/>
                      <a:gd name="T25" fmla="*/ 0 h 5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"/>
                      <a:gd name="T40" fmla="*/ 0 h 56"/>
                      <a:gd name="T41" fmla="*/ 14 w 14"/>
                      <a:gd name="T42" fmla="*/ 56 h 5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" h="56">
                        <a:moveTo>
                          <a:pt x="0" y="56"/>
                        </a:moveTo>
                        <a:lnTo>
                          <a:pt x="0" y="56"/>
                        </a:lnTo>
                        <a:lnTo>
                          <a:pt x="10" y="44"/>
                        </a:lnTo>
                        <a:lnTo>
                          <a:pt x="11" y="27"/>
                        </a:lnTo>
                        <a:lnTo>
                          <a:pt x="11" y="13"/>
                        </a:lnTo>
                        <a:lnTo>
                          <a:pt x="14" y="8"/>
                        </a:lnTo>
                        <a:lnTo>
                          <a:pt x="14" y="0"/>
                        </a:lnTo>
                        <a:lnTo>
                          <a:pt x="3" y="10"/>
                        </a:lnTo>
                        <a:lnTo>
                          <a:pt x="0" y="27"/>
                        </a:lnTo>
                        <a:lnTo>
                          <a:pt x="1" y="44"/>
                        </a:lnTo>
                        <a:lnTo>
                          <a:pt x="0" y="47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8" name="Freeform 406"/>
                  <p:cNvSpPr>
                    <a:spLocks/>
                  </p:cNvSpPr>
                  <p:nvPr/>
                </p:nvSpPr>
                <p:spPr bwMode="auto">
                  <a:xfrm>
                    <a:off x="1455" y="2183"/>
                    <a:ext cx="3" cy="18"/>
                  </a:xfrm>
                  <a:custGeom>
                    <a:avLst/>
                    <a:gdLst>
                      <a:gd name="T0" fmla="*/ 0 w 11"/>
                      <a:gd name="T1" fmla="*/ 0 h 55"/>
                      <a:gd name="T2" fmla="*/ 0 w 11"/>
                      <a:gd name="T3" fmla="*/ 0 h 55"/>
                      <a:gd name="T4" fmla="*/ 0 w 11"/>
                      <a:gd name="T5" fmla="*/ 0 h 55"/>
                      <a:gd name="T6" fmla="*/ 0 w 11"/>
                      <a:gd name="T7" fmla="*/ 0 h 55"/>
                      <a:gd name="T8" fmla="*/ 0 w 11"/>
                      <a:gd name="T9" fmla="*/ 0 h 55"/>
                      <a:gd name="T10" fmla="*/ 0 w 11"/>
                      <a:gd name="T11" fmla="*/ 0 h 55"/>
                      <a:gd name="T12" fmla="*/ 0 w 11"/>
                      <a:gd name="T13" fmla="*/ 0 h 55"/>
                      <a:gd name="T14" fmla="*/ 0 w 11"/>
                      <a:gd name="T15" fmla="*/ 0 h 55"/>
                      <a:gd name="T16" fmla="*/ 0 w 11"/>
                      <a:gd name="T17" fmla="*/ 0 h 55"/>
                      <a:gd name="T18" fmla="*/ 0 w 11"/>
                      <a:gd name="T19" fmla="*/ 0 h 55"/>
                      <a:gd name="T20" fmla="*/ 0 w 11"/>
                      <a:gd name="T21" fmla="*/ 0 h 55"/>
                      <a:gd name="T22" fmla="*/ 0 w 11"/>
                      <a:gd name="T23" fmla="*/ 0 h 55"/>
                      <a:gd name="T24" fmla="*/ 0 w 11"/>
                      <a:gd name="T25" fmla="*/ 0 h 5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"/>
                      <a:gd name="T40" fmla="*/ 0 h 55"/>
                      <a:gd name="T41" fmla="*/ 11 w 11"/>
                      <a:gd name="T42" fmla="*/ 55 h 5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" h="55">
                        <a:moveTo>
                          <a:pt x="3" y="12"/>
                        </a:moveTo>
                        <a:lnTo>
                          <a:pt x="3" y="10"/>
                        </a:lnTo>
                        <a:lnTo>
                          <a:pt x="1" y="13"/>
                        </a:lnTo>
                        <a:lnTo>
                          <a:pt x="0" y="27"/>
                        </a:lnTo>
                        <a:lnTo>
                          <a:pt x="0" y="43"/>
                        </a:lnTo>
                        <a:lnTo>
                          <a:pt x="10" y="55"/>
                        </a:lnTo>
                        <a:lnTo>
                          <a:pt x="10" y="46"/>
                        </a:lnTo>
                        <a:lnTo>
                          <a:pt x="8" y="43"/>
                        </a:lnTo>
                        <a:lnTo>
                          <a:pt x="11" y="27"/>
                        </a:lnTo>
                        <a:lnTo>
                          <a:pt x="10" y="1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3" y="12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79" name="Freeform 407"/>
                  <p:cNvSpPr>
                    <a:spLocks/>
                  </p:cNvSpPr>
                  <p:nvPr/>
                </p:nvSpPr>
                <p:spPr bwMode="auto">
                  <a:xfrm>
                    <a:off x="1451" y="2183"/>
                    <a:ext cx="5" cy="17"/>
                  </a:xfrm>
                  <a:custGeom>
                    <a:avLst/>
                    <a:gdLst>
                      <a:gd name="T0" fmla="*/ 0 w 15"/>
                      <a:gd name="T1" fmla="*/ 0 h 53"/>
                      <a:gd name="T2" fmla="*/ 0 w 15"/>
                      <a:gd name="T3" fmla="*/ 0 h 53"/>
                      <a:gd name="T4" fmla="*/ 0 w 15"/>
                      <a:gd name="T5" fmla="*/ 0 h 53"/>
                      <a:gd name="T6" fmla="*/ 0 w 15"/>
                      <a:gd name="T7" fmla="*/ 0 h 53"/>
                      <a:gd name="T8" fmla="*/ 0 w 15"/>
                      <a:gd name="T9" fmla="*/ 0 h 53"/>
                      <a:gd name="T10" fmla="*/ 0 w 15"/>
                      <a:gd name="T11" fmla="*/ 0 h 53"/>
                      <a:gd name="T12" fmla="*/ 0 w 15"/>
                      <a:gd name="T13" fmla="*/ 0 h 53"/>
                      <a:gd name="T14" fmla="*/ 0 w 15"/>
                      <a:gd name="T15" fmla="*/ 0 h 53"/>
                      <a:gd name="T16" fmla="*/ 0 w 15"/>
                      <a:gd name="T17" fmla="*/ 0 h 53"/>
                      <a:gd name="T18" fmla="*/ 0 w 15"/>
                      <a:gd name="T19" fmla="*/ 0 h 53"/>
                      <a:gd name="T20" fmla="*/ 0 w 15"/>
                      <a:gd name="T21" fmla="*/ 0 h 53"/>
                      <a:gd name="T22" fmla="*/ 0 w 15"/>
                      <a:gd name="T23" fmla="*/ 0 h 53"/>
                      <a:gd name="T24" fmla="*/ 0 w 15"/>
                      <a:gd name="T25" fmla="*/ 0 h 5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"/>
                      <a:gd name="T40" fmla="*/ 0 h 53"/>
                      <a:gd name="T41" fmla="*/ 15 w 15"/>
                      <a:gd name="T42" fmla="*/ 53 h 5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" h="53">
                        <a:moveTo>
                          <a:pt x="0" y="53"/>
                        </a:moveTo>
                        <a:lnTo>
                          <a:pt x="0" y="53"/>
                        </a:lnTo>
                        <a:lnTo>
                          <a:pt x="9" y="45"/>
                        </a:lnTo>
                        <a:lnTo>
                          <a:pt x="10" y="27"/>
                        </a:lnTo>
                        <a:lnTo>
                          <a:pt x="12" y="14"/>
                        </a:lnTo>
                        <a:lnTo>
                          <a:pt x="15" y="12"/>
                        </a:lnTo>
                        <a:lnTo>
                          <a:pt x="15" y="0"/>
                        </a:lnTo>
                        <a:lnTo>
                          <a:pt x="3" y="12"/>
                        </a:lnTo>
                        <a:lnTo>
                          <a:pt x="2" y="27"/>
                        </a:lnTo>
                        <a:lnTo>
                          <a:pt x="0" y="42"/>
                        </a:lnTo>
                        <a:lnTo>
                          <a:pt x="0" y="45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0" name="Freeform 408"/>
                  <p:cNvSpPr>
                    <a:spLocks/>
                  </p:cNvSpPr>
                  <p:nvPr/>
                </p:nvSpPr>
                <p:spPr bwMode="auto">
                  <a:xfrm>
                    <a:off x="1447" y="2183"/>
                    <a:ext cx="4" cy="17"/>
                  </a:xfrm>
                  <a:custGeom>
                    <a:avLst/>
                    <a:gdLst>
                      <a:gd name="T0" fmla="*/ 0 w 12"/>
                      <a:gd name="T1" fmla="*/ 0 h 53"/>
                      <a:gd name="T2" fmla="*/ 0 w 12"/>
                      <a:gd name="T3" fmla="*/ 0 h 53"/>
                      <a:gd name="T4" fmla="*/ 0 w 12"/>
                      <a:gd name="T5" fmla="*/ 0 h 53"/>
                      <a:gd name="T6" fmla="*/ 0 w 12"/>
                      <a:gd name="T7" fmla="*/ 0 h 53"/>
                      <a:gd name="T8" fmla="*/ 0 w 12"/>
                      <a:gd name="T9" fmla="*/ 0 h 53"/>
                      <a:gd name="T10" fmla="*/ 0 w 12"/>
                      <a:gd name="T11" fmla="*/ 0 h 53"/>
                      <a:gd name="T12" fmla="*/ 0 w 12"/>
                      <a:gd name="T13" fmla="*/ 0 h 53"/>
                      <a:gd name="T14" fmla="*/ 0 w 12"/>
                      <a:gd name="T15" fmla="*/ 0 h 53"/>
                      <a:gd name="T16" fmla="*/ 0 w 12"/>
                      <a:gd name="T17" fmla="*/ 0 h 53"/>
                      <a:gd name="T18" fmla="*/ 0 w 12"/>
                      <a:gd name="T19" fmla="*/ 0 h 53"/>
                      <a:gd name="T20" fmla="*/ 0 w 12"/>
                      <a:gd name="T21" fmla="*/ 0 h 53"/>
                      <a:gd name="T22" fmla="*/ 0 w 12"/>
                      <a:gd name="T23" fmla="*/ 0 h 53"/>
                      <a:gd name="T24" fmla="*/ 0 w 12"/>
                      <a:gd name="T25" fmla="*/ 0 h 5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"/>
                      <a:gd name="T40" fmla="*/ 0 h 53"/>
                      <a:gd name="T41" fmla="*/ 12 w 12"/>
                      <a:gd name="T42" fmla="*/ 53 h 5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" h="53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2" y="14"/>
                        </a:lnTo>
                        <a:lnTo>
                          <a:pt x="0" y="27"/>
                        </a:lnTo>
                        <a:lnTo>
                          <a:pt x="2" y="42"/>
                        </a:lnTo>
                        <a:lnTo>
                          <a:pt x="10" y="53"/>
                        </a:lnTo>
                        <a:lnTo>
                          <a:pt x="10" y="45"/>
                        </a:lnTo>
                        <a:lnTo>
                          <a:pt x="10" y="42"/>
                        </a:lnTo>
                        <a:lnTo>
                          <a:pt x="12" y="27"/>
                        </a:lnTo>
                        <a:lnTo>
                          <a:pt x="10" y="1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1" name="Freeform 409"/>
                  <p:cNvSpPr>
                    <a:spLocks/>
                  </p:cNvSpPr>
                  <p:nvPr/>
                </p:nvSpPr>
                <p:spPr bwMode="auto">
                  <a:xfrm>
                    <a:off x="1444" y="2183"/>
                    <a:ext cx="3" cy="8"/>
                  </a:xfrm>
                  <a:custGeom>
                    <a:avLst/>
                    <a:gdLst>
                      <a:gd name="T0" fmla="*/ 0 w 11"/>
                      <a:gd name="T1" fmla="*/ 0 h 24"/>
                      <a:gd name="T2" fmla="*/ 0 w 11"/>
                      <a:gd name="T3" fmla="*/ 0 h 24"/>
                      <a:gd name="T4" fmla="*/ 0 w 11"/>
                      <a:gd name="T5" fmla="*/ 0 h 24"/>
                      <a:gd name="T6" fmla="*/ 0 w 11"/>
                      <a:gd name="T7" fmla="*/ 0 h 24"/>
                      <a:gd name="T8" fmla="*/ 0 w 11"/>
                      <a:gd name="T9" fmla="*/ 0 h 24"/>
                      <a:gd name="T10" fmla="*/ 0 w 11"/>
                      <a:gd name="T11" fmla="*/ 0 h 24"/>
                      <a:gd name="T12" fmla="*/ 0 w 11"/>
                      <a:gd name="T13" fmla="*/ 0 h 24"/>
                      <a:gd name="T14" fmla="*/ 0 w 11"/>
                      <a:gd name="T15" fmla="*/ 0 h 24"/>
                      <a:gd name="T16" fmla="*/ 0 w 11"/>
                      <a:gd name="T17" fmla="*/ 0 h 24"/>
                      <a:gd name="T18" fmla="*/ 0 w 11"/>
                      <a:gd name="T19" fmla="*/ 0 h 24"/>
                      <a:gd name="T20" fmla="*/ 0 w 11"/>
                      <a:gd name="T21" fmla="*/ 0 h 24"/>
                      <a:gd name="T22" fmla="*/ 0 w 11"/>
                      <a:gd name="T23" fmla="*/ 0 h 24"/>
                      <a:gd name="T24" fmla="*/ 0 w 11"/>
                      <a:gd name="T25" fmla="*/ 0 h 2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1"/>
                      <a:gd name="T40" fmla="*/ 0 h 24"/>
                      <a:gd name="T41" fmla="*/ 11 w 11"/>
                      <a:gd name="T42" fmla="*/ 24 h 2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1" h="24">
                        <a:moveTo>
                          <a:pt x="8" y="24"/>
                        </a:moveTo>
                        <a:lnTo>
                          <a:pt x="8" y="24"/>
                        </a:lnTo>
                        <a:lnTo>
                          <a:pt x="10" y="14"/>
                        </a:lnTo>
                        <a:lnTo>
                          <a:pt x="10" y="10"/>
                        </a:lnTo>
                        <a:lnTo>
                          <a:pt x="11" y="12"/>
                        </a:lnTo>
                        <a:lnTo>
                          <a:pt x="11" y="0"/>
                        </a:lnTo>
                        <a:lnTo>
                          <a:pt x="7" y="1"/>
                        </a:lnTo>
                        <a:lnTo>
                          <a:pt x="1" y="7"/>
                        </a:lnTo>
                        <a:lnTo>
                          <a:pt x="1" y="14"/>
                        </a:lnTo>
                        <a:lnTo>
                          <a:pt x="0" y="24"/>
                        </a:lnTo>
                        <a:lnTo>
                          <a:pt x="8" y="24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2" name="Freeform 410"/>
                  <p:cNvSpPr>
                    <a:spLocks/>
                  </p:cNvSpPr>
                  <p:nvPr/>
                </p:nvSpPr>
                <p:spPr bwMode="auto">
                  <a:xfrm>
                    <a:off x="1433" y="2191"/>
                    <a:ext cx="13" cy="19"/>
                  </a:xfrm>
                  <a:custGeom>
                    <a:avLst/>
                    <a:gdLst>
                      <a:gd name="T0" fmla="*/ 0 w 39"/>
                      <a:gd name="T1" fmla="*/ 0 h 57"/>
                      <a:gd name="T2" fmla="*/ 0 w 39"/>
                      <a:gd name="T3" fmla="*/ 0 h 57"/>
                      <a:gd name="T4" fmla="*/ 0 w 39"/>
                      <a:gd name="T5" fmla="*/ 0 h 57"/>
                      <a:gd name="T6" fmla="*/ 0 w 39"/>
                      <a:gd name="T7" fmla="*/ 0 h 57"/>
                      <a:gd name="T8" fmla="*/ 0 w 39"/>
                      <a:gd name="T9" fmla="*/ 0 h 57"/>
                      <a:gd name="T10" fmla="*/ 0 w 39"/>
                      <a:gd name="T11" fmla="*/ 0 h 57"/>
                      <a:gd name="T12" fmla="*/ 0 w 39"/>
                      <a:gd name="T13" fmla="*/ 0 h 57"/>
                      <a:gd name="T14" fmla="*/ 0 w 39"/>
                      <a:gd name="T15" fmla="*/ 0 h 57"/>
                      <a:gd name="T16" fmla="*/ 0 w 39"/>
                      <a:gd name="T17" fmla="*/ 0 h 57"/>
                      <a:gd name="T18" fmla="*/ 0 w 39"/>
                      <a:gd name="T19" fmla="*/ 0 h 57"/>
                      <a:gd name="T20" fmla="*/ 0 w 39"/>
                      <a:gd name="T21" fmla="*/ 0 h 57"/>
                      <a:gd name="T22" fmla="*/ 0 w 39"/>
                      <a:gd name="T23" fmla="*/ 0 h 57"/>
                      <a:gd name="T24" fmla="*/ 0 w 39"/>
                      <a:gd name="T25" fmla="*/ 0 h 57"/>
                      <a:gd name="T26" fmla="*/ 0 w 39"/>
                      <a:gd name="T27" fmla="*/ 0 h 57"/>
                      <a:gd name="T28" fmla="*/ 0 w 39"/>
                      <a:gd name="T29" fmla="*/ 0 h 57"/>
                      <a:gd name="T30" fmla="*/ 0 w 39"/>
                      <a:gd name="T31" fmla="*/ 0 h 57"/>
                      <a:gd name="T32" fmla="*/ 0 w 39"/>
                      <a:gd name="T33" fmla="*/ 0 h 57"/>
                      <a:gd name="T34" fmla="*/ 0 w 39"/>
                      <a:gd name="T35" fmla="*/ 0 h 5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9"/>
                      <a:gd name="T55" fmla="*/ 0 h 57"/>
                      <a:gd name="T56" fmla="*/ 39 w 39"/>
                      <a:gd name="T57" fmla="*/ 57 h 5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9" h="57">
                        <a:moveTo>
                          <a:pt x="2" y="49"/>
                        </a:moveTo>
                        <a:lnTo>
                          <a:pt x="9" y="57"/>
                        </a:lnTo>
                        <a:lnTo>
                          <a:pt x="18" y="48"/>
                        </a:lnTo>
                        <a:lnTo>
                          <a:pt x="28" y="38"/>
                        </a:lnTo>
                        <a:lnTo>
                          <a:pt x="35" y="21"/>
                        </a:lnTo>
                        <a:lnTo>
                          <a:pt x="39" y="0"/>
                        </a:lnTo>
                        <a:lnTo>
                          <a:pt x="31" y="0"/>
                        </a:lnTo>
                        <a:lnTo>
                          <a:pt x="26" y="18"/>
                        </a:lnTo>
                        <a:lnTo>
                          <a:pt x="19" y="32"/>
                        </a:lnTo>
                        <a:lnTo>
                          <a:pt x="12" y="42"/>
                        </a:lnTo>
                        <a:lnTo>
                          <a:pt x="3" y="48"/>
                        </a:lnTo>
                        <a:lnTo>
                          <a:pt x="11" y="55"/>
                        </a:lnTo>
                        <a:lnTo>
                          <a:pt x="3" y="48"/>
                        </a:lnTo>
                        <a:lnTo>
                          <a:pt x="0" y="51"/>
                        </a:lnTo>
                        <a:lnTo>
                          <a:pt x="2" y="54"/>
                        </a:lnTo>
                        <a:lnTo>
                          <a:pt x="5" y="57"/>
                        </a:lnTo>
                        <a:lnTo>
                          <a:pt x="9" y="57"/>
                        </a:lnTo>
                        <a:lnTo>
                          <a:pt x="2" y="49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3" name="Freeform 411"/>
                  <p:cNvSpPr>
                    <a:spLocks/>
                  </p:cNvSpPr>
                  <p:nvPr/>
                </p:nvSpPr>
                <p:spPr bwMode="auto">
                  <a:xfrm>
                    <a:off x="1403" y="2176"/>
                    <a:ext cx="38" cy="33"/>
                  </a:xfrm>
                  <a:custGeom>
                    <a:avLst/>
                    <a:gdLst>
                      <a:gd name="T0" fmla="*/ 0 w 112"/>
                      <a:gd name="T1" fmla="*/ 0 h 101"/>
                      <a:gd name="T2" fmla="*/ 0 w 112"/>
                      <a:gd name="T3" fmla="*/ 0 h 101"/>
                      <a:gd name="T4" fmla="*/ 0 w 112"/>
                      <a:gd name="T5" fmla="*/ 0 h 101"/>
                      <a:gd name="T6" fmla="*/ 0 w 112"/>
                      <a:gd name="T7" fmla="*/ 0 h 101"/>
                      <a:gd name="T8" fmla="*/ 0 w 112"/>
                      <a:gd name="T9" fmla="*/ 0 h 101"/>
                      <a:gd name="T10" fmla="*/ 0 w 112"/>
                      <a:gd name="T11" fmla="*/ 0 h 101"/>
                      <a:gd name="T12" fmla="*/ 0 w 112"/>
                      <a:gd name="T13" fmla="*/ 0 h 101"/>
                      <a:gd name="T14" fmla="*/ 0 w 112"/>
                      <a:gd name="T15" fmla="*/ 0 h 101"/>
                      <a:gd name="T16" fmla="*/ 0 w 112"/>
                      <a:gd name="T17" fmla="*/ 0 h 101"/>
                      <a:gd name="T18" fmla="*/ 0 w 112"/>
                      <a:gd name="T19" fmla="*/ 0 h 101"/>
                      <a:gd name="T20" fmla="*/ 0 w 112"/>
                      <a:gd name="T21" fmla="*/ 0 h 101"/>
                      <a:gd name="T22" fmla="*/ 0 w 112"/>
                      <a:gd name="T23" fmla="*/ 0 h 101"/>
                      <a:gd name="T24" fmla="*/ 0 w 112"/>
                      <a:gd name="T25" fmla="*/ 0 h 101"/>
                      <a:gd name="T26" fmla="*/ 0 w 112"/>
                      <a:gd name="T27" fmla="*/ 0 h 101"/>
                      <a:gd name="T28" fmla="*/ 0 w 112"/>
                      <a:gd name="T29" fmla="*/ 0 h 101"/>
                      <a:gd name="T30" fmla="*/ 0 w 112"/>
                      <a:gd name="T31" fmla="*/ 0 h 101"/>
                      <a:gd name="T32" fmla="*/ 0 w 112"/>
                      <a:gd name="T33" fmla="*/ 0 h 101"/>
                      <a:gd name="T34" fmla="*/ 0 w 112"/>
                      <a:gd name="T35" fmla="*/ 0 h 101"/>
                      <a:gd name="T36" fmla="*/ 0 w 112"/>
                      <a:gd name="T37" fmla="*/ 0 h 101"/>
                      <a:gd name="T38" fmla="*/ 0 w 112"/>
                      <a:gd name="T39" fmla="*/ 0 h 101"/>
                      <a:gd name="T40" fmla="*/ 0 w 112"/>
                      <a:gd name="T41" fmla="*/ 0 h 101"/>
                      <a:gd name="T42" fmla="*/ 0 w 112"/>
                      <a:gd name="T43" fmla="*/ 0 h 101"/>
                      <a:gd name="T44" fmla="*/ 0 w 112"/>
                      <a:gd name="T45" fmla="*/ 0 h 101"/>
                      <a:gd name="T46" fmla="*/ 0 w 112"/>
                      <a:gd name="T47" fmla="*/ 0 h 101"/>
                      <a:gd name="T48" fmla="*/ 0 w 112"/>
                      <a:gd name="T49" fmla="*/ 0 h 101"/>
                      <a:gd name="T50" fmla="*/ 0 w 112"/>
                      <a:gd name="T51" fmla="*/ 0 h 10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12"/>
                      <a:gd name="T79" fmla="*/ 0 h 101"/>
                      <a:gd name="T80" fmla="*/ 112 w 112"/>
                      <a:gd name="T81" fmla="*/ 101 h 10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12" h="101">
                        <a:moveTo>
                          <a:pt x="1" y="22"/>
                        </a:moveTo>
                        <a:lnTo>
                          <a:pt x="8" y="21"/>
                        </a:lnTo>
                        <a:lnTo>
                          <a:pt x="17" y="13"/>
                        </a:lnTo>
                        <a:lnTo>
                          <a:pt x="36" y="9"/>
                        </a:lnTo>
                        <a:lnTo>
                          <a:pt x="57" y="9"/>
                        </a:lnTo>
                        <a:lnTo>
                          <a:pt x="77" y="13"/>
                        </a:lnTo>
                        <a:lnTo>
                          <a:pt x="95" y="22"/>
                        </a:lnTo>
                        <a:lnTo>
                          <a:pt x="103" y="38"/>
                        </a:lnTo>
                        <a:lnTo>
                          <a:pt x="103" y="64"/>
                        </a:lnTo>
                        <a:lnTo>
                          <a:pt x="89" y="95"/>
                        </a:lnTo>
                        <a:lnTo>
                          <a:pt x="98" y="101"/>
                        </a:lnTo>
                        <a:lnTo>
                          <a:pt x="112" y="64"/>
                        </a:lnTo>
                        <a:lnTo>
                          <a:pt x="112" y="38"/>
                        </a:lnTo>
                        <a:lnTo>
                          <a:pt x="100" y="16"/>
                        </a:lnTo>
                        <a:lnTo>
                          <a:pt x="80" y="5"/>
                        </a:lnTo>
                        <a:lnTo>
                          <a:pt x="57" y="0"/>
                        </a:lnTo>
                        <a:lnTo>
                          <a:pt x="36" y="0"/>
                        </a:lnTo>
                        <a:lnTo>
                          <a:pt x="14" y="5"/>
                        </a:lnTo>
                        <a:lnTo>
                          <a:pt x="0" y="15"/>
                        </a:lnTo>
                        <a:lnTo>
                          <a:pt x="7" y="13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2" y="22"/>
                        </a:lnTo>
                        <a:lnTo>
                          <a:pt x="5" y="23"/>
                        </a:lnTo>
                        <a:lnTo>
                          <a:pt x="8" y="21"/>
                        </a:lnTo>
                        <a:lnTo>
                          <a:pt x="1" y="22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4" name="Freeform 412"/>
                  <p:cNvSpPr>
                    <a:spLocks/>
                  </p:cNvSpPr>
                  <p:nvPr/>
                </p:nvSpPr>
                <p:spPr bwMode="auto">
                  <a:xfrm>
                    <a:off x="1402" y="2176"/>
                    <a:ext cx="7" cy="7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w 20"/>
                      <a:gd name="T9" fmla="*/ 0 h 23"/>
                      <a:gd name="T10" fmla="*/ 0 w 20"/>
                      <a:gd name="T11" fmla="*/ 0 h 23"/>
                      <a:gd name="T12" fmla="*/ 0 w 20"/>
                      <a:gd name="T13" fmla="*/ 0 h 23"/>
                      <a:gd name="T14" fmla="*/ 0 w 20"/>
                      <a:gd name="T15" fmla="*/ 0 h 23"/>
                      <a:gd name="T16" fmla="*/ 0 w 20"/>
                      <a:gd name="T17" fmla="*/ 0 h 23"/>
                      <a:gd name="T18" fmla="*/ 0 w 20"/>
                      <a:gd name="T19" fmla="*/ 0 h 23"/>
                      <a:gd name="T20" fmla="*/ 0 w 20"/>
                      <a:gd name="T21" fmla="*/ 0 h 23"/>
                      <a:gd name="T22" fmla="*/ 0 w 20"/>
                      <a:gd name="T23" fmla="*/ 0 h 23"/>
                      <a:gd name="T24" fmla="*/ 0 w 20"/>
                      <a:gd name="T25" fmla="*/ 0 h 2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"/>
                      <a:gd name="T40" fmla="*/ 0 h 23"/>
                      <a:gd name="T41" fmla="*/ 20 w 20"/>
                      <a:gd name="T42" fmla="*/ 23 h 2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" h="23">
                        <a:moveTo>
                          <a:pt x="17" y="0"/>
                        </a:moveTo>
                        <a:lnTo>
                          <a:pt x="17" y="0"/>
                        </a:lnTo>
                        <a:lnTo>
                          <a:pt x="7" y="4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4" y="23"/>
                        </a:lnTo>
                        <a:lnTo>
                          <a:pt x="10" y="14"/>
                        </a:lnTo>
                        <a:lnTo>
                          <a:pt x="8" y="16"/>
                        </a:lnTo>
                        <a:lnTo>
                          <a:pt x="10" y="16"/>
                        </a:lnTo>
                        <a:lnTo>
                          <a:pt x="13" y="13"/>
                        </a:lnTo>
                        <a:lnTo>
                          <a:pt x="20" y="9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5" name="Freeform 413"/>
                  <p:cNvSpPr>
                    <a:spLocks/>
                  </p:cNvSpPr>
                  <p:nvPr/>
                </p:nvSpPr>
                <p:spPr bwMode="auto">
                  <a:xfrm>
                    <a:off x="1408" y="2173"/>
                    <a:ext cx="44" cy="10"/>
                  </a:xfrm>
                  <a:custGeom>
                    <a:avLst/>
                    <a:gdLst>
                      <a:gd name="T0" fmla="*/ 0 w 128"/>
                      <a:gd name="T1" fmla="*/ 0 h 31"/>
                      <a:gd name="T2" fmla="*/ 0 w 128"/>
                      <a:gd name="T3" fmla="*/ 0 h 31"/>
                      <a:gd name="T4" fmla="*/ 0 w 128"/>
                      <a:gd name="T5" fmla="*/ 0 h 31"/>
                      <a:gd name="T6" fmla="*/ 0 w 128"/>
                      <a:gd name="T7" fmla="*/ 0 h 31"/>
                      <a:gd name="T8" fmla="*/ 0 w 128"/>
                      <a:gd name="T9" fmla="*/ 0 h 31"/>
                      <a:gd name="T10" fmla="*/ 0 w 128"/>
                      <a:gd name="T11" fmla="*/ 0 h 31"/>
                      <a:gd name="T12" fmla="*/ 0 w 128"/>
                      <a:gd name="T13" fmla="*/ 0 h 31"/>
                      <a:gd name="T14" fmla="*/ 0 w 128"/>
                      <a:gd name="T15" fmla="*/ 0 h 31"/>
                      <a:gd name="T16" fmla="*/ 0 w 128"/>
                      <a:gd name="T17" fmla="*/ 0 h 31"/>
                      <a:gd name="T18" fmla="*/ 0 w 128"/>
                      <a:gd name="T19" fmla="*/ 0 h 31"/>
                      <a:gd name="T20" fmla="*/ 0 w 128"/>
                      <a:gd name="T21" fmla="*/ 0 h 31"/>
                      <a:gd name="T22" fmla="*/ 0 w 128"/>
                      <a:gd name="T23" fmla="*/ 0 h 31"/>
                      <a:gd name="T24" fmla="*/ 0 w 128"/>
                      <a:gd name="T25" fmla="*/ 0 h 31"/>
                      <a:gd name="T26" fmla="*/ 0 w 128"/>
                      <a:gd name="T27" fmla="*/ 0 h 31"/>
                      <a:gd name="T28" fmla="*/ 0 w 128"/>
                      <a:gd name="T29" fmla="*/ 0 h 31"/>
                      <a:gd name="T30" fmla="*/ 0 w 128"/>
                      <a:gd name="T31" fmla="*/ 0 h 31"/>
                      <a:gd name="T32" fmla="*/ 0 w 128"/>
                      <a:gd name="T33" fmla="*/ 0 h 31"/>
                      <a:gd name="T34" fmla="*/ 0 w 128"/>
                      <a:gd name="T35" fmla="*/ 0 h 31"/>
                      <a:gd name="T36" fmla="*/ 0 w 128"/>
                      <a:gd name="T37" fmla="*/ 0 h 31"/>
                      <a:gd name="T38" fmla="*/ 0 w 128"/>
                      <a:gd name="T39" fmla="*/ 0 h 31"/>
                      <a:gd name="T40" fmla="*/ 0 w 128"/>
                      <a:gd name="T41" fmla="*/ 0 h 3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8"/>
                      <a:gd name="T64" fmla="*/ 0 h 31"/>
                      <a:gd name="T65" fmla="*/ 128 w 128"/>
                      <a:gd name="T66" fmla="*/ 31 h 3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8" h="31">
                        <a:moveTo>
                          <a:pt x="128" y="19"/>
                        </a:moveTo>
                        <a:lnTo>
                          <a:pt x="128" y="19"/>
                        </a:lnTo>
                        <a:lnTo>
                          <a:pt x="118" y="19"/>
                        </a:lnTo>
                        <a:lnTo>
                          <a:pt x="105" y="16"/>
                        </a:lnTo>
                        <a:lnTo>
                          <a:pt x="91" y="12"/>
                        </a:lnTo>
                        <a:lnTo>
                          <a:pt x="73" y="8"/>
                        </a:lnTo>
                        <a:lnTo>
                          <a:pt x="55" y="3"/>
                        </a:lnTo>
                        <a:lnTo>
                          <a:pt x="36" y="0"/>
                        </a:lnTo>
                        <a:lnTo>
                          <a:pt x="19" y="3"/>
                        </a:lnTo>
                        <a:lnTo>
                          <a:pt x="0" y="9"/>
                        </a:lnTo>
                        <a:lnTo>
                          <a:pt x="3" y="18"/>
                        </a:lnTo>
                        <a:lnTo>
                          <a:pt x="19" y="12"/>
                        </a:lnTo>
                        <a:lnTo>
                          <a:pt x="36" y="12"/>
                        </a:lnTo>
                        <a:lnTo>
                          <a:pt x="55" y="12"/>
                        </a:lnTo>
                        <a:lnTo>
                          <a:pt x="73" y="16"/>
                        </a:lnTo>
                        <a:lnTo>
                          <a:pt x="88" y="20"/>
                        </a:lnTo>
                        <a:lnTo>
                          <a:pt x="105" y="25"/>
                        </a:lnTo>
                        <a:lnTo>
                          <a:pt x="118" y="28"/>
                        </a:lnTo>
                        <a:lnTo>
                          <a:pt x="128" y="31"/>
                        </a:lnTo>
                        <a:lnTo>
                          <a:pt x="128" y="19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6" name="Freeform 414"/>
                  <p:cNvSpPr>
                    <a:spLocks/>
                  </p:cNvSpPr>
                  <p:nvPr/>
                </p:nvSpPr>
                <p:spPr bwMode="auto">
                  <a:xfrm>
                    <a:off x="1452" y="2171"/>
                    <a:ext cx="40" cy="12"/>
                  </a:xfrm>
                  <a:custGeom>
                    <a:avLst/>
                    <a:gdLst>
                      <a:gd name="T0" fmla="*/ 0 w 118"/>
                      <a:gd name="T1" fmla="*/ 0 h 36"/>
                      <a:gd name="T2" fmla="*/ 0 w 118"/>
                      <a:gd name="T3" fmla="*/ 0 h 36"/>
                      <a:gd name="T4" fmla="*/ 0 w 118"/>
                      <a:gd name="T5" fmla="*/ 0 h 36"/>
                      <a:gd name="T6" fmla="*/ 0 w 118"/>
                      <a:gd name="T7" fmla="*/ 0 h 36"/>
                      <a:gd name="T8" fmla="*/ 0 w 118"/>
                      <a:gd name="T9" fmla="*/ 0 h 36"/>
                      <a:gd name="T10" fmla="*/ 0 w 118"/>
                      <a:gd name="T11" fmla="*/ 0 h 36"/>
                      <a:gd name="T12" fmla="*/ 0 w 118"/>
                      <a:gd name="T13" fmla="*/ 0 h 36"/>
                      <a:gd name="T14" fmla="*/ 0 w 118"/>
                      <a:gd name="T15" fmla="*/ 0 h 36"/>
                      <a:gd name="T16" fmla="*/ 0 w 118"/>
                      <a:gd name="T17" fmla="*/ 0 h 36"/>
                      <a:gd name="T18" fmla="*/ 0 w 118"/>
                      <a:gd name="T19" fmla="*/ 0 h 36"/>
                      <a:gd name="T20" fmla="*/ 0 w 118"/>
                      <a:gd name="T21" fmla="*/ 0 h 36"/>
                      <a:gd name="T22" fmla="*/ 0 w 118"/>
                      <a:gd name="T23" fmla="*/ 0 h 36"/>
                      <a:gd name="T24" fmla="*/ 0 w 118"/>
                      <a:gd name="T25" fmla="*/ 0 h 36"/>
                      <a:gd name="T26" fmla="*/ 0 w 118"/>
                      <a:gd name="T27" fmla="*/ 0 h 36"/>
                      <a:gd name="T28" fmla="*/ 0 w 118"/>
                      <a:gd name="T29" fmla="*/ 0 h 36"/>
                      <a:gd name="T30" fmla="*/ 0 w 118"/>
                      <a:gd name="T31" fmla="*/ 0 h 36"/>
                      <a:gd name="T32" fmla="*/ 0 w 118"/>
                      <a:gd name="T33" fmla="*/ 0 h 36"/>
                      <a:gd name="T34" fmla="*/ 0 w 118"/>
                      <a:gd name="T35" fmla="*/ 0 h 36"/>
                      <a:gd name="T36" fmla="*/ 0 w 118"/>
                      <a:gd name="T37" fmla="*/ 0 h 36"/>
                      <a:gd name="T38" fmla="*/ 0 w 118"/>
                      <a:gd name="T39" fmla="*/ 0 h 36"/>
                      <a:gd name="T40" fmla="*/ 0 w 118"/>
                      <a:gd name="T41" fmla="*/ 0 h 36"/>
                      <a:gd name="T42" fmla="*/ 0 w 118"/>
                      <a:gd name="T43" fmla="*/ 0 h 36"/>
                      <a:gd name="T44" fmla="*/ 0 w 118"/>
                      <a:gd name="T45" fmla="*/ 0 h 36"/>
                      <a:gd name="T46" fmla="*/ 0 w 118"/>
                      <a:gd name="T47" fmla="*/ 0 h 36"/>
                      <a:gd name="T48" fmla="*/ 0 w 118"/>
                      <a:gd name="T49" fmla="*/ 0 h 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8"/>
                      <a:gd name="T76" fmla="*/ 0 h 36"/>
                      <a:gd name="T77" fmla="*/ 118 w 118"/>
                      <a:gd name="T78" fmla="*/ 36 h 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8" h="36">
                        <a:moveTo>
                          <a:pt x="114" y="0"/>
                        </a:moveTo>
                        <a:lnTo>
                          <a:pt x="114" y="0"/>
                        </a:lnTo>
                        <a:lnTo>
                          <a:pt x="104" y="1"/>
                        </a:lnTo>
                        <a:lnTo>
                          <a:pt x="88" y="5"/>
                        </a:lnTo>
                        <a:lnTo>
                          <a:pt x="72" y="10"/>
                        </a:lnTo>
                        <a:lnTo>
                          <a:pt x="53" y="14"/>
                        </a:lnTo>
                        <a:lnTo>
                          <a:pt x="35" y="18"/>
                        </a:lnTo>
                        <a:lnTo>
                          <a:pt x="19" y="21"/>
                        </a:lnTo>
                        <a:lnTo>
                          <a:pt x="6" y="24"/>
                        </a:lnTo>
                        <a:lnTo>
                          <a:pt x="0" y="24"/>
                        </a:lnTo>
                        <a:lnTo>
                          <a:pt x="0" y="36"/>
                        </a:lnTo>
                        <a:lnTo>
                          <a:pt x="6" y="33"/>
                        </a:lnTo>
                        <a:lnTo>
                          <a:pt x="19" y="30"/>
                        </a:lnTo>
                        <a:lnTo>
                          <a:pt x="35" y="27"/>
                        </a:lnTo>
                        <a:lnTo>
                          <a:pt x="53" y="23"/>
                        </a:lnTo>
                        <a:lnTo>
                          <a:pt x="72" y="18"/>
                        </a:lnTo>
                        <a:lnTo>
                          <a:pt x="91" y="14"/>
                        </a:lnTo>
                        <a:lnTo>
                          <a:pt x="104" y="10"/>
                        </a:lnTo>
                        <a:lnTo>
                          <a:pt x="114" y="8"/>
                        </a:lnTo>
                        <a:lnTo>
                          <a:pt x="117" y="7"/>
                        </a:lnTo>
                        <a:lnTo>
                          <a:pt x="118" y="4"/>
                        </a:lnTo>
                        <a:lnTo>
                          <a:pt x="117" y="1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7" name="Freeform 415"/>
                  <p:cNvSpPr>
                    <a:spLocks/>
                  </p:cNvSpPr>
                  <p:nvPr/>
                </p:nvSpPr>
                <p:spPr bwMode="auto">
                  <a:xfrm>
                    <a:off x="1490" y="2166"/>
                    <a:ext cx="32" cy="8"/>
                  </a:xfrm>
                  <a:custGeom>
                    <a:avLst/>
                    <a:gdLst>
                      <a:gd name="T0" fmla="*/ 0 w 93"/>
                      <a:gd name="T1" fmla="*/ 0 h 24"/>
                      <a:gd name="T2" fmla="*/ 0 w 93"/>
                      <a:gd name="T3" fmla="*/ 0 h 24"/>
                      <a:gd name="T4" fmla="*/ 0 w 93"/>
                      <a:gd name="T5" fmla="*/ 0 h 24"/>
                      <a:gd name="T6" fmla="*/ 0 w 93"/>
                      <a:gd name="T7" fmla="*/ 0 h 24"/>
                      <a:gd name="T8" fmla="*/ 0 w 93"/>
                      <a:gd name="T9" fmla="*/ 0 h 24"/>
                      <a:gd name="T10" fmla="*/ 0 w 93"/>
                      <a:gd name="T11" fmla="*/ 0 h 24"/>
                      <a:gd name="T12" fmla="*/ 0 w 93"/>
                      <a:gd name="T13" fmla="*/ 0 h 24"/>
                      <a:gd name="T14" fmla="*/ 0 w 93"/>
                      <a:gd name="T15" fmla="*/ 0 h 24"/>
                      <a:gd name="T16" fmla="*/ 0 w 93"/>
                      <a:gd name="T17" fmla="*/ 0 h 24"/>
                      <a:gd name="T18" fmla="*/ 0 w 93"/>
                      <a:gd name="T19" fmla="*/ 0 h 24"/>
                      <a:gd name="T20" fmla="*/ 0 w 93"/>
                      <a:gd name="T21" fmla="*/ 0 h 24"/>
                      <a:gd name="T22" fmla="*/ 0 w 93"/>
                      <a:gd name="T23" fmla="*/ 0 h 24"/>
                      <a:gd name="T24" fmla="*/ 0 w 93"/>
                      <a:gd name="T25" fmla="*/ 0 h 24"/>
                      <a:gd name="T26" fmla="*/ 0 w 93"/>
                      <a:gd name="T27" fmla="*/ 0 h 24"/>
                      <a:gd name="T28" fmla="*/ 0 w 93"/>
                      <a:gd name="T29" fmla="*/ 0 h 24"/>
                      <a:gd name="T30" fmla="*/ 0 w 93"/>
                      <a:gd name="T31" fmla="*/ 0 h 24"/>
                      <a:gd name="T32" fmla="*/ 0 w 93"/>
                      <a:gd name="T33" fmla="*/ 0 h 24"/>
                      <a:gd name="T34" fmla="*/ 0 w 93"/>
                      <a:gd name="T35" fmla="*/ 0 h 24"/>
                      <a:gd name="T36" fmla="*/ 0 w 93"/>
                      <a:gd name="T37" fmla="*/ 0 h 24"/>
                      <a:gd name="T38" fmla="*/ 0 w 93"/>
                      <a:gd name="T39" fmla="*/ 0 h 24"/>
                      <a:gd name="T40" fmla="*/ 0 w 93"/>
                      <a:gd name="T41" fmla="*/ 0 h 24"/>
                      <a:gd name="T42" fmla="*/ 0 w 93"/>
                      <a:gd name="T43" fmla="*/ 0 h 24"/>
                      <a:gd name="T44" fmla="*/ 0 w 93"/>
                      <a:gd name="T45" fmla="*/ 0 h 24"/>
                      <a:gd name="T46" fmla="*/ 0 w 93"/>
                      <a:gd name="T47" fmla="*/ 0 h 24"/>
                      <a:gd name="T48" fmla="*/ 0 w 93"/>
                      <a:gd name="T49" fmla="*/ 0 h 24"/>
                      <a:gd name="T50" fmla="*/ 0 w 93"/>
                      <a:gd name="T51" fmla="*/ 0 h 2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3"/>
                      <a:gd name="T79" fmla="*/ 0 h 24"/>
                      <a:gd name="T80" fmla="*/ 93 w 93"/>
                      <a:gd name="T81" fmla="*/ 24 h 2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3" h="24">
                        <a:moveTo>
                          <a:pt x="88" y="1"/>
                        </a:moveTo>
                        <a:lnTo>
                          <a:pt x="88" y="0"/>
                        </a:lnTo>
                        <a:lnTo>
                          <a:pt x="82" y="1"/>
                        </a:lnTo>
                        <a:lnTo>
                          <a:pt x="72" y="3"/>
                        </a:lnTo>
                        <a:lnTo>
                          <a:pt x="59" y="6"/>
                        </a:lnTo>
                        <a:lnTo>
                          <a:pt x="45" y="8"/>
                        </a:lnTo>
                        <a:lnTo>
                          <a:pt x="30" y="10"/>
                        </a:lnTo>
                        <a:lnTo>
                          <a:pt x="17" y="13"/>
                        </a:lnTo>
                        <a:lnTo>
                          <a:pt x="6" y="14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6" y="23"/>
                        </a:lnTo>
                        <a:lnTo>
                          <a:pt x="17" y="21"/>
                        </a:lnTo>
                        <a:lnTo>
                          <a:pt x="30" y="18"/>
                        </a:lnTo>
                        <a:lnTo>
                          <a:pt x="45" y="17"/>
                        </a:lnTo>
                        <a:lnTo>
                          <a:pt x="59" y="14"/>
                        </a:lnTo>
                        <a:lnTo>
                          <a:pt x="72" y="11"/>
                        </a:lnTo>
                        <a:lnTo>
                          <a:pt x="82" y="10"/>
                        </a:lnTo>
                        <a:lnTo>
                          <a:pt x="88" y="11"/>
                        </a:lnTo>
                        <a:lnTo>
                          <a:pt x="88" y="10"/>
                        </a:lnTo>
                        <a:lnTo>
                          <a:pt x="88" y="11"/>
                        </a:lnTo>
                        <a:lnTo>
                          <a:pt x="92" y="10"/>
                        </a:lnTo>
                        <a:lnTo>
                          <a:pt x="93" y="6"/>
                        </a:lnTo>
                        <a:lnTo>
                          <a:pt x="92" y="1"/>
                        </a:lnTo>
                        <a:lnTo>
                          <a:pt x="88" y="0"/>
                        </a:lnTo>
                        <a:lnTo>
                          <a:pt x="88" y="1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8" name="Freeform 416"/>
                  <p:cNvSpPr>
                    <a:spLocks/>
                  </p:cNvSpPr>
                  <p:nvPr/>
                </p:nvSpPr>
                <p:spPr bwMode="auto">
                  <a:xfrm>
                    <a:off x="1520" y="2165"/>
                    <a:ext cx="43" cy="10"/>
                  </a:xfrm>
                  <a:custGeom>
                    <a:avLst/>
                    <a:gdLst>
                      <a:gd name="T0" fmla="*/ 0 w 124"/>
                      <a:gd name="T1" fmla="*/ 0 h 28"/>
                      <a:gd name="T2" fmla="*/ 0 w 124"/>
                      <a:gd name="T3" fmla="*/ 0 h 28"/>
                      <a:gd name="T4" fmla="*/ 0 w 124"/>
                      <a:gd name="T5" fmla="*/ 0 h 28"/>
                      <a:gd name="T6" fmla="*/ 0 w 124"/>
                      <a:gd name="T7" fmla="*/ 0 h 28"/>
                      <a:gd name="T8" fmla="*/ 0 w 124"/>
                      <a:gd name="T9" fmla="*/ 0 h 28"/>
                      <a:gd name="T10" fmla="*/ 0 w 124"/>
                      <a:gd name="T11" fmla="*/ 0 h 28"/>
                      <a:gd name="T12" fmla="*/ 0 w 124"/>
                      <a:gd name="T13" fmla="*/ 0 h 28"/>
                      <a:gd name="T14" fmla="*/ 0 w 124"/>
                      <a:gd name="T15" fmla="*/ 0 h 28"/>
                      <a:gd name="T16" fmla="*/ 0 w 124"/>
                      <a:gd name="T17" fmla="*/ 0 h 28"/>
                      <a:gd name="T18" fmla="*/ 0 w 124"/>
                      <a:gd name="T19" fmla="*/ 0 h 28"/>
                      <a:gd name="T20" fmla="*/ 0 w 124"/>
                      <a:gd name="T21" fmla="*/ 0 h 28"/>
                      <a:gd name="T22" fmla="*/ 0 w 124"/>
                      <a:gd name="T23" fmla="*/ 0 h 28"/>
                      <a:gd name="T24" fmla="*/ 0 w 124"/>
                      <a:gd name="T25" fmla="*/ 0 h 28"/>
                      <a:gd name="T26" fmla="*/ 0 w 124"/>
                      <a:gd name="T27" fmla="*/ 0 h 28"/>
                      <a:gd name="T28" fmla="*/ 0 w 124"/>
                      <a:gd name="T29" fmla="*/ 0 h 28"/>
                      <a:gd name="T30" fmla="*/ 0 w 124"/>
                      <a:gd name="T31" fmla="*/ 0 h 28"/>
                      <a:gd name="T32" fmla="*/ 0 w 124"/>
                      <a:gd name="T33" fmla="*/ 0 h 28"/>
                      <a:gd name="T34" fmla="*/ 0 w 124"/>
                      <a:gd name="T35" fmla="*/ 0 h 28"/>
                      <a:gd name="T36" fmla="*/ 0 w 124"/>
                      <a:gd name="T37" fmla="*/ 0 h 28"/>
                      <a:gd name="T38" fmla="*/ 0 w 124"/>
                      <a:gd name="T39" fmla="*/ 0 h 28"/>
                      <a:gd name="T40" fmla="*/ 0 w 124"/>
                      <a:gd name="T41" fmla="*/ 0 h 28"/>
                      <a:gd name="T42" fmla="*/ 0 w 124"/>
                      <a:gd name="T43" fmla="*/ 0 h 28"/>
                      <a:gd name="T44" fmla="*/ 0 w 124"/>
                      <a:gd name="T45" fmla="*/ 0 h 28"/>
                      <a:gd name="T46" fmla="*/ 0 w 124"/>
                      <a:gd name="T47" fmla="*/ 0 h 28"/>
                      <a:gd name="T48" fmla="*/ 0 w 124"/>
                      <a:gd name="T49" fmla="*/ 0 h 28"/>
                      <a:gd name="T50" fmla="*/ 0 w 124"/>
                      <a:gd name="T51" fmla="*/ 0 h 2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24"/>
                      <a:gd name="T79" fmla="*/ 0 h 28"/>
                      <a:gd name="T80" fmla="*/ 124 w 124"/>
                      <a:gd name="T81" fmla="*/ 28 h 2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24" h="28">
                        <a:moveTo>
                          <a:pt x="118" y="19"/>
                        </a:moveTo>
                        <a:lnTo>
                          <a:pt x="121" y="19"/>
                        </a:lnTo>
                        <a:lnTo>
                          <a:pt x="106" y="12"/>
                        </a:lnTo>
                        <a:lnTo>
                          <a:pt x="89" y="8"/>
                        </a:lnTo>
                        <a:lnTo>
                          <a:pt x="73" y="5"/>
                        </a:lnTo>
                        <a:lnTo>
                          <a:pt x="56" y="2"/>
                        </a:lnTo>
                        <a:lnTo>
                          <a:pt x="40" y="0"/>
                        </a:lnTo>
                        <a:lnTo>
                          <a:pt x="24" y="0"/>
                        </a:lnTo>
                        <a:lnTo>
                          <a:pt x="11" y="2"/>
                        </a:ln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3"/>
                        </a:lnTo>
                        <a:lnTo>
                          <a:pt x="24" y="12"/>
                        </a:lnTo>
                        <a:lnTo>
                          <a:pt x="40" y="12"/>
                        </a:lnTo>
                        <a:lnTo>
                          <a:pt x="56" y="10"/>
                        </a:lnTo>
                        <a:lnTo>
                          <a:pt x="73" y="13"/>
                        </a:lnTo>
                        <a:lnTo>
                          <a:pt x="89" y="16"/>
                        </a:lnTo>
                        <a:lnTo>
                          <a:pt x="103" y="20"/>
                        </a:lnTo>
                        <a:lnTo>
                          <a:pt x="115" y="28"/>
                        </a:lnTo>
                        <a:lnTo>
                          <a:pt x="118" y="28"/>
                        </a:lnTo>
                        <a:lnTo>
                          <a:pt x="115" y="28"/>
                        </a:lnTo>
                        <a:lnTo>
                          <a:pt x="119" y="28"/>
                        </a:lnTo>
                        <a:lnTo>
                          <a:pt x="122" y="25"/>
                        </a:lnTo>
                        <a:lnTo>
                          <a:pt x="124" y="22"/>
                        </a:lnTo>
                        <a:lnTo>
                          <a:pt x="121" y="19"/>
                        </a:lnTo>
                        <a:lnTo>
                          <a:pt x="118" y="19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89" name="Freeform 417"/>
                  <p:cNvSpPr>
                    <a:spLocks/>
                  </p:cNvSpPr>
                  <p:nvPr/>
                </p:nvSpPr>
                <p:spPr bwMode="auto">
                  <a:xfrm>
                    <a:off x="1560" y="2172"/>
                    <a:ext cx="31" cy="17"/>
                  </a:xfrm>
                  <a:custGeom>
                    <a:avLst/>
                    <a:gdLst>
                      <a:gd name="T0" fmla="*/ 0 w 90"/>
                      <a:gd name="T1" fmla="*/ 0 h 52"/>
                      <a:gd name="T2" fmla="*/ 0 w 90"/>
                      <a:gd name="T3" fmla="*/ 0 h 52"/>
                      <a:gd name="T4" fmla="*/ 0 w 90"/>
                      <a:gd name="T5" fmla="*/ 0 h 52"/>
                      <a:gd name="T6" fmla="*/ 0 w 90"/>
                      <a:gd name="T7" fmla="*/ 0 h 52"/>
                      <a:gd name="T8" fmla="*/ 0 w 90"/>
                      <a:gd name="T9" fmla="*/ 0 h 52"/>
                      <a:gd name="T10" fmla="*/ 0 w 90"/>
                      <a:gd name="T11" fmla="*/ 0 h 52"/>
                      <a:gd name="T12" fmla="*/ 0 w 90"/>
                      <a:gd name="T13" fmla="*/ 0 h 52"/>
                      <a:gd name="T14" fmla="*/ 0 w 90"/>
                      <a:gd name="T15" fmla="*/ 0 h 52"/>
                      <a:gd name="T16" fmla="*/ 0 w 90"/>
                      <a:gd name="T17" fmla="*/ 0 h 52"/>
                      <a:gd name="T18" fmla="*/ 0 w 90"/>
                      <a:gd name="T19" fmla="*/ 0 h 52"/>
                      <a:gd name="T20" fmla="*/ 0 w 90"/>
                      <a:gd name="T21" fmla="*/ 0 h 52"/>
                      <a:gd name="T22" fmla="*/ 0 w 90"/>
                      <a:gd name="T23" fmla="*/ 0 h 52"/>
                      <a:gd name="T24" fmla="*/ 0 w 90"/>
                      <a:gd name="T25" fmla="*/ 0 h 52"/>
                      <a:gd name="T26" fmla="*/ 0 w 90"/>
                      <a:gd name="T27" fmla="*/ 0 h 52"/>
                      <a:gd name="T28" fmla="*/ 0 w 90"/>
                      <a:gd name="T29" fmla="*/ 0 h 52"/>
                      <a:gd name="T30" fmla="*/ 0 w 90"/>
                      <a:gd name="T31" fmla="*/ 0 h 52"/>
                      <a:gd name="T32" fmla="*/ 0 w 90"/>
                      <a:gd name="T33" fmla="*/ 0 h 52"/>
                      <a:gd name="T34" fmla="*/ 0 w 90"/>
                      <a:gd name="T35" fmla="*/ 0 h 52"/>
                      <a:gd name="T36" fmla="*/ 0 w 90"/>
                      <a:gd name="T37" fmla="*/ 0 h 52"/>
                      <a:gd name="T38" fmla="*/ 0 w 90"/>
                      <a:gd name="T39" fmla="*/ 0 h 52"/>
                      <a:gd name="T40" fmla="*/ 0 w 90"/>
                      <a:gd name="T41" fmla="*/ 0 h 52"/>
                      <a:gd name="T42" fmla="*/ 0 w 90"/>
                      <a:gd name="T43" fmla="*/ 0 h 52"/>
                      <a:gd name="T44" fmla="*/ 0 w 90"/>
                      <a:gd name="T45" fmla="*/ 0 h 52"/>
                      <a:gd name="T46" fmla="*/ 0 w 90"/>
                      <a:gd name="T47" fmla="*/ 0 h 52"/>
                      <a:gd name="T48" fmla="*/ 0 w 90"/>
                      <a:gd name="T49" fmla="*/ 0 h 52"/>
                      <a:gd name="T50" fmla="*/ 0 w 90"/>
                      <a:gd name="T51" fmla="*/ 0 h 5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0"/>
                      <a:gd name="T79" fmla="*/ 0 h 52"/>
                      <a:gd name="T80" fmla="*/ 90 w 90"/>
                      <a:gd name="T81" fmla="*/ 52 h 5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0" h="52">
                        <a:moveTo>
                          <a:pt x="83" y="43"/>
                        </a:moveTo>
                        <a:lnTo>
                          <a:pt x="89" y="45"/>
                        </a:lnTo>
                        <a:lnTo>
                          <a:pt x="82" y="37"/>
                        </a:lnTo>
                        <a:lnTo>
                          <a:pt x="73" y="30"/>
                        </a:lnTo>
                        <a:lnTo>
                          <a:pt x="59" y="23"/>
                        </a:lnTo>
                        <a:lnTo>
                          <a:pt x="44" y="16"/>
                        </a:lnTo>
                        <a:lnTo>
                          <a:pt x="31" y="10"/>
                        </a:lnTo>
                        <a:lnTo>
                          <a:pt x="18" y="4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7" y="10"/>
                        </a:lnTo>
                        <a:lnTo>
                          <a:pt x="16" y="13"/>
                        </a:lnTo>
                        <a:lnTo>
                          <a:pt x="29" y="19"/>
                        </a:lnTo>
                        <a:lnTo>
                          <a:pt x="42" y="24"/>
                        </a:lnTo>
                        <a:lnTo>
                          <a:pt x="56" y="32"/>
                        </a:lnTo>
                        <a:lnTo>
                          <a:pt x="67" y="39"/>
                        </a:lnTo>
                        <a:lnTo>
                          <a:pt x="76" y="46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83" y="50"/>
                        </a:lnTo>
                        <a:lnTo>
                          <a:pt x="86" y="50"/>
                        </a:lnTo>
                        <a:lnTo>
                          <a:pt x="89" y="49"/>
                        </a:lnTo>
                        <a:lnTo>
                          <a:pt x="90" y="48"/>
                        </a:lnTo>
                        <a:lnTo>
                          <a:pt x="89" y="45"/>
                        </a:lnTo>
                        <a:lnTo>
                          <a:pt x="83" y="43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0" name="Freeform 418"/>
                  <p:cNvSpPr>
                    <a:spLocks/>
                  </p:cNvSpPr>
                  <p:nvPr/>
                </p:nvSpPr>
                <p:spPr bwMode="auto">
                  <a:xfrm>
                    <a:off x="1589" y="2185"/>
                    <a:ext cx="6" cy="6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w 19"/>
                      <a:gd name="T15" fmla="*/ 0 h 20"/>
                      <a:gd name="T16" fmla="*/ 0 w 19"/>
                      <a:gd name="T17" fmla="*/ 0 h 20"/>
                      <a:gd name="T18" fmla="*/ 0 w 19"/>
                      <a:gd name="T19" fmla="*/ 0 h 20"/>
                      <a:gd name="T20" fmla="*/ 0 w 19"/>
                      <a:gd name="T21" fmla="*/ 0 h 20"/>
                      <a:gd name="T22" fmla="*/ 0 w 19"/>
                      <a:gd name="T23" fmla="*/ 0 h 20"/>
                      <a:gd name="T24" fmla="*/ 0 w 19"/>
                      <a:gd name="T25" fmla="*/ 0 h 20"/>
                      <a:gd name="T26" fmla="*/ 0 w 19"/>
                      <a:gd name="T27" fmla="*/ 0 h 20"/>
                      <a:gd name="T28" fmla="*/ 0 w 19"/>
                      <a:gd name="T29" fmla="*/ 0 h 20"/>
                      <a:gd name="T30" fmla="*/ 0 w 19"/>
                      <a:gd name="T31" fmla="*/ 0 h 20"/>
                      <a:gd name="T32" fmla="*/ 0 w 19"/>
                      <a:gd name="T33" fmla="*/ 0 h 20"/>
                      <a:gd name="T34" fmla="*/ 0 w 19"/>
                      <a:gd name="T35" fmla="*/ 0 h 2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9"/>
                      <a:gd name="T55" fmla="*/ 0 h 20"/>
                      <a:gd name="T56" fmla="*/ 19 w 19"/>
                      <a:gd name="T57" fmla="*/ 20 h 2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9" h="20">
                        <a:moveTo>
                          <a:pt x="15" y="9"/>
                        </a:moveTo>
                        <a:lnTo>
                          <a:pt x="19" y="15"/>
                        </a:lnTo>
                        <a:lnTo>
                          <a:pt x="19" y="9"/>
                        </a:lnTo>
                        <a:lnTo>
                          <a:pt x="15" y="3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6" y="12"/>
                        </a:lnTo>
                        <a:lnTo>
                          <a:pt x="7" y="12"/>
                        </a:lnTo>
                        <a:lnTo>
                          <a:pt x="9" y="12"/>
                        </a:lnTo>
                        <a:lnTo>
                          <a:pt x="10" y="12"/>
                        </a:lnTo>
                        <a:lnTo>
                          <a:pt x="10" y="15"/>
                        </a:lnTo>
                        <a:lnTo>
                          <a:pt x="15" y="20"/>
                        </a:lnTo>
                        <a:lnTo>
                          <a:pt x="10" y="15"/>
                        </a:lnTo>
                        <a:lnTo>
                          <a:pt x="12" y="18"/>
                        </a:lnTo>
                        <a:lnTo>
                          <a:pt x="15" y="19"/>
                        </a:lnTo>
                        <a:lnTo>
                          <a:pt x="18" y="18"/>
                        </a:lnTo>
                        <a:lnTo>
                          <a:pt x="19" y="15"/>
                        </a:lnTo>
                        <a:lnTo>
                          <a:pt x="15" y="9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1" name="Freeform 419"/>
                  <p:cNvSpPr>
                    <a:spLocks/>
                  </p:cNvSpPr>
                  <p:nvPr/>
                </p:nvSpPr>
                <p:spPr bwMode="auto">
                  <a:xfrm>
                    <a:off x="1593" y="2188"/>
                    <a:ext cx="4" cy="7"/>
                  </a:xfrm>
                  <a:custGeom>
                    <a:avLst/>
                    <a:gdLst>
                      <a:gd name="T0" fmla="*/ 0 w 12"/>
                      <a:gd name="T1" fmla="*/ 0 h 22"/>
                      <a:gd name="T2" fmla="*/ 0 w 12"/>
                      <a:gd name="T3" fmla="*/ 0 h 22"/>
                      <a:gd name="T4" fmla="*/ 0 w 12"/>
                      <a:gd name="T5" fmla="*/ 0 h 22"/>
                      <a:gd name="T6" fmla="*/ 0 w 12"/>
                      <a:gd name="T7" fmla="*/ 0 h 22"/>
                      <a:gd name="T8" fmla="*/ 0 w 12"/>
                      <a:gd name="T9" fmla="*/ 0 h 22"/>
                      <a:gd name="T10" fmla="*/ 0 w 12"/>
                      <a:gd name="T11" fmla="*/ 0 h 22"/>
                      <a:gd name="T12" fmla="*/ 0 w 12"/>
                      <a:gd name="T13" fmla="*/ 0 h 22"/>
                      <a:gd name="T14" fmla="*/ 0 w 12"/>
                      <a:gd name="T15" fmla="*/ 0 h 22"/>
                      <a:gd name="T16" fmla="*/ 0 w 12"/>
                      <a:gd name="T17" fmla="*/ 0 h 22"/>
                      <a:gd name="T18" fmla="*/ 0 w 12"/>
                      <a:gd name="T19" fmla="*/ 0 h 22"/>
                      <a:gd name="T20" fmla="*/ 0 w 12"/>
                      <a:gd name="T21" fmla="*/ 0 h 22"/>
                      <a:gd name="T22" fmla="*/ 0 w 12"/>
                      <a:gd name="T23" fmla="*/ 0 h 22"/>
                      <a:gd name="T24" fmla="*/ 0 w 12"/>
                      <a:gd name="T25" fmla="*/ 0 h 2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"/>
                      <a:gd name="T40" fmla="*/ 0 h 22"/>
                      <a:gd name="T41" fmla="*/ 12 w 12"/>
                      <a:gd name="T42" fmla="*/ 22 h 2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" h="22">
                        <a:moveTo>
                          <a:pt x="7" y="22"/>
                        </a:moveTo>
                        <a:lnTo>
                          <a:pt x="5" y="22"/>
                        </a:lnTo>
                        <a:lnTo>
                          <a:pt x="12" y="14"/>
                        </a:lnTo>
                        <a:lnTo>
                          <a:pt x="10" y="10"/>
                        </a:lnTo>
                        <a:lnTo>
                          <a:pt x="9" y="4"/>
                        </a:lnTo>
                        <a:lnTo>
                          <a:pt x="2" y="0"/>
                        </a:lnTo>
                        <a:lnTo>
                          <a:pt x="2" y="11"/>
                        </a:lnTo>
                        <a:lnTo>
                          <a:pt x="0" y="10"/>
                        </a:lnTo>
                        <a:lnTo>
                          <a:pt x="2" y="13"/>
                        </a:lnTo>
                        <a:lnTo>
                          <a:pt x="3" y="14"/>
                        </a:lnTo>
                        <a:lnTo>
                          <a:pt x="5" y="13"/>
                        </a:lnTo>
                        <a:lnTo>
                          <a:pt x="2" y="13"/>
                        </a:lnTo>
                        <a:lnTo>
                          <a:pt x="7" y="22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2" name="Freeform 420"/>
                  <p:cNvSpPr>
                    <a:spLocks/>
                  </p:cNvSpPr>
                  <p:nvPr/>
                </p:nvSpPr>
                <p:spPr bwMode="auto">
                  <a:xfrm>
                    <a:off x="1585" y="2192"/>
                    <a:ext cx="11" cy="9"/>
                  </a:xfrm>
                  <a:custGeom>
                    <a:avLst/>
                    <a:gdLst>
                      <a:gd name="T0" fmla="*/ 0 w 30"/>
                      <a:gd name="T1" fmla="*/ 0 h 30"/>
                      <a:gd name="T2" fmla="*/ 0 w 30"/>
                      <a:gd name="T3" fmla="*/ 0 h 30"/>
                      <a:gd name="T4" fmla="*/ 0 w 30"/>
                      <a:gd name="T5" fmla="*/ 0 h 30"/>
                      <a:gd name="T6" fmla="*/ 0 w 30"/>
                      <a:gd name="T7" fmla="*/ 0 h 30"/>
                      <a:gd name="T8" fmla="*/ 0 w 30"/>
                      <a:gd name="T9" fmla="*/ 0 h 30"/>
                      <a:gd name="T10" fmla="*/ 0 w 30"/>
                      <a:gd name="T11" fmla="*/ 0 h 30"/>
                      <a:gd name="T12" fmla="*/ 0 w 30"/>
                      <a:gd name="T13" fmla="*/ 0 h 30"/>
                      <a:gd name="T14" fmla="*/ 0 w 30"/>
                      <a:gd name="T15" fmla="*/ 0 h 30"/>
                      <a:gd name="T16" fmla="*/ 0 w 30"/>
                      <a:gd name="T17" fmla="*/ 0 h 30"/>
                      <a:gd name="T18" fmla="*/ 0 w 30"/>
                      <a:gd name="T19" fmla="*/ 0 h 30"/>
                      <a:gd name="T20" fmla="*/ 0 w 30"/>
                      <a:gd name="T21" fmla="*/ 0 h 30"/>
                      <a:gd name="T22" fmla="*/ 0 w 30"/>
                      <a:gd name="T23" fmla="*/ 0 h 30"/>
                      <a:gd name="T24" fmla="*/ 0 w 30"/>
                      <a:gd name="T25" fmla="*/ 0 h 30"/>
                      <a:gd name="T26" fmla="*/ 0 w 30"/>
                      <a:gd name="T27" fmla="*/ 0 h 30"/>
                      <a:gd name="T28" fmla="*/ 0 w 30"/>
                      <a:gd name="T29" fmla="*/ 0 h 30"/>
                      <a:gd name="T30" fmla="*/ 0 w 30"/>
                      <a:gd name="T31" fmla="*/ 0 h 30"/>
                      <a:gd name="T32" fmla="*/ 0 w 30"/>
                      <a:gd name="T33" fmla="*/ 0 h 30"/>
                      <a:gd name="T34" fmla="*/ 0 w 30"/>
                      <a:gd name="T35" fmla="*/ 0 h 3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0"/>
                      <a:gd name="T55" fmla="*/ 0 h 30"/>
                      <a:gd name="T56" fmla="*/ 30 w 30"/>
                      <a:gd name="T57" fmla="*/ 30 h 3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0" h="30">
                        <a:moveTo>
                          <a:pt x="2" y="24"/>
                        </a:moveTo>
                        <a:lnTo>
                          <a:pt x="3" y="30"/>
                        </a:lnTo>
                        <a:lnTo>
                          <a:pt x="15" y="29"/>
                        </a:lnTo>
                        <a:lnTo>
                          <a:pt x="22" y="20"/>
                        </a:lnTo>
                        <a:lnTo>
                          <a:pt x="28" y="13"/>
                        </a:lnTo>
                        <a:lnTo>
                          <a:pt x="30" y="9"/>
                        </a:lnTo>
                        <a:lnTo>
                          <a:pt x="25" y="0"/>
                        </a:lnTo>
                        <a:lnTo>
                          <a:pt x="19" y="7"/>
                        </a:lnTo>
                        <a:lnTo>
                          <a:pt x="13" y="14"/>
                        </a:lnTo>
                        <a:lnTo>
                          <a:pt x="9" y="20"/>
                        </a:lnTo>
                        <a:lnTo>
                          <a:pt x="9" y="22"/>
                        </a:lnTo>
                        <a:lnTo>
                          <a:pt x="10" y="27"/>
                        </a:lnTo>
                        <a:lnTo>
                          <a:pt x="9" y="22"/>
                        </a:lnTo>
                        <a:lnTo>
                          <a:pt x="5" y="22"/>
                        </a:lnTo>
                        <a:lnTo>
                          <a:pt x="2" y="23"/>
                        </a:lnTo>
                        <a:lnTo>
                          <a:pt x="0" y="27"/>
                        </a:lnTo>
                        <a:lnTo>
                          <a:pt x="3" y="30"/>
                        </a:lnTo>
                        <a:lnTo>
                          <a:pt x="2" y="24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3" name="Freeform 421"/>
                  <p:cNvSpPr>
                    <a:spLocks/>
                  </p:cNvSpPr>
                  <p:nvPr/>
                </p:nvSpPr>
                <p:spPr bwMode="auto">
                  <a:xfrm>
                    <a:off x="1434" y="2207"/>
                    <a:ext cx="3" cy="3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0 w 9"/>
                      <a:gd name="T3" fmla="*/ 0 h 9"/>
                      <a:gd name="T4" fmla="*/ 0 w 9"/>
                      <a:gd name="T5" fmla="*/ 0 h 9"/>
                      <a:gd name="T6" fmla="*/ 0 w 9"/>
                      <a:gd name="T7" fmla="*/ 0 h 9"/>
                      <a:gd name="T8" fmla="*/ 0 w 9"/>
                      <a:gd name="T9" fmla="*/ 0 h 9"/>
                      <a:gd name="T10" fmla="*/ 0 w 9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9"/>
                      <a:gd name="T20" fmla="*/ 9 w 9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9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3" y="8"/>
                        </a:lnTo>
                        <a:lnTo>
                          <a:pt x="6" y="9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" name="Freeform 422"/>
                  <p:cNvSpPr>
                    <a:spLocks/>
                  </p:cNvSpPr>
                  <p:nvPr/>
                </p:nvSpPr>
                <p:spPr bwMode="auto">
                  <a:xfrm>
                    <a:off x="1403" y="2176"/>
                    <a:ext cx="38" cy="33"/>
                  </a:xfrm>
                  <a:custGeom>
                    <a:avLst/>
                    <a:gdLst>
                      <a:gd name="T0" fmla="*/ 0 w 112"/>
                      <a:gd name="T1" fmla="*/ 0 h 101"/>
                      <a:gd name="T2" fmla="*/ 0 w 112"/>
                      <a:gd name="T3" fmla="*/ 0 h 101"/>
                      <a:gd name="T4" fmla="*/ 0 w 112"/>
                      <a:gd name="T5" fmla="*/ 0 h 101"/>
                      <a:gd name="T6" fmla="*/ 0 w 112"/>
                      <a:gd name="T7" fmla="*/ 0 h 101"/>
                      <a:gd name="T8" fmla="*/ 0 w 112"/>
                      <a:gd name="T9" fmla="*/ 0 h 101"/>
                      <a:gd name="T10" fmla="*/ 0 w 112"/>
                      <a:gd name="T11" fmla="*/ 0 h 101"/>
                      <a:gd name="T12" fmla="*/ 0 w 112"/>
                      <a:gd name="T13" fmla="*/ 0 h 101"/>
                      <a:gd name="T14" fmla="*/ 0 w 112"/>
                      <a:gd name="T15" fmla="*/ 0 h 101"/>
                      <a:gd name="T16" fmla="*/ 0 w 112"/>
                      <a:gd name="T17" fmla="*/ 0 h 101"/>
                      <a:gd name="T18" fmla="*/ 0 w 112"/>
                      <a:gd name="T19" fmla="*/ 0 h 101"/>
                      <a:gd name="T20" fmla="*/ 0 w 112"/>
                      <a:gd name="T21" fmla="*/ 0 h 101"/>
                      <a:gd name="T22" fmla="*/ 0 w 112"/>
                      <a:gd name="T23" fmla="*/ 0 h 101"/>
                      <a:gd name="T24" fmla="*/ 0 w 112"/>
                      <a:gd name="T25" fmla="*/ 0 h 101"/>
                      <a:gd name="T26" fmla="*/ 0 w 112"/>
                      <a:gd name="T27" fmla="*/ 0 h 101"/>
                      <a:gd name="T28" fmla="*/ 0 w 112"/>
                      <a:gd name="T29" fmla="*/ 0 h 101"/>
                      <a:gd name="T30" fmla="*/ 0 w 112"/>
                      <a:gd name="T31" fmla="*/ 0 h 101"/>
                      <a:gd name="T32" fmla="*/ 0 w 112"/>
                      <a:gd name="T33" fmla="*/ 0 h 101"/>
                      <a:gd name="T34" fmla="*/ 0 w 112"/>
                      <a:gd name="T35" fmla="*/ 0 h 101"/>
                      <a:gd name="T36" fmla="*/ 0 w 112"/>
                      <a:gd name="T37" fmla="*/ 0 h 101"/>
                      <a:gd name="T38" fmla="*/ 0 w 112"/>
                      <a:gd name="T39" fmla="*/ 0 h 101"/>
                      <a:gd name="T40" fmla="*/ 0 w 112"/>
                      <a:gd name="T41" fmla="*/ 0 h 101"/>
                      <a:gd name="T42" fmla="*/ 0 w 112"/>
                      <a:gd name="T43" fmla="*/ 0 h 101"/>
                      <a:gd name="T44" fmla="*/ 0 w 112"/>
                      <a:gd name="T45" fmla="*/ 0 h 101"/>
                      <a:gd name="T46" fmla="*/ 0 w 112"/>
                      <a:gd name="T47" fmla="*/ 0 h 101"/>
                      <a:gd name="T48" fmla="*/ 0 w 112"/>
                      <a:gd name="T49" fmla="*/ 0 h 101"/>
                      <a:gd name="T50" fmla="*/ 0 w 112"/>
                      <a:gd name="T51" fmla="*/ 0 h 10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12"/>
                      <a:gd name="T79" fmla="*/ 0 h 101"/>
                      <a:gd name="T80" fmla="*/ 112 w 112"/>
                      <a:gd name="T81" fmla="*/ 101 h 10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12" h="101">
                        <a:moveTo>
                          <a:pt x="1" y="22"/>
                        </a:moveTo>
                        <a:lnTo>
                          <a:pt x="8" y="21"/>
                        </a:lnTo>
                        <a:lnTo>
                          <a:pt x="17" y="13"/>
                        </a:lnTo>
                        <a:lnTo>
                          <a:pt x="36" y="9"/>
                        </a:lnTo>
                        <a:lnTo>
                          <a:pt x="57" y="9"/>
                        </a:lnTo>
                        <a:lnTo>
                          <a:pt x="77" y="13"/>
                        </a:lnTo>
                        <a:lnTo>
                          <a:pt x="95" y="22"/>
                        </a:lnTo>
                        <a:lnTo>
                          <a:pt x="103" y="38"/>
                        </a:lnTo>
                        <a:lnTo>
                          <a:pt x="103" y="64"/>
                        </a:lnTo>
                        <a:lnTo>
                          <a:pt x="89" y="95"/>
                        </a:lnTo>
                        <a:lnTo>
                          <a:pt x="98" y="101"/>
                        </a:lnTo>
                        <a:lnTo>
                          <a:pt x="112" y="64"/>
                        </a:lnTo>
                        <a:lnTo>
                          <a:pt x="112" y="38"/>
                        </a:lnTo>
                        <a:lnTo>
                          <a:pt x="100" y="16"/>
                        </a:lnTo>
                        <a:lnTo>
                          <a:pt x="80" y="5"/>
                        </a:lnTo>
                        <a:lnTo>
                          <a:pt x="57" y="0"/>
                        </a:lnTo>
                        <a:lnTo>
                          <a:pt x="36" y="0"/>
                        </a:lnTo>
                        <a:lnTo>
                          <a:pt x="14" y="5"/>
                        </a:lnTo>
                        <a:lnTo>
                          <a:pt x="0" y="15"/>
                        </a:lnTo>
                        <a:lnTo>
                          <a:pt x="7" y="13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2" y="22"/>
                        </a:lnTo>
                        <a:lnTo>
                          <a:pt x="5" y="23"/>
                        </a:lnTo>
                        <a:lnTo>
                          <a:pt x="8" y="21"/>
                        </a:lnTo>
                        <a:lnTo>
                          <a:pt x="1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5" name="Freeform 423"/>
                  <p:cNvSpPr>
                    <a:spLocks/>
                  </p:cNvSpPr>
                  <p:nvPr/>
                </p:nvSpPr>
                <p:spPr bwMode="auto">
                  <a:xfrm>
                    <a:off x="1402" y="2176"/>
                    <a:ext cx="7" cy="7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w 20"/>
                      <a:gd name="T9" fmla="*/ 0 h 23"/>
                      <a:gd name="T10" fmla="*/ 0 w 20"/>
                      <a:gd name="T11" fmla="*/ 0 h 23"/>
                      <a:gd name="T12" fmla="*/ 0 w 20"/>
                      <a:gd name="T13" fmla="*/ 0 h 23"/>
                      <a:gd name="T14" fmla="*/ 0 w 20"/>
                      <a:gd name="T15" fmla="*/ 0 h 23"/>
                      <a:gd name="T16" fmla="*/ 0 w 20"/>
                      <a:gd name="T17" fmla="*/ 0 h 23"/>
                      <a:gd name="T18" fmla="*/ 0 w 20"/>
                      <a:gd name="T19" fmla="*/ 0 h 23"/>
                      <a:gd name="T20" fmla="*/ 0 w 20"/>
                      <a:gd name="T21" fmla="*/ 0 h 23"/>
                      <a:gd name="T22" fmla="*/ 0 w 20"/>
                      <a:gd name="T23" fmla="*/ 0 h 23"/>
                      <a:gd name="T24" fmla="*/ 0 w 20"/>
                      <a:gd name="T25" fmla="*/ 0 h 2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"/>
                      <a:gd name="T40" fmla="*/ 0 h 23"/>
                      <a:gd name="T41" fmla="*/ 20 w 20"/>
                      <a:gd name="T42" fmla="*/ 23 h 2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" h="23">
                        <a:moveTo>
                          <a:pt x="17" y="0"/>
                        </a:moveTo>
                        <a:lnTo>
                          <a:pt x="17" y="0"/>
                        </a:lnTo>
                        <a:lnTo>
                          <a:pt x="7" y="4"/>
                        </a:lnTo>
                        <a:lnTo>
                          <a:pt x="1" y="10"/>
                        </a:lnTo>
                        <a:lnTo>
                          <a:pt x="0" y="16"/>
                        </a:lnTo>
                        <a:lnTo>
                          <a:pt x="4" y="23"/>
                        </a:lnTo>
                        <a:lnTo>
                          <a:pt x="10" y="14"/>
                        </a:lnTo>
                        <a:lnTo>
                          <a:pt x="8" y="16"/>
                        </a:lnTo>
                        <a:lnTo>
                          <a:pt x="10" y="16"/>
                        </a:lnTo>
                        <a:lnTo>
                          <a:pt x="13" y="13"/>
                        </a:lnTo>
                        <a:lnTo>
                          <a:pt x="20" y="9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6" name="Freeform 424"/>
                  <p:cNvSpPr>
                    <a:spLocks/>
                  </p:cNvSpPr>
                  <p:nvPr/>
                </p:nvSpPr>
                <p:spPr bwMode="auto">
                  <a:xfrm>
                    <a:off x="1408" y="2173"/>
                    <a:ext cx="44" cy="10"/>
                  </a:xfrm>
                  <a:custGeom>
                    <a:avLst/>
                    <a:gdLst>
                      <a:gd name="T0" fmla="*/ 0 w 128"/>
                      <a:gd name="T1" fmla="*/ 0 h 31"/>
                      <a:gd name="T2" fmla="*/ 0 w 128"/>
                      <a:gd name="T3" fmla="*/ 0 h 31"/>
                      <a:gd name="T4" fmla="*/ 0 w 128"/>
                      <a:gd name="T5" fmla="*/ 0 h 31"/>
                      <a:gd name="T6" fmla="*/ 0 w 128"/>
                      <a:gd name="T7" fmla="*/ 0 h 31"/>
                      <a:gd name="T8" fmla="*/ 0 w 128"/>
                      <a:gd name="T9" fmla="*/ 0 h 31"/>
                      <a:gd name="T10" fmla="*/ 0 w 128"/>
                      <a:gd name="T11" fmla="*/ 0 h 31"/>
                      <a:gd name="T12" fmla="*/ 0 w 128"/>
                      <a:gd name="T13" fmla="*/ 0 h 31"/>
                      <a:gd name="T14" fmla="*/ 0 w 128"/>
                      <a:gd name="T15" fmla="*/ 0 h 31"/>
                      <a:gd name="T16" fmla="*/ 0 w 128"/>
                      <a:gd name="T17" fmla="*/ 0 h 31"/>
                      <a:gd name="T18" fmla="*/ 0 w 128"/>
                      <a:gd name="T19" fmla="*/ 0 h 31"/>
                      <a:gd name="T20" fmla="*/ 0 w 128"/>
                      <a:gd name="T21" fmla="*/ 0 h 31"/>
                      <a:gd name="T22" fmla="*/ 0 w 128"/>
                      <a:gd name="T23" fmla="*/ 0 h 31"/>
                      <a:gd name="T24" fmla="*/ 0 w 128"/>
                      <a:gd name="T25" fmla="*/ 0 h 31"/>
                      <a:gd name="T26" fmla="*/ 0 w 128"/>
                      <a:gd name="T27" fmla="*/ 0 h 31"/>
                      <a:gd name="T28" fmla="*/ 0 w 128"/>
                      <a:gd name="T29" fmla="*/ 0 h 31"/>
                      <a:gd name="T30" fmla="*/ 0 w 128"/>
                      <a:gd name="T31" fmla="*/ 0 h 31"/>
                      <a:gd name="T32" fmla="*/ 0 w 128"/>
                      <a:gd name="T33" fmla="*/ 0 h 31"/>
                      <a:gd name="T34" fmla="*/ 0 w 128"/>
                      <a:gd name="T35" fmla="*/ 0 h 31"/>
                      <a:gd name="T36" fmla="*/ 0 w 128"/>
                      <a:gd name="T37" fmla="*/ 0 h 31"/>
                      <a:gd name="T38" fmla="*/ 0 w 128"/>
                      <a:gd name="T39" fmla="*/ 0 h 31"/>
                      <a:gd name="T40" fmla="*/ 0 w 128"/>
                      <a:gd name="T41" fmla="*/ 0 h 3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28"/>
                      <a:gd name="T64" fmla="*/ 0 h 31"/>
                      <a:gd name="T65" fmla="*/ 128 w 128"/>
                      <a:gd name="T66" fmla="*/ 31 h 3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28" h="31">
                        <a:moveTo>
                          <a:pt x="128" y="19"/>
                        </a:moveTo>
                        <a:lnTo>
                          <a:pt x="128" y="19"/>
                        </a:lnTo>
                        <a:lnTo>
                          <a:pt x="118" y="19"/>
                        </a:lnTo>
                        <a:lnTo>
                          <a:pt x="105" y="16"/>
                        </a:lnTo>
                        <a:lnTo>
                          <a:pt x="91" y="12"/>
                        </a:lnTo>
                        <a:lnTo>
                          <a:pt x="73" y="8"/>
                        </a:lnTo>
                        <a:lnTo>
                          <a:pt x="55" y="3"/>
                        </a:lnTo>
                        <a:lnTo>
                          <a:pt x="36" y="0"/>
                        </a:lnTo>
                        <a:lnTo>
                          <a:pt x="19" y="3"/>
                        </a:lnTo>
                        <a:lnTo>
                          <a:pt x="0" y="9"/>
                        </a:lnTo>
                        <a:lnTo>
                          <a:pt x="3" y="18"/>
                        </a:lnTo>
                        <a:lnTo>
                          <a:pt x="19" y="12"/>
                        </a:lnTo>
                        <a:lnTo>
                          <a:pt x="36" y="12"/>
                        </a:lnTo>
                        <a:lnTo>
                          <a:pt x="55" y="12"/>
                        </a:lnTo>
                        <a:lnTo>
                          <a:pt x="73" y="16"/>
                        </a:lnTo>
                        <a:lnTo>
                          <a:pt x="88" y="20"/>
                        </a:lnTo>
                        <a:lnTo>
                          <a:pt x="105" y="25"/>
                        </a:lnTo>
                        <a:lnTo>
                          <a:pt x="118" y="28"/>
                        </a:lnTo>
                        <a:lnTo>
                          <a:pt x="128" y="31"/>
                        </a:lnTo>
                        <a:lnTo>
                          <a:pt x="12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7" name="Freeform 425"/>
                  <p:cNvSpPr>
                    <a:spLocks/>
                  </p:cNvSpPr>
                  <p:nvPr/>
                </p:nvSpPr>
                <p:spPr bwMode="auto">
                  <a:xfrm>
                    <a:off x="1452" y="2171"/>
                    <a:ext cx="40" cy="12"/>
                  </a:xfrm>
                  <a:custGeom>
                    <a:avLst/>
                    <a:gdLst>
                      <a:gd name="T0" fmla="*/ 0 w 118"/>
                      <a:gd name="T1" fmla="*/ 0 h 36"/>
                      <a:gd name="T2" fmla="*/ 0 w 118"/>
                      <a:gd name="T3" fmla="*/ 0 h 36"/>
                      <a:gd name="T4" fmla="*/ 0 w 118"/>
                      <a:gd name="T5" fmla="*/ 0 h 36"/>
                      <a:gd name="T6" fmla="*/ 0 w 118"/>
                      <a:gd name="T7" fmla="*/ 0 h 36"/>
                      <a:gd name="T8" fmla="*/ 0 w 118"/>
                      <a:gd name="T9" fmla="*/ 0 h 36"/>
                      <a:gd name="T10" fmla="*/ 0 w 118"/>
                      <a:gd name="T11" fmla="*/ 0 h 36"/>
                      <a:gd name="T12" fmla="*/ 0 w 118"/>
                      <a:gd name="T13" fmla="*/ 0 h 36"/>
                      <a:gd name="T14" fmla="*/ 0 w 118"/>
                      <a:gd name="T15" fmla="*/ 0 h 36"/>
                      <a:gd name="T16" fmla="*/ 0 w 118"/>
                      <a:gd name="T17" fmla="*/ 0 h 36"/>
                      <a:gd name="T18" fmla="*/ 0 w 118"/>
                      <a:gd name="T19" fmla="*/ 0 h 36"/>
                      <a:gd name="T20" fmla="*/ 0 w 118"/>
                      <a:gd name="T21" fmla="*/ 0 h 36"/>
                      <a:gd name="T22" fmla="*/ 0 w 118"/>
                      <a:gd name="T23" fmla="*/ 0 h 36"/>
                      <a:gd name="T24" fmla="*/ 0 w 118"/>
                      <a:gd name="T25" fmla="*/ 0 h 36"/>
                      <a:gd name="T26" fmla="*/ 0 w 118"/>
                      <a:gd name="T27" fmla="*/ 0 h 36"/>
                      <a:gd name="T28" fmla="*/ 0 w 118"/>
                      <a:gd name="T29" fmla="*/ 0 h 36"/>
                      <a:gd name="T30" fmla="*/ 0 w 118"/>
                      <a:gd name="T31" fmla="*/ 0 h 36"/>
                      <a:gd name="T32" fmla="*/ 0 w 118"/>
                      <a:gd name="T33" fmla="*/ 0 h 36"/>
                      <a:gd name="T34" fmla="*/ 0 w 118"/>
                      <a:gd name="T35" fmla="*/ 0 h 36"/>
                      <a:gd name="T36" fmla="*/ 0 w 118"/>
                      <a:gd name="T37" fmla="*/ 0 h 36"/>
                      <a:gd name="T38" fmla="*/ 0 w 118"/>
                      <a:gd name="T39" fmla="*/ 0 h 36"/>
                      <a:gd name="T40" fmla="*/ 0 w 118"/>
                      <a:gd name="T41" fmla="*/ 0 h 36"/>
                      <a:gd name="T42" fmla="*/ 0 w 118"/>
                      <a:gd name="T43" fmla="*/ 0 h 36"/>
                      <a:gd name="T44" fmla="*/ 0 w 118"/>
                      <a:gd name="T45" fmla="*/ 0 h 36"/>
                      <a:gd name="T46" fmla="*/ 0 w 118"/>
                      <a:gd name="T47" fmla="*/ 0 h 36"/>
                      <a:gd name="T48" fmla="*/ 0 w 118"/>
                      <a:gd name="T49" fmla="*/ 0 h 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8"/>
                      <a:gd name="T76" fmla="*/ 0 h 36"/>
                      <a:gd name="T77" fmla="*/ 118 w 118"/>
                      <a:gd name="T78" fmla="*/ 36 h 3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8" h="36">
                        <a:moveTo>
                          <a:pt x="114" y="0"/>
                        </a:moveTo>
                        <a:lnTo>
                          <a:pt x="114" y="0"/>
                        </a:lnTo>
                        <a:lnTo>
                          <a:pt x="104" y="1"/>
                        </a:lnTo>
                        <a:lnTo>
                          <a:pt x="88" y="5"/>
                        </a:lnTo>
                        <a:lnTo>
                          <a:pt x="72" y="10"/>
                        </a:lnTo>
                        <a:lnTo>
                          <a:pt x="53" y="14"/>
                        </a:lnTo>
                        <a:lnTo>
                          <a:pt x="35" y="18"/>
                        </a:lnTo>
                        <a:lnTo>
                          <a:pt x="19" y="21"/>
                        </a:lnTo>
                        <a:lnTo>
                          <a:pt x="6" y="24"/>
                        </a:lnTo>
                        <a:lnTo>
                          <a:pt x="0" y="24"/>
                        </a:lnTo>
                        <a:lnTo>
                          <a:pt x="0" y="36"/>
                        </a:lnTo>
                        <a:lnTo>
                          <a:pt x="6" y="33"/>
                        </a:lnTo>
                        <a:lnTo>
                          <a:pt x="19" y="30"/>
                        </a:lnTo>
                        <a:lnTo>
                          <a:pt x="35" y="27"/>
                        </a:lnTo>
                        <a:lnTo>
                          <a:pt x="53" y="23"/>
                        </a:lnTo>
                        <a:lnTo>
                          <a:pt x="72" y="18"/>
                        </a:lnTo>
                        <a:lnTo>
                          <a:pt x="91" y="14"/>
                        </a:lnTo>
                        <a:lnTo>
                          <a:pt x="104" y="10"/>
                        </a:lnTo>
                        <a:lnTo>
                          <a:pt x="114" y="8"/>
                        </a:lnTo>
                        <a:lnTo>
                          <a:pt x="117" y="7"/>
                        </a:lnTo>
                        <a:lnTo>
                          <a:pt x="118" y="4"/>
                        </a:lnTo>
                        <a:lnTo>
                          <a:pt x="117" y="1"/>
                        </a:lnTo>
                        <a:lnTo>
                          <a:pt x="1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8" name="Freeform 426"/>
                  <p:cNvSpPr>
                    <a:spLocks/>
                  </p:cNvSpPr>
                  <p:nvPr/>
                </p:nvSpPr>
                <p:spPr bwMode="auto">
                  <a:xfrm>
                    <a:off x="1490" y="2166"/>
                    <a:ext cx="32" cy="8"/>
                  </a:xfrm>
                  <a:custGeom>
                    <a:avLst/>
                    <a:gdLst>
                      <a:gd name="T0" fmla="*/ 0 w 93"/>
                      <a:gd name="T1" fmla="*/ 0 h 24"/>
                      <a:gd name="T2" fmla="*/ 0 w 93"/>
                      <a:gd name="T3" fmla="*/ 0 h 24"/>
                      <a:gd name="T4" fmla="*/ 0 w 93"/>
                      <a:gd name="T5" fmla="*/ 0 h 24"/>
                      <a:gd name="T6" fmla="*/ 0 w 93"/>
                      <a:gd name="T7" fmla="*/ 0 h 24"/>
                      <a:gd name="T8" fmla="*/ 0 w 93"/>
                      <a:gd name="T9" fmla="*/ 0 h 24"/>
                      <a:gd name="T10" fmla="*/ 0 w 93"/>
                      <a:gd name="T11" fmla="*/ 0 h 24"/>
                      <a:gd name="T12" fmla="*/ 0 w 93"/>
                      <a:gd name="T13" fmla="*/ 0 h 24"/>
                      <a:gd name="T14" fmla="*/ 0 w 93"/>
                      <a:gd name="T15" fmla="*/ 0 h 24"/>
                      <a:gd name="T16" fmla="*/ 0 w 93"/>
                      <a:gd name="T17" fmla="*/ 0 h 24"/>
                      <a:gd name="T18" fmla="*/ 0 w 93"/>
                      <a:gd name="T19" fmla="*/ 0 h 24"/>
                      <a:gd name="T20" fmla="*/ 0 w 93"/>
                      <a:gd name="T21" fmla="*/ 0 h 24"/>
                      <a:gd name="T22" fmla="*/ 0 w 93"/>
                      <a:gd name="T23" fmla="*/ 0 h 24"/>
                      <a:gd name="T24" fmla="*/ 0 w 93"/>
                      <a:gd name="T25" fmla="*/ 0 h 24"/>
                      <a:gd name="T26" fmla="*/ 0 w 93"/>
                      <a:gd name="T27" fmla="*/ 0 h 24"/>
                      <a:gd name="T28" fmla="*/ 0 w 93"/>
                      <a:gd name="T29" fmla="*/ 0 h 24"/>
                      <a:gd name="T30" fmla="*/ 0 w 93"/>
                      <a:gd name="T31" fmla="*/ 0 h 24"/>
                      <a:gd name="T32" fmla="*/ 0 w 93"/>
                      <a:gd name="T33" fmla="*/ 0 h 24"/>
                      <a:gd name="T34" fmla="*/ 0 w 93"/>
                      <a:gd name="T35" fmla="*/ 0 h 24"/>
                      <a:gd name="T36" fmla="*/ 0 w 93"/>
                      <a:gd name="T37" fmla="*/ 0 h 24"/>
                      <a:gd name="T38" fmla="*/ 0 w 93"/>
                      <a:gd name="T39" fmla="*/ 0 h 24"/>
                      <a:gd name="T40" fmla="*/ 0 w 93"/>
                      <a:gd name="T41" fmla="*/ 0 h 24"/>
                      <a:gd name="T42" fmla="*/ 0 w 93"/>
                      <a:gd name="T43" fmla="*/ 0 h 24"/>
                      <a:gd name="T44" fmla="*/ 0 w 93"/>
                      <a:gd name="T45" fmla="*/ 0 h 24"/>
                      <a:gd name="T46" fmla="*/ 0 w 93"/>
                      <a:gd name="T47" fmla="*/ 0 h 24"/>
                      <a:gd name="T48" fmla="*/ 0 w 93"/>
                      <a:gd name="T49" fmla="*/ 0 h 24"/>
                      <a:gd name="T50" fmla="*/ 0 w 93"/>
                      <a:gd name="T51" fmla="*/ 0 h 2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3"/>
                      <a:gd name="T79" fmla="*/ 0 h 24"/>
                      <a:gd name="T80" fmla="*/ 93 w 93"/>
                      <a:gd name="T81" fmla="*/ 24 h 2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3" h="24">
                        <a:moveTo>
                          <a:pt x="88" y="1"/>
                        </a:moveTo>
                        <a:lnTo>
                          <a:pt x="88" y="0"/>
                        </a:lnTo>
                        <a:lnTo>
                          <a:pt x="82" y="1"/>
                        </a:lnTo>
                        <a:lnTo>
                          <a:pt x="72" y="3"/>
                        </a:lnTo>
                        <a:lnTo>
                          <a:pt x="59" y="6"/>
                        </a:lnTo>
                        <a:lnTo>
                          <a:pt x="45" y="8"/>
                        </a:lnTo>
                        <a:lnTo>
                          <a:pt x="30" y="10"/>
                        </a:lnTo>
                        <a:lnTo>
                          <a:pt x="17" y="13"/>
                        </a:lnTo>
                        <a:lnTo>
                          <a:pt x="6" y="14"/>
                        </a:lnTo>
                        <a:lnTo>
                          <a:pt x="0" y="16"/>
                        </a:lnTo>
                        <a:lnTo>
                          <a:pt x="0" y="24"/>
                        </a:lnTo>
                        <a:lnTo>
                          <a:pt x="6" y="23"/>
                        </a:lnTo>
                        <a:lnTo>
                          <a:pt x="17" y="21"/>
                        </a:lnTo>
                        <a:lnTo>
                          <a:pt x="30" y="18"/>
                        </a:lnTo>
                        <a:lnTo>
                          <a:pt x="45" y="17"/>
                        </a:lnTo>
                        <a:lnTo>
                          <a:pt x="59" y="14"/>
                        </a:lnTo>
                        <a:lnTo>
                          <a:pt x="72" y="11"/>
                        </a:lnTo>
                        <a:lnTo>
                          <a:pt x="82" y="10"/>
                        </a:lnTo>
                        <a:lnTo>
                          <a:pt x="88" y="11"/>
                        </a:lnTo>
                        <a:lnTo>
                          <a:pt x="88" y="10"/>
                        </a:lnTo>
                        <a:lnTo>
                          <a:pt x="88" y="11"/>
                        </a:lnTo>
                        <a:lnTo>
                          <a:pt x="92" y="10"/>
                        </a:lnTo>
                        <a:lnTo>
                          <a:pt x="93" y="6"/>
                        </a:lnTo>
                        <a:lnTo>
                          <a:pt x="92" y="1"/>
                        </a:lnTo>
                        <a:lnTo>
                          <a:pt x="88" y="0"/>
                        </a:lnTo>
                        <a:lnTo>
                          <a:pt x="88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9" name="Freeform 427"/>
                  <p:cNvSpPr>
                    <a:spLocks/>
                  </p:cNvSpPr>
                  <p:nvPr/>
                </p:nvSpPr>
                <p:spPr bwMode="auto">
                  <a:xfrm>
                    <a:off x="1520" y="2165"/>
                    <a:ext cx="43" cy="10"/>
                  </a:xfrm>
                  <a:custGeom>
                    <a:avLst/>
                    <a:gdLst>
                      <a:gd name="T0" fmla="*/ 0 w 124"/>
                      <a:gd name="T1" fmla="*/ 0 h 28"/>
                      <a:gd name="T2" fmla="*/ 0 w 124"/>
                      <a:gd name="T3" fmla="*/ 0 h 28"/>
                      <a:gd name="T4" fmla="*/ 0 w 124"/>
                      <a:gd name="T5" fmla="*/ 0 h 28"/>
                      <a:gd name="T6" fmla="*/ 0 w 124"/>
                      <a:gd name="T7" fmla="*/ 0 h 28"/>
                      <a:gd name="T8" fmla="*/ 0 w 124"/>
                      <a:gd name="T9" fmla="*/ 0 h 28"/>
                      <a:gd name="T10" fmla="*/ 0 w 124"/>
                      <a:gd name="T11" fmla="*/ 0 h 28"/>
                      <a:gd name="T12" fmla="*/ 0 w 124"/>
                      <a:gd name="T13" fmla="*/ 0 h 28"/>
                      <a:gd name="T14" fmla="*/ 0 w 124"/>
                      <a:gd name="T15" fmla="*/ 0 h 28"/>
                      <a:gd name="T16" fmla="*/ 0 w 124"/>
                      <a:gd name="T17" fmla="*/ 0 h 28"/>
                      <a:gd name="T18" fmla="*/ 0 w 124"/>
                      <a:gd name="T19" fmla="*/ 0 h 28"/>
                      <a:gd name="T20" fmla="*/ 0 w 124"/>
                      <a:gd name="T21" fmla="*/ 0 h 28"/>
                      <a:gd name="T22" fmla="*/ 0 w 124"/>
                      <a:gd name="T23" fmla="*/ 0 h 28"/>
                      <a:gd name="T24" fmla="*/ 0 w 124"/>
                      <a:gd name="T25" fmla="*/ 0 h 28"/>
                      <a:gd name="T26" fmla="*/ 0 w 124"/>
                      <a:gd name="T27" fmla="*/ 0 h 28"/>
                      <a:gd name="T28" fmla="*/ 0 w 124"/>
                      <a:gd name="T29" fmla="*/ 0 h 28"/>
                      <a:gd name="T30" fmla="*/ 0 w 124"/>
                      <a:gd name="T31" fmla="*/ 0 h 28"/>
                      <a:gd name="T32" fmla="*/ 0 w 124"/>
                      <a:gd name="T33" fmla="*/ 0 h 28"/>
                      <a:gd name="T34" fmla="*/ 0 w 124"/>
                      <a:gd name="T35" fmla="*/ 0 h 28"/>
                      <a:gd name="T36" fmla="*/ 0 w 124"/>
                      <a:gd name="T37" fmla="*/ 0 h 28"/>
                      <a:gd name="T38" fmla="*/ 0 w 124"/>
                      <a:gd name="T39" fmla="*/ 0 h 28"/>
                      <a:gd name="T40" fmla="*/ 0 w 124"/>
                      <a:gd name="T41" fmla="*/ 0 h 28"/>
                      <a:gd name="T42" fmla="*/ 0 w 124"/>
                      <a:gd name="T43" fmla="*/ 0 h 28"/>
                      <a:gd name="T44" fmla="*/ 0 w 124"/>
                      <a:gd name="T45" fmla="*/ 0 h 28"/>
                      <a:gd name="T46" fmla="*/ 0 w 124"/>
                      <a:gd name="T47" fmla="*/ 0 h 28"/>
                      <a:gd name="T48" fmla="*/ 0 w 124"/>
                      <a:gd name="T49" fmla="*/ 0 h 28"/>
                      <a:gd name="T50" fmla="*/ 0 w 124"/>
                      <a:gd name="T51" fmla="*/ 0 h 2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24"/>
                      <a:gd name="T79" fmla="*/ 0 h 28"/>
                      <a:gd name="T80" fmla="*/ 124 w 124"/>
                      <a:gd name="T81" fmla="*/ 28 h 2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24" h="28">
                        <a:moveTo>
                          <a:pt x="118" y="19"/>
                        </a:moveTo>
                        <a:lnTo>
                          <a:pt x="121" y="19"/>
                        </a:lnTo>
                        <a:lnTo>
                          <a:pt x="106" y="12"/>
                        </a:lnTo>
                        <a:lnTo>
                          <a:pt x="89" y="8"/>
                        </a:lnTo>
                        <a:lnTo>
                          <a:pt x="73" y="5"/>
                        </a:lnTo>
                        <a:lnTo>
                          <a:pt x="56" y="2"/>
                        </a:lnTo>
                        <a:lnTo>
                          <a:pt x="40" y="0"/>
                        </a:lnTo>
                        <a:lnTo>
                          <a:pt x="24" y="0"/>
                        </a:lnTo>
                        <a:lnTo>
                          <a:pt x="11" y="2"/>
                        </a:ln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3"/>
                        </a:lnTo>
                        <a:lnTo>
                          <a:pt x="24" y="12"/>
                        </a:lnTo>
                        <a:lnTo>
                          <a:pt x="40" y="12"/>
                        </a:lnTo>
                        <a:lnTo>
                          <a:pt x="56" y="10"/>
                        </a:lnTo>
                        <a:lnTo>
                          <a:pt x="73" y="13"/>
                        </a:lnTo>
                        <a:lnTo>
                          <a:pt x="89" y="16"/>
                        </a:lnTo>
                        <a:lnTo>
                          <a:pt x="103" y="20"/>
                        </a:lnTo>
                        <a:lnTo>
                          <a:pt x="115" y="28"/>
                        </a:lnTo>
                        <a:lnTo>
                          <a:pt x="118" y="28"/>
                        </a:lnTo>
                        <a:lnTo>
                          <a:pt x="115" y="28"/>
                        </a:lnTo>
                        <a:lnTo>
                          <a:pt x="119" y="28"/>
                        </a:lnTo>
                        <a:lnTo>
                          <a:pt x="122" y="25"/>
                        </a:lnTo>
                        <a:lnTo>
                          <a:pt x="124" y="22"/>
                        </a:lnTo>
                        <a:lnTo>
                          <a:pt x="121" y="19"/>
                        </a:lnTo>
                        <a:lnTo>
                          <a:pt x="11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0" name="Freeform 428"/>
                  <p:cNvSpPr>
                    <a:spLocks/>
                  </p:cNvSpPr>
                  <p:nvPr/>
                </p:nvSpPr>
                <p:spPr bwMode="auto">
                  <a:xfrm>
                    <a:off x="1560" y="2172"/>
                    <a:ext cx="31" cy="17"/>
                  </a:xfrm>
                  <a:custGeom>
                    <a:avLst/>
                    <a:gdLst>
                      <a:gd name="T0" fmla="*/ 0 w 90"/>
                      <a:gd name="T1" fmla="*/ 0 h 52"/>
                      <a:gd name="T2" fmla="*/ 0 w 90"/>
                      <a:gd name="T3" fmla="*/ 0 h 52"/>
                      <a:gd name="T4" fmla="*/ 0 w 90"/>
                      <a:gd name="T5" fmla="*/ 0 h 52"/>
                      <a:gd name="T6" fmla="*/ 0 w 90"/>
                      <a:gd name="T7" fmla="*/ 0 h 52"/>
                      <a:gd name="T8" fmla="*/ 0 w 90"/>
                      <a:gd name="T9" fmla="*/ 0 h 52"/>
                      <a:gd name="T10" fmla="*/ 0 w 90"/>
                      <a:gd name="T11" fmla="*/ 0 h 52"/>
                      <a:gd name="T12" fmla="*/ 0 w 90"/>
                      <a:gd name="T13" fmla="*/ 0 h 52"/>
                      <a:gd name="T14" fmla="*/ 0 w 90"/>
                      <a:gd name="T15" fmla="*/ 0 h 52"/>
                      <a:gd name="T16" fmla="*/ 0 w 90"/>
                      <a:gd name="T17" fmla="*/ 0 h 52"/>
                      <a:gd name="T18" fmla="*/ 0 w 90"/>
                      <a:gd name="T19" fmla="*/ 0 h 52"/>
                      <a:gd name="T20" fmla="*/ 0 w 90"/>
                      <a:gd name="T21" fmla="*/ 0 h 52"/>
                      <a:gd name="T22" fmla="*/ 0 w 90"/>
                      <a:gd name="T23" fmla="*/ 0 h 52"/>
                      <a:gd name="T24" fmla="*/ 0 w 90"/>
                      <a:gd name="T25" fmla="*/ 0 h 52"/>
                      <a:gd name="T26" fmla="*/ 0 w 90"/>
                      <a:gd name="T27" fmla="*/ 0 h 52"/>
                      <a:gd name="T28" fmla="*/ 0 w 90"/>
                      <a:gd name="T29" fmla="*/ 0 h 52"/>
                      <a:gd name="T30" fmla="*/ 0 w 90"/>
                      <a:gd name="T31" fmla="*/ 0 h 52"/>
                      <a:gd name="T32" fmla="*/ 0 w 90"/>
                      <a:gd name="T33" fmla="*/ 0 h 52"/>
                      <a:gd name="T34" fmla="*/ 0 w 90"/>
                      <a:gd name="T35" fmla="*/ 0 h 52"/>
                      <a:gd name="T36" fmla="*/ 0 w 90"/>
                      <a:gd name="T37" fmla="*/ 0 h 52"/>
                      <a:gd name="T38" fmla="*/ 0 w 90"/>
                      <a:gd name="T39" fmla="*/ 0 h 52"/>
                      <a:gd name="T40" fmla="*/ 0 w 90"/>
                      <a:gd name="T41" fmla="*/ 0 h 52"/>
                      <a:gd name="T42" fmla="*/ 0 w 90"/>
                      <a:gd name="T43" fmla="*/ 0 h 52"/>
                      <a:gd name="T44" fmla="*/ 0 w 90"/>
                      <a:gd name="T45" fmla="*/ 0 h 52"/>
                      <a:gd name="T46" fmla="*/ 0 w 90"/>
                      <a:gd name="T47" fmla="*/ 0 h 52"/>
                      <a:gd name="T48" fmla="*/ 0 w 90"/>
                      <a:gd name="T49" fmla="*/ 0 h 52"/>
                      <a:gd name="T50" fmla="*/ 0 w 90"/>
                      <a:gd name="T51" fmla="*/ 0 h 5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0"/>
                      <a:gd name="T79" fmla="*/ 0 h 52"/>
                      <a:gd name="T80" fmla="*/ 90 w 90"/>
                      <a:gd name="T81" fmla="*/ 52 h 5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0" h="52">
                        <a:moveTo>
                          <a:pt x="83" y="43"/>
                        </a:moveTo>
                        <a:lnTo>
                          <a:pt x="89" y="45"/>
                        </a:lnTo>
                        <a:lnTo>
                          <a:pt x="82" y="37"/>
                        </a:lnTo>
                        <a:lnTo>
                          <a:pt x="73" y="30"/>
                        </a:lnTo>
                        <a:lnTo>
                          <a:pt x="59" y="23"/>
                        </a:lnTo>
                        <a:lnTo>
                          <a:pt x="44" y="16"/>
                        </a:lnTo>
                        <a:lnTo>
                          <a:pt x="31" y="10"/>
                        </a:lnTo>
                        <a:lnTo>
                          <a:pt x="18" y="4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7" y="10"/>
                        </a:lnTo>
                        <a:lnTo>
                          <a:pt x="16" y="13"/>
                        </a:lnTo>
                        <a:lnTo>
                          <a:pt x="29" y="19"/>
                        </a:lnTo>
                        <a:lnTo>
                          <a:pt x="42" y="24"/>
                        </a:lnTo>
                        <a:lnTo>
                          <a:pt x="56" y="32"/>
                        </a:lnTo>
                        <a:lnTo>
                          <a:pt x="67" y="39"/>
                        </a:lnTo>
                        <a:lnTo>
                          <a:pt x="76" y="46"/>
                        </a:lnTo>
                        <a:lnTo>
                          <a:pt x="83" y="50"/>
                        </a:lnTo>
                        <a:lnTo>
                          <a:pt x="89" y="52"/>
                        </a:lnTo>
                        <a:lnTo>
                          <a:pt x="83" y="50"/>
                        </a:lnTo>
                        <a:lnTo>
                          <a:pt x="86" y="50"/>
                        </a:lnTo>
                        <a:lnTo>
                          <a:pt x="89" y="49"/>
                        </a:lnTo>
                        <a:lnTo>
                          <a:pt x="90" y="48"/>
                        </a:lnTo>
                        <a:lnTo>
                          <a:pt x="89" y="45"/>
                        </a:lnTo>
                        <a:lnTo>
                          <a:pt x="83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1" name="Freeform 429"/>
                  <p:cNvSpPr>
                    <a:spLocks/>
                  </p:cNvSpPr>
                  <p:nvPr/>
                </p:nvSpPr>
                <p:spPr bwMode="auto">
                  <a:xfrm>
                    <a:off x="1589" y="2185"/>
                    <a:ext cx="6" cy="4"/>
                  </a:xfrm>
                  <a:custGeom>
                    <a:avLst/>
                    <a:gdLst>
                      <a:gd name="T0" fmla="*/ 0 w 19"/>
                      <a:gd name="T1" fmla="*/ 0 h 15"/>
                      <a:gd name="T2" fmla="*/ 0 w 19"/>
                      <a:gd name="T3" fmla="*/ 0 h 15"/>
                      <a:gd name="T4" fmla="*/ 0 w 19"/>
                      <a:gd name="T5" fmla="*/ 0 h 15"/>
                      <a:gd name="T6" fmla="*/ 0 w 19"/>
                      <a:gd name="T7" fmla="*/ 0 h 15"/>
                      <a:gd name="T8" fmla="*/ 0 w 19"/>
                      <a:gd name="T9" fmla="*/ 0 h 15"/>
                      <a:gd name="T10" fmla="*/ 0 w 19"/>
                      <a:gd name="T11" fmla="*/ 0 h 15"/>
                      <a:gd name="T12" fmla="*/ 0 w 19"/>
                      <a:gd name="T13" fmla="*/ 0 h 15"/>
                      <a:gd name="T14" fmla="*/ 0 w 19"/>
                      <a:gd name="T15" fmla="*/ 0 h 15"/>
                      <a:gd name="T16" fmla="*/ 0 w 19"/>
                      <a:gd name="T17" fmla="*/ 0 h 15"/>
                      <a:gd name="T18" fmla="*/ 0 w 19"/>
                      <a:gd name="T19" fmla="*/ 0 h 15"/>
                      <a:gd name="T20" fmla="*/ 0 w 19"/>
                      <a:gd name="T21" fmla="*/ 0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"/>
                      <a:gd name="T34" fmla="*/ 0 h 15"/>
                      <a:gd name="T35" fmla="*/ 19 w 19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" h="15">
                        <a:moveTo>
                          <a:pt x="19" y="15"/>
                        </a:moveTo>
                        <a:lnTo>
                          <a:pt x="19" y="9"/>
                        </a:lnTo>
                        <a:lnTo>
                          <a:pt x="15" y="3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6" y="12"/>
                        </a:lnTo>
                        <a:lnTo>
                          <a:pt x="7" y="12"/>
                        </a:lnTo>
                        <a:lnTo>
                          <a:pt x="9" y="12"/>
                        </a:lnTo>
                        <a:lnTo>
                          <a:pt x="10" y="12"/>
                        </a:lnTo>
                        <a:lnTo>
                          <a:pt x="10" y="15"/>
                        </a:lnTo>
                        <a:lnTo>
                          <a:pt x="19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2" name="Freeform 430"/>
                  <p:cNvSpPr>
                    <a:spLocks/>
                  </p:cNvSpPr>
                  <p:nvPr/>
                </p:nvSpPr>
                <p:spPr bwMode="auto">
                  <a:xfrm>
                    <a:off x="1592" y="2189"/>
                    <a:ext cx="3" cy="2"/>
                  </a:xfrm>
                  <a:custGeom>
                    <a:avLst/>
                    <a:gdLst>
                      <a:gd name="T0" fmla="*/ 0 w 9"/>
                      <a:gd name="T1" fmla="*/ 0 h 4"/>
                      <a:gd name="T2" fmla="*/ 0 w 9"/>
                      <a:gd name="T3" fmla="*/ 1 h 4"/>
                      <a:gd name="T4" fmla="*/ 0 w 9"/>
                      <a:gd name="T5" fmla="*/ 1 h 4"/>
                      <a:gd name="T6" fmla="*/ 0 w 9"/>
                      <a:gd name="T7" fmla="*/ 1 h 4"/>
                      <a:gd name="T8" fmla="*/ 0 w 9"/>
                      <a:gd name="T9" fmla="*/ 0 h 4"/>
                      <a:gd name="T10" fmla="*/ 0 w 9"/>
                      <a:gd name="T11" fmla="*/ 0 h 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4"/>
                      <a:gd name="T20" fmla="*/ 9 w 9"/>
                      <a:gd name="T21" fmla="*/ 4 h 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4">
                        <a:moveTo>
                          <a:pt x="0" y="0"/>
                        </a:moveTo>
                        <a:lnTo>
                          <a:pt x="2" y="3"/>
                        </a:lnTo>
                        <a:lnTo>
                          <a:pt x="5" y="4"/>
                        </a:lnTo>
                        <a:lnTo>
                          <a:pt x="8" y="3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3" name="Freeform 431"/>
                  <p:cNvSpPr>
                    <a:spLocks/>
                  </p:cNvSpPr>
                  <p:nvPr/>
                </p:nvSpPr>
                <p:spPr bwMode="auto">
                  <a:xfrm>
                    <a:off x="1569" y="2186"/>
                    <a:ext cx="12" cy="11"/>
                  </a:xfrm>
                  <a:custGeom>
                    <a:avLst/>
                    <a:gdLst>
                      <a:gd name="T0" fmla="*/ 0 w 34"/>
                      <a:gd name="T1" fmla="*/ 0 h 34"/>
                      <a:gd name="T2" fmla="*/ 0 w 34"/>
                      <a:gd name="T3" fmla="*/ 0 h 34"/>
                      <a:gd name="T4" fmla="*/ 0 w 34"/>
                      <a:gd name="T5" fmla="*/ 0 h 34"/>
                      <a:gd name="T6" fmla="*/ 0 w 34"/>
                      <a:gd name="T7" fmla="*/ 0 h 34"/>
                      <a:gd name="T8" fmla="*/ 0 w 34"/>
                      <a:gd name="T9" fmla="*/ 0 h 34"/>
                      <a:gd name="T10" fmla="*/ 0 w 34"/>
                      <a:gd name="T11" fmla="*/ 0 h 34"/>
                      <a:gd name="T12" fmla="*/ 0 w 34"/>
                      <a:gd name="T13" fmla="*/ 0 h 34"/>
                      <a:gd name="T14" fmla="*/ 0 w 34"/>
                      <a:gd name="T15" fmla="*/ 0 h 34"/>
                      <a:gd name="T16" fmla="*/ 0 w 34"/>
                      <a:gd name="T17" fmla="*/ 0 h 34"/>
                      <a:gd name="T18" fmla="*/ 0 w 34"/>
                      <a:gd name="T19" fmla="*/ 0 h 34"/>
                      <a:gd name="T20" fmla="*/ 0 w 34"/>
                      <a:gd name="T21" fmla="*/ 0 h 34"/>
                      <a:gd name="T22" fmla="*/ 0 w 34"/>
                      <a:gd name="T23" fmla="*/ 0 h 34"/>
                      <a:gd name="T24" fmla="*/ 0 w 34"/>
                      <a:gd name="T25" fmla="*/ 0 h 34"/>
                      <a:gd name="T26" fmla="*/ 0 w 34"/>
                      <a:gd name="T27" fmla="*/ 0 h 34"/>
                      <a:gd name="T28" fmla="*/ 0 w 34"/>
                      <a:gd name="T29" fmla="*/ 0 h 34"/>
                      <a:gd name="T30" fmla="*/ 0 w 34"/>
                      <a:gd name="T31" fmla="*/ 0 h 34"/>
                      <a:gd name="T32" fmla="*/ 0 w 34"/>
                      <a:gd name="T33" fmla="*/ 0 h 34"/>
                      <a:gd name="T34" fmla="*/ 0 w 34"/>
                      <a:gd name="T35" fmla="*/ 0 h 34"/>
                      <a:gd name="T36" fmla="*/ 0 w 34"/>
                      <a:gd name="T37" fmla="*/ 0 h 34"/>
                      <a:gd name="T38" fmla="*/ 0 w 34"/>
                      <a:gd name="T39" fmla="*/ 0 h 34"/>
                      <a:gd name="T40" fmla="*/ 0 w 34"/>
                      <a:gd name="T41" fmla="*/ 0 h 3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"/>
                      <a:gd name="T64" fmla="*/ 0 h 34"/>
                      <a:gd name="T65" fmla="*/ 34 w 34"/>
                      <a:gd name="T66" fmla="*/ 34 h 3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" h="34">
                        <a:moveTo>
                          <a:pt x="4" y="27"/>
                        </a:moveTo>
                        <a:lnTo>
                          <a:pt x="3" y="24"/>
                        </a:lnTo>
                        <a:lnTo>
                          <a:pt x="1" y="23"/>
                        </a:lnTo>
                        <a:lnTo>
                          <a:pt x="0" y="20"/>
                        </a:lnTo>
                        <a:lnTo>
                          <a:pt x="0" y="17"/>
                        </a:lnTo>
                        <a:lnTo>
                          <a:pt x="1" y="10"/>
                        </a:lnTo>
                        <a:lnTo>
                          <a:pt x="5" y="4"/>
                        </a:lnTo>
                        <a:lnTo>
                          <a:pt x="11" y="1"/>
                        </a:lnTo>
                        <a:lnTo>
                          <a:pt x="17" y="0"/>
                        </a:lnTo>
                        <a:lnTo>
                          <a:pt x="24" y="1"/>
                        </a:lnTo>
                        <a:lnTo>
                          <a:pt x="30" y="4"/>
                        </a:lnTo>
                        <a:lnTo>
                          <a:pt x="33" y="10"/>
                        </a:lnTo>
                        <a:lnTo>
                          <a:pt x="34" y="17"/>
                        </a:lnTo>
                        <a:lnTo>
                          <a:pt x="33" y="23"/>
                        </a:lnTo>
                        <a:lnTo>
                          <a:pt x="30" y="28"/>
                        </a:lnTo>
                        <a:lnTo>
                          <a:pt x="24" y="33"/>
                        </a:lnTo>
                        <a:lnTo>
                          <a:pt x="17" y="34"/>
                        </a:lnTo>
                        <a:lnTo>
                          <a:pt x="14" y="34"/>
                        </a:lnTo>
                        <a:lnTo>
                          <a:pt x="10" y="33"/>
                        </a:lnTo>
                        <a:lnTo>
                          <a:pt x="7" y="30"/>
                        </a:lnTo>
                        <a:lnTo>
                          <a:pt x="4" y="27"/>
                        </a:lnTo>
                        <a:close/>
                      </a:path>
                    </a:pathLst>
                  </a:custGeom>
                  <a:solidFill>
                    <a:srgbClr val="CC00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4" name="Freeform 432"/>
                  <p:cNvSpPr>
                    <a:spLocks/>
                  </p:cNvSpPr>
                  <p:nvPr/>
                </p:nvSpPr>
                <p:spPr bwMode="auto">
                  <a:xfrm>
                    <a:off x="1567" y="2192"/>
                    <a:ext cx="5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w 13"/>
                      <a:gd name="T7" fmla="*/ 0 h 13"/>
                      <a:gd name="T8" fmla="*/ 0 w 13"/>
                      <a:gd name="T9" fmla="*/ 0 h 13"/>
                      <a:gd name="T10" fmla="*/ 0 w 13"/>
                      <a:gd name="T11" fmla="*/ 0 h 13"/>
                      <a:gd name="T12" fmla="*/ 0 w 13"/>
                      <a:gd name="T13" fmla="*/ 0 h 13"/>
                      <a:gd name="T14" fmla="*/ 0 w 13"/>
                      <a:gd name="T15" fmla="*/ 0 h 13"/>
                      <a:gd name="T16" fmla="*/ 0 w 13"/>
                      <a:gd name="T17" fmla="*/ 0 h 13"/>
                      <a:gd name="T18" fmla="*/ 0 w 13"/>
                      <a:gd name="T19" fmla="*/ 0 h 13"/>
                      <a:gd name="T20" fmla="*/ 0 w 13"/>
                      <a:gd name="T21" fmla="*/ 0 h 13"/>
                      <a:gd name="T22" fmla="*/ 0 w 13"/>
                      <a:gd name="T23" fmla="*/ 0 h 13"/>
                      <a:gd name="T24" fmla="*/ 0 w 13"/>
                      <a:gd name="T25" fmla="*/ 0 h 1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"/>
                      <a:gd name="T40" fmla="*/ 0 h 13"/>
                      <a:gd name="T41" fmla="*/ 13 w 13"/>
                      <a:gd name="T42" fmla="*/ 13 h 1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" h="13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3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7" y="13"/>
                        </a:lnTo>
                        <a:lnTo>
                          <a:pt x="13" y="7"/>
                        </a:lnTo>
                        <a:lnTo>
                          <a:pt x="13" y="4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5" name="Freeform 433"/>
                  <p:cNvSpPr>
                    <a:spLocks/>
                  </p:cNvSpPr>
                  <p:nvPr/>
                </p:nvSpPr>
                <p:spPr bwMode="auto">
                  <a:xfrm>
                    <a:off x="1567" y="2184"/>
                    <a:ext cx="8" cy="8"/>
                  </a:xfrm>
                  <a:custGeom>
                    <a:avLst/>
                    <a:gdLst>
                      <a:gd name="T0" fmla="*/ 0 w 23"/>
                      <a:gd name="T1" fmla="*/ 0 h 23"/>
                      <a:gd name="T2" fmla="*/ 0 w 23"/>
                      <a:gd name="T3" fmla="*/ 0 h 23"/>
                      <a:gd name="T4" fmla="*/ 0 w 23"/>
                      <a:gd name="T5" fmla="*/ 0 h 23"/>
                      <a:gd name="T6" fmla="*/ 0 w 23"/>
                      <a:gd name="T7" fmla="*/ 0 h 23"/>
                      <a:gd name="T8" fmla="*/ 0 w 23"/>
                      <a:gd name="T9" fmla="*/ 0 h 23"/>
                      <a:gd name="T10" fmla="*/ 0 w 23"/>
                      <a:gd name="T11" fmla="*/ 0 h 23"/>
                      <a:gd name="T12" fmla="*/ 0 w 23"/>
                      <a:gd name="T13" fmla="*/ 0 h 23"/>
                      <a:gd name="T14" fmla="*/ 0 w 23"/>
                      <a:gd name="T15" fmla="*/ 0 h 23"/>
                      <a:gd name="T16" fmla="*/ 0 w 23"/>
                      <a:gd name="T17" fmla="*/ 0 h 23"/>
                      <a:gd name="T18" fmla="*/ 0 w 23"/>
                      <a:gd name="T19" fmla="*/ 0 h 23"/>
                      <a:gd name="T20" fmla="*/ 0 w 23"/>
                      <a:gd name="T21" fmla="*/ 0 h 23"/>
                      <a:gd name="T22" fmla="*/ 0 w 23"/>
                      <a:gd name="T23" fmla="*/ 0 h 23"/>
                      <a:gd name="T24" fmla="*/ 0 w 23"/>
                      <a:gd name="T25" fmla="*/ 0 h 2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3"/>
                      <a:gd name="T40" fmla="*/ 0 h 23"/>
                      <a:gd name="T41" fmla="*/ 23 w 23"/>
                      <a:gd name="T42" fmla="*/ 23 h 2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3" h="23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6" y="3"/>
                        </a:lnTo>
                        <a:lnTo>
                          <a:pt x="9" y="6"/>
                        </a:lnTo>
                        <a:lnTo>
                          <a:pt x="3" y="14"/>
                        </a:lnTo>
                        <a:lnTo>
                          <a:pt x="0" y="23"/>
                        </a:lnTo>
                        <a:lnTo>
                          <a:pt x="11" y="23"/>
                        </a:lnTo>
                        <a:lnTo>
                          <a:pt x="11" y="17"/>
                        </a:lnTo>
                        <a:lnTo>
                          <a:pt x="14" y="14"/>
                        </a:lnTo>
                        <a:lnTo>
                          <a:pt x="19" y="11"/>
                        </a:lnTo>
                        <a:lnTo>
                          <a:pt x="23" y="1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FF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6" name="Freeform 434"/>
                  <p:cNvSpPr>
                    <a:spLocks/>
                  </p:cNvSpPr>
                  <p:nvPr/>
                </p:nvSpPr>
                <p:spPr bwMode="auto">
                  <a:xfrm>
                    <a:off x="1575" y="2184"/>
                    <a:ext cx="8" cy="8"/>
                  </a:xfrm>
                  <a:custGeom>
                    <a:avLst/>
                    <a:gdLst>
                      <a:gd name="T0" fmla="*/ 0 w 23"/>
                      <a:gd name="T1" fmla="*/ 0 h 23"/>
                      <a:gd name="T2" fmla="*/ 0 w 23"/>
                      <a:gd name="T3" fmla="*/ 0 h 23"/>
                      <a:gd name="T4" fmla="*/ 0 w 23"/>
                      <a:gd name="T5" fmla="*/ 0 h 23"/>
                      <a:gd name="T6" fmla="*/ 0 w 23"/>
                      <a:gd name="T7" fmla="*/ 0 h 23"/>
                      <a:gd name="T8" fmla="*/ 0 w 23"/>
                      <a:gd name="T9" fmla="*/ 0 h 23"/>
                      <a:gd name="T10" fmla="*/ 0 w 23"/>
                      <a:gd name="T11" fmla="*/ 0 h 23"/>
                      <a:gd name="T12" fmla="*/ 0 w 23"/>
                      <a:gd name="T13" fmla="*/ 0 h 23"/>
                      <a:gd name="T14" fmla="*/ 0 w 23"/>
                      <a:gd name="T15" fmla="*/ 0 h 23"/>
                      <a:gd name="T16" fmla="*/ 0 w 23"/>
                      <a:gd name="T17" fmla="*/ 0 h 23"/>
                      <a:gd name="T18" fmla="*/ 0 w 23"/>
                      <a:gd name="T19" fmla="*/ 0 h 23"/>
                      <a:gd name="T20" fmla="*/ 0 w 23"/>
                      <a:gd name="T21" fmla="*/ 0 h 23"/>
                      <a:gd name="T22" fmla="*/ 0 w 23"/>
                      <a:gd name="T23" fmla="*/ 0 h 23"/>
                      <a:gd name="T24" fmla="*/ 0 w 23"/>
                      <a:gd name="T25" fmla="*/ 0 h 2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3"/>
                      <a:gd name="T40" fmla="*/ 0 h 23"/>
                      <a:gd name="T41" fmla="*/ 23 w 23"/>
                      <a:gd name="T42" fmla="*/ 23 h 2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3" h="23">
                        <a:moveTo>
                          <a:pt x="23" y="23"/>
                        </a:moveTo>
                        <a:lnTo>
                          <a:pt x="23" y="23"/>
                        </a:lnTo>
                        <a:lnTo>
                          <a:pt x="20" y="14"/>
                        </a:lnTo>
                        <a:lnTo>
                          <a:pt x="16" y="7"/>
                        </a:lnTo>
                        <a:lnTo>
                          <a:pt x="9" y="3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6" y="11"/>
                        </a:lnTo>
                        <a:lnTo>
                          <a:pt x="10" y="13"/>
                        </a:lnTo>
                        <a:lnTo>
                          <a:pt x="11" y="17"/>
                        </a:lnTo>
                        <a:lnTo>
                          <a:pt x="11" y="23"/>
                        </a:lnTo>
                        <a:lnTo>
                          <a:pt x="23" y="23"/>
                        </a:lnTo>
                        <a:close/>
                      </a:path>
                    </a:pathLst>
                  </a:custGeom>
                  <a:solidFill>
                    <a:srgbClr val="FFFF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7" name="Freeform 435"/>
                  <p:cNvSpPr>
                    <a:spLocks/>
                  </p:cNvSpPr>
                  <p:nvPr/>
                </p:nvSpPr>
                <p:spPr bwMode="auto">
                  <a:xfrm>
                    <a:off x="1575" y="2192"/>
                    <a:ext cx="8" cy="7"/>
                  </a:xfrm>
                  <a:custGeom>
                    <a:avLst/>
                    <a:gdLst>
                      <a:gd name="T0" fmla="*/ 0 w 23"/>
                      <a:gd name="T1" fmla="*/ 0 h 23"/>
                      <a:gd name="T2" fmla="*/ 0 w 23"/>
                      <a:gd name="T3" fmla="*/ 0 h 23"/>
                      <a:gd name="T4" fmla="*/ 0 w 23"/>
                      <a:gd name="T5" fmla="*/ 0 h 23"/>
                      <a:gd name="T6" fmla="*/ 0 w 23"/>
                      <a:gd name="T7" fmla="*/ 0 h 23"/>
                      <a:gd name="T8" fmla="*/ 0 w 23"/>
                      <a:gd name="T9" fmla="*/ 0 h 23"/>
                      <a:gd name="T10" fmla="*/ 0 w 23"/>
                      <a:gd name="T11" fmla="*/ 0 h 23"/>
                      <a:gd name="T12" fmla="*/ 0 w 23"/>
                      <a:gd name="T13" fmla="*/ 0 h 23"/>
                      <a:gd name="T14" fmla="*/ 0 w 23"/>
                      <a:gd name="T15" fmla="*/ 0 h 23"/>
                      <a:gd name="T16" fmla="*/ 0 w 23"/>
                      <a:gd name="T17" fmla="*/ 0 h 23"/>
                      <a:gd name="T18" fmla="*/ 0 w 23"/>
                      <a:gd name="T19" fmla="*/ 0 h 23"/>
                      <a:gd name="T20" fmla="*/ 0 w 23"/>
                      <a:gd name="T21" fmla="*/ 0 h 23"/>
                      <a:gd name="T22" fmla="*/ 0 w 23"/>
                      <a:gd name="T23" fmla="*/ 0 h 23"/>
                      <a:gd name="T24" fmla="*/ 0 w 23"/>
                      <a:gd name="T25" fmla="*/ 0 h 2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3"/>
                      <a:gd name="T40" fmla="*/ 0 h 23"/>
                      <a:gd name="T41" fmla="*/ 23 w 23"/>
                      <a:gd name="T42" fmla="*/ 23 h 2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3" h="23">
                        <a:moveTo>
                          <a:pt x="0" y="23"/>
                        </a:moveTo>
                        <a:lnTo>
                          <a:pt x="0" y="23"/>
                        </a:lnTo>
                        <a:lnTo>
                          <a:pt x="9" y="20"/>
                        </a:lnTo>
                        <a:lnTo>
                          <a:pt x="17" y="14"/>
                        </a:lnTo>
                        <a:lnTo>
                          <a:pt x="20" y="7"/>
                        </a:lnTo>
                        <a:lnTo>
                          <a:pt x="23" y="0"/>
                        </a:lnTo>
                        <a:lnTo>
                          <a:pt x="11" y="0"/>
                        </a:lnTo>
                        <a:lnTo>
                          <a:pt x="11" y="4"/>
                        </a:lnTo>
                        <a:lnTo>
                          <a:pt x="9" y="9"/>
                        </a:lnTo>
                        <a:lnTo>
                          <a:pt x="6" y="11"/>
                        </a:lnTo>
                        <a:lnTo>
                          <a:pt x="0" y="11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FFFF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8" name="Freeform 436"/>
                  <p:cNvSpPr>
                    <a:spLocks/>
                  </p:cNvSpPr>
                  <p:nvPr/>
                </p:nvSpPr>
                <p:spPr bwMode="auto">
                  <a:xfrm>
                    <a:off x="1569" y="2193"/>
                    <a:ext cx="6" cy="6"/>
                  </a:xfrm>
                  <a:custGeom>
                    <a:avLst/>
                    <a:gdLst>
                      <a:gd name="T0" fmla="*/ 0 w 17"/>
                      <a:gd name="T1" fmla="*/ 0 h 19"/>
                      <a:gd name="T2" fmla="*/ 0 w 17"/>
                      <a:gd name="T3" fmla="*/ 0 h 19"/>
                      <a:gd name="T4" fmla="*/ 0 w 17"/>
                      <a:gd name="T5" fmla="*/ 0 h 19"/>
                      <a:gd name="T6" fmla="*/ 0 w 17"/>
                      <a:gd name="T7" fmla="*/ 0 h 19"/>
                      <a:gd name="T8" fmla="*/ 0 w 17"/>
                      <a:gd name="T9" fmla="*/ 0 h 19"/>
                      <a:gd name="T10" fmla="*/ 0 w 17"/>
                      <a:gd name="T11" fmla="*/ 0 h 19"/>
                      <a:gd name="T12" fmla="*/ 0 w 17"/>
                      <a:gd name="T13" fmla="*/ 0 h 19"/>
                      <a:gd name="T14" fmla="*/ 0 w 17"/>
                      <a:gd name="T15" fmla="*/ 0 h 19"/>
                      <a:gd name="T16" fmla="*/ 0 w 17"/>
                      <a:gd name="T17" fmla="*/ 0 h 19"/>
                      <a:gd name="T18" fmla="*/ 0 w 17"/>
                      <a:gd name="T19" fmla="*/ 0 h 19"/>
                      <a:gd name="T20" fmla="*/ 0 w 17"/>
                      <a:gd name="T21" fmla="*/ 0 h 19"/>
                      <a:gd name="T22" fmla="*/ 0 w 17"/>
                      <a:gd name="T23" fmla="*/ 0 h 19"/>
                      <a:gd name="T24" fmla="*/ 0 w 17"/>
                      <a:gd name="T25" fmla="*/ 0 h 19"/>
                      <a:gd name="T26" fmla="*/ 0 w 17"/>
                      <a:gd name="T27" fmla="*/ 0 h 19"/>
                      <a:gd name="T28" fmla="*/ 0 w 17"/>
                      <a:gd name="T29" fmla="*/ 0 h 19"/>
                      <a:gd name="T30" fmla="*/ 0 w 17"/>
                      <a:gd name="T31" fmla="*/ 0 h 19"/>
                      <a:gd name="T32" fmla="*/ 0 w 17"/>
                      <a:gd name="T33" fmla="*/ 0 h 19"/>
                      <a:gd name="T34" fmla="*/ 0 w 17"/>
                      <a:gd name="T35" fmla="*/ 0 h 1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7"/>
                      <a:gd name="T55" fmla="*/ 0 h 19"/>
                      <a:gd name="T56" fmla="*/ 17 w 17"/>
                      <a:gd name="T57" fmla="*/ 19 h 1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7" h="19">
                        <a:moveTo>
                          <a:pt x="1" y="9"/>
                        </a:moveTo>
                        <a:lnTo>
                          <a:pt x="0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4" y="18"/>
                        </a:lnTo>
                        <a:lnTo>
                          <a:pt x="17" y="19"/>
                        </a:lnTo>
                        <a:lnTo>
                          <a:pt x="17" y="7"/>
                        </a:lnTo>
                        <a:lnTo>
                          <a:pt x="14" y="9"/>
                        </a:lnTo>
                        <a:lnTo>
                          <a:pt x="13" y="7"/>
                        </a:lnTo>
                        <a:lnTo>
                          <a:pt x="10" y="6"/>
                        </a:lnTo>
                        <a:lnTo>
                          <a:pt x="8" y="3"/>
                        </a:lnTo>
                        <a:lnTo>
                          <a:pt x="7" y="3"/>
                        </a:lnTo>
                        <a:lnTo>
                          <a:pt x="8" y="3"/>
                        </a:lnTo>
                        <a:lnTo>
                          <a:pt x="5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1" y="9"/>
                        </a:lnTo>
                        <a:close/>
                      </a:path>
                    </a:pathLst>
                  </a:custGeom>
                  <a:solidFill>
                    <a:srgbClr val="FFFF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09" name="Freeform 437"/>
                  <p:cNvSpPr>
                    <a:spLocks/>
                  </p:cNvSpPr>
                  <p:nvPr/>
                </p:nvSpPr>
                <p:spPr bwMode="auto">
                  <a:xfrm>
                    <a:off x="1572" y="2189"/>
                    <a:ext cx="7" cy="6"/>
                  </a:xfrm>
                  <a:custGeom>
                    <a:avLst/>
                    <a:gdLst>
                      <a:gd name="T0" fmla="*/ 0 w 21"/>
                      <a:gd name="T1" fmla="*/ 0 h 19"/>
                      <a:gd name="T2" fmla="*/ 0 w 21"/>
                      <a:gd name="T3" fmla="*/ 0 h 19"/>
                      <a:gd name="T4" fmla="*/ 0 w 21"/>
                      <a:gd name="T5" fmla="*/ 0 h 19"/>
                      <a:gd name="T6" fmla="*/ 0 w 21"/>
                      <a:gd name="T7" fmla="*/ 0 h 19"/>
                      <a:gd name="T8" fmla="*/ 0 w 21"/>
                      <a:gd name="T9" fmla="*/ 0 h 19"/>
                      <a:gd name="T10" fmla="*/ 0 w 21"/>
                      <a:gd name="T11" fmla="*/ 0 h 19"/>
                      <a:gd name="T12" fmla="*/ 0 w 21"/>
                      <a:gd name="T13" fmla="*/ 0 h 19"/>
                      <a:gd name="T14" fmla="*/ 0 w 21"/>
                      <a:gd name="T15" fmla="*/ 0 h 19"/>
                      <a:gd name="T16" fmla="*/ 0 w 21"/>
                      <a:gd name="T17" fmla="*/ 0 h 19"/>
                      <a:gd name="T18" fmla="*/ 0 w 21"/>
                      <a:gd name="T19" fmla="*/ 0 h 19"/>
                      <a:gd name="T20" fmla="*/ 0 w 21"/>
                      <a:gd name="T21" fmla="*/ 0 h 19"/>
                      <a:gd name="T22" fmla="*/ 0 w 21"/>
                      <a:gd name="T23" fmla="*/ 0 h 19"/>
                      <a:gd name="T24" fmla="*/ 0 w 21"/>
                      <a:gd name="T25" fmla="*/ 0 h 19"/>
                      <a:gd name="T26" fmla="*/ 0 w 21"/>
                      <a:gd name="T27" fmla="*/ 0 h 19"/>
                      <a:gd name="T28" fmla="*/ 0 w 21"/>
                      <a:gd name="T29" fmla="*/ 0 h 19"/>
                      <a:gd name="T30" fmla="*/ 0 w 21"/>
                      <a:gd name="T31" fmla="*/ 0 h 19"/>
                      <a:gd name="T32" fmla="*/ 0 w 21"/>
                      <a:gd name="T33" fmla="*/ 0 h 1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1"/>
                      <a:gd name="T52" fmla="*/ 0 h 19"/>
                      <a:gd name="T53" fmla="*/ 21 w 21"/>
                      <a:gd name="T54" fmla="*/ 19 h 1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1" h="19">
                        <a:moveTo>
                          <a:pt x="10" y="0"/>
                        </a:moveTo>
                        <a:lnTo>
                          <a:pt x="14" y="1"/>
                        </a:lnTo>
                        <a:lnTo>
                          <a:pt x="19" y="3"/>
                        </a:lnTo>
                        <a:lnTo>
                          <a:pt x="20" y="6"/>
                        </a:lnTo>
                        <a:lnTo>
                          <a:pt x="21" y="10"/>
                        </a:lnTo>
                        <a:lnTo>
                          <a:pt x="20" y="13"/>
                        </a:lnTo>
                        <a:lnTo>
                          <a:pt x="19" y="16"/>
                        </a:lnTo>
                        <a:lnTo>
                          <a:pt x="14" y="17"/>
                        </a:lnTo>
                        <a:lnTo>
                          <a:pt x="10" y="19"/>
                        </a:lnTo>
                        <a:lnTo>
                          <a:pt x="6" y="17"/>
                        </a:lnTo>
                        <a:lnTo>
                          <a:pt x="3" y="16"/>
                        </a:lnTo>
                        <a:lnTo>
                          <a:pt x="1" y="13"/>
                        </a:lnTo>
                        <a:lnTo>
                          <a:pt x="0" y="10"/>
                        </a:lnTo>
                        <a:lnTo>
                          <a:pt x="1" y="6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B2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0" name="Freeform 438"/>
                  <p:cNvSpPr>
                    <a:spLocks/>
                  </p:cNvSpPr>
                  <p:nvPr/>
                </p:nvSpPr>
                <p:spPr bwMode="auto">
                  <a:xfrm>
                    <a:off x="1575" y="2187"/>
                    <a:ext cx="6" cy="5"/>
                  </a:xfrm>
                  <a:custGeom>
                    <a:avLst/>
                    <a:gdLst>
                      <a:gd name="T0" fmla="*/ 0 w 17"/>
                      <a:gd name="T1" fmla="*/ 0 h 16"/>
                      <a:gd name="T2" fmla="*/ 0 w 17"/>
                      <a:gd name="T3" fmla="*/ 0 h 16"/>
                      <a:gd name="T4" fmla="*/ 0 w 17"/>
                      <a:gd name="T5" fmla="*/ 0 h 16"/>
                      <a:gd name="T6" fmla="*/ 0 w 17"/>
                      <a:gd name="T7" fmla="*/ 0 h 16"/>
                      <a:gd name="T8" fmla="*/ 0 w 17"/>
                      <a:gd name="T9" fmla="*/ 0 h 16"/>
                      <a:gd name="T10" fmla="*/ 0 w 17"/>
                      <a:gd name="T11" fmla="*/ 0 h 16"/>
                      <a:gd name="T12" fmla="*/ 0 w 17"/>
                      <a:gd name="T13" fmla="*/ 0 h 16"/>
                      <a:gd name="T14" fmla="*/ 0 w 17"/>
                      <a:gd name="T15" fmla="*/ 0 h 16"/>
                      <a:gd name="T16" fmla="*/ 0 w 17"/>
                      <a:gd name="T17" fmla="*/ 0 h 16"/>
                      <a:gd name="T18" fmla="*/ 0 w 17"/>
                      <a:gd name="T19" fmla="*/ 0 h 16"/>
                      <a:gd name="T20" fmla="*/ 0 w 17"/>
                      <a:gd name="T21" fmla="*/ 0 h 16"/>
                      <a:gd name="T22" fmla="*/ 0 w 17"/>
                      <a:gd name="T23" fmla="*/ 0 h 16"/>
                      <a:gd name="T24" fmla="*/ 0 w 17"/>
                      <a:gd name="T25" fmla="*/ 0 h 1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6"/>
                      <a:gd name="T41" fmla="*/ 17 w 17"/>
                      <a:gd name="T42" fmla="*/ 16 h 1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6">
                        <a:moveTo>
                          <a:pt x="17" y="16"/>
                        </a:moveTo>
                        <a:lnTo>
                          <a:pt x="17" y="16"/>
                        </a:lnTo>
                        <a:lnTo>
                          <a:pt x="14" y="10"/>
                        </a:lnTo>
                        <a:lnTo>
                          <a:pt x="11" y="4"/>
                        </a:lnTo>
                        <a:lnTo>
                          <a:pt x="6" y="3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3" y="12"/>
                        </a:lnTo>
                        <a:lnTo>
                          <a:pt x="6" y="13"/>
                        </a:lnTo>
                        <a:lnTo>
                          <a:pt x="6" y="16"/>
                        </a:lnTo>
                        <a:lnTo>
                          <a:pt x="17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1" name="Freeform 439"/>
                  <p:cNvSpPr>
                    <a:spLocks/>
                  </p:cNvSpPr>
                  <p:nvPr/>
                </p:nvSpPr>
                <p:spPr bwMode="auto">
                  <a:xfrm>
                    <a:off x="1575" y="2192"/>
                    <a:ext cx="6" cy="4"/>
                  </a:xfrm>
                  <a:custGeom>
                    <a:avLst/>
                    <a:gdLst>
                      <a:gd name="T0" fmla="*/ 0 w 17"/>
                      <a:gd name="T1" fmla="*/ 0 h 14"/>
                      <a:gd name="T2" fmla="*/ 0 w 17"/>
                      <a:gd name="T3" fmla="*/ 0 h 14"/>
                      <a:gd name="T4" fmla="*/ 0 w 17"/>
                      <a:gd name="T5" fmla="*/ 0 h 14"/>
                      <a:gd name="T6" fmla="*/ 0 w 17"/>
                      <a:gd name="T7" fmla="*/ 0 h 14"/>
                      <a:gd name="T8" fmla="*/ 0 w 17"/>
                      <a:gd name="T9" fmla="*/ 0 h 14"/>
                      <a:gd name="T10" fmla="*/ 0 w 17"/>
                      <a:gd name="T11" fmla="*/ 0 h 14"/>
                      <a:gd name="T12" fmla="*/ 0 w 17"/>
                      <a:gd name="T13" fmla="*/ 0 h 14"/>
                      <a:gd name="T14" fmla="*/ 0 w 17"/>
                      <a:gd name="T15" fmla="*/ 0 h 14"/>
                      <a:gd name="T16" fmla="*/ 0 w 17"/>
                      <a:gd name="T17" fmla="*/ 0 h 14"/>
                      <a:gd name="T18" fmla="*/ 0 w 17"/>
                      <a:gd name="T19" fmla="*/ 0 h 14"/>
                      <a:gd name="T20" fmla="*/ 0 w 17"/>
                      <a:gd name="T21" fmla="*/ 0 h 14"/>
                      <a:gd name="T22" fmla="*/ 0 w 17"/>
                      <a:gd name="T23" fmla="*/ 0 h 14"/>
                      <a:gd name="T24" fmla="*/ 0 w 17"/>
                      <a:gd name="T25" fmla="*/ 0 h 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"/>
                      <a:gd name="T40" fmla="*/ 0 h 14"/>
                      <a:gd name="T41" fmla="*/ 17 w 17"/>
                      <a:gd name="T42" fmla="*/ 14 h 1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" h="14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6" y="11"/>
                        </a:lnTo>
                        <a:lnTo>
                          <a:pt x="11" y="10"/>
                        </a:lnTo>
                        <a:lnTo>
                          <a:pt x="14" y="4"/>
                        </a:lnTo>
                        <a:lnTo>
                          <a:pt x="17" y="0"/>
                        </a:lnTo>
                        <a:lnTo>
                          <a:pt x="6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2" name="Freeform 440"/>
                  <p:cNvSpPr>
                    <a:spLocks/>
                  </p:cNvSpPr>
                  <p:nvPr/>
                </p:nvSpPr>
                <p:spPr bwMode="auto">
                  <a:xfrm>
                    <a:off x="1570" y="2192"/>
                    <a:ext cx="5" cy="4"/>
                  </a:xfrm>
                  <a:custGeom>
                    <a:avLst/>
                    <a:gdLst>
                      <a:gd name="T0" fmla="*/ 0 w 16"/>
                      <a:gd name="T1" fmla="*/ 0 h 14"/>
                      <a:gd name="T2" fmla="*/ 0 w 16"/>
                      <a:gd name="T3" fmla="*/ 0 h 14"/>
                      <a:gd name="T4" fmla="*/ 0 w 16"/>
                      <a:gd name="T5" fmla="*/ 0 h 14"/>
                      <a:gd name="T6" fmla="*/ 0 w 16"/>
                      <a:gd name="T7" fmla="*/ 0 h 14"/>
                      <a:gd name="T8" fmla="*/ 0 w 16"/>
                      <a:gd name="T9" fmla="*/ 0 h 14"/>
                      <a:gd name="T10" fmla="*/ 0 w 16"/>
                      <a:gd name="T11" fmla="*/ 0 h 14"/>
                      <a:gd name="T12" fmla="*/ 0 w 16"/>
                      <a:gd name="T13" fmla="*/ 0 h 14"/>
                      <a:gd name="T14" fmla="*/ 0 w 16"/>
                      <a:gd name="T15" fmla="*/ 0 h 14"/>
                      <a:gd name="T16" fmla="*/ 0 w 16"/>
                      <a:gd name="T17" fmla="*/ 0 h 14"/>
                      <a:gd name="T18" fmla="*/ 0 w 16"/>
                      <a:gd name="T19" fmla="*/ 0 h 14"/>
                      <a:gd name="T20" fmla="*/ 0 w 16"/>
                      <a:gd name="T21" fmla="*/ 0 h 14"/>
                      <a:gd name="T22" fmla="*/ 0 w 16"/>
                      <a:gd name="T23" fmla="*/ 0 h 14"/>
                      <a:gd name="T24" fmla="*/ 0 w 16"/>
                      <a:gd name="T25" fmla="*/ 0 h 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"/>
                      <a:gd name="T40" fmla="*/ 0 h 14"/>
                      <a:gd name="T41" fmla="*/ 16 w 16"/>
                      <a:gd name="T42" fmla="*/ 14 h 1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" h="1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" y="4"/>
                        </a:lnTo>
                        <a:lnTo>
                          <a:pt x="6" y="9"/>
                        </a:lnTo>
                        <a:lnTo>
                          <a:pt x="10" y="11"/>
                        </a:lnTo>
                        <a:lnTo>
                          <a:pt x="16" y="14"/>
                        </a:lnTo>
                        <a:lnTo>
                          <a:pt x="16" y="3"/>
                        </a:lnTo>
                        <a:lnTo>
                          <a:pt x="13" y="3"/>
                        </a:lnTo>
                        <a:lnTo>
                          <a:pt x="12" y="3"/>
                        </a:lnTo>
                        <a:lnTo>
                          <a:pt x="12" y="1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3" name="Freeform 441"/>
                  <p:cNvSpPr>
                    <a:spLocks/>
                  </p:cNvSpPr>
                  <p:nvPr/>
                </p:nvSpPr>
                <p:spPr bwMode="auto">
                  <a:xfrm>
                    <a:off x="1570" y="2187"/>
                    <a:ext cx="5" cy="5"/>
                  </a:xfrm>
                  <a:custGeom>
                    <a:avLst/>
                    <a:gdLst>
                      <a:gd name="T0" fmla="*/ 0 w 16"/>
                      <a:gd name="T1" fmla="*/ 0 h 16"/>
                      <a:gd name="T2" fmla="*/ 0 w 16"/>
                      <a:gd name="T3" fmla="*/ 0 h 16"/>
                      <a:gd name="T4" fmla="*/ 0 w 16"/>
                      <a:gd name="T5" fmla="*/ 0 h 16"/>
                      <a:gd name="T6" fmla="*/ 0 w 16"/>
                      <a:gd name="T7" fmla="*/ 0 h 16"/>
                      <a:gd name="T8" fmla="*/ 0 w 16"/>
                      <a:gd name="T9" fmla="*/ 0 h 16"/>
                      <a:gd name="T10" fmla="*/ 0 w 16"/>
                      <a:gd name="T11" fmla="*/ 0 h 16"/>
                      <a:gd name="T12" fmla="*/ 0 w 16"/>
                      <a:gd name="T13" fmla="*/ 0 h 16"/>
                      <a:gd name="T14" fmla="*/ 0 w 16"/>
                      <a:gd name="T15" fmla="*/ 0 h 16"/>
                      <a:gd name="T16" fmla="*/ 0 w 16"/>
                      <a:gd name="T17" fmla="*/ 0 h 16"/>
                      <a:gd name="T18" fmla="*/ 0 w 16"/>
                      <a:gd name="T19" fmla="*/ 0 h 16"/>
                      <a:gd name="T20" fmla="*/ 0 w 16"/>
                      <a:gd name="T21" fmla="*/ 0 h 16"/>
                      <a:gd name="T22" fmla="*/ 0 w 16"/>
                      <a:gd name="T23" fmla="*/ 0 h 16"/>
                      <a:gd name="T24" fmla="*/ 0 w 16"/>
                      <a:gd name="T25" fmla="*/ 0 h 1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"/>
                      <a:gd name="T40" fmla="*/ 0 h 16"/>
                      <a:gd name="T41" fmla="*/ 16 w 16"/>
                      <a:gd name="T42" fmla="*/ 16 h 1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" h="16">
                        <a:moveTo>
                          <a:pt x="16" y="0"/>
                        </a:moveTo>
                        <a:lnTo>
                          <a:pt x="16" y="0"/>
                        </a:lnTo>
                        <a:lnTo>
                          <a:pt x="10" y="3"/>
                        </a:lnTo>
                        <a:lnTo>
                          <a:pt x="6" y="6"/>
                        </a:lnTo>
                        <a:lnTo>
                          <a:pt x="3" y="10"/>
                        </a:lnTo>
                        <a:lnTo>
                          <a:pt x="0" y="16"/>
                        </a:lnTo>
                        <a:lnTo>
                          <a:pt x="12" y="16"/>
                        </a:lnTo>
                        <a:lnTo>
                          <a:pt x="12" y="13"/>
                        </a:lnTo>
                        <a:lnTo>
                          <a:pt x="12" y="12"/>
                        </a:lnTo>
                        <a:lnTo>
                          <a:pt x="13" y="12"/>
                        </a:lnTo>
                        <a:lnTo>
                          <a:pt x="16" y="12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4" name="Freeform 442"/>
                  <p:cNvSpPr>
                    <a:spLocks/>
                  </p:cNvSpPr>
                  <p:nvPr/>
                </p:nvSpPr>
                <p:spPr bwMode="auto">
                  <a:xfrm>
                    <a:off x="1556" y="2220"/>
                    <a:ext cx="3" cy="3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0 w 9"/>
                      <a:gd name="T3" fmla="*/ 0 h 9"/>
                      <a:gd name="T4" fmla="*/ 0 w 9"/>
                      <a:gd name="T5" fmla="*/ 0 h 9"/>
                      <a:gd name="T6" fmla="*/ 0 w 9"/>
                      <a:gd name="T7" fmla="*/ 0 h 9"/>
                      <a:gd name="T8" fmla="*/ 0 w 9"/>
                      <a:gd name="T9" fmla="*/ 0 h 9"/>
                      <a:gd name="T10" fmla="*/ 0 w 9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9"/>
                      <a:gd name="T20" fmla="*/ 9 w 9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9">
                        <a:moveTo>
                          <a:pt x="6" y="9"/>
                        </a:moveTo>
                        <a:lnTo>
                          <a:pt x="9" y="6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6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5" name="Freeform 443"/>
                  <p:cNvSpPr>
                    <a:spLocks/>
                  </p:cNvSpPr>
                  <p:nvPr/>
                </p:nvSpPr>
                <p:spPr bwMode="auto">
                  <a:xfrm>
                    <a:off x="1507" y="2220"/>
                    <a:ext cx="51" cy="9"/>
                  </a:xfrm>
                  <a:custGeom>
                    <a:avLst/>
                    <a:gdLst>
                      <a:gd name="T0" fmla="*/ 0 w 150"/>
                      <a:gd name="T1" fmla="*/ 0 h 28"/>
                      <a:gd name="T2" fmla="*/ 0 w 150"/>
                      <a:gd name="T3" fmla="*/ 0 h 28"/>
                      <a:gd name="T4" fmla="*/ 0 w 150"/>
                      <a:gd name="T5" fmla="*/ 0 h 28"/>
                      <a:gd name="T6" fmla="*/ 0 w 150"/>
                      <a:gd name="T7" fmla="*/ 0 h 28"/>
                      <a:gd name="T8" fmla="*/ 0 w 150"/>
                      <a:gd name="T9" fmla="*/ 0 h 28"/>
                      <a:gd name="T10" fmla="*/ 0 w 150"/>
                      <a:gd name="T11" fmla="*/ 0 h 28"/>
                      <a:gd name="T12" fmla="*/ 0 w 150"/>
                      <a:gd name="T13" fmla="*/ 0 h 28"/>
                      <a:gd name="T14" fmla="*/ 0 w 150"/>
                      <a:gd name="T15" fmla="*/ 0 h 28"/>
                      <a:gd name="T16" fmla="*/ 0 w 150"/>
                      <a:gd name="T17" fmla="*/ 0 h 28"/>
                      <a:gd name="T18" fmla="*/ 0 w 150"/>
                      <a:gd name="T19" fmla="*/ 0 h 28"/>
                      <a:gd name="T20" fmla="*/ 0 w 150"/>
                      <a:gd name="T21" fmla="*/ 0 h 28"/>
                      <a:gd name="T22" fmla="*/ 0 w 150"/>
                      <a:gd name="T23" fmla="*/ 0 h 28"/>
                      <a:gd name="T24" fmla="*/ 0 w 150"/>
                      <a:gd name="T25" fmla="*/ 0 h 28"/>
                      <a:gd name="T26" fmla="*/ 0 w 150"/>
                      <a:gd name="T27" fmla="*/ 0 h 28"/>
                      <a:gd name="T28" fmla="*/ 0 w 150"/>
                      <a:gd name="T29" fmla="*/ 0 h 28"/>
                      <a:gd name="T30" fmla="*/ 0 w 150"/>
                      <a:gd name="T31" fmla="*/ 0 h 28"/>
                      <a:gd name="T32" fmla="*/ 0 w 150"/>
                      <a:gd name="T33" fmla="*/ 0 h 28"/>
                      <a:gd name="T34" fmla="*/ 0 w 150"/>
                      <a:gd name="T35" fmla="*/ 0 h 28"/>
                      <a:gd name="T36" fmla="*/ 0 w 150"/>
                      <a:gd name="T37" fmla="*/ 0 h 28"/>
                      <a:gd name="T38" fmla="*/ 0 w 150"/>
                      <a:gd name="T39" fmla="*/ 0 h 28"/>
                      <a:gd name="T40" fmla="*/ 0 w 150"/>
                      <a:gd name="T41" fmla="*/ 0 h 2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0"/>
                      <a:gd name="T64" fmla="*/ 0 h 28"/>
                      <a:gd name="T65" fmla="*/ 150 w 150"/>
                      <a:gd name="T66" fmla="*/ 28 h 2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0" h="28">
                        <a:moveTo>
                          <a:pt x="0" y="25"/>
                        </a:moveTo>
                        <a:lnTo>
                          <a:pt x="0" y="25"/>
                        </a:lnTo>
                        <a:lnTo>
                          <a:pt x="19" y="28"/>
                        </a:lnTo>
                        <a:lnTo>
                          <a:pt x="39" y="28"/>
                        </a:lnTo>
                        <a:lnTo>
                          <a:pt x="61" y="28"/>
                        </a:lnTo>
                        <a:lnTo>
                          <a:pt x="82" y="25"/>
                        </a:lnTo>
                        <a:lnTo>
                          <a:pt x="102" y="23"/>
                        </a:lnTo>
                        <a:lnTo>
                          <a:pt x="123" y="19"/>
                        </a:lnTo>
                        <a:lnTo>
                          <a:pt x="137" y="15"/>
                        </a:lnTo>
                        <a:lnTo>
                          <a:pt x="150" y="9"/>
                        </a:lnTo>
                        <a:lnTo>
                          <a:pt x="144" y="0"/>
                        </a:lnTo>
                        <a:lnTo>
                          <a:pt x="134" y="6"/>
                        </a:lnTo>
                        <a:lnTo>
                          <a:pt x="120" y="10"/>
                        </a:lnTo>
                        <a:lnTo>
                          <a:pt x="102" y="15"/>
                        </a:lnTo>
                        <a:lnTo>
                          <a:pt x="82" y="16"/>
                        </a:lnTo>
                        <a:lnTo>
                          <a:pt x="61" y="16"/>
                        </a:lnTo>
                        <a:lnTo>
                          <a:pt x="39" y="16"/>
                        </a:lnTo>
                        <a:lnTo>
                          <a:pt x="19" y="16"/>
                        </a:lnTo>
                        <a:lnTo>
                          <a:pt x="0" y="16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6" name="Freeform 444"/>
                  <p:cNvSpPr>
                    <a:spLocks/>
                  </p:cNvSpPr>
                  <p:nvPr/>
                </p:nvSpPr>
                <p:spPr bwMode="auto">
                  <a:xfrm>
                    <a:off x="1457" y="2203"/>
                    <a:ext cx="50" cy="25"/>
                  </a:xfrm>
                  <a:custGeom>
                    <a:avLst/>
                    <a:gdLst>
                      <a:gd name="T0" fmla="*/ 0 w 148"/>
                      <a:gd name="T1" fmla="*/ 0 h 75"/>
                      <a:gd name="T2" fmla="*/ 0 w 148"/>
                      <a:gd name="T3" fmla="*/ 0 h 75"/>
                      <a:gd name="T4" fmla="*/ 0 w 148"/>
                      <a:gd name="T5" fmla="*/ 0 h 75"/>
                      <a:gd name="T6" fmla="*/ 0 w 148"/>
                      <a:gd name="T7" fmla="*/ 0 h 75"/>
                      <a:gd name="T8" fmla="*/ 0 w 148"/>
                      <a:gd name="T9" fmla="*/ 0 h 75"/>
                      <a:gd name="T10" fmla="*/ 0 w 148"/>
                      <a:gd name="T11" fmla="*/ 0 h 75"/>
                      <a:gd name="T12" fmla="*/ 0 w 148"/>
                      <a:gd name="T13" fmla="*/ 0 h 75"/>
                      <a:gd name="T14" fmla="*/ 0 w 148"/>
                      <a:gd name="T15" fmla="*/ 0 h 75"/>
                      <a:gd name="T16" fmla="*/ 0 w 148"/>
                      <a:gd name="T17" fmla="*/ 0 h 75"/>
                      <a:gd name="T18" fmla="*/ 0 w 148"/>
                      <a:gd name="T19" fmla="*/ 0 h 75"/>
                      <a:gd name="T20" fmla="*/ 0 w 148"/>
                      <a:gd name="T21" fmla="*/ 0 h 75"/>
                      <a:gd name="T22" fmla="*/ 0 w 148"/>
                      <a:gd name="T23" fmla="*/ 0 h 75"/>
                      <a:gd name="T24" fmla="*/ 0 w 148"/>
                      <a:gd name="T25" fmla="*/ 0 h 75"/>
                      <a:gd name="T26" fmla="*/ 0 w 148"/>
                      <a:gd name="T27" fmla="*/ 0 h 75"/>
                      <a:gd name="T28" fmla="*/ 0 w 148"/>
                      <a:gd name="T29" fmla="*/ 0 h 75"/>
                      <a:gd name="T30" fmla="*/ 0 w 148"/>
                      <a:gd name="T31" fmla="*/ 0 h 75"/>
                      <a:gd name="T32" fmla="*/ 0 w 148"/>
                      <a:gd name="T33" fmla="*/ 0 h 75"/>
                      <a:gd name="T34" fmla="*/ 0 w 148"/>
                      <a:gd name="T35" fmla="*/ 0 h 75"/>
                      <a:gd name="T36" fmla="*/ 0 w 148"/>
                      <a:gd name="T37" fmla="*/ 0 h 7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8"/>
                      <a:gd name="T58" fmla="*/ 0 h 75"/>
                      <a:gd name="T59" fmla="*/ 148 w 148"/>
                      <a:gd name="T60" fmla="*/ 75 h 7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8" h="75">
                        <a:moveTo>
                          <a:pt x="0" y="9"/>
                        </a:moveTo>
                        <a:lnTo>
                          <a:pt x="4" y="11"/>
                        </a:lnTo>
                        <a:lnTo>
                          <a:pt x="19" y="19"/>
                        </a:lnTo>
                        <a:lnTo>
                          <a:pt x="36" y="29"/>
                        </a:lnTo>
                        <a:lnTo>
                          <a:pt x="58" y="40"/>
                        </a:lnTo>
                        <a:lnTo>
                          <a:pt x="82" y="52"/>
                        </a:lnTo>
                        <a:lnTo>
                          <a:pt x="107" y="63"/>
                        </a:lnTo>
                        <a:lnTo>
                          <a:pt x="128" y="70"/>
                        </a:lnTo>
                        <a:lnTo>
                          <a:pt x="148" y="75"/>
                        </a:lnTo>
                        <a:lnTo>
                          <a:pt x="148" y="66"/>
                        </a:lnTo>
                        <a:lnTo>
                          <a:pt x="131" y="62"/>
                        </a:lnTo>
                        <a:lnTo>
                          <a:pt x="109" y="55"/>
                        </a:lnTo>
                        <a:lnTo>
                          <a:pt x="85" y="43"/>
                        </a:lnTo>
                        <a:lnTo>
                          <a:pt x="60" y="32"/>
                        </a:lnTo>
                        <a:lnTo>
                          <a:pt x="39" y="20"/>
                        </a:lnTo>
                        <a:lnTo>
                          <a:pt x="22" y="10"/>
                        </a:lnTo>
                        <a:lnTo>
                          <a:pt x="10" y="3"/>
                        </a:lnTo>
                        <a:lnTo>
                          <a:pt x="6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7" name="Freeform 445"/>
                  <p:cNvSpPr>
                    <a:spLocks/>
                  </p:cNvSpPr>
                  <p:nvPr/>
                </p:nvSpPr>
                <p:spPr bwMode="auto">
                  <a:xfrm>
                    <a:off x="1456" y="2203"/>
                    <a:ext cx="3" cy="3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0 w 9"/>
                      <a:gd name="T3" fmla="*/ 0 h 9"/>
                      <a:gd name="T4" fmla="*/ 0 w 9"/>
                      <a:gd name="T5" fmla="*/ 0 h 9"/>
                      <a:gd name="T6" fmla="*/ 0 w 9"/>
                      <a:gd name="T7" fmla="*/ 0 h 9"/>
                      <a:gd name="T8" fmla="*/ 0 w 9"/>
                      <a:gd name="T9" fmla="*/ 0 h 9"/>
                      <a:gd name="T10" fmla="*/ 0 w 9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9"/>
                      <a:gd name="T20" fmla="*/ 9 w 9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9">
                        <a:moveTo>
                          <a:pt x="9" y="0"/>
                        </a:move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0" y="6"/>
                        </a:lnTo>
                        <a:lnTo>
                          <a:pt x="3" y="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8" name="Freeform 446"/>
                  <p:cNvSpPr>
                    <a:spLocks/>
                  </p:cNvSpPr>
                  <p:nvPr/>
                </p:nvSpPr>
                <p:spPr bwMode="auto">
                  <a:xfrm>
                    <a:off x="1379" y="2248"/>
                    <a:ext cx="3" cy="2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0 w 9"/>
                      <a:gd name="T3" fmla="*/ 0 h 8"/>
                      <a:gd name="T4" fmla="*/ 0 w 9"/>
                      <a:gd name="T5" fmla="*/ 0 h 8"/>
                      <a:gd name="T6" fmla="*/ 0 w 9"/>
                      <a:gd name="T7" fmla="*/ 0 h 8"/>
                      <a:gd name="T8" fmla="*/ 0 w 9"/>
                      <a:gd name="T9" fmla="*/ 0 h 8"/>
                      <a:gd name="T10" fmla="*/ 0 w 9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8"/>
                      <a:gd name="T20" fmla="*/ 9 w 9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8"/>
                        </a:lnTo>
                        <a:lnTo>
                          <a:pt x="9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19" name="Freeform 447"/>
                  <p:cNvSpPr>
                    <a:spLocks/>
                  </p:cNvSpPr>
                  <p:nvPr/>
                </p:nvSpPr>
                <p:spPr bwMode="auto">
                  <a:xfrm>
                    <a:off x="1379" y="2220"/>
                    <a:ext cx="180" cy="29"/>
                  </a:xfrm>
                  <a:custGeom>
                    <a:avLst/>
                    <a:gdLst>
                      <a:gd name="T0" fmla="*/ 0 w 528"/>
                      <a:gd name="T1" fmla="*/ 0 h 90"/>
                      <a:gd name="T2" fmla="*/ 0 w 528"/>
                      <a:gd name="T3" fmla="*/ 0 h 90"/>
                      <a:gd name="T4" fmla="*/ 0 w 528"/>
                      <a:gd name="T5" fmla="*/ 0 h 90"/>
                      <a:gd name="T6" fmla="*/ 0 w 528"/>
                      <a:gd name="T7" fmla="*/ 0 h 90"/>
                      <a:gd name="T8" fmla="*/ 0 w 528"/>
                      <a:gd name="T9" fmla="*/ 0 h 90"/>
                      <a:gd name="T10" fmla="*/ 0 w 528"/>
                      <a:gd name="T11" fmla="*/ 0 h 90"/>
                      <a:gd name="T12" fmla="*/ 0 w 528"/>
                      <a:gd name="T13" fmla="*/ 0 h 90"/>
                      <a:gd name="T14" fmla="*/ 0 w 528"/>
                      <a:gd name="T15" fmla="*/ 0 h 90"/>
                      <a:gd name="T16" fmla="*/ 0 w 528"/>
                      <a:gd name="T17" fmla="*/ 0 h 90"/>
                      <a:gd name="T18" fmla="*/ 0 w 528"/>
                      <a:gd name="T19" fmla="*/ 0 h 90"/>
                      <a:gd name="T20" fmla="*/ 0 w 528"/>
                      <a:gd name="T21" fmla="*/ 0 h 90"/>
                      <a:gd name="T22" fmla="*/ 0 w 528"/>
                      <a:gd name="T23" fmla="*/ 0 h 90"/>
                      <a:gd name="T24" fmla="*/ 0 w 528"/>
                      <a:gd name="T25" fmla="*/ 0 h 90"/>
                      <a:gd name="T26" fmla="*/ 0 w 528"/>
                      <a:gd name="T27" fmla="*/ 0 h 90"/>
                      <a:gd name="T28" fmla="*/ 0 w 528"/>
                      <a:gd name="T29" fmla="*/ 0 h 90"/>
                      <a:gd name="T30" fmla="*/ 0 w 528"/>
                      <a:gd name="T31" fmla="*/ 0 h 90"/>
                      <a:gd name="T32" fmla="*/ 0 w 528"/>
                      <a:gd name="T33" fmla="*/ 0 h 90"/>
                      <a:gd name="T34" fmla="*/ 0 w 528"/>
                      <a:gd name="T35" fmla="*/ 0 h 90"/>
                      <a:gd name="T36" fmla="*/ 0 w 528"/>
                      <a:gd name="T37" fmla="*/ 0 h 90"/>
                      <a:gd name="T38" fmla="*/ 0 w 528"/>
                      <a:gd name="T39" fmla="*/ 0 h 90"/>
                      <a:gd name="T40" fmla="*/ 0 w 528"/>
                      <a:gd name="T41" fmla="*/ 0 h 90"/>
                      <a:gd name="T42" fmla="*/ 0 w 528"/>
                      <a:gd name="T43" fmla="*/ 0 h 90"/>
                      <a:gd name="T44" fmla="*/ 0 w 528"/>
                      <a:gd name="T45" fmla="*/ 0 h 90"/>
                      <a:gd name="T46" fmla="*/ 0 w 528"/>
                      <a:gd name="T47" fmla="*/ 0 h 90"/>
                      <a:gd name="T48" fmla="*/ 0 w 528"/>
                      <a:gd name="T49" fmla="*/ 0 h 90"/>
                      <a:gd name="T50" fmla="*/ 0 w 528"/>
                      <a:gd name="T51" fmla="*/ 0 h 90"/>
                      <a:gd name="T52" fmla="*/ 0 w 528"/>
                      <a:gd name="T53" fmla="*/ 0 h 90"/>
                      <a:gd name="T54" fmla="*/ 0 w 528"/>
                      <a:gd name="T55" fmla="*/ 0 h 90"/>
                      <a:gd name="T56" fmla="*/ 0 w 528"/>
                      <a:gd name="T57" fmla="*/ 0 h 90"/>
                      <a:gd name="T58" fmla="*/ 0 w 528"/>
                      <a:gd name="T59" fmla="*/ 0 h 90"/>
                      <a:gd name="T60" fmla="*/ 0 w 528"/>
                      <a:gd name="T61" fmla="*/ 0 h 90"/>
                      <a:gd name="T62" fmla="*/ 0 w 528"/>
                      <a:gd name="T63" fmla="*/ 0 h 90"/>
                      <a:gd name="T64" fmla="*/ 0 w 528"/>
                      <a:gd name="T65" fmla="*/ 0 h 90"/>
                      <a:gd name="T66" fmla="*/ 0 w 528"/>
                      <a:gd name="T67" fmla="*/ 0 h 90"/>
                      <a:gd name="T68" fmla="*/ 0 w 528"/>
                      <a:gd name="T69" fmla="*/ 0 h 9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528"/>
                      <a:gd name="T106" fmla="*/ 0 h 90"/>
                      <a:gd name="T107" fmla="*/ 528 w 528"/>
                      <a:gd name="T108" fmla="*/ 90 h 9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528" h="90">
                        <a:moveTo>
                          <a:pt x="520" y="0"/>
                        </a:moveTo>
                        <a:lnTo>
                          <a:pt x="511" y="7"/>
                        </a:lnTo>
                        <a:lnTo>
                          <a:pt x="492" y="13"/>
                        </a:lnTo>
                        <a:lnTo>
                          <a:pt x="467" y="16"/>
                        </a:lnTo>
                        <a:lnTo>
                          <a:pt x="435" y="16"/>
                        </a:lnTo>
                        <a:lnTo>
                          <a:pt x="400" y="16"/>
                        </a:lnTo>
                        <a:lnTo>
                          <a:pt x="361" y="16"/>
                        </a:lnTo>
                        <a:lnTo>
                          <a:pt x="320" y="16"/>
                        </a:lnTo>
                        <a:lnTo>
                          <a:pt x="276" y="13"/>
                        </a:lnTo>
                        <a:lnTo>
                          <a:pt x="233" y="16"/>
                        </a:lnTo>
                        <a:lnTo>
                          <a:pt x="192" y="17"/>
                        </a:lnTo>
                        <a:lnTo>
                          <a:pt x="150" y="20"/>
                        </a:lnTo>
                        <a:lnTo>
                          <a:pt x="112" y="26"/>
                        </a:lnTo>
                        <a:lnTo>
                          <a:pt x="75" y="34"/>
                        </a:lnTo>
                        <a:lnTo>
                          <a:pt x="45" y="46"/>
                        </a:lnTo>
                        <a:lnTo>
                          <a:pt x="19" y="65"/>
                        </a:lnTo>
                        <a:lnTo>
                          <a:pt x="0" y="85"/>
                        </a:lnTo>
                        <a:lnTo>
                          <a:pt x="9" y="90"/>
                        </a:lnTo>
                        <a:lnTo>
                          <a:pt x="25" y="70"/>
                        </a:lnTo>
                        <a:lnTo>
                          <a:pt x="48" y="54"/>
                        </a:lnTo>
                        <a:lnTo>
                          <a:pt x="78" y="43"/>
                        </a:lnTo>
                        <a:lnTo>
                          <a:pt x="112" y="34"/>
                        </a:lnTo>
                        <a:lnTo>
                          <a:pt x="150" y="29"/>
                        </a:lnTo>
                        <a:lnTo>
                          <a:pt x="192" y="26"/>
                        </a:lnTo>
                        <a:lnTo>
                          <a:pt x="233" y="24"/>
                        </a:lnTo>
                        <a:lnTo>
                          <a:pt x="276" y="24"/>
                        </a:lnTo>
                        <a:lnTo>
                          <a:pt x="320" y="24"/>
                        </a:lnTo>
                        <a:lnTo>
                          <a:pt x="361" y="27"/>
                        </a:lnTo>
                        <a:lnTo>
                          <a:pt x="400" y="27"/>
                        </a:lnTo>
                        <a:lnTo>
                          <a:pt x="435" y="27"/>
                        </a:lnTo>
                        <a:lnTo>
                          <a:pt x="467" y="24"/>
                        </a:lnTo>
                        <a:lnTo>
                          <a:pt x="492" y="21"/>
                        </a:lnTo>
                        <a:lnTo>
                          <a:pt x="514" y="16"/>
                        </a:lnTo>
                        <a:lnTo>
                          <a:pt x="528" y="6"/>
                        </a:lnTo>
                        <a:lnTo>
                          <a:pt x="520" y="0"/>
                        </a:lnTo>
                        <a:close/>
                      </a:path>
                    </a:pathLst>
                  </a:custGeom>
                  <a:solidFill>
                    <a:srgbClr val="B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0" name="Freeform 448"/>
                  <p:cNvSpPr>
                    <a:spLocks/>
                  </p:cNvSpPr>
                  <p:nvPr/>
                </p:nvSpPr>
                <p:spPr bwMode="auto">
                  <a:xfrm>
                    <a:off x="1556" y="2219"/>
                    <a:ext cx="3" cy="3"/>
                  </a:xfrm>
                  <a:custGeom>
                    <a:avLst/>
                    <a:gdLst>
                      <a:gd name="T0" fmla="*/ 0 w 8"/>
                      <a:gd name="T1" fmla="*/ 0 h 9"/>
                      <a:gd name="T2" fmla="*/ 0 w 8"/>
                      <a:gd name="T3" fmla="*/ 0 h 9"/>
                      <a:gd name="T4" fmla="*/ 0 w 8"/>
                      <a:gd name="T5" fmla="*/ 0 h 9"/>
                      <a:gd name="T6" fmla="*/ 0 w 8"/>
                      <a:gd name="T7" fmla="*/ 0 h 9"/>
                      <a:gd name="T8" fmla="*/ 0 w 8"/>
                      <a:gd name="T9" fmla="*/ 0 h 9"/>
                      <a:gd name="T10" fmla="*/ 0 w 8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9"/>
                      <a:gd name="T20" fmla="*/ 8 w 8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9">
                        <a:moveTo>
                          <a:pt x="8" y="9"/>
                        </a:moveTo>
                        <a:lnTo>
                          <a:pt x="8" y="4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8" y="9"/>
                        </a:lnTo>
                        <a:close/>
                      </a:path>
                    </a:pathLst>
                  </a:custGeom>
                  <a:solidFill>
                    <a:srgbClr val="B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1" name="Freeform 449"/>
                  <p:cNvSpPr>
                    <a:spLocks/>
                  </p:cNvSpPr>
                  <p:nvPr/>
                </p:nvSpPr>
                <p:spPr bwMode="auto">
                  <a:xfrm>
                    <a:off x="1592" y="2188"/>
                    <a:ext cx="2" cy="3"/>
                  </a:xfrm>
                  <a:custGeom>
                    <a:avLst/>
                    <a:gdLst>
                      <a:gd name="T0" fmla="*/ 0 w 6"/>
                      <a:gd name="T1" fmla="*/ 0 h 11"/>
                      <a:gd name="T2" fmla="*/ 0 w 6"/>
                      <a:gd name="T3" fmla="*/ 0 h 11"/>
                      <a:gd name="T4" fmla="*/ 0 w 6"/>
                      <a:gd name="T5" fmla="*/ 0 h 11"/>
                      <a:gd name="T6" fmla="*/ 0 w 6"/>
                      <a:gd name="T7" fmla="*/ 0 h 11"/>
                      <a:gd name="T8" fmla="*/ 0 w 6"/>
                      <a:gd name="T9" fmla="*/ 0 h 11"/>
                      <a:gd name="T10" fmla="*/ 0 w 6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11"/>
                      <a:gd name="T20" fmla="*/ 6 w 6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11">
                        <a:moveTo>
                          <a:pt x="6" y="0"/>
                        </a:moveTo>
                        <a:lnTo>
                          <a:pt x="1" y="1"/>
                        </a:lnTo>
                        <a:lnTo>
                          <a:pt x="0" y="6"/>
                        </a:lnTo>
                        <a:lnTo>
                          <a:pt x="1" y="10"/>
                        </a:lnTo>
                        <a:lnTo>
                          <a:pt x="6" y="1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2" name="Freeform 450"/>
                  <p:cNvSpPr>
                    <a:spLocks/>
                  </p:cNvSpPr>
                  <p:nvPr/>
                </p:nvSpPr>
                <p:spPr bwMode="auto">
                  <a:xfrm>
                    <a:off x="1593" y="2188"/>
                    <a:ext cx="4" cy="7"/>
                  </a:xfrm>
                  <a:custGeom>
                    <a:avLst/>
                    <a:gdLst>
                      <a:gd name="T0" fmla="*/ 0 w 12"/>
                      <a:gd name="T1" fmla="*/ 0 h 22"/>
                      <a:gd name="T2" fmla="*/ 0 w 12"/>
                      <a:gd name="T3" fmla="*/ 0 h 22"/>
                      <a:gd name="T4" fmla="*/ 0 w 12"/>
                      <a:gd name="T5" fmla="*/ 0 h 22"/>
                      <a:gd name="T6" fmla="*/ 0 w 12"/>
                      <a:gd name="T7" fmla="*/ 0 h 22"/>
                      <a:gd name="T8" fmla="*/ 0 w 12"/>
                      <a:gd name="T9" fmla="*/ 0 h 22"/>
                      <a:gd name="T10" fmla="*/ 0 w 12"/>
                      <a:gd name="T11" fmla="*/ 0 h 22"/>
                      <a:gd name="T12" fmla="*/ 0 w 12"/>
                      <a:gd name="T13" fmla="*/ 0 h 22"/>
                      <a:gd name="T14" fmla="*/ 0 w 12"/>
                      <a:gd name="T15" fmla="*/ 0 h 22"/>
                      <a:gd name="T16" fmla="*/ 0 w 12"/>
                      <a:gd name="T17" fmla="*/ 0 h 22"/>
                      <a:gd name="T18" fmla="*/ 0 w 12"/>
                      <a:gd name="T19" fmla="*/ 0 h 22"/>
                      <a:gd name="T20" fmla="*/ 0 w 12"/>
                      <a:gd name="T21" fmla="*/ 0 h 22"/>
                      <a:gd name="T22" fmla="*/ 0 w 12"/>
                      <a:gd name="T23" fmla="*/ 0 h 22"/>
                      <a:gd name="T24" fmla="*/ 0 w 12"/>
                      <a:gd name="T25" fmla="*/ 0 h 2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"/>
                      <a:gd name="T40" fmla="*/ 0 h 22"/>
                      <a:gd name="T41" fmla="*/ 12 w 12"/>
                      <a:gd name="T42" fmla="*/ 22 h 2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" h="22">
                        <a:moveTo>
                          <a:pt x="7" y="22"/>
                        </a:moveTo>
                        <a:lnTo>
                          <a:pt x="5" y="22"/>
                        </a:lnTo>
                        <a:lnTo>
                          <a:pt x="12" y="14"/>
                        </a:lnTo>
                        <a:lnTo>
                          <a:pt x="10" y="10"/>
                        </a:lnTo>
                        <a:lnTo>
                          <a:pt x="9" y="4"/>
                        </a:lnTo>
                        <a:lnTo>
                          <a:pt x="2" y="0"/>
                        </a:lnTo>
                        <a:lnTo>
                          <a:pt x="2" y="11"/>
                        </a:lnTo>
                        <a:lnTo>
                          <a:pt x="0" y="10"/>
                        </a:lnTo>
                        <a:lnTo>
                          <a:pt x="2" y="13"/>
                        </a:lnTo>
                        <a:lnTo>
                          <a:pt x="3" y="14"/>
                        </a:lnTo>
                        <a:lnTo>
                          <a:pt x="5" y="13"/>
                        </a:lnTo>
                        <a:lnTo>
                          <a:pt x="2" y="13"/>
                        </a:lnTo>
                        <a:lnTo>
                          <a:pt x="7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3" name="Freeform 451"/>
                  <p:cNvSpPr>
                    <a:spLocks/>
                  </p:cNvSpPr>
                  <p:nvPr/>
                </p:nvSpPr>
                <p:spPr bwMode="auto">
                  <a:xfrm>
                    <a:off x="1586" y="2192"/>
                    <a:ext cx="10" cy="9"/>
                  </a:xfrm>
                  <a:custGeom>
                    <a:avLst/>
                    <a:gdLst>
                      <a:gd name="T0" fmla="*/ 0 w 27"/>
                      <a:gd name="T1" fmla="*/ 0 h 30"/>
                      <a:gd name="T2" fmla="*/ 0 w 27"/>
                      <a:gd name="T3" fmla="*/ 0 h 30"/>
                      <a:gd name="T4" fmla="*/ 0 w 27"/>
                      <a:gd name="T5" fmla="*/ 0 h 30"/>
                      <a:gd name="T6" fmla="*/ 0 w 27"/>
                      <a:gd name="T7" fmla="*/ 0 h 30"/>
                      <a:gd name="T8" fmla="*/ 0 w 27"/>
                      <a:gd name="T9" fmla="*/ 0 h 30"/>
                      <a:gd name="T10" fmla="*/ 0 w 27"/>
                      <a:gd name="T11" fmla="*/ 0 h 30"/>
                      <a:gd name="T12" fmla="*/ 0 w 27"/>
                      <a:gd name="T13" fmla="*/ 0 h 30"/>
                      <a:gd name="T14" fmla="*/ 0 w 27"/>
                      <a:gd name="T15" fmla="*/ 0 h 30"/>
                      <a:gd name="T16" fmla="*/ 0 w 27"/>
                      <a:gd name="T17" fmla="*/ 0 h 30"/>
                      <a:gd name="T18" fmla="*/ 0 w 27"/>
                      <a:gd name="T19" fmla="*/ 0 h 30"/>
                      <a:gd name="T20" fmla="*/ 0 w 27"/>
                      <a:gd name="T21" fmla="*/ 0 h 3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7"/>
                      <a:gd name="T34" fmla="*/ 0 h 30"/>
                      <a:gd name="T35" fmla="*/ 27 w 27"/>
                      <a:gd name="T36" fmla="*/ 30 h 3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7" h="30">
                        <a:moveTo>
                          <a:pt x="0" y="30"/>
                        </a:moveTo>
                        <a:lnTo>
                          <a:pt x="12" y="29"/>
                        </a:lnTo>
                        <a:lnTo>
                          <a:pt x="19" y="20"/>
                        </a:lnTo>
                        <a:lnTo>
                          <a:pt x="25" y="13"/>
                        </a:lnTo>
                        <a:lnTo>
                          <a:pt x="27" y="9"/>
                        </a:lnTo>
                        <a:lnTo>
                          <a:pt x="22" y="0"/>
                        </a:lnTo>
                        <a:lnTo>
                          <a:pt x="16" y="7"/>
                        </a:lnTo>
                        <a:lnTo>
                          <a:pt x="10" y="14"/>
                        </a:lnTo>
                        <a:lnTo>
                          <a:pt x="6" y="20"/>
                        </a:lnTo>
                        <a:lnTo>
                          <a:pt x="6" y="22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4" name="Freeform 452"/>
                  <p:cNvSpPr>
                    <a:spLocks/>
                  </p:cNvSpPr>
                  <p:nvPr/>
                </p:nvSpPr>
                <p:spPr bwMode="auto">
                  <a:xfrm>
                    <a:off x="1585" y="2199"/>
                    <a:ext cx="3" cy="2"/>
                  </a:xfrm>
                  <a:custGeom>
                    <a:avLst/>
                    <a:gdLst>
                      <a:gd name="T0" fmla="*/ 0 w 9"/>
                      <a:gd name="T1" fmla="*/ 0 h 8"/>
                      <a:gd name="T2" fmla="*/ 0 w 9"/>
                      <a:gd name="T3" fmla="*/ 0 h 8"/>
                      <a:gd name="T4" fmla="*/ 0 w 9"/>
                      <a:gd name="T5" fmla="*/ 0 h 8"/>
                      <a:gd name="T6" fmla="*/ 0 w 9"/>
                      <a:gd name="T7" fmla="*/ 0 h 8"/>
                      <a:gd name="T8" fmla="*/ 0 w 9"/>
                      <a:gd name="T9" fmla="*/ 0 h 8"/>
                      <a:gd name="T10" fmla="*/ 0 w 9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8"/>
                      <a:gd name="T20" fmla="*/ 9 w 9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8">
                        <a:moveTo>
                          <a:pt x="9" y="0"/>
                        </a:move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0" y="5"/>
                        </a:lnTo>
                        <a:lnTo>
                          <a:pt x="3" y="8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" name="Freeform 453"/>
                  <p:cNvSpPr>
                    <a:spLocks/>
                  </p:cNvSpPr>
                  <p:nvPr/>
                </p:nvSpPr>
                <p:spPr bwMode="auto">
                  <a:xfrm>
                    <a:off x="1584" y="2195"/>
                    <a:ext cx="4" cy="2"/>
                  </a:xfrm>
                  <a:custGeom>
                    <a:avLst/>
                    <a:gdLst>
                      <a:gd name="T0" fmla="*/ 0 w 11"/>
                      <a:gd name="T1" fmla="*/ 0 h 6"/>
                      <a:gd name="T2" fmla="*/ 0 w 11"/>
                      <a:gd name="T3" fmla="*/ 0 h 6"/>
                      <a:gd name="T4" fmla="*/ 0 w 11"/>
                      <a:gd name="T5" fmla="*/ 0 h 6"/>
                      <a:gd name="T6" fmla="*/ 0 w 11"/>
                      <a:gd name="T7" fmla="*/ 0 h 6"/>
                      <a:gd name="T8" fmla="*/ 0 w 11"/>
                      <a:gd name="T9" fmla="*/ 0 h 6"/>
                      <a:gd name="T10" fmla="*/ 0 w 11"/>
                      <a:gd name="T11" fmla="*/ 0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6"/>
                      <a:gd name="T20" fmla="*/ 11 w 11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6">
                        <a:moveTo>
                          <a:pt x="11" y="6"/>
                        </a:moveTo>
                        <a:lnTo>
                          <a:pt x="10" y="2"/>
                        </a:lnTo>
                        <a:lnTo>
                          <a:pt x="6" y="0"/>
                        </a:lnTo>
                        <a:lnTo>
                          <a:pt x="1" y="2"/>
                        </a:lnTo>
                        <a:lnTo>
                          <a:pt x="0" y="6"/>
                        </a:lnTo>
                        <a:lnTo>
                          <a:pt x="11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" name="Group 794"/>
                <p:cNvGrpSpPr>
                  <a:grpSpLocks/>
                </p:cNvGrpSpPr>
                <p:nvPr/>
              </p:nvGrpSpPr>
              <p:grpSpPr bwMode="auto">
                <a:xfrm>
                  <a:off x="1561" y="2188"/>
                  <a:ext cx="35" cy="26"/>
                  <a:chOff x="1561" y="2188"/>
                  <a:chExt cx="35" cy="26"/>
                </a:xfrm>
              </p:grpSpPr>
              <p:sp>
                <p:nvSpPr>
                  <p:cNvPr id="43" name="Freeform 455"/>
                  <p:cNvSpPr>
                    <a:spLocks/>
                  </p:cNvSpPr>
                  <p:nvPr/>
                </p:nvSpPr>
                <p:spPr bwMode="auto">
                  <a:xfrm>
                    <a:off x="1584" y="2197"/>
                    <a:ext cx="4" cy="5"/>
                  </a:xfrm>
                  <a:custGeom>
                    <a:avLst/>
                    <a:gdLst>
                      <a:gd name="T0" fmla="*/ 0 w 11"/>
                      <a:gd name="T1" fmla="*/ 0 h 13"/>
                      <a:gd name="T2" fmla="*/ 0 w 11"/>
                      <a:gd name="T3" fmla="*/ 0 h 13"/>
                      <a:gd name="T4" fmla="*/ 0 w 11"/>
                      <a:gd name="T5" fmla="*/ 0 h 13"/>
                      <a:gd name="T6" fmla="*/ 0 w 11"/>
                      <a:gd name="T7" fmla="*/ 0 h 13"/>
                      <a:gd name="T8" fmla="*/ 0 w 11"/>
                      <a:gd name="T9" fmla="*/ 0 h 13"/>
                      <a:gd name="T10" fmla="*/ 0 w 11"/>
                      <a:gd name="T11" fmla="*/ 0 h 13"/>
                      <a:gd name="T12" fmla="*/ 0 w 11"/>
                      <a:gd name="T13" fmla="*/ 0 h 13"/>
                      <a:gd name="T14" fmla="*/ 0 w 11"/>
                      <a:gd name="T15" fmla="*/ 0 h 13"/>
                      <a:gd name="T16" fmla="*/ 0 w 11"/>
                      <a:gd name="T17" fmla="*/ 0 h 13"/>
                      <a:gd name="T18" fmla="*/ 0 w 11"/>
                      <a:gd name="T19" fmla="*/ 0 h 13"/>
                      <a:gd name="T20" fmla="*/ 0 w 11"/>
                      <a:gd name="T21" fmla="*/ 0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13"/>
                      <a:gd name="T35" fmla="*/ 11 w 11"/>
                      <a:gd name="T36" fmla="*/ 13 h 1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13">
                        <a:moveTo>
                          <a:pt x="9" y="5"/>
                        </a:moveTo>
                        <a:lnTo>
                          <a:pt x="10" y="5"/>
                        </a:lnTo>
                        <a:lnTo>
                          <a:pt x="11" y="5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1" y="10"/>
                        </a:lnTo>
                        <a:lnTo>
                          <a:pt x="9" y="13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 456"/>
                  <p:cNvSpPr>
                    <a:spLocks/>
                  </p:cNvSpPr>
                  <p:nvPr/>
                </p:nvSpPr>
                <p:spPr bwMode="auto">
                  <a:xfrm>
                    <a:off x="1588" y="2199"/>
                    <a:ext cx="1" cy="3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0 w 4"/>
                      <a:gd name="T3" fmla="*/ 0 h 8"/>
                      <a:gd name="T4" fmla="*/ 0 w 4"/>
                      <a:gd name="T5" fmla="*/ 0 h 8"/>
                      <a:gd name="T6" fmla="*/ 0 w 4"/>
                      <a:gd name="T7" fmla="*/ 0 h 8"/>
                      <a:gd name="T8" fmla="*/ 0 w 4"/>
                      <a:gd name="T9" fmla="*/ 0 h 8"/>
                      <a:gd name="T10" fmla="*/ 0 w 4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"/>
                      <a:gd name="T19" fmla="*/ 0 h 8"/>
                      <a:gd name="T20" fmla="*/ 4 w 4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" h="8">
                        <a:moveTo>
                          <a:pt x="0" y="8"/>
                        </a:moveTo>
                        <a:lnTo>
                          <a:pt x="2" y="7"/>
                        </a:lnTo>
                        <a:lnTo>
                          <a:pt x="4" y="4"/>
                        </a:lnTo>
                        <a:lnTo>
                          <a:pt x="2" y="1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5" name="Freeform 457"/>
                  <p:cNvSpPr>
                    <a:spLocks/>
                  </p:cNvSpPr>
                  <p:nvPr/>
                </p:nvSpPr>
                <p:spPr bwMode="auto">
                  <a:xfrm>
                    <a:off x="1593" y="2188"/>
                    <a:ext cx="3" cy="3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0 w 9"/>
                      <a:gd name="T3" fmla="*/ 0 h 9"/>
                      <a:gd name="T4" fmla="*/ 0 w 9"/>
                      <a:gd name="T5" fmla="*/ 0 h 9"/>
                      <a:gd name="T6" fmla="*/ 0 w 9"/>
                      <a:gd name="T7" fmla="*/ 0 h 9"/>
                      <a:gd name="T8" fmla="*/ 0 w 9"/>
                      <a:gd name="T9" fmla="*/ 0 h 9"/>
                      <a:gd name="T10" fmla="*/ 0 w 9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"/>
                      <a:gd name="T19" fmla="*/ 0 h 9"/>
                      <a:gd name="T20" fmla="*/ 9 w 9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" h="9">
                        <a:moveTo>
                          <a:pt x="9" y="9"/>
                        </a:moveTo>
                        <a:lnTo>
                          <a:pt x="9" y="4"/>
                        </a:lnTo>
                        <a:lnTo>
                          <a:pt x="8" y="1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6" name="Freeform 458"/>
                  <p:cNvSpPr>
                    <a:spLocks/>
                  </p:cNvSpPr>
                  <p:nvPr/>
                </p:nvSpPr>
                <p:spPr bwMode="auto">
                  <a:xfrm>
                    <a:off x="1588" y="2189"/>
                    <a:ext cx="8" cy="7"/>
                  </a:xfrm>
                  <a:custGeom>
                    <a:avLst/>
                    <a:gdLst>
                      <a:gd name="T0" fmla="*/ 0 w 24"/>
                      <a:gd name="T1" fmla="*/ 0 h 24"/>
                      <a:gd name="T2" fmla="*/ 0 w 24"/>
                      <a:gd name="T3" fmla="*/ 0 h 24"/>
                      <a:gd name="T4" fmla="*/ 0 w 24"/>
                      <a:gd name="T5" fmla="*/ 0 h 24"/>
                      <a:gd name="T6" fmla="*/ 0 w 24"/>
                      <a:gd name="T7" fmla="*/ 0 h 24"/>
                      <a:gd name="T8" fmla="*/ 0 w 24"/>
                      <a:gd name="T9" fmla="*/ 0 h 24"/>
                      <a:gd name="T10" fmla="*/ 0 w 24"/>
                      <a:gd name="T11" fmla="*/ 0 h 24"/>
                      <a:gd name="T12" fmla="*/ 0 w 24"/>
                      <a:gd name="T13" fmla="*/ 0 h 24"/>
                      <a:gd name="T14" fmla="*/ 0 w 24"/>
                      <a:gd name="T15" fmla="*/ 0 h 24"/>
                      <a:gd name="T16" fmla="*/ 0 w 24"/>
                      <a:gd name="T17" fmla="*/ 0 h 24"/>
                      <a:gd name="T18" fmla="*/ 0 w 24"/>
                      <a:gd name="T19" fmla="*/ 0 h 24"/>
                      <a:gd name="T20" fmla="*/ 0 w 24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4"/>
                      <a:gd name="T34" fmla="*/ 0 h 24"/>
                      <a:gd name="T35" fmla="*/ 24 w 24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4" h="24">
                        <a:moveTo>
                          <a:pt x="11" y="24"/>
                        </a:moveTo>
                        <a:lnTo>
                          <a:pt x="11" y="20"/>
                        </a:lnTo>
                        <a:lnTo>
                          <a:pt x="15" y="16"/>
                        </a:lnTo>
                        <a:lnTo>
                          <a:pt x="21" y="10"/>
                        </a:lnTo>
                        <a:lnTo>
                          <a:pt x="24" y="6"/>
                        </a:lnTo>
                        <a:lnTo>
                          <a:pt x="15" y="0"/>
                        </a:lnTo>
                        <a:lnTo>
                          <a:pt x="12" y="4"/>
                        </a:lnTo>
                        <a:lnTo>
                          <a:pt x="7" y="10"/>
                        </a:lnTo>
                        <a:lnTo>
                          <a:pt x="2" y="17"/>
                        </a:lnTo>
                        <a:lnTo>
                          <a:pt x="0" y="24"/>
                        </a:lnTo>
                        <a:lnTo>
                          <a:pt x="11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7" name="Freeform 459"/>
                  <p:cNvSpPr>
                    <a:spLocks/>
                  </p:cNvSpPr>
                  <p:nvPr/>
                </p:nvSpPr>
                <p:spPr bwMode="auto">
                  <a:xfrm>
                    <a:off x="1588" y="2196"/>
                    <a:ext cx="3" cy="2"/>
                  </a:xfrm>
                  <a:custGeom>
                    <a:avLst/>
                    <a:gdLst>
                      <a:gd name="T0" fmla="*/ 0 w 11"/>
                      <a:gd name="T1" fmla="*/ 0 h 6"/>
                      <a:gd name="T2" fmla="*/ 0 w 11"/>
                      <a:gd name="T3" fmla="*/ 0 h 6"/>
                      <a:gd name="T4" fmla="*/ 0 w 11"/>
                      <a:gd name="T5" fmla="*/ 0 h 6"/>
                      <a:gd name="T6" fmla="*/ 0 w 11"/>
                      <a:gd name="T7" fmla="*/ 0 h 6"/>
                      <a:gd name="T8" fmla="*/ 0 w 11"/>
                      <a:gd name="T9" fmla="*/ 0 h 6"/>
                      <a:gd name="T10" fmla="*/ 0 w 11"/>
                      <a:gd name="T11" fmla="*/ 0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1"/>
                      <a:gd name="T19" fmla="*/ 0 h 6"/>
                      <a:gd name="T20" fmla="*/ 11 w 11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1" h="6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5" y="6"/>
                        </a:lnTo>
                        <a:lnTo>
                          <a:pt x="10" y="5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460"/>
                  <p:cNvSpPr>
                    <a:spLocks/>
                  </p:cNvSpPr>
                  <p:nvPr/>
                </p:nvSpPr>
                <p:spPr bwMode="auto">
                  <a:xfrm>
                    <a:off x="1561" y="2206"/>
                    <a:ext cx="3" cy="2"/>
                  </a:xfrm>
                  <a:custGeom>
                    <a:avLst/>
                    <a:gdLst>
                      <a:gd name="T0" fmla="*/ 0 w 8"/>
                      <a:gd name="T1" fmla="*/ 0 h 6"/>
                      <a:gd name="T2" fmla="*/ 0 w 8"/>
                      <a:gd name="T3" fmla="*/ 0 h 6"/>
                      <a:gd name="T4" fmla="*/ 0 w 8"/>
                      <a:gd name="T5" fmla="*/ 0 h 6"/>
                      <a:gd name="T6" fmla="*/ 0 w 8"/>
                      <a:gd name="T7" fmla="*/ 0 h 6"/>
                      <a:gd name="T8" fmla="*/ 0 w 8"/>
                      <a:gd name="T9" fmla="*/ 0 h 6"/>
                      <a:gd name="T10" fmla="*/ 0 w 8"/>
                      <a:gd name="T11" fmla="*/ 0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"/>
                      <a:gd name="T19" fmla="*/ 0 h 6"/>
                      <a:gd name="T20" fmla="*/ 8 w 8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" h="6">
                        <a:moveTo>
                          <a:pt x="8" y="3"/>
                        </a:move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8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9" name="Freeform 461"/>
                  <p:cNvSpPr>
                    <a:spLocks/>
                  </p:cNvSpPr>
                  <p:nvPr/>
                </p:nvSpPr>
                <p:spPr bwMode="auto">
                  <a:xfrm>
                    <a:off x="1561" y="2207"/>
                    <a:ext cx="9" cy="7"/>
                  </a:xfrm>
                  <a:custGeom>
                    <a:avLst/>
                    <a:gdLst>
                      <a:gd name="T0" fmla="*/ 0 w 26"/>
                      <a:gd name="T1" fmla="*/ 0 h 23"/>
                      <a:gd name="T2" fmla="*/ 0 w 26"/>
                      <a:gd name="T3" fmla="*/ 0 h 23"/>
                      <a:gd name="T4" fmla="*/ 0 w 26"/>
                      <a:gd name="T5" fmla="*/ 0 h 23"/>
                      <a:gd name="T6" fmla="*/ 0 w 26"/>
                      <a:gd name="T7" fmla="*/ 0 h 23"/>
                      <a:gd name="T8" fmla="*/ 0 w 26"/>
                      <a:gd name="T9" fmla="*/ 0 h 23"/>
                      <a:gd name="T10" fmla="*/ 0 w 26"/>
                      <a:gd name="T11" fmla="*/ 0 h 23"/>
                      <a:gd name="T12" fmla="*/ 0 w 26"/>
                      <a:gd name="T13" fmla="*/ 0 h 23"/>
                      <a:gd name="T14" fmla="*/ 0 w 26"/>
                      <a:gd name="T15" fmla="*/ 0 h 23"/>
                      <a:gd name="T16" fmla="*/ 0 w 26"/>
                      <a:gd name="T17" fmla="*/ 0 h 23"/>
                      <a:gd name="T18" fmla="*/ 0 w 26"/>
                      <a:gd name="T19" fmla="*/ 0 h 23"/>
                      <a:gd name="T20" fmla="*/ 0 w 26"/>
                      <a:gd name="T21" fmla="*/ 0 h 2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23"/>
                      <a:gd name="T35" fmla="*/ 26 w 26"/>
                      <a:gd name="T36" fmla="*/ 23 h 2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23">
                        <a:moveTo>
                          <a:pt x="26" y="12"/>
                        </a:moveTo>
                        <a:lnTo>
                          <a:pt x="18" y="12"/>
                        </a:lnTo>
                        <a:lnTo>
                          <a:pt x="14" y="7"/>
                        </a:lnTo>
                        <a:lnTo>
                          <a:pt x="11" y="4"/>
                        </a:ln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3" y="10"/>
                        </a:lnTo>
                        <a:lnTo>
                          <a:pt x="8" y="16"/>
                        </a:lnTo>
                        <a:lnTo>
                          <a:pt x="16" y="20"/>
                        </a:lnTo>
                        <a:lnTo>
                          <a:pt x="26" y="23"/>
                        </a:lnTo>
                        <a:lnTo>
                          <a:pt x="26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0" name="Freeform 462"/>
                  <p:cNvSpPr>
                    <a:spLocks/>
                  </p:cNvSpPr>
                  <p:nvPr/>
                </p:nvSpPr>
                <p:spPr bwMode="auto">
                  <a:xfrm>
                    <a:off x="1570" y="2211"/>
                    <a:ext cx="2" cy="3"/>
                  </a:xfrm>
                  <a:custGeom>
                    <a:avLst/>
                    <a:gdLst>
                      <a:gd name="T0" fmla="*/ 0 w 5"/>
                      <a:gd name="T1" fmla="*/ 0 h 11"/>
                      <a:gd name="T2" fmla="*/ 0 w 5"/>
                      <a:gd name="T3" fmla="*/ 0 h 11"/>
                      <a:gd name="T4" fmla="*/ 0 w 5"/>
                      <a:gd name="T5" fmla="*/ 0 h 11"/>
                      <a:gd name="T6" fmla="*/ 0 w 5"/>
                      <a:gd name="T7" fmla="*/ 0 h 11"/>
                      <a:gd name="T8" fmla="*/ 0 w 5"/>
                      <a:gd name="T9" fmla="*/ 0 h 11"/>
                      <a:gd name="T10" fmla="*/ 0 w 5"/>
                      <a:gd name="T11" fmla="*/ 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11"/>
                      <a:gd name="T20" fmla="*/ 5 w 5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11">
                        <a:moveTo>
                          <a:pt x="0" y="11"/>
                        </a:moveTo>
                        <a:lnTo>
                          <a:pt x="4" y="10"/>
                        </a:lnTo>
                        <a:lnTo>
                          <a:pt x="5" y="5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8" name="Freeform 674"/>
                <p:cNvSpPr>
                  <a:spLocks/>
                </p:cNvSpPr>
                <p:nvPr/>
              </p:nvSpPr>
              <p:spPr bwMode="auto">
                <a:xfrm>
                  <a:off x="1555" y="2655"/>
                  <a:ext cx="2" cy="3"/>
                </a:xfrm>
                <a:custGeom>
                  <a:avLst/>
                  <a:gdLst>
                    <a:gd name="T0" fmla="*/ 0 w 5"/>
                    <a:gd name="T1" fmla="*/ 0 h 9"/>
                    <a:gd name="T2" fmla="*/ 0 w 5"/>
                    <a:gd name="T3" fmla="*/ 0 h 9"/>
                    <a:gd name="T4" fmla="*/ 0 w 5"/>
                    <a:gd name="T5" fmla="*/ 0 h 9"/>
                    <a:gd name="T6" fmla="*/ 0 w 5"/>
                    <a:gd name="T7" fmla="*/ 0 h 9"/>
                    <a:gd name="T8" fmla="*/ 0 w 5"/>
                    <a:gd name="T9" fmla="*/ 0 h 9"/>
                    <a:gd name="T10" fmla="*/ 0 w 5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9"/>
                    <a:gd name="T20" fmla="*/ 5 w 5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9">
                      <a:moveTo>
                        <a:pt x="0" y="9"/>
                      </a:move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Freeform 676"/>
                <p:cNvSpPr>
                  <a:spLocks/>
                </p:cNvSpPr>
                <p:nvPr/>
              </p:nvSpPr>
              <p:spPr bwMode="auto">
                <a:xfrm>
                  <a:off x="1555" y="2691"/>
                  <a:ext cx="2" cy="2"/>
                </a:xfrm>
                <a:custGeom>
                  <a:avLst/>
                  <a:gdLst>
                    <a:gd name="T0" fmla="*/ 0 w 6"/>
                    <a:gd name="T1" fmla="*/ 0 h 8"/>
                    <a:gd name="T2" fmla="*/ 0 w 6"/>
                    <a:gd name="T3" fmla="*/ 0 h 8"/>
                    <a:gd name="T4" fmla="*/ 0 w 6"/>
                    <a:gd name="T5" fmla="*/ 0 h 8"/>
                    <a:gd name="T6" fmla="*/ 0 w 6"/>
                    <a:gd name="T7" fmla="*/ 0 h 8"/>
                    <a:gd name="T8" fmla="*/ 0 w 6"/>
                    <a:gd name="T9" fmla="*/ 0 h 8"/>
                    <a:gd name="T10" fmla="*/ 0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0" y="8"/>
                      </a:move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Freeform 686"/>
                <p:cNvSpPr>
                  <a:spLocks/>
                </p:cNvSpPr>
                <p:nvPr/>
              </p:nvSpPr>
              <p:spPr bwMode="auto">
                <a:xfrm>
                  <a:off x="1514" y="2671"/>
                  <a:ext cx="11" cy="14"/>
                </a:xfrm>
                <a:custGeom>
                  <a:avLst/>
                  <a:gdLst>
                    <a:gd name="T0" fmla="*/ 0 w 33"/>
                    <a:gd name="T1" fmla="*/ 0 h 44"/>
                    <a:gd name="T2" fmla="*/ 0 w 33"/>
                    <a:gd name="T3" fmla="*/ 0 h 44"/>
                    <a:gd name="T4" fmla="*/ 0 w 33"/>
                    <a:gd name="T5" fmla="*/ 0 h 44"/>
                    <a:gd name="T6" fmla="*/ 0 w 33"/>
                    <a:gd name="T7" fmla="*/ 0 h 44"/>
                    <a:gd name="T8" fmla="*/ 0 w 33"/>
                    <a:gd name="T9" fmla="*/ 0 h 44"/>
                    <a:gd name="T10" fmla="*/ 0 w 33"/>
                    <a:gd name="T11" fmla="*/ 0 h 44"/>
                    <a:gd name="T12" fmla="*/ 0 w 33"/>
                    <a:gd name="T13" fmla="*/ 0 h 44"/>
                    <a:gd name="T14" fmla="*/ 0 w 33"/>
                    <a:gd name="T15" fmla="*/ 0 h 44"/>
                    <a:gd name="T16" fmla="*/ 0 w 33"/>
                    <a:gd name="T17" fmla="*/ 0 h 44"/>
                    <a:gd name="T18" fmla="*/ 0 w 33"/>
                    <a:gd name="T19" fmla="*/ 0 h 44"/>
                    <a:gd name="T20" fmla="*/ 0 w 33"/>
                    <a:gd name="T21" fmla="*/ 0 h 44"/>
                    <a:gd name="T22" fmla="*/ 0 w 33"/>
                    <a:gd name="T23" fmla="*/ 0 h 44"/>
                    <a:gd name="T24" fmla="*/ 0 w 33"/>
                    <a:gd name="T25" fmla="*/ 0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44"/>
                    <a:gd name="T41" fmla="*/ 33 w 33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44">
                      <a:moveTo>
                        <a:pt x="9" y="42"/>
                      </a:moveTo>
                      <a:lnTo>
                        <a:pt x="7" y="44"/>
                      </a:lnTo>
                      <a:lnTo>
                        <a:pt x="17" y="36"/>
                      </a:lnTo>
                      <a:lnTo>
                        <a:pt x="27" y="26"/>
                      </a:lnTo>
                      <a:lnTo>
                        <a:pt x="33" y="15"/>
                      </a:lnTo>
                      <a:lnTo>
                        <a:pt x="26" y="0"/>
                      </a:lnTo>
                      <a:lnTo>
                        <a:pt x="20" y="6"/>
                      </a:lnTo>
                      <a:lnTo>
                        <a:pt x="22" y="15"/>
                      </a:lnTo>
                      <a:lnTo>
                        <a:pt x="19" y="21"/>
                      </a:lnTo>
                      <a:lnTo>
                        <a:pt x="11" y="28"/>
                      </a:lnTo>
                      <a:lnTo>
                        <a:pt x="1" y="35"/>
                      </a:lnTo>
                      <a:lnTo>
                        <a:pt x="0" y="36"/>
                      </a:lnTo>
                      <a:lnTo>
                        <a:pt x="9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Freeform 690"/>
                <p:cNvSpPr>
                  <a:spLocks/>
                </p:cNvSpPr>
                <p:nvPr/>
              </p:nvSpPr>
              <p:spPr bwMode="auto">
                <a:xfrm>
                  <a:off x="1573" y="2696"/>
                  <a:ext cx="5" cy="4"/>
                </a:xfrm>
                <a:custGeom>
                  <a:avLst/>
                  <a:gdLst>
                    <a:gd name="T0" fmla="*/ 0 w 15"/>
                    <a:gd name="T1" fmla="*/ 0 h 12"/>
                    <a:gd name="T2" fmla="*/ 0 w 15"/>
                    <a:gd name="T3" fmla="*/ 0 h 12"/>
                    <a:gd name="T4" fmla="*/ 0 w 15"/>
                    <a:gd name="T5" fmla="*/ 0 h 12"/>
                    <a:gd name="T6" fmla="*/ 0 w 15"/>
                    <a:gd name="T7" fmla="*/ 0 h 12"/>
                    <a:gd name="T8" fmla="*/ 0 w 15"/>
                    <a:gd name="T9" fmla="*/ 0 h 12"/>
                    <a:gd name="T10" fmla="*/ 0 w 15"/>
                    <a:gd name="T11" fmla="*/ 0 h 12"/>
                    <a:gd name="T12" fmla="*/ 0 w 15"/>
                    <a:gd name="T13" fmla="*/ 0 h 12"/>
                    <a:gd name="T14" fmla="*/ 0 w 15"/>
                    <a:gd name="T15" fmla="*/ 0 h 12"/>
                    <a:gd name="T16" fmla="*/ 0 w 15"/>
                    <a:gd name="T17" fmla="*/ 0 h 12"/>
                    <a:gd name="T18" fmla="*/ 0 w 15"/>
                    <a:gd name="T19" fmla="*/ 0 h 12"/>
                    <a:gd name="T20" fmla="*/ 0 w 15"/>
                    <a:gd name="T21" fmla="*/ 0 h 12"/>
                    <a:gd name="T22" fmla="*/ 0 w 15"/>
                    <a:gd name="T23" fmla="*/ 0 h 12"/>
                    <a:gd name="T24" fmla="*/ 0 w 15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12"/>
                    <a:gd name="T41" fmla="*/ 15 w 15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12">
                      <a:moveTo>
                        <a:pt x="10" y="12"/>
                      </a:moveTo>
                      <a:lnTo>
                        <a:pt x="10" y="12"/>
                      </a:lnTo>
                      <a:lnTo>
                        <a:pt x="15" y="10"/>
                      </a:ln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3" y="0"/>
                      </a:lnTo>
                      <a:lnTo>
                        <a:pt x="0" y="9"/>
                      </a:lnTo>
                      <a:lnTo>
                        <a:pt x="7" y="10"/>
                      </a:lnTo>
                      <a:lnTo>
                        <a:pt x="13" y="12"/>
                      </a:lnTo>
                      <a:lnTo>
                        <a:pt x="12" y="2"/>
                      </a:lnTo>
                      <a:lnTo>
                        <a:pt x="7" y="3"/>
                      </a:lnTo>
                      <a:lnTo>
                        <a:pt x="1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Freeform 716"/>
                <p:cNvSpPr>
                  <a:spLocks/>
                </p:cNvSpPr>
                <p:nvPr/>
              </p:nvSpPr>
              <p:spPr bwMode="auto">
                <a:xfrm>
                  <a:off x="1643" y="2711"/>
                  <a:ext cx="16" cy="3"/>
                </a:xfrm>
                <a:custGeom>
                  <a:avLst/>
                  <a:gdLst>
                    <a:gd name="T0" fmla="*/ 0 w 48"/>
                    <a:gd name="T1" fmla="*/ 0 h 11"/>
                    <a:gd name="T2" fmla="*/ 0 w 48"/>
                    <a:gd name="T3" fmla="*/ 0 h 11"/>
                    <a:gd name="T4" fmla="*/ 0 w 48"/>
                    <a:gd name="T5" fmla="*/ 0 h 11"/>
                    <a:gd name="T6" fmla="*/ 0 w 48"/>
                    <a:gd name="T7" fmla="*/ 0 h 11"/>
                    <a:gd name="T8" fmla="*/ 0 w 48"/>
                    <a:gd name="T9" fmla="*/ 0 h 11"/>
                    <a:gd name="T10" fmla="*/ 0 w 48"/>
                    <a:gd name="T11" fmla="*/ 0 h 11"/>
                    <a:gd name="T12" fmla="*/ 0 w 48"/>
                    <a:gd name="T13" fmla="*/ 0 h 11"/>
                    <a:gd name="T14" fmla="*/ 0 w 48"/>
                    <a:gd name="T15" fmla="*/ 0 h 11"/>
                    <a:gd name="T16" fmla="*/ 0 w 48"/>
                    <a:gd name="T17" fmla="*/ 0 h 11"/>
                    <a:gd name="T18" fmla="*/ 0 w 48"/>
                    <a:gd name="T19" fmla="*/ 0 h 11"/>
                    <a:gd name="T20" fmla="*/ 0 w 48"/>
                    <a:gd name="T21" fmla="*/ 0 h 11"/>
                    <a:gd name="T22" fmla="*/ 0 w 48"/>
                    <a:gd name="T23" fmla="*/ 0 h 11"/>
                    <a:gd name="T24" fmla="*/ 0 w 48"/>
                    <a:gd name="T25" fmla="*/ 0 h 11"/>
                    <a:gd name="T26" fmla="*/ 0 w 48"/>
                    <a:gd name="T27" fmla="*/ 0 h 11"/>
                    <a:gd name="T28" fmla="*/ 0 w 48"/>
                    <a:gd name="T29" fmla="*/ 0 h 11"/>
                    <a:gd name="T30" fmla="*/ 0 w 48"/>
                    <a:gd name="T31" fmla="*/ 0 h 11"/>
                    <a:gd name="T32" fmla="*/ 0 w 48"/>
                    <a:gd name="T33" fmla="*/ 0 h 11"/>
                    <a:gd name="T34" fmla="*/ 0 w 48"/>
                    <a:gd name="T35" fmla="*/ 0 h 1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11"/>
                    <a:gd name="T56" fmla="*/ 48 w 48"/>
                    <a:gd name="T57" fmla="*/ 11 h 1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11">
                      <a:moveTo>
                        <a:pt x="0" y="7"/>
                      </a:moveTo>
                      <a:lnTo>
                        <a:pt x="3" y="8"/>
                      </a:lnTo>
                      <a:lnTo>
                        <a:pt x="16" y="11"/>
                      </a:lnTo>
                      <a:lnTo>
                        <a:pt x="27" y="11"/>
                      </a:lnTo>
                      <a:lnTo>
                        <a:pt x="39" y="10"/>
                      </a:lnTo>
                      <a:lnTo>
                        <a:pt x="48" y="8"/>
                      </a:lnTo>
                      <a:lnTo>
                        <a:pt x="45" y="0"/>
                      </a:lnTo>
                      <a:lnTo>
                        <a:pt x="39" y="1"/>
                      </a:lnTo>
                      <a:lnTo>
                        <a:pt x="27" y="3"/>
                      </a:lnTo>
                      <a:lnTo>
                        <a:pt x="16" y="3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Freeform 722"/>
                <p:cNvSpPr>
                  <a:spLocks/>
                </p:cNvSpPr>
                <p:nvPr/>
              </p:nvSpPr>
              <p:spPr bwMode="auto">
                <a:xfrm>
                  <a:off x="1573" y="2696"/>
                  <a:ext cx="5" cy="4"/>
                </a:xfrm>
                <a:custGeom>
                  <a:avLst/>
                  <a:gdLst>
                    <a:gd name="T0" fmla="*/ 0 w 15"/>
                    <a:gd name="T1" fmla="*/ 0 h 12"/>
                    <a:gd name="T2" fmla="*/ 0 w 15"/>
                    <a:gd name="T3" fmla="*/ 0 h 12"/>
                    <a:gd name="T4" fmla="*/ 0 w 15"/>
                    <a:gd name="T5" fmla="*/ 0 h 12"/>
                    <a:gd name="T6" fmla="*/ 0 w 15"/>
                    <a:gd name="T7" fmla="*/ 0 h 12"/>
                    <a:gd name="T8" fmla="*/ 0 w 15"/>
                    <a:gd name="T9" fmla="*/ 0 h 12"/>
                    <a:gd name="T10" fmla="*/ 0 w 15"/>
                    <a:gd name="T11" fmla="*/ 0 h 12"/>
                    <a:gd name="T12" fmla="*/ 0 w 15"/>
                    <a:gd name="T13" fmla="*/ 0 h 12"/>
                    <a:gd name="T14" fmla="*/ 0 w 15"/>
                    <a:gd name="T15" fmla="*/ 0 h 12"/>
                    <a:gd name="T16" fmla="*/ 0 w 15"/>
                    <a:gd name="T17" fmla="*/ 0 h 12"/>
                    <a:gd name="T18" fmla="*/ 0 w 15"/>
                    <a:gd name="T19" fmla="*/ 0 h 12"/>
                    <a:gd name="T20" fmla="*/ 0 w 15"/>
                    <a:gd name="T21" fmla="*/ 0 h 12"/>
                    <a:gd name="T22" fmla="*/ 0 w 15"/>
                    <a:gd name="T23" fmla="*/ 0 h 12"/>
                    <a:gd name="T24" fmla="*/ 0 w 15"/>
                    <a:gd name="T25" fmla="*/ 0 h 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12"/>
                    <a:gd name="T41" fmla="*/ 15 w 15"/>
                    <a:gd name="T42" fmla="*/ 12 h 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12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7" y="10"/>
                      </a:lnTo>
                      <a:lnTo>
                        <a:pt x="13" y="12"/>
                      </a:lnTo>
                      <a:lnTo>
                        <a:pt x="12" y="2"/>
                      </a:lnTo>
                      <a:lnTo>
                        <a:pt x="7" y="3"/>
                      </a:lnTo>
                      <a:lnTo>
                        <a:pt x="10" y="12"/>
                      </a:lnTo>
                      <a:lnTo>
                        <a:pt x="15" y="10"/>
                      </a:lnTo>
                      <a:lnTo>
                        <a:pt x="13" y="0"/>
                      </a:lnTo>
                      <a:lnTo>
                        <a:pt x="7" y="2"/>
                      </a:lnTo>
                      <a:lnTo>
                        <a:pt x="3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" name="Freeform 725"/>
                <p:cNvSpPr>
                  <a:spLocks/>
                </p:cNvSpPr>
                <p:nvPr/>
              </p:nvSpPr>
              <p:spPr bwMode="auto">
                <a:xfrm>
                  <a:off x="1720" y="2718"/>
                  <a:ext cx="3" cy="1"/>
                </a:xfrm>
                <a:custGeom>
                  <a:avLst/>
                  <a:gdLst>
                    <a:gd name="T0" fmla="*/ 0 w 9"/>
                    <a:gd name="T1" fmla="*/ 0 h 6"/>
                    <a:gd name="T2" fmla="*/ 0 w 9"/>
                    <a:gd name="T3" fmla="*/ 0 h 6"/>
                    <a:gd name="T4" fmla="*/ 0 w 9"/>
                    <a:gd name="T5" fmla="*/ 0 h 6"/>
                    <a:gd name="T6" fmla="*/ 0 w 9"/>
                    <a:gd name="T7" fmla="*/ 0 h 6"/>
                    <a:gd name="T8" fmla="*/ 0 w 9"/>
                    <a:gd name="T9" fmla="*/ 0 h 6"/>
                    <a:gd name="T10" fmla="*/ 0 w 9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6"/>
                    <a:gd name="T20" fmla="*/ 9 w 9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6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3" y="6"/>
                      </a:lnTo>
                      <a:lnTo>
                        <a:pt x="7" y="6"/>
                      </a:lnTo>
                      <a:lnTo>
                        <a:pt x="9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Freeform 734"/>
                <p:cNvSpPr>
                  <a:spLocks/>
                </p:cNvSpPr>
                <p:nvPr/>
              </p:nvSpPr>
              <p:spPr bwMode="auto">
                <a:xfrm>
                  <a:off x="1721" y="2717"/>
                  <a:ext cx="2" cy="2"/>
                </a:xfrm>
                <a:custGeom>
                  <a:avLst/>
                  <a:gdLst>
                    <a:gd name="T0" fmla="*/ 0 w 6"/>
                    <a:gd name="T1" fmla="*/ 0 h 9"/>
                    <a:gd name="T2" fmla="*/ 0 w 6"/>
                    <a:gd name="T3" fmla="*/ 0 h 9"/>
                    <a:gd name="T4" fmla="*/ 0 w 6"/>
                    <a:gd name="T5" fmla="*/ 0 h 9"/>
                    <a:gd name="T6" fmla="*/ 0 w 6"/>
                    <a:gd name="T7" fmla="*/ 0 h 9"/>
                    <a:gd name="T8" fmla="*/ 0 w 6"/>
                    <a:gd name="T9" fmla="*/ 0 h 9"/>
                    <a:gd name="T10" fmla="*/ 0 w 6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9"/>
                    <a:gd name="T20" fmla="*/ 6 w 6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9">
                      <a:moveTo>
                        <a:pt x="0" y="9"/>
                      </a:moveTo>
                      <a:lnTo>
                        <a:pt x="4" y="9"/>
                      </a:lnTo>
                      <a:lnTo>
                        <a:pt x="6" y="6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Freeform 740"/>
                <p:cNvSpPr>
                  <a:spLocks/>
                </p:cNvSpPr>
                <p:nvPr/>
              </p:nvSpPr>
              <p:spPr bwMode="auto">
                <a:xfrm>
                  <a:off x="1708" y="2687"/>
                  <a:ext cx="10" cy="5"/>
                </a:xfrm>
                <a:custGeom>
                  <a:avLst/>
                  <a:gdLst>
                    <a:gd name="T0" fmla="*/ 0 w 28"/>
                    <a:gd name="T1" fmla="*/ 0 h 15"/>
                    <a:gd name="T2" fmla="*/ 0 w 28"/>
                    <a:gd name="T3" fmla="*/ 0 h 15"/>
                    <a:gd name="T4" fmla="*/ 0 w 28"/>
                    <a:gd name="T5" fmla="*/ 0 h 15"/>
                    <a:gd name="T6" fmla="*/ 0 w 28"/>
                    <a:gd name="T7" fmla="*/ 0 h 15"/>
                    <a:gd name="T8" fmla="*/ 0 w 28"/>
                    <a:gd name="T9" fmla="*/ 0 h 15"/>
                    <a:gd name="T10" fmla="*/ 0 w 28"/>
                    <a:gd name="T11" fmla="*/ 0 h 15"/>
                    <a:gd name="T12" fmla="*/ 0 w 28"/>
                    <a:gd name="T13" fmla="*/ 0 h 15"/>
                    <a:gd name="T14" fmla="*/ 0 w 28"/>
                    <a:gd name="T15" fmla="*/ 0 h 15"/>
                    <a:gd name="T16" fmla="*/ 0 w 28"/>
                    <a:gd name="T17" fmla="*/ 0 h 15"/>
                    <a:gd name="T18" fmla="*/ 0 w 28"/>
                    <a:gd name="T19" fmla="*/ 0 h 15"/>
                    <a:gd name="T20" fmla="*/ 0 w 28"/>
                    <a:gd name="T21" fmla="*/ 0 h 15"/>
                    <a:gd name="T22" fmla="*/ 0 w 28"/>
                    <a:gd name="T23" fmla="*/ 0 h 15"/>
                    <a:gd name="T24" fmla="*/ 0 w 28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15"/>
                    <a:gd name="T41" fmla="*/ 28 w 28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15">
                      <a:moveTo>
                        <a:pt x="27" y="2"/>
                      </a:moveTo>
                      <a:lnTo>
                        <a:pt x="28" y="2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7" y="3"/>
                      </a:lnTo>
                      <a:lnTo>
                        <a:pt x="0" y="6"/>
                      </a:lnTo>
                      <a:lnTo>
                        <a:pt x="5" y="15"/>
                      </a:lnTo>
                      <a:lnTo>
                        <a:pt x="10" y="12"/>
                      </a:lnTo>
                      <a:lnTo>
                        <a:pt x="14" y="9"/>
                      </a:lnTo>
                      <a:lnTo>
                        <a:pt x="20" y="9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Freeform 747"/>
                <p:cNvSpPr>
                  <a:spLocks/>
                </p:cNvSpPr>
                <p:nvPr/>
              </p:nvSpPr>
              <p:spPr bwMode="auto">
                <a:xfrm>
                  <a:off x="1495" y="2633"/>
                  <a:ext cx="3" cy="2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9" y="0"/>
                      </a:move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3" y="9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Freeform 749"/>
                <p:cNvSpPr>
                  <a:spLocks/>
                </p:cNvSpPr>
                <p:nvPr/>
              </p:nvSpPr>
              <p:spPr bwMode="auto">
                <a:xfrm>
                  <a:off x="1549" y="2659"/>
                  <a:ext cx="1" cy="3"/>
                </a:xfrm>
                <a:custGeom>
                  <a:avLst/>
                  <a:gdLst>
                    <a:gd name="T0" fmla="*/ 0 w 4"/>
                    <a:gd name="T1" fmla="*/ 0 h 9"/>
                    <a:gd name="T2" fmla="*/ 0 w 4"/>
                    <a:gd name="T3" fmla="*/ 0 h 9"/>
                    <a:gd name="T4" fmla="*/ 0 w 4"/>
                    <a:gd name="T5" fmla="*/ 0 h 9"/>
                    <a:gd name="T6" fmla="*/ 0 w 4"/>
                    <a:gd name="T7" fmla="*/ 0 h 9"/>
                    <a:gd name="T8" fmla="*/ 0 w 4"/>
                    <a:gd name="T9" fmla="*/ 0 h 9"/>
                    <a:gd name="T10" fmla="*/ 0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0" y="9"/>
                      </a:move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Freeform 750"/>
                <p:cNvSpPr>
                  <a:spLocks/>
                </p:cNvSpPr>
                <p:nvPr/>
              </p:nvSpPr>
              <p:spPr bwMode="auto">
                <a:xfrm>
                  <a:off x="1545" y="2679"/>
                  <a:ext cx="3" cy="3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6" y="9"/>
                      </a:moveTo>
                      <a:lnTo>
                        <a:pt x="9" y="6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Freeform 752"/>
                <p:cNvSpPr>
                  <a:spLocks/>
                </p:cNvSpPr>
                <p:nvPr/>
              </p:nvSpPr>
              <p:spPr bwMode="auto">
                <a:xfrm>
                  <a:off x="1489" y="2700"/>
                  <a:ext cx="2" cy="3"/>
                </a:xfrm>
                <a:custGeom>
                  <a:avLst/>
                  <a:gdLst>
                    <a:gd name="T0" fmla="*/ 1 w 4"/>
                    <a:gd name="T1" fmla="*/ 0 h 9"/>
                    <a:gd name="T2" fmla="*/ 1 w 4"/>
                    <a:gd name="T3" fmla="*/ 0 h 9"/>
                    <a:gd name="T4" fmla="*/ 0 w 4"/>
                    <a:gd name="T5" fmla="*/ 0 h 9"/>
                    <a:gd name="T6" fmla="*/ 1 w 4"/>
                    <a:gd name="T7" fmla="*/ 0 h 9"/>
                    <a:gd name="T8" fmla="*/ 1 w 4"/>
                    <a:gd name="T9" fmla="*/ 0 h 9"/>
                    <a:gd name="T10" fmla="*/ 1 w 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9"/>
                    <a:gd name="T20" fmla="*/ 4 w 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9">
                      <a:moveTo>
                        <a:pt x="4" y="0"/>
                      </a:move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4" y="9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Freeform 753"/>
                <p:cNvSpPr>
                  <a:spLocks/>
                </p:cNvSpPr>
                <p:nvPr/>
              </p:nvSpPr>
              <p:spPr bwMode="auto">
                <a:xfrm>
                  <a:off x="1548" y="2685"/>
                  <a:ext cx="2" cy="3"/>
                </a:xfrm>
                <a:custGeom>
                  <a:avLst/>
                  <a:gdLst>
                    <a:gd name="T0" fmla="*/ 0 w 6"/>
                    <a:gd name="T1" fmla="*/ 0 h 9"/>
                    <a:gd name="T2" fmla="*/ 0 w 6"/>
                    <a:gd name="T3" fmla="*/ 0 h 9"/>
                    <a:gd name="T4" fmla="*/ 0 w 6"/>
                    <a:gd name="T5" fmla="*/ 0 h 9"/>
                    <a:gd name="T6" fmla="*/ 0 w 6"/>
                    <a:gd name="T7" fmla="*/ 0 h 9"/>
                    <a:gd name="T8" fmla="*/ 0 w 6"/>
                    <a:gd name="T9" fmla="*/ 0 h 9"/>
                    <a:gd name="T10" fmla="*/ 0 w 6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9"/>
                    <a:gd name="T20" fmla="*/ 6 w 6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9">
                      <a:moveTo>
                        <a:pt x="3" y="9"/>
                      </a:move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Freeform 755"/>
                <p:cNvSpPr>
                  <a:spLocks/>
                </p:cNvSpPr>
                <p:nvPr/>
              </p:nvSpPr>
              <p:spPr bwMode="auto">
                <a:xfrm>
                  <a:off x="1485" y="2714"/>
                  <a:ext cx="3" cy="3"/>
                </a:xfrm>
                <a:custGeom>
                  <a:avLst/>
                  <a:gdLst>
                    <a:gd name="T0" fmla="*/ 0 w 9"/>
                    <a:gd name="T1" fmla="*/ 0 h 8"/>
                    <a:gd name="T2" fmla="*/ 0 w 9"/>
                    <a:gd name="T3" fmla="*/ 0 h 8"/>
                    <a:gd name="T4" fmla="*/ 0 w 9"/>
                    <a:gd name="T5" fmla="*/ 0 h 8"/>
                    <a:gd name="T6" fmla="*/ 0 w 9"/>
                    <a:gd name="T7" fmla="*/ 0 h 8"/>
                    <a:gd name="T8" fmla="*/ 0 w 9"/>
                    <a:gd name="T9" fmla="*/ 0 h 8"/>
                    <a:gd name="T10" fmla="*/ 0 w 9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4" y="8"/>
                      </a:lnTo>
                      <a:lnTo>
                        <a:pt x="9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Freeform 756"/>
                <p:cNvSpPr>
                  <a:spLocks/>
                </p:cNvSpPr>
                <p:nvPr/>
              </p:nvSpPr>
              <p:spPr bwMode="auto">
                <a:xfrm>
                  <a:off x="1613" y="2704"/>
                  <a:ext cx="2" cy="3"/>
                </a:xfrm>
                <a:custGeom>
                  <a:avLst/>
                  <a:gdLst>
                    <a:gd name="T0" fmla="*/ 0 w 6"/>
                    <a:gd name="T1" fmla="*/ 0 h 8"/>
                    <a:gd name="T2" fmla="*/ 0 w 6"/>
                    <a:gd name="T3" fmla="*/ 0 h 8"/>
                    <a:gd name="T4" fmla="*/ 0 w 6"/>
                    <a:gd name="T5" fmla="*/ 0 h 8"/>
                    <a:gd name="T6" fmla="*/ 0 w 6"/>
                    <a:gd name="T7" fmla="*/ 0 h 8"/>
                    <a:gd name="T8" fmla="*/ 0 w 6"/>
                    <a:gd name="T9" fmla="*/ 0 h 8"/>
                    <a:gd name="T10" fmla="*/ 0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6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Freeform 758"/>
                <p:cNvSpPr>
                  <a:spLocks/>
                </p:cNvSpPr>
                <p:nvPr/>
              </p:nvSpPr>
              <p:spPr bwMode="auto">
                <a:xfrm>
                  <a:off x="1673" y="2707"/>
                  <a:ext cx="3" cy="3"/>
                </a:xfrm>
                <a:custGeom>
                  <a:avLst/>
                  <a:gdLst>
                    <a:gd name="T0" fmla="*/ 0 w 9"/>
                    <a:gd name="T1" fmla="*/ 0 h 8"/>
                    <a:gd name="T2" fmla="*/ 0 w 9"/>
                    <a:gd name="T3" fmla="*/ 0 h 8"/>
                    <a:gd name="T4" fmla="*/ 0 w 9"/>
                    <a:gd name="T5" fmla="*/ 0 h 8"/>
                    <a:gd name="T6" fmla="*/ 0 w 9"/>
                    <a:gd name="T7" fmla="*/ 0 h 8"/>
                    <a:gd name="T8" fmla="*/ 0 w 9"/>
                    <a:gd name="T9" fmla="*/ 0 h 8"/>
                    <a:gd name="T10" fmla="*/ 0 w 9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8"/>
                    <a:gd name="T20" fmla="*/ 9 w 9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8">
                      <a:moveTo>
                        <a:pt x="6" y="8"/>
                      </a:moveTo>
                      <a:lnTo>
                        <a:pt x="9" y="5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Freeform 759"/>
                <p:cNvSpPr>
                  <a:spLocks/>
                </p:cNvSpPr>
                <p:nvPr/>
              </p:nvSpPr>
              <p:spPr bwMode="auto">
                <a:xfrm>
                  <a:off x="1690" y="2687"/>
                  <a:ext cx="2" cy="3"/>
                </a:xfrm>
                <a:custGeom>
                  <a:avLst/>
                  <a:gdLst>
                    <a:gd name="T0" fmla="*/ 0 w 6"/>
                    <a:gd name="T1" fmla="*/ 0 h 9"/>
                    <a:gd name="T2" fmla="*/ 0 w 6"/>
                    <a:gd name="T3" fmla="*/ 0 h 9"/>
                    <a:gd name="T4" fmla="*/ 0 w 6"/>
                    <a:gd name="T5" fmla="*/ 0 h 9"/>
                    <a:gd name="T6" fmla="*/ 0 w 6"/>
                    <a:gd name="T7" fmla="*/ 0 h 9"/>
                    <a:gd name="T8" fmla="*/ 0 w 6"/>
                    <a:gd name="T9" fmla="*/ 0 h 9"/>
                    <a:gd name="T10" fmla="*/ 0 w 6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9"/>
                    <a:gd name="T20" fmla="*/ 6 w 6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9">
                      <a:moveTo>
                        <a:pt x="3" y="9"/>
                      </a:move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Freeform 761"/>
                <p:cNvSpPr>
                  <a:spLocks/>
                </p:cNvSpPr>
                <p:nvPr/>
              </p:nvSpPr>
              <p:spPr bwMode="auto">
                <a:xfrm>
                  <a:off x="1681" y="2710"/>
                  <a:ext cx="3" cy="3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w 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9"/>
                    <a:gd name="T20" fmla="*/ 9 w 9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9">
                      <a:moveTo>
                        <a:pt x="0" y="9"/>
                      </a:move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9" y="3"/>
                      </a:lnTo>
                      <a:lnTo>
                        <a:pt x="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" name="Freeform 762"/>
                <p:cNvSpPr>
                  <a:spLocks/>
                </p:cNvSpPr>
                <p:nvPr/>
              </p:nvSpPr>
              <p:spPr bwMode="auto">
                <a:xfrm>
                  <a:off x="1644" y="2716"/>
                  <a:ext cx="2" cy="2"/>
                </a:xfrm>
                <a:custGeom>
                  <a:avLst/>
                  <a:gdLst>
                    <a:gd name="T0" fmla="*/ 0 w 6"/>
                    <a:gd name="T1" fmla="*/ 0 h 8"/>
                    <a:gd name="T2" fmla="*/ 0 w 6"/>
                    <a:gd name="T3" fmla="*/ 0 h 8"/>
                    <a:gd name="T4" fmla="*/ 0 w 6"/>
                    <a:gd name="T5" fmla="*/ 0 h 8"/>
                    <a:gd name="T6" fmla="*/ 0 w 6"/>
                    <a:gd name="T7" fmla="*/ 0 h 8"/>
                    <a:gd name="T8" fmla="*/ 0 w 6"/>
                    <a:gd name="T9" fmla="*/ 0 h 8"/>
                    <a:gd name="T10" fmla="*/ 0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6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" name="Freeform 765"/>
                <p:cNvSpPr>
                  <a:spLocks/>
                </p:cNvSpPr>
                <p:nvPr/>
              </p:nvSpPr>
              <p:spPr bwMode="auto">
                <a:xfrm>
                  <a:off x="1634" y="2735"/>
                  <a:ext cx="2" cy="3"/>
                </a:xfrm>
                <a:custGeom>
                  <a:avLst/>
                  <a:gdLst>
                    <a:gd name="T0" fmla="*/ 0 w 6"/>
                    <a:gd name="T1" fmla="*/ 0 h 8"/>
                    <a:gd name="T2" fmla="*/ 0 w 6"/>
                    <a:gd name="T3" fmla="*/ 0 h 8"/>
                    <a:gd name="T4" fmla="*/ 0 w 6"/>
                    <a:gd name="T5" fmla="*/ 0 h 8"/>
                    <a:gd name="T6" fmla="*/ 0 w 6"/>
                    <a:gd name="T7" fmla="*/ 0 h 8"/>
                    <a:gd name="T8" fmla="*/ 0 w 6"/>
                    <a:gd name="T9" fmla="*/ 0 h 8"/>
                    <a:gd name="T10" fmla="*/ 0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Freeform 769"/>
                <p:cNvSpPr>
                  <a:spLocks/>
                </p:cNvSpPr>
                <p:nvPr/>
              </p:nvSpPr>
              <p:spPr bwMode="auto">
                <a:xfrm>
                  <a:off x="2239" y="1962"/>
                  <a:ext cx="4" cy="836"/>
                </a:xfrm>
                <a:custGeom>
                  <a:avLst/>
                  <a:gdLst>
                    <a:gd name="T0" fmla="*/ 0 w 11"/>
                    <a:gd name="T1" fmla="*/ 0 h 2579"/>
                    <a:gd name="T2" fmla="*/ 0 w 11"/>
                    <a:gd name="T3" fmla="*/ 0 h 2579"/>
                    <a:gd name="T4" fmla="*/ 0 w 11"/>
                    <a:gd name="T5" fmla="*/ 0 h 2579"/>
                    <a:gd name="T6" fmla="*/ 0 w 11"/>
                    <a:gd name="T7" fmla="*/ 0 h 2579"/>
                    <a:gd name="T8" fmla="*/ 0 w 11"/>
                    <a:gd name="T9" fmla="*/ 0 h 2579"/>
                    <a:gd name="T10" fmla="*/ 0 w 11"/>
                    <a:gd name="T11" fmla="*/ 0 h 2579"/>
                    <a:gd name="T12" fmla="*/ 0 w 11"/>
                    <a:gd name="T13" fmla="*/ 0 h 2579"/>
                    <a:gd name="T14" fmla="*/ 0 w 11"/>
                    <a:gd name="T15" fmla="*/ 0 h 2579"/>
                    <a:gd name="T16" fmla="*/ 0 w 11"/>
                    <a:gd name="T17" fmla="*/ 0 h 2579"/>
                    <a:gd name="T18" fmla="*/ 0 w 11"/>
                    <a:gd name="T19" fmla="*/ 0 h 2579"/>
                    <a:gd name="T20" fmla="*/ 0 w 11"/>
                    <a:gd name="T21" fmla="*/ 0 h 2579"/>
                    <a:gd name="T22" fmla="*/ 0 w 11"/>
                    <a:gd name="T23" fmla="*/ 0 h 257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2579"/>
                    <a:gd name="T38" fmla="*/ 11 w 11"/>
                    <a:gd name="T39" fmla="*/ 2579 h 257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2579">
                      <a:moveTo>
                        <a:pt x="5" y="11"/>
                      </a:moveTo>
                      <a:lnTo>
                        <a:pt x="0" y="5"/>
                      </a:lnTo>
                      <a:lnTo>
                        <a:pt x="0" y="2579"/>
                      </a:lnTo>
                      <a:lnTo>
                        <a:pt x="11" y="2579"/>
                      </a:lnTo>
                      <a:lnTo>
                        <a:pt x="11" y="5"/>
                      </a:lnTo>
                      <a:lnTo>
                        <a:pt x="5" y="0"/>
                      </a:lnTo>
                      <a:lnTo>
                        <a:pt x="11" y="5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5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" name="Freeform 770"/>
                <p:cNvSpPr>
                  <a:spLocks/>
                </p:cNvSpPr>
                <p:nvPr/>
              </p:nvSpPr>
              <p:spPr bwMode="auto">
                <a:xfrm>
                  <a:off x="963" y="1962"/>
                  <a:ext cx="1278" cy="4"/>
                </a:xfrm>
                <a:custGeom>
                  <a:avLst/>
                  <a:gdLst>
                    <a:gd name="T0" fmla="*/ 0 w 3757"/>
                    <a:gd name="T1" fmla="*/ 0 h 11"/>
                    <a:gd name="T2" fmla="*/ 0 w 3757"/>
                    <a:gd name="T3" fmla="*/ 0 h 11"/>
                    <a:gd name="T4" fmla="*/ 0 w 3757"/>
                    <a:gd name="T5" fmla="*/ 0 h 11"/>
                    <a:gd name="T6" fmla="*/ 0 w 3757"/>
                    <a:gd name="T7" fmla="*/ 0 h 11"/>
                    <a:gd name="T8" fmla="*/ 0 w 3757"/>
                    <a:gd name="T9" fmla="*/ 0 h 11"/>
                    <a:gd name="T10" fmla="*/ 0 w 3757"/>
                    <a:gd name="T11" fmla="*/ 0 h 11"/>
                    <a:gd name="T12" fmla="*/ 0 w 3757"/>
                    <a:gd name="T13" fmla="*/ 0 h 11"/>
                    <a:gd name="T14" fmla="*/ 0 w 3757"/>
                    <a:gd name="T15" fmla="*/ 0 h 11"/>
                    <a:gd name="T16" fmla="*/ 0 w 3757"/>
                    <a:gd name="T17" fmla="*/ 0 h 11"/>
                    <a:gd name="T18" fmla="*/ 0 w 3757"/>
                    <a:gd name="T19" fmla="*/ 0 h 11"/>
                    <a:gd name="T20" fmla="*/ 0 w 3757"/>
                    <a:gd name="T21" fmla="*/ 0 h 11"/>
                    <a:gd name="T22" fmla="*/ 0 w 3757"/>
                    <a:gd name="T23" fmla="*/ 0 h 1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757"/>
                    <a:gd name="T37" fmla="*/ 0 h 11"/>
                    <a:gd name="T38" fmla="*/ 3757 w 3757"/>
                    <a:gd name="T39" fmla="*/ 11 h 1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757" h="11">
                      <a:moveTo>
                        <a:pt x="11" y="5"/>
                      </a:moveTo>
                      <a:lnTo>
                        <a:pt x="6" y="11"/>
                      </a:lnTo>
                      <a:lnTo>
                        <a:pt x="3757" y="11"/>
                      </a:lnTo>
                      <a:lnTo>
                        <a:pt x="3757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" y="1"/>
                      </a:ln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6" y="11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Freeform 771"/>
                <p:cNvSpPr>
                  <a:spLocks/>
                </p:cNvSpPr>
                <p:nvPr/>
              </p:nvSpPr>
              <p:spPr bwMode="auto">
                <a:xfrm>
                  <a:off x="963" y="1964"/>
                  <a:ext cx="4" cy="835"/>
                </a:xfrm>
                <a:custGeom>
                  <a:avLst/>
                  <a:gdLst>
                    <a:gd name="T0" fmla="*/ 0 w 11"/>
                    <a:gd name="T1" fmla="*/ 0 h 2576"/>
                    <a:gd name="T2" fmla="*/ 0 w 11"/>
                    <a:gd name="T3" fmla="*/ 0 h 2576"/>
                    <a:gd name="T4" fmla="*/ 0 w 11"/>
                    <a:gd name="T5" fmla="*/ 0 h 2576"/>
                    <a:gd name="T6" fmla="*/ 0 w 11"/>
                    <a:gd name="T7" fmla="*/ 0 h 2576"/>
                    <a:gd name="T8" fmla="*/ 0 w 11"/>
                    <a:gd name="T9" fmla="*/ 0 h 2576"/>
                    <a:gd name="T10" fmla="*/ 0 w 11"/>
                    <a:gd name="T11" fmla="*/ 0 h 2576"/>
                    <a:gd name="T12" fmla="*/ 0 w 11"/>
                    <a:gd name="T13" fmla="*/ 0 h 2576"/>
                    <a:gd name="T14" fmla="*/ 0 w 11"/>
                    <a:gd name="T15" fmla="*/ 0 h 2576"/>
                    <a:gd name="T16" fmla="*/ 0 w 11"/>
                    <a:gd name="T17" fmla="*/ 0 h 2576"/>
                    <a:gd name="T18" fmla="*/ 0 w 11"/>
                    <a:gd name="T19" fmla="*/ 0 h 2576"/>
                    <a:gd name="T20" fmla="*/ 0 w 11"/>
                    <a:gd name="T21" fmla="*/ 0 h 2576"/>
                    <a:gd name="T22" fmla="*/ 0 w 11"/>
                    <a:gd name="T23" fmla="*/ 0 h 25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"/>
                    <a:gd name="T37" fmla="*/ 0 h 2576"/>
                    <a:gd name="T38" fmla="*/ 11 w 11"/>
                    <a:gd name="T39" fmla="*/ 2576 h 25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" h="2576">
                      <a:moveTo>
                        <a:pt x="6" y="2564"/>
                      </a:moveTo>
                      <a:lnTo>
                        <a:pt x="11" y="257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2570"/>
                      </a:lnTo>
                      <a:lnTo>
                        <a:pt x="6" y="2576"/>
                      </a:lnTo>
                      <a:lnTo>
                        <a:pt x="0" y="2570"/>
                      </a:lnTo>
                      <a:lnTo>
                        <a:pt x="1" y="2574"/>
                      </a:lnTo>
                      <a:lnTo>
                        <a:pt x="6" y="2576"/>
                      </a:lnTo>
                      <a:lnTo>
                        <a:pt x="10" y="2574"/>
                      </a:lnTo>
                      <a:lnTo>
                        <a:pt x="11" y="2570"/>
                      </a:lnTo>
                      <a:lnTo>
                        <a:pt x="6" y="25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2" name="Freeform 772"/>
                <p:cNvSpPr>
                  <a:spLocks/>
                </p:cNvSpPr>
                <p:nvPr/>
              </p:nvSpPr>
              <p:spPr bwMode="auto">
                <a:xfrm>
                  <a:off x="965" y="2795"/>
                  <a:ext cx="1278" cy="5"/>
                </a:xfrm>
                <a:custGeom>
                  <a:avLst/>
                  <a:gdLst>
                    <a:gd name="T0" fmla="*/ 0 w 3757"/>
                    <a:gd name="T1" fmla="*/ 0 h 16"/>
                    <a:gd name="T2" fmla="*/ 0 w 3757"/>
                    <a:gd name="T3" fmla="*/ 0 h 16"/>
                    <a:gd name="T4" fmla="*/ 0 w 3757"/>
                    <a:gd name="T5" fmla="*/ 0 h 16"/>
                    <a:gd name="T6" fmla="*/ 0 w 3757"/>
                    <a:gd name="T7" fmla="*/ 0 h 16"/>
                    <a:gd name="T8" fmla="*/ 0 w 3757"/>
                    <a:gd name="T9" fmla="*/ 0 h 16"/>
                    <a:gd name="T10" fmla="*/ 0 w 3757"/>
                    <a:gd name="T11" fmla="*/ 0 h 16"/>
                    <a:gd name="T12" fmla="*/ 0 w 3757"/>
                    <a:gd name="T13" fmla="*/ 0 h 16"/>
                    <a:gd name="T14" fmla="*/ 0 w 3757"/>
                    <a:gd name="T15" fmla="*/ 0 h 16"/>
                    <a:gd name="T16" fmla="*/ 0 w 3757"/>
                    <a:gd name="T17" fmla="*/ 0 h 16"/>
                    <a:gd name="T18" fmla="*/ 0 w 3757"/>
                    <a:gd name="T19" fmla="*/ 0 h 16"/>
                    <a:gd name="T20" fmla="*/ 0 w 3757"/>
                    <a:gd name="T21" fmla="*/ 0 h 16"/>
                    <a:gd name="T22" fmla="*/ 0 w 3757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757"/>
                    <a:gd name="T37" fmla="*/ 0 h 16"/>
                    <a:gd name="T38" fmla="*/ 3757 w 3757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757" h="16">
                      <a:moveTo>
                        <a:pt x="3746" y="10"/>
                      </a:moveTo>
                      <a:lnTo>
                        <a:pt x="3751" y="5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3751" y="16"/>
                      </a:lnTo>
                      <a:lnTo>
                        <a:pt x="3757" y="10"/>
                      </a:lnTo>
                      <a:lnTo>
                        <a:pt x="3751" y="16"/>
                      </a:lnTo>
                      <a:lnTo>
                        <a:pt x="3756" y="15"/>
                      </a:lnTo>
                      <a:lnTo>
                        <a:pt x="3757" y="10"/>
                      </a:lnTo>
                      <a:lnTo>
                        <a:pt x="3756" y="6"/>
                      </a:lnTo>
                      <a:lnTo>
                        <a:pt x="3751" y="5"/>
                      </a:lnTo>
                      <a:lnTo>
                        <a:pt x="374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" name="Text Box 774"/>
              <p:cNvSpPr txBox="1">
                <a:spLocks noChangeArrowheads="1"/>
              </p:cNvSpPr>
              <p:nvPr/>
            </p:nvSpPr>
            <p:spPr bwMode="auto">
              <a:xfrm>
                <a:off x="2285" y="2271"/>
                <a:ext cx="686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 b="1">
                    <a:latin typeface="Calibri" charset="0"/>
                  </a:rPr>
                  <a:t>60 cm</a:t>
                </a:r>
              </a:p>
            </p:txBody>
          </p:sp>
          <p:sp>
            <p:nvSpPr>
              <p:cNvPr id="10" name="Line 775"/>
              <p:cNvSpPr>
                <a:spLocks noChangeShapeType="1"/>
              </p:cNvSpPr>
              <p:nvPr/>
            </p:nvSpPr>
            <p:spPr bwMode="auto">
              <a:xfrm>
                <a:off x="972" y="2902"/>
                <a:ext cx="1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Line 776"/>
              <p:cNvSpPr>
                <a:spLocks noChangeShapeType="1"/>
              </p:cNvSpPr>
              <p:nvPr/>
            </p:nvSpPr>
            <p:spPr bwMode="auto">
              <a:xfrm>
                <a:off x="675" y="2644"/>
                <a:ext cx="247" cy="2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777"/>
              <p:cNvSpPr>
                <a:spLocks noChangeShapeType="1"/>
              </p:cNvSpPr>
              <p:nvPr/>
            </p:nvSpPr>
            <p:spPr bwMode="auto">
              <a:xfrm flipV="1">
                <a:off x="2302" y="1962"/>
                <a:ext cx="0" cy="89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sm" len="med"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 Box 779"/>
              <p:cNvSpPr txBox="1">
                <a:spLocks noChangeArrowheads="1"/>
              </p:cNvSpPr>
              <p:nvPr/>
            </p:nvSpPr>
            <p:spPr bwMode="auto">
              <a:xfrm>
                <a:off x="1223" y="2902"/>
                <a:ext cx="863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 b="1">
                    <a:latin typeface="Calibri" charset="0"/>
                  </a:rPr>
                  <a:t>120 cm</a:t>
                </a:r>
              </a:p>
            </p:txBody>
          </p:sp>
          <p:sp>
            <p:nvSpPr>
              <p:cNvPr id="14" name="Text Box 780"/>
              <p:cNvSpPr txBox="1">
                <a:spLocks noChangeArrowheads="1"/>
              </p:cNvSpPr>
              <p:nvPr/>
            </p:nvSpPr>
            <p:spPr bwMode="auto">
              <a:xfrm>
                <a:off x="135" y="2671"/>
                <a:ext cx="863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2400" b="1">
                    <a:latin typeface="Calibri" charset="0"/>
                  </a:rPr>
                  <a:t>50 cm</a:t>
                </a:r>
              </a:p>
            </p:txBody>
          </p:sp>
        </p:grpSp>
      </p:grpSp>
      <p:sp>
        <p:nvSpPr>
          <p:cNvPr id="424" name="Rectangle 784"/>
          <p:cNvSpPr>
            <a:spLocks noChangeArrowheads="1"/>
          </p:cNvSpPr>
          <p:nvPr/>
        </p:nvSpPr>
        <p:spPr bwMode="auto">
          <a:xfrm>
            <a:off x="636588" y="6533544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latin typeface="Calibri" charset="0"/>
              </a:rPr>
              <a:t>Volume = 120 </a:t>
            </a:r>
            <a:r>
              <a:rPr lang="en-US" altLang="en-US" sz="2400" b="1" dirty="0">
                <a:latin typeface="Calibri" charset="0"/>
              </a:rPr>
              <a:t>×</a:t>
            </a:r>
            <a:r>
              <a:rPr lang="en-GB" altLang="en-US" sz="2400" b="1" dirty="0">
                <a:latin typeface="Calibri" charset="0"/>
              </a:rPr>
              <a:t> 50 </a:t>
            </a:r>
            <a:r>
              <a:rPr lang="en-US" altLang="en-US" sz="2400" b="1" dirty="0">
                <a:latin typeface="Calibri" charset="0"/>
              </a:rPr>
              <a:t>×</a:t>
            </a:r>
            <a:r>
              <a:rPr lang="en-GB" altLang="en-US" sz="2400" b="1" dirty="0">
                <a:latin typeface="Calibri" charset="0"/>
              </a:rPr>
              <a:t> 60</a:t>
            </a:r>
            <a:endParaRPr lang="en-GB" altLang="en-US" sz="2400" b="1" i="1" dirty="0">
              <a:latin typeface="Calibri" charset="0"/>
            </a:endParaRPr>
          </a:p>
        </p:txBody>
      </p:sp>
      <p:sp>
        <p:nvSpPr>
          <p:cNvPr id="425" name="Rectangle 785"/>
          <p:cNvSpPr>
            <a:spLocks noChangeArrowheads="1"/>
          </p:cNvSpPr>
          <p:nvPr/>
        </p:nvSpPr>
        <p:spPr bwMode="auto">
          <a:xfrm>
            <a:off x="1690688" y="7130444"/>
            <a:ext cx="309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latin typeface="Calibri" charset="0"/>
              </a:rPr>
              <a:t>= 120 </a:t>
            </a:r>
            <a:r>
              <a:rPr lang="en-US" altLang="en-US" sz="2400" b="1" dirty="0">
                <a:latin typeface="Calibri" charset="0"/>
              </a:rPr>
              <a:t>×</a:t>
            </a:r>
            <a:r>
              <a:rPr lang="en-GB" altLang="en-US" sz="2400" b="1" dirty="0">
                <a:latin typeface="Calibri" charset="0"/>
              </a:rPr>
              <a:t> </a:t>
            </a:r>
            <a:r>
              <a:rPr lang="en-GB" altLang="en-US" sz="2400" b="1" u="sng" dirty="0">
                <a:latin typeface="Calibri" charset="0"/>
              </a:rPr>
              <a:t>		</a:t>
            </a:r>
            <a:endParaRPr lang="en-GB" altLang="en-US" sz="2400" b="1" i="1" u="sng" dirty="0">
              <a:latin typeface="Calibri" charset="0"/>
            </a:endParaRPr>
          </a:p>
        </p:txBody>
      </p:sp>
      <p:sp>
        <p:nvSpPr>
          <p:cNvPr id="426" name="Rectangle 786"/>
          <p:cNvSpPr>
            <a:spLocks noChangeArrowheads="1"/>
          </p:cNvSpPr>
          <p:nvPr/>
        </p:nvSpPr>
        <p:spPr bwMode="auto">
          <a:xfrm>
            <a:off x="1690688" y="7714644"/>
            <a:ext cx="2220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latin typeface="Calibri" charset="0"/>
              </a:rPr>
              <a:t>= </a:t>
            </a:r>
            <a:r>
              <a:rPr lang="en-GB" altLang="en-US" sz="2400" b="1" u="sng" dirty="0">
                <a:latin typeface="Calibri" charset="0"/>
              </a:rPr>
              <a:t>					</a:t>
            </a:r>
            <a:endParaRPr lang="en-GB" altLang="en-US" sz="2400" b="1" i="1" u="sng" dirty="0">
              <a:latin typeface="Calibri" charset="0"/>
            </a:endParaRPr>
          </a:p>
        </p:txBody>
      </p:sp>
      <p:sp>
        <p:nvSpPr>
          <p:cNvPr id="427" name="Rectangle 787"/>
          <p:cNvSpPr>
            <a:spLocks noChangeArrowheads="1"/>
          </p:cNvSpPr>
          <p:nvPr/>
        </p:nvSpPr>
        <p:spPr bwMode="auto">
          <a:xfrm>
            <a:off x="3648076" y="7708200"/>
            <a:ext cx="98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latin typeface="Calibri" charset="0"/>
              </a:rPr>
              <a:t>cm</a:t>
            </a:r>
            <a:r>
              <a:rPr lang="en-GB" altLang="en-US" sz="2400" b="1" baseline="30000" dirty="0">
                <a:latin typeface="Calibri" charset="0"/>
              </a:rPr>
              <a:t>3</a:t>
            </a:r>
          </a:p>
        </p:txBody>
      </p:sp>
      <p:sp>
        <p:nvSpPr>
          <p:cNvPr id="428" name="Rectangle 789"/>
          <p:cNvSpPr>
            <a:spLocks noChangeArrowheads="1"/>
          </p:cNvSpPr>
          <p:nvPr/>
        </p:nvSpPr>
        <p:spPr bwMode="auto">
          <a:xfrm>
            <a:off x="695325" y="8252618"/>
            <a:ext cx="410527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2"/>
                </a:solidFill>
                <a:latin typeface="Calibri" charset="0"/>
              </a:rPr>
              <a:t>Capacity in litres</a:t>
            </a:r>
          </a:p>
        </p:txBody>
      </p:sp>
      <p:sp>
        <p:nvSpPr>
          <p:cNvPr id="429" name="Rectangle 790"/>
          <p:cNvSpPr>
            <a:spLocks noChangeArrowheads="1"/>
          </p:cNvSpPr>
          <p:nvPr/>
        </p:nvSpPr>
        <p:spPr bwMode="auto">
          <a:xfrm>
            <a:off x="2928938" y="8285956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latin typeface="Calibri" charset="0"/>
              </a:rPr>
              <a:t>= </a:t>
            </a:r>
            <a:r>
              <a:rPr lang="en-GB" altLang="en-US" sz="2400" b="1" u="sng" dirty="0">
                <a:latin typeface="Calibri" charset="0"/>
              </a:rPr>
              <a:t>				</a:t>
            </a:r>
            <a:r>
              <a:rPr lang="en-US" altLang="en-US" sz="2400" b="1" dirty="0">
                <a:latin typeface="Calibri" charset="0"/>
              </a:rPr>
              <a:t>÷ 1000</a:t>
            </a:r>
            <a:endParaRPr lang="en-US" altLang="en-US" sz="2400" b="1" i="1" dirty="0">
              <a:latin typeface="Calibri" charset="0"/>
            </a:endParaRPr>
          </a:p>
        </p:txBody>
      </p:sp>
      <p:sp>
        <p:nvSpPr>
          <p:cNvPr id="430" name="Rectangle 791"/>
          <p:cNvSpPr>
            <a:spLocks noChangeArrowheads="1"/>
          </p:cNvSpPr>
          <p:nvPr/>
        </p:nvSpPr>
        <p:spPr bwMode="auto">
          <a:xfrm>
            <a:off x="2916238" y="8908256"/>
            <a:ext cx="354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latin typeface="Calibri" charset="0"/>
              </a:rPr>
              <a:t>= </a:t>
            </a:r>
            <a:r>
              <a:rPr lang="en-GB" altLang="en-US" sz="2400" b="1" u="sng" dirty="0">
                <a:latin typeface="Calibri" charset="0"/>
              </a:rPr>
              <a:t>			</a:t>
            </a:r>
            <a:r>
              <a:rPr lang="en-GB" altLang="en-US" sz="2400" b="1" dirty="0">
                <a:latin typeface="Calibri" charset="0"/>
              </a:rPr>
              <a:t> litres</a:t>
            </a:r>
            <a:endParaRPr lang="en-US" altLang="en-US" sz="2400" b="1" i="1" dirty="0">
              <a:latin typeface="Calibri" charset="0"/>
            </a:endParaRPr>
          </a:p>
        </p:txBody>
      </p:sp>
      <p:sp>
        <p:nvSpPr>
          <p:cNvPr id="431" name="Rectangle 792"/>
          <p:cNvSpPr>
            <a:spLocks noChangeArrowheads="1"/>
          </p:cNvSpPr>
          <p:nvPr/>
        </p:nvSpPr>
        <p:spPr bwMode="auto">
          <a:xfrm>
            <a:off x="452438" y="8908256"/>
            <a:ext cx="34464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2"/>
                </a:solidFill>
                <a:latin typeface="Calibri" charset="0"/>
              </a:rPr>
              <a:t>(1 litre = 1000 cm</a:t>
            </a:r>
            <a:r>
              <a:rPr lang="en-GB" altLang="en-US" sz="2400" b="1" baseline="30000" dirty="0">
                <a:solidFill>
                  <a:schemeClr val="tx2"/>
                </a:solidFill>
                <a:latin typeface="Calibri" charset="0"/>
              </a:rPr>
              <a:t>3</a:t>
            </a:r>
            <a:r>
              <a:rPr lang="en-GB" altLang="en-US" sz="2400" dirty="0">
                <a:solidFill>
                  <a:schemeClr val="tx2"/>
                </a:solidFill>
                <a:latin typeface="Calibri" charset="0"/>
              </a:rPr>
              <a:t>)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46CA8BBD-3198-4FF5-A249-94854CF5D394}"/>
              </a:ext>
            </a:extLst>
          </p:cNvPr>
          <p:cNvSpPr txBox="1"/>
          <p:nvPr/>
        </p:nvSpPr>
        <p:spPr>
          <a:xfrm>
            <a:off x="4756855" y="5685679"/>
            <a:ext cx="2066926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cm³ is actually the same as capacity in ml!! This is why we divide by 1000… to find the litres! </a:t>
            </a:r>
          </a:p>
        </p:txBody>
      </p: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BE457D5-A7E2-45B5-8BD5-6CDF4DB8764F}"/>
              </a:ext>
            </a:extLst>
          </p:cNvPr>
          <p:cNvCxnSpPr>
            <a:cxnSpLocks/>
          </p:cNvCxnSpPr>
          <p:nvPr/>
        </p:nvCxnSpPr>
        <p:spPr>
          <a:xfrm flipH="1">
            <a:off x="4284537" y="5685679"/>
            <a:ext cx="472318" cy="25621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2E807F5F-6502-4AC1-A91B-8FA59FF45EF9}"/>
              </a:ext>
            </a:extLst>
          </p:cNvPr>
          <p:cNvCxnSpPr/>
          <p:nvPr/>
        </p:nvCxnSpPr>
        <p:spPr>
          <a:xfrm flipV="1">
            <a:off x="4284537" y="7440005"/>
            <a:ext cx="472318" cy="8078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6D43F5F5-FA52-414A-B567-ADB2BDAA8397}"/>
              </a:ext>
            </a:extLst>
          </p:cNvPr>
          <p:cNvCxnSpPr/>
          <p:nvPr/>
        </p:nvCxnSpPr>
        <p:spPr>
          <a:xfrm flipV="1">
            <a:off x="4284537" y="7440005"/>
            <a:ext cx="2539244" cy="8078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9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24" grpId="0" build="p" autoUpdateAnimBg="0"/>
      <p:bldP spid="425" grpId="0" build="p" autoUpdateAnimBg="0"/>
      <p:bldP spid="426" grpId="0" build="p" autoUpdateAnimBg="0"/>
      <p:bldP spid="427" grpId="0" build="p" autoUpdateAnimBg="0"/>
      <p:bldP spid="428" grpId="0" build="p" autoUpdateAnimBg="0"/>
      <p:bldP spid="429" grpId="0" build="p" autoUpdateAnimBg="0"/>
      <p:bldP spid="430" grpId="0" build="p" autoUpdateAnimBg="0"/>
      <p:bldP spid="4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Perimeter, Area &amp; Volume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199" y="1751043"/>
            <a:ext cx="491490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dirty="0"/>
              <a:t>Solving problems with perimeter, area and volume in real-life contexts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8" y="2892199"/>
            <a:ext cx="4760787" cy="5482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key to answering questions in FS it to remember:</a:t>
            </a:r>
          </a:p>
          <a:p>
            <a:endParaRPr lang="en-GB" dirty="0"/>
          </a:p>
          <a:p>
            <a:r>
              <a:rPr lang="en-GB" dirty="0"/>
              <a:t>Questions are often based on building something, tiling or packing boxes</a:t>
            </a:r>
          </a:p>
          <a:p>
            <a:r>
              <a:rPr lang="en-GB" dirty="0"/>
              <a:t>Questions might be linked with scale drawings</a:t>
            </a:r>
          </a:p>
          <a:p>
            <a:r>
              <a:rPr lang="en-GB" dirty="0"/>
              <a:t>You might also have to work out the cost</a:t>
            </a:r>
          </a:p>
          <a:p>
            <a:r>
              <a:rPr lang="en-GB" dirty="0"/>
              <a:t>Think about the context of the problem</a:t>
            </a:r>
          </a:p>
          <a:p>
            <a:r>
              <a:rPr lang="en-GB" dirty="0"/>
              <a:t>If tiling you need to cut tiles and throw the off-cuts away so round up</a:t>
            </a:r>
          </a:p>
          <a:p>
            <a:r>
              <a:rPr lang="en-GB" dirty="0"/>
              <a:t>If cutting something out of a sheet of plywood you may need to round down as you have to throw away any left over pieces.</a:t>
            </a:r>
          </a:p>
          <a:p>
            <a:r>
              <a:rPr lang="en-GB" dirty="0"/>
              <a:t>Check the question – can pieces be joined?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7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430A39-58C4-4AFE-8834-317F33B1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81905"/>
              </p:ext>
            </p:extLst>
          </p:nvPr>
        </p:nvGraphicFramePr>
        <p:xfrm>
          <a:off x="581418" y="3702049"/>
          <a:ext cx="4566212" cy="4111620"/>
        </p:xfrm>
        <a:graphic>
          <a:graphicData uri="http://schemas.openxmlformats.org/drawingml/2006/table">
            <a:tbl>
              <a:tblPr firstCol="1">
                <a:tableStyleId>{3C2FFA5D-87B4-456A-9821-1D502468CF0F}</a:tableStyleId>
              </a:tblPr>
              <a:tblGrid>
                <a:gridCol w="1478876">
                  <a:extLst>
                    <a:ext uri="{9D8B030D-6E8A-4147-A177-3AD203B41FA5}">
                      <a16:colId xmlns:a16="http://schemas.microsoft.com/office/drawing/2014/main" val="1848481671"/>
                    </a:ext>
                  </a:extLst>
                </a:gridCol>
                <a:gridCol w="936514">
                  <a:extLst>
                    <a:ext uri="{9D8B030D-6E8A-4147-A177-3AD203B41FA5}">
                      <a16:colId xmlns:a16="http://schemas.microsoft.com/office/drawing/2014/main" val="1524117837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047186974"/>
                    </a:ext>
                  </a:extLst>
                </a:gridCol>
                <a:gridCol w="1141553">
                  <a:extLst>
                    <a:ext uri="{9D8B030D-6E8A-4147-A177-3AD203B41FA5}">
                      <a16:colId xmlns:a16="http://schemas.microsoft.com/office/drawing/2014/main" val="851776969"/>
                    </a:ext>
                  </a:extLst>
                </a:gridCol>
              </a:tblGrid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Confident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Need More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29990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Metric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361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Conversion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81004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12112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Perimeter, Area &amp; Volume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24832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Area &amp; other shapes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8149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Circumference and Area (Circles)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087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72A040-E0AE-4604-A2EF-CEF821A33BA4}"/>
              </a:ext>
            </a:extLst>
          </p:cNvPr>
          <p:cNvSpPr txBox="1"/>
          <p:nvPr/>
        </p:nvSpPr>
        <p:spPr>
          <a:xfrm>
            <a:off x="484068" y="2095018"/>
            <a:ext cx="4469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confident are you on the following topics? </a:t>
            </a:r>
          </a:p>
          <a:p>
            <a:endParaRPr lang="en-GB" dirty="0"/>
          </a:p>
          <a:p>
            <a:r>
              <a:rPr lang="en-GB" dirty="0"/>
              <a:t>We will be covering all of these subjects withing our sessions.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3936D1-AA12-4006-AD7C-1E3A89CF8D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881063"/>
            <a:ext cx="4760913" cy="190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/>
              <a:t>Working with Measure:</a:t>
            </a:r>
            <a:br>
              <a:rPr lang="en-GB" dirty="0"/>
            </a:br>
            <a:r>
              <a:rPr lang="en-GB" sz="1600" dirty="0"/>
              <a:t>Metric Measure, Conversion, Time, Area &amp; Volume</a:t>
            </a:r>
          </a:p>
        </p:txBody>
      </p:sp>
    </p:spTree>
    <p:extLst>
      <p:ext uri="{BB962C8B-B14F-4D97-AF65-F5344CB8AC3E}">
        <p14:creationId xmlns:p14="http://schemas.microsoft.com/office/powerpoint/2010/main" val="144671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8649"/>
            <a:ext cx="4760785" cy="1907822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4" y="1834444"/>
            <a:ext cx="52101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F36A88-20DC-4750-9AAD-A9B53B387F64}"/>
              </a:ext>
            </a:extLst>
          </p:cNvPr>
          <p:cNvSpPr/>
          <p:nvPr/>
        </p:nvSpPr>
        <p:spPr>
          <a:xfrm>
            <a:off x="198046" y="814903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Mathematics">
            <a:extLst>
              <a:ext uri="{FF2B5EF4-FFF2-40B4-BE49-F238E27FC236}">
                <a16:creationId xmlns:a16="http://schemas.microsoft.com/office/drawing/2014/main" id="{1BEF08ED-2D20-4C24-A4B9-52EE0D8C8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045" y="831087"/>
            <a:ext cx="518309" cy="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4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8649"/>
            <a:ext cx="4760785" cy="1907822"/>
          </a:xfrm>
        </p:spPr>
        <p:txBody>
          <a:bodyPr/>
          <a:lstStyle/>
          <a:p>
            <a:r>
              <a:rPr lang="en-GB" dirty="0"/>
              <a:t>Exam Question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F36A88-20DC-4750-9AAD-A9B53B387F64}"/>
              </a:ext>
            </a:extLst>
          </p:cNvPr>
          <p:cNvSpPr/>
          <p:nvPr/>
        </p:nvSpPr>
        <p:spPr>
          <a:xfrm>
            <a:off x="198046" y="814903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Mathematics">
            <a:extLst>
              <a:ext uri="{FF2B5EF4-FFF2-40B4-BE49-F238E27FC236}">
                <a16:creationId xmlns:a16="http://schemas.microsoft.com/office/drawing/2014/main" id="{1BEF08ED-2D20-4C24-A4B9-52EE0D8C8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045" y="831087"/>
            <a:ext cx="518309" cy="51830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8F7C66-4323-4947-A9D8-40F765B61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94" y="814903"/>
            <a:ext cx="4074644" cy="357519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8F397B-FF67-444C-BB81-94B36ADD0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54" y="4880746"/>
            <a:ext cx="4813793" cy="19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CA1D01-5C18-4775-9EF6-79F1B19C4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406616"/>
              </p:ext>
            </p:extLst>
          </p:nvPr>
        </p:nvGraphicFramePr>
        <p:xfrm>
          <a:off x="581418" y="3702049"/>
          <a:ext cx="4566212" cy="4111620"/>
        </p:xfrm>
        <a:graphic>
          <a:graphicData uri="http://schemas.openxmlformats.org/drawingml/2006/table">
            <a:tbl>
              <a:tblPr firstCol="1">
                <a:tableStyleId>{3C2FFA5D-87B4-456A-9821-1D502468CF0F}</a:tableStyleId>
              </a:tblPr>
              <a:tblGrid>
                <a:gridCol w="1444152">
                  <a:extLst>
                    <a:ext uri="{9D8B030D-6E8A-4147-A177-3AD203B41FA5}">
                      <a16:colId xmlns:a16="http://schemas.microsoft.com/office/drawing/2014/main" val="1848481671"/>
                    </a:ext>
                  </a:extLst>
                </a:gridCol>
                <a:gridCol w="971238">
                  <a:extLst>
                    <a:ext uri="{9D8B030D-6E8A-4147-A177-3AD203B41FA5}">
                      <a16:colId xmlns:a16="http://schemas.microsoft.com/office/drawing/2014/main" val="1524117837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047186974"/>
                    </a:ext>
                  </a:extLst>
                </a:gridCol>
                <a:gridCol w="1141553">
                  <a:extLst>
                    <a:ext uri="{9D8B030D-6E8A-4147-A177-3AD203B41FA5}">
                      <a16:colId xmlns:a16="http://schemas.microsoft.com/office/drawing/2014/main" val="851776969"/>
                    </a:ext>
                  </a:extLst>
                </a:gridCol>
              </a:tblGrid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TOPIC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Confident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Need More 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29990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Metric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361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Conversion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81004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812112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Perimeter, Area &amp; Volume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24832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Area &amp; other shapes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28149"/>
                  </a:ext>
                </a:extLst>
              </a:tr>
              <a:tr h="567160">
                <a:tc>
                  <a:txBody>
                    <a:bodyPr/>
                    <a:lstStyle/>
                    <a:p>
                      <a:r>
                        <a:rPr lang="en-GB" dirty="0"/>
                        <a:t>Circumference and Area (Circles)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0876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02F9B51-8B48-41C6-9574-6C905B629F12}"/>
              </a:ext>
            </a:extLst>
          </p:cNvPr>
          <p:cNvSpPr txBox="1">
            <a:spLocks/>
          </p:cNvSpPr>
          <p:nvPr/>
        </p:nvSpPr>
        <p:spPr>
          <a:xfrm>
            <a:off x="484067" y="834765"/>
            <a:ext cx="4760913" cy="190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/>
              <a:t>Working with Measure:</a:t>
            </a:r>
            <a:br>
              <a:rPr lang="en-GB" dirty="0"/>
            </a:br>
            <a:r>
              <a:rPr lang="en-GB" sz="1600" dirty="0"/>
              <a:t>Metric Measure, Conversion, Time, Area &amp; Volume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0507F-7EF0-4D69-99ED-4874D404B7C7}"/>
              </a:ext>
            </a:extLst>
          </p:cNvPr>
          <p:cNvSpPr txBox="1"/>
          <p:nvPr/>
        </p:nvSpPr>
        <p:spPr>
          <a:xfrm>
            <a:off x="581418" y="2442260"/>
            <a:ext cx="456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 you feel now that we have worked through each of these subjects a little?</a:t>
            </a:r>
          </a:p>
        </p:txBody>
      </p:sp>
    </p:spTree>
    <p:extLst>
      <p:ext uri="{BB962C8B-B14F-4D97-AF65-F5344CB8AC3E}">
        <p14:creationId xmlns:p14="http://schemas.microsoft.com/office/powerpoint/2010/main" val="80675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636"/>
            <a:ext cx="4760786" cy="21681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you need to be able to do with measure at level 2:</a:t>
            </a:r>
          </a:p>
          <a:p>
            <a:pPr marL="0" indent="0">
              <a:buNone/>
            </a:pPr>
            <a:r>
              <a:rPr lang="en-GB" dirty="0"/>
              <a:t>Convert between metric units for length, weight and capacity</a:t>
            </a:r>
          </a:p>
          <a:p>
            <a:pPr marL="0" indent="0">
              <a:buNone/>
            </a:pPr>
            <a:r>
              <a:rPr lang="en-GB" dirty="0"/>
              <a:t>Convert between metric and imperial units</a:t>
            </a:r>
          </a:p>
          <a:p>
            <a:pPr marL="0" indent="0">
              <a:buNone/>
            </a:pPr>
            <a:r>
              <a:rPr lang="en-GB" dirty="0"/>
              <a:t>Calculate with time </a:t>
            </a:r>
          </a:p>
          <a:p>
            <a:pPr marL="0" indent="0">
              <a:buNone/>
            </a:pPr>
            <a:r>
              <a:rPr lang="en-GB" dirty="0"/>
              <a:t>Calculate perimeter, area and volume (using given formulae where needed)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u="sng" dirty="0"/>
              <a:t>Working with Measure:</a:t>
            </a:r>
            <a:br>
              <a:rPr lang="en-GB" dirty="0"/>
            </a:br>
            <a:r>
              <a:rPr lang="en-GB" sz="1600" dirty="0"/>
              <a:t>Metric Measure, Conversion, Time, Area &amp; Volume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83702" y="4325921"/>
            <a:ext cx="2015836" cy="7522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GB" dirty="0"/>
              <a:t>Metric Units</a:t>
            </a:r>
            <a:r>
              <a:rPr lang="en-GB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br>
              <a:rPr lang="en-GB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7364" y="5962764"/>
                <a:ext cx="2304256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rgbClr val="FF0000"/>
                    </a:solidFill>
                  </a:rPr>
                  <a:t>m</a:t>
                </a:r>
                <a:r>
                  <a:rPr lang="en-GB" sz="3200" dirty="0" err="1">
                    <a:solidFill>
                      <a:srgbClr val="FF0000"/>
                    </a:solidFill>
                  </a:rPr>
                  <a:t>illi</a:t>
                </a:r>
                <a:r>
                  <a:rPr lang="en-GB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4" y="5962764"/>
                <a:ext cx="2304256" cy="790794"/>
              </a:xfrm>
              <a:prstGeom prst="rect">
                <a:avLst/>
              </a:prstGeom>
              <a:blipFill>
                <a:blip r:embed="rId2"/>
                <a:stretch>
                  <a:fillRect l="-6614"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4122" y="7205637"/>
                <a:ext cx="2304256" cy="790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solidFill>
                      <a:srgbClr val="7030A0"/>
                    </a:solidFill>
                    <a:ea typeface="+mj-ea"/>
                    <a:cs typeface="+mj-cs"/>
                  </a:rPr>
                  <a:t>centi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srgbClr val="7030A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srgbClr val="7030A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100</m:t>
                        </m:r>
                      </m:den>
                    </m:f>
                  </m:oMath>
                </a14:m>
                <a:endParaRPr lang="en-GB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22" y="7205637"/>
                <a:ext cx="2304256" cy="790794"/>
              </a:xfrm>
              <a:prstGeom prst="rect">
                <a:avLst/>
              </a:prstGeom>
              <a:blipFill>
                <a:blip r:embed="rId3"/>
                <a:stretch>
                  <a:fillRect l="-6614" b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94122" y="8550641"/>
            <a:ext cx="2579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F0"/>
                </a:solidFill>
                <a:ea typeface="+mj-ea"/>
                <a:cs typeface="+mj-cs"/>
              </a:rPr>
              <a:t>Kilo = x 1000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199" y="5021356"/>
            <a:ext cx="4760786" cy="216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/>
              <a:t>There is a code for the metric units! See below… are there any other words you associate with these words?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37592" y="6223708"/>
            <a:ext cx="2628026" cy="2168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 err="1"/>
              <a:t>Milli</a:t>
            </a:r>
            <a:r>
              <a:rPr lang="en-GB" dirty="0"/>
              <a:t> – Millennium, millipede… all to do with 1000!</a:t>
            </a:r>
          </a:p>
          <a:p>
            <a:pPr marL="0" indent="0">
              <a:buFont typeface="Wingdings 3" charset="2"/>
              <a:buNone/>
            </a:pPr>
            <a:endParaRPr lang="en-GB" dirty="0"/>
          </a:p>
          <a:p>
            <a:pPr marL="0" indent="0">
              <a:buFont typeface="Wingdings 3" charset="2"/>
              <a:buNone/>
            </a:pPr>
            <a:endParaRPr lang="en-GB" dirty="0"/>
          </a:p>
          <a:p>
            <a:pPr marL="0" indent="0">
              <a:buFont typeface="Wingdings 3" charset="2"/>
              <a:buNone/>
            </a:pPr>
            <a:r>
              <a:rPr lang="en-GB" dirty="0" err="1"/>
              <a:t>Centi</a:t>
            </a:r>
            <a:r>
              <a:rPr lang="en-GB" dirty="0"/>
              <a:t> – Century, centipede, cents in a dollar, percent… all to do with 100!</a:t>
            </a:r>
          </a:p>
        </p:txBody>
      </p:sp>
    </p:spTree>
    <p:extLst>
      <p:ext uri="{BB962C8B-B14F-4D97-AF65-F5344CB8AC3E}">
        <p14:creationId xmlns:p14="http://schemas.microsoft.com/office/powerpoint/2010/main" val="36130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626149"/>
          </a:xfrm>
        </p:spPr>
        <p:txBody>
          <a:bodyPr/>
          <a:lstStyle/>
          <a:p>
            <a:r>
              <a:rPr lang="en-GB" dirty="0"/>
              <a:t>Metric Conversion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47660" y="5054479"/>
            <a:ext cx="1246484" cy="1170283"/>
            <a:chOff x="2484" y="353716"/>
            <a:chExt cx="2492967" cy="2492967"/>
          </a:xfrm>
        </p:grpSpPr>
        <p:sp>
          <p:nvSpPr>
            <p:cNvPr id="26" name="Oval 25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4"/>
            <p:cNvSpPr txBox="1"/>
            <p:nvPr/>
          </p:nvSpPr>
          <p:spPr>
            <a:xfrm>
              <a:off x="367571" y="718803"/>
              <a:ext cx="1762793" cy="1762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/>
                <a:t>ml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92484" y="5054476"/>
            <a:ext cx="1246484" cy="1170283"/>
            <a:chOff x="2484" y="353716"/>
            <a:chExt cx="2492967" cy="2492967"/>
          </a:xfrm>
        </p:grpSpPr>
        <p:sp>
          <p:nvSpPr>
            <p:cNvPr id="38" name="Oval 37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Oval 4"/>
            <p:cNvSpPr txBox="1"/>
            <p:nvPr/>
          </p:nvSpPr>
          <p:spPr>
            <a:xfrm>
              <a:off x="367571" y="718803"/>
              <a:ext cx="1762793" cy="1762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cl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71635" y="5054476"/>
            <a:ext cx="1246484" cy="1170283"/>
            <a:chOff x="2484" y="353716"/>
            <a:chExt cx="2492967" cy="2492967"/>
          </a:xfrm>
        </p:grpSpPr>
        <p:sp>
          <p:nvSpPr>
            <p:cNvPr id="42" name="Oval 41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3" name="Oval 4"/>
            <p:cNvSpPr txBox="1"/>
            <p:nvPr/>
          </p:nvSpPr>
          <p:spPr>
            <a:xfrm>
              <a:off x="367571" y="718803"/>
              <a:ext cx="1762793" cy="1762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/>
                <a:t>l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4272" y="2276246"/>
            <a:ext cx="1246484" cy="1170283"/>
            <a:chOff x="2484" y="353716"/>
            <a:chExt cx="2492967" cy="2492967"/>
          </a:xfrm>
          <a:solidFill>
            <a:srgbClr val="00B0F0"/>
          </a:solidFill>
        </p:grpSpPr>
        <p:sp>
          <p:nvSpPr>
            <p:cNvPr id="48" name="Oval 47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9" name="Oval 4"/>
            <p:cNvSpPr txBox="1"/>
            <p:nvPr/>
          </p:nvSpPr>
          <p:spPr>
            <a:xfrm>
              <a:off x="367571" y="718803"/>
              <a:ext cx="1762793" cy="17627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/>
                <a:t>mm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79096" y="2276243"/>
            <a:ext cx="1246484" cy="1170283"/>
            <a:chOff x="2484" y="353716"/>
            <a:chExt cx="2492967" cy="2492967"/>
          </a:xfrm>
          <a:solidFill>
            <a:srgbClr val="00B0F0"/>
          </a:solidFill>
        </p:grpSpPr>
        <p:sp>
          <p:nvSpPr>
            <p:cNvPr id="51" name="Oval 50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2" name="Oval 4"/>
            <p:cNvSpPr txBox="1"/>
            <p:nvPr/>
          </p:nvSpPr>
          <p:spPr>
            <a:xfrm>
              <a:off x="367572" y="718803"/>
              <a:ext cx="1762793" cy="1762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cm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758247" y="2276243"/>
            <a:ext cx="1246484" cy="1170283"/>
            <a:chOff x="2484" y="353716"/>
            <a:chExt cx="2492967" cy="2492967"/>
          </a:xfrm>
          <a:solidFill>
            <a:srgbClr val="00B0F0"/>
          </a:solidFill>
        </p:grpSpPr>
        <p:sp>
          <p:nvSpPr>
            <p:cNvPr id="54" name="Oval 53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5" name="Oval 4"/>
            <p:cNvSpPr txBox="1"/>
            <p:nvPr/>
          </p:nvSpPr>
          <p:spPr>
            <a:xfrm>
              <a:off x="367571" y="718803"/>
              <a:ext cx="1762793" cy="17627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/>
                <a:t>m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787860" y="2276243"/>
            <a:ext cx="1246484" cy="11702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57" name="Group 56"/>
          <p:cNvGrpSpPr/>
          <p:nvPr/>
        </p:nvGrpSpPr>
        <p:grpSpPr>
          <a:xfrm>
            <a:off x="634272" y="7623464"/>
            <a:ext cx="1246484" cy="1170283"/>
            <a:chOff x="2484" y="353716"/>
            <a:chExt cx="2492967" cy="2492967"/>
          </a:xfrm>
          <a:solidFill>
            <a:srgbClr val="FF0000"/>
          </a:solidFill>
        </p:grpSpPr>
        <p:sp>
          <p:nvSpPr>
            <p:cNvPr id="58" name="Oval 57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9" name="Oval 4"/>
            <p:cNvSpPr txBox="1"/>
            <p:nvPr/>
          </p:nvSpPr>
          <p:spPr>
            <a:xfrm>
              <a:off x="367571" y="718803"/>
              <a:ext cx="1762793" cy="17627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/>
                <a:t>mg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79096" y="7623461"/>
            <a:ext cx="1246484" cy="1170283"/>
            <a:chOff x="2484" y="353716"/>
            <a:chExt cx="2492967" cy="2492967"/>
          </a:xfrm>
          <a:solidFill>
            <a:srgbClr val="FF0000"/>
          </a:solidFill>
        </p:grpSpPr>
        <p:sp>
          <p:nvSpPr>
            <p:cNvPr id="61" name="Oval 60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2" name="Oval 4"/>
            <p:cNvSpPr txBox="1"/>
            <p:nvPr/>
          </p:nvSpPr>
          <p:spPr>
            <a:xfrm>
              <a:off x="367571" y="718803"/>
              <a:ext cx="1762793" cy="17627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cg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758247" y="7623461"/>
            <a:ext cx="1246484" cy="1170283"/>
            <a:chOff x="2484" y="353716"/>
            <a:chExt cx="2492967" cy="2492967"/>
          </a:xfrm>
          <a:solidFill>
            <a:srgbClr val="FF0000"/>
          </a:solidFill>
        </p:grpSpPr>
        <p:sp>
          <p:nvSpPr>
            <p:cNvPr id="64" name="Oval 63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5" name="Oval 4"/>
            <p:cNvSpPr txBox="1"/>
            <p:nvPr/>
          </p:nvSpPr>
          <p:spPr>
            <a:xfrm>
              <a:off x="367571" y="718803"/>
              <a:ext cx="1762793" cy="17627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/>
                <a:t>g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3787860" y="7623461"/>
            <a:ext cx="1246484" cy="1170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7" name="Oval 4"/>
          <p:cNvSpPr txBox="1"/>
          <p:nvPr/>
        </p:nvSpPr>
        <p:spPr>
          <a:xfrm>
            <a:off x="3970403" y="2447627"/>
            <a:ext cx="881397" cy="827515"/>
          </a:xfrm>
          <a:prstGeom prst="rect">
            <a:avLst/>
          </a:prstGeom>
          <a:solidFill>
            <a:srgbClr val="00B0F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7196" tIns="82550" rIns="137196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kern="1200" dirty="0"/>
              <a:t>km</a:t>
            </a:r>
          </a:p>
        </p:txBody>
      </p:sp>
      <p:sp>
        <p:nvSpPr>
          <p:cNvPr id="68" name="Oval 4"/>
          <p:cNvSpPr txBox="1"/>
          <p:nvPr/>
        </p:nvSpPr>
        <p:spPr>
          <a:xfrm>
            <a:off x="3968107" y="7794845"/>
            <a:ext cx="881397" cy="827515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137196" tIns="82550" rIns="137196" bIns="82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3200" kern="1200" dirty="0"/>
              <a:t>kg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690334" y="7623461"/>
            <a:ext cx="1246484" cy="1170283"/>
            <a:chOff x="2484" y="353716"/>
            <a:chExt cx="2492967" cy="2492967"/>
          </a:xfrm>
          <a:solidFill>
            <a:srgbClr val="FF0000"/>
          </a:solidFill>
        </p:grpSpPr>
        <p:sp>
          <p:nvSpPr>
            <p:cNvPr id="70" name="Oval 69"/>
            <p:cNvSpPr/>
            <p:nvPr/>
          </p:nvSpPr>
          <p:spPr>
            <a:xfrm>
              <a:off x="2484" y="353716"/>
              <a:ext cx="2492967" cy="24929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1" name="Oval 4"/>
            <p:cNvSpPr txBox="1"/>
            <p:nvPr/>
          </p:nvSpPr>
          <p:spPr>
            <a:xfrm>
              <a:off x="367571" y="718803"/>
              <a:ext cx="1762793" cy="17627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7196" tIns="82550" rIns="137196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/>
                <a:t>Tonne</a:t>
              </a:r>
            </a:p>
          </p:txBody>
        </p:sp>
      </p:grpSp>
      <p:sp>
        <p:nvSpPr>
          <p:cNvPr id="81" name="Curved Down Arrow 80"/>
          <p:cNvSpPr/>
          <p:nvPr/>
        </p:nvSpPr>
        <p:spPr>
          <a:xfrm>
            <a:off x="1102481" y="7176225"/>
            <a:ext cx="847209" cy="31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Curved Down Arrow 81"/>
          <p:cNvSpPr/>
          <p:nvPr/>
        </p:nvSpPr>
        <p:spPr>
          <a:xfrm>
            <a:off x="2244297" y="7176225"/>
            <a:ext cx="847209" cy="31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Curved Down Arrow 82"/>
          <p:cNvSpPr/>
          <p:nvPr/>
        </p:nvSpPr>
        <p:spPr>
          <a:xfrm>
            <a:off x="3364255" y="7179916"/>
            <a:ext cx="847209" cy="31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4" name="Curved Down Arrow 83"/>
          <p:cNvSpPr/>
          <p:nvPr/>
        </p:nvSpPr>
        <p:spPr>
          <a:xfrm>
            <a:off x="4489619" y="7176225"/>
            <a:ext cx="847209" cy="31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Curved Down Arrow 87"/>
          <p:cNvSpPr/>
          <p:nvPr/>
        </p:nvSpPr>
        <p:spPr>
          <a:xfrm flipH="1" flipV="1">
            <a:off x="3337283" y="8919449"/>
            <a:ext cx="901154" cy="2815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Curved Down Arrow 88"/>
          <p:cNvSpPr/>
          <p:nvPr/>
        </p:nvSpPr>
        <p:spPr>
          <a:xfrm flipH="1" flipV="1">
            <a:off x="2275995" y="8914996"/>
            <a:ext cx="901154" cy="2860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Curved Down Arrow 89"/>
          <p:cNvSpPr/>
          <p:nvPr/>
        </p:nvSpPr>
        <p:spPr>
          <a:xfrm flipH="1" flipV="1">
            <a:off x="1135846" y="8914996"/>
            <a:ext cx="901154" cy="2860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Curved Down Arrow 90"/>
          <p:cNvSpPr/>
          <p:nvPr/>
        </p:nvSpPr>
        <p:spPr>
          <a:xfrm flipH="1" flipV="1">
            <a:off x="4498912" y="8923140"/>
            <a:ext cx="901154" cy="2860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63239" y="7222459"/>
            <a:ext cx="6412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÷ 10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303177" y="7212845"/>
            <a:ext cx="7035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÷ 100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432936" y="7228233"/>
            <a:ext cx="877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÷ 1000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551840" y="7222459"/>
            <a:ext cx="877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÷ 1000</a:t>
            </a:r>
          </a:p>
        </p:txBody>
      </p:sp>
      <p:sp>
        <p:nvSpPr>
          <p:cNvPr id="103" name="Curved Down Arrow 102"/>
          <p:cNvSpPr/>
          <p:nvPr/>
        </p:nvSpPr>
        <p:spPr>
          <a:xfrm>
            <a:off x="1302115" y="1894482"/>
            <a:ext cx="847209" cy="31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4" name="Curved Down Arrow 103"/>
          <p:cNvSpPr/>
          <p:nvPr/>
        </p:nvSpPr>
        <p:spPr>
          <a:xfrm>
            <a:off x="2443931" y="1894482"/>
            <a:ext cx="847209" cy="31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5" name="Curved Down Arrow 104"/>
          <p:cNvSpPr/>
          <p:nvPr/>
        </p:nvSpPr>
        <p:spPr>
          <a:xfrm>
            <a:off x="3563889" y="1898173"/>
            <a:ext cx="847209" cy="31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362873" y="1940716"/>
            <a:ext cx="6412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÷ 10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502811" y="1931102"/>
            <a:ext cx="7035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÷ 100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632570" y="1946490"/>
            <a:ext cx="877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÷ 1000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251320" y="8820850"/>
            <a:ext cx="6412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 10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391258" y="8811236"/>
            <a:ext cx="7035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 100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521017" y="8826624"/>
            <a:ext cx="877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 1000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39921" y="8820850"/>
            <a:ext cx="877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 1000</a:t>
            </a:r>
          </a:p>
        </p:txBody>
      </p:sp>
      <p:sp>
        <p:nvSpPr>
          <p:cNvPr id="116" name="Curved Down Arrow 115"/>
          <p:cNvSpPr/>
          <p:nvPr/>
        </p:nvSpPr>
        <p:spPr>
          <a:xfrm flipH="1" flipV="1">
            <a:off x="3180805" y="6309440"/>
            <a:ext cx="901154" cy="2860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7" name="Curved Down Arrow 116"/>
          <p:cNvSpPr/>
          <p:nvPr/>
        </p:nvSpPr>
        <p:spPr>
          <a:xfrm flipH="1" flipV="1">
            <a:off x="2040656" y="6309440"/>
            <a:ext cx="901154" cy="2860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156130" y="6215294"/>
            <a:ext cx="6412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 10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296068" y="6205680"/>
            <a:ext cx="7035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 100</a:t>
            </a:r>
          </a:p>
        </p:txBody>
      </p:sp>
      <p:sp>
        <p:nvSpPr>
          <p:cNvPr id="123" name="Curved Down Arrow 122"/>
          <p:cNvSpPr/>
          <p:nvPr/>
        </p:nvSpPr>
        <p:spPr>
          <a:xfrm flipH="1" flipV="1">
            <a:off x="3509944" y="3564755"/>
            <a:ext cx="901154" cy="2815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4" name="Curved Down Arrow 123"/>
          <p:cNvSpPr/>
          <p:nvPr/>
        </p:nvSpPr>
        <p:spPr>
          <a:xfrm flipH="1" flipV="1">
            <a:off x="2448656" y="3560302"/>
            <a:ext cx="901154" cy="2860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5" name="Curved Down Arrow 124"/>
          <p:cNvSpPr/>
          <p:nvPr/>
        </p:nvSpPr>
        <p:spPr>
          <a:xfrm flipH="1" flipV="1">
            <a:off x="1308507" y="3560302"/>
            <a:ext cx="901154" cy="2860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423981" y="3466156"/>
            <a:ext cx="6412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 10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63919" y="3456542"/>
            <a:ext cx="7035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 100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693678" y="3471930"/>
            <a:ext cx="8777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x 1000</a:t>
            </a:r>
          </a:p>
        </p:txBody>
      </p:sp>
      <p:sp>
        <p:nvSpPr>
          <p:cNvPr id="131" name="Curved Down Arrow 130"/>
          <p:cNvSpPr/>
          <p:nvPr/>
        </p:nvSpPr>
        <p:spPr>
          <a:xfrm>
            <a:off x="2041402" y="4546951"/>
            <a:ext cx="847209" cy="31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2" name="Curved Down Arrow 131"/>
          <p:cNvSpPr/>
          <p:nvPr/>
        </p:nvSpPr>
        <p:spPr>
          <a:xfrm>
            <a:off x="3183218" y="4546951"/>
            <a:ext cx="847209" cy="3178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102160" y="4593185"/>
            <a:ext cx="6412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÷ 10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242098" y="4583571"/>
            <a:ext cx="7035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÷ 100</a:t>
            </a:r>
          </a:p>
        </p:txBody>
      </p:sp>
    </p:spTree>
    <p:extLst>
      <p:ext uri="{BB962C8B-B14F-4D97-AF65-F5344CB8AC3E}">
        <p14:creationId xmlns:p14="http://schemas.microsoft.com/office/powerpoint/2010/main" val="422482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91664"/>
            <a:ext cx="4760786" cy="3081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REMEMBER!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When working with square and cube numbers, how many smaller units make up a bigger unit is different to normal! We will only ever be working with metres for area and volume, as grams and litres won’t work here!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So, 100cm = 1m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5094" y="5143693"/>
            <a:ext cx="271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214851"/>
            <a:ext cx="422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10,000 cm = 1</a:t>
            </a:r>
            <a:r>
              <a:rPr lang="en-GB" altLang="en-US" b="1" dirty="0">
                <a:solidFill>
                  <a:srgbClr val="000000"/>
                </a:solidFill>
              </a:rPr>
              <a:t>m</a:t>
            </a:r>
            <a:r>
              <a:rPr lang="en-GB" altLang="en-US" b="1" baseline="30000" dirty="0">
                <a:solidFill>
                  <a:srgbClr val="000000"/>
                </a:solidFill>
              </a:rPr>
              <a:t>2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61182"/>
            <a:ext cx="395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1,000,000 cm = 1</a:t>
            </a:r>
            <a:r>
              <a:rPr lang="en-GB" altLang="en-US" b="1" dirty="0">
                <a:latin typeface="Calibri" charset="0"/>
              </a:rPr>
              <a:t>m</a:t>
            </a:r>
            <a:r>
              <a:rPr lang="en-GB" altLang="en-US" b="1" baseline="30000" dirty="0">
                <a:latin typeface="Calibri" charset="0"/>
              </a:rPr>
              <a:t>3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598937"/>
            <a:ext cx="376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is this?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565745-636A-4DBA-ADCA-095C7F269272}"/>
              </a:ext>
            </a:extLst>
          </p:cNvPr>
          <p:cNvSpPr txBox="1">
            <a:spLocks/>
          </p:cNvSpPr>
          <p:nvPr/>
        </p:nvSpPr>
        <p:spPr>
          <a:xfrm>
            <a:off x="457200" y="880533"/>
            <a:ext cx="4760785" cy="1087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Metric Conversion with Area &amp; Volume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53601-B780-424E-B701-EA1B6E576F5F}"/>
              </a:ext>
            </a:extLst>
          </p:cNvPr>
          <p:cNvSpPr txBox="1"/>
          <p:nvPr/>
        </p:nvSpPr>
        <p:spPr>
          <a:xfrm>
            <a:off x="457199" y="8153844"/>
            <a:ext cx="376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is it important to remember with conversion questions?</a:t>
            </a:r>
          </a:p>
        </p:txBody>
      </p:sp>
    </p:spTree>
    <p:extLst>
      <p:ext uri="{BB962C8B-B14F-4D97-AF65-F5344CB8AC3E}">
        <p14:creationId xmlns:p14="http://schemas.microsoft.com/office/powerpoint/2010/main" val="240977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626149"/>
          </a:xfrm>
        </p:spPr>
        <p:txBody>
          <a:bodyPr/>
          <a:lstStyle/>
          <a:p>
            <a:r>
              <a:rPr lang="en-GB" dirty="0"/>
              <a:t>Example Question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DF16F2-64AB-4CA3-BDF9-4CC169EA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95" y="1796904"/>
            <a:ext cx="4601217" cy="353426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7D33C5-E4E0-41AE-9F6F-FE3F1665D7B2}"/>
              </a:ext>
            </a:extLst>
          </p:cNvPr>
          <p:cNvSpPr/>
          <p:nvPr/>
        </p:nvSpPr>
        <p:spPr>
          <a:xfrm>
            <a:off x="2176040" y="5652216"/>
            <a:ext cx="3310360" cy="15696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EE6B9B-9255-46EA-9CBA-2F4EBF231A63}"/>
              </a:ext>
            </a:extLst>
          </p:cNvPr>
          <p:cNvCxnSpPr>
            <a:cxnSpLocks/>
          </p:cNvCxnSpPr>
          <p:nvPr/>
        </p:nvCxnSpPr>
        <p:spPr>
          <a:xfrm>
            <a:off x="4155311" y="4027990"/>
            <a:ext cx="671332" cy="16242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10E2EB-774B-4E64-98AC-970387AB5D2D}"/>
              </a:ext>
            </a:extLst>
          </p:cNvPr>
          <p:cNvCxnSpPr>
            <a:cxnSpLocks/>
          </p:cNvCxnSpPr>
          <p:nvPr/>
        </p:nvCxnSpPr>
        <p:spPr>
          <a:xfrm>
            <a:off x="4618299" y="3229337"/>
            <a:ext cx="208344" cy="242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E7ABEB-8400-470F-803B-8538D78A2CD1}"/>
              </a:ext>
            </a:extLst>
          </p:cNvPr>
          <p:cNvSpPr txBox="1"/>
          <p:nvPr/>
        </p:nvSpPr>
        <p:spPr>
          <a:xfrm>
            <a:off x="2291787" y="5652216"/>
            <a:ext cx="331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It might be tempting to convert these decimal metres into centimetres…</a:t>
            </a:r>
          </a:p>
          <a:p>
            <a:r>
              <a:rPr lang="en-GB" sz="1600" dirty="0">
                <a:solidFill>
                  <a:srgbClr val="FF0000"/>
                </a:solidFill>
              </a:rPr>
              <a:t>BUT, this may cause you an issue later in the question when you need the answer in m²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71D14E2-1230-43BA-92EA-4A13E5EDE397}"/>
              </a:ext>
            </a:extLst>
          </p:cNvPr>
          <p:cNvCxnSpPr>
            <a:cxnSpLocks/>
          </p:cNvCxnSpPr>
          <p:nvPr/>
        </p:nvCxnSpPr>
        <p:spPr>
          <a:xfrm flipH="1">
            <a:off x="3333509" y="7221876"/>
            <a:ext cx="499298" cy="52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10A4AD7-84B7-4B8A-959F-D51821B89F0C}"/>
              </a:ext>
            </a:extLst>
          </p:cNvPr>
          <p:cNvSpPr/>
          <p:nvPr/>
        </p:nvSpPr>
        <p:spPr>
          <a:xfrm>
            <a:off x="1195366" y="7743463"/>
            <a:ext cx="3310360" cy="1048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F08E8EB-6D38-49A6-8B3E-9D47B348B33C}"/>
              </a:ext>
            </a:extLst>
          </p:cNvPr>
          <p:cNvSpPr txBox="1"/>
          <p:nvPr/>
        </p:nvSpPr>
        <p:spPr>
          <a:xfrm>
            <a:off x="1311113" y="7743463"/>
            <a:ext cx="331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You’ll need to remember to device your answer in cm² to m², so ÷ by 10,000! (because 100 cm² is = 10,000 cm)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DBF363F-3EE6-492E-AE82-796E30197892}"/>
              </a:ext>
            </a:extLst>
          </p:cNvPr>
          <p:cNvSpPr/>
          <p:nvPr/>
        </p:nvSpPr>
        <p:spPr>
          <a:xfrm>
            <a:off x="4540450" y="8820681"/>
            <a:ext cx="2117887" cy="7386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988C0B0-2ABD-4D89-97DE-67C459774410}"/>
              </a:ext>
            </a:extLst>
          </p:cNvPr>
          <p:cNvSpPr txBox="1"/>
          <p:nvPr/>
        </p:nvSpPr>
        <p:spPr>
          <a:xfrm>
            <a:off x="4540451" y="8832081"/>
            <a:ext cx="2352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We will look at this question in more detail later!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1DDA9E7-6BBB-4738-B219-39E24185E47F}"/>
              </a:ext>
            </a:extLst>
          </p:cNvPr>
          <p:cNvCxnSpPr>
            <a:cxnSpLocks/>
          </p:cNvCxnSpPr>
          <p:nvPr/>
        </p:nvCxnSpPr>
        <p:spPr>
          <a:xfrm flipH="1" flipV="1">
            <a:off x="4306062" y="8791536"/>
            <a:ext cx="259126" cy="545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6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6027" y="534411"/>
            <a:ext cx="516428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Converting Between Metric and Imperial Units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6027" y="1677411"/>
            <a:ext cx="5164282" cy="179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You are quite likely to get a question that needs you to convert between metric and imperial units.</a:t>
            </a:r>
          </a:p>
          <a:p>
            <a:r>
              <a:rPr lang="en-GB" dirty="0"/>
              <a:t>You may also need to convert between different currencies</a:t>
            </a:r>
          </a:p>
          <a:p>
            <a:r>
              <a:rPr lang="en-GB" dirty="0"/>
              <a:t>You will be given the conversion factor</a:t>
            </a:r>
          </a:p>
          <a:p>
            <a:r>
              <a:rPr lang="en-GB" dirty="0"/>
              <a:t>You need to decide whether to multiply or divide.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6027" y="4428898"/>
            <a:ext cx="467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Conversion Factors!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027" y="5010788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questions where you are expected to convert using a factor, you will see something like this:</a:t>
            </a:r>
          </a:p>
          <a:p>
            <a:endParaRPr lang="en-GB" sz="1200" dirty="0"/>
          </a:p>
          <a:p>
            <a:r>
              <a:rPr lang="en-GB" sz="1200" dirty="0"/>
              <a:t>£1 = $1.25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How do we use this?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2795" y="5476009"/>
            <a:ext cx="2213263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(with this example we are using money, but this could be any metric unit to imperial unit)</a:t>
            </a:r>
          </a:p>
        </p:txBody>
      </p:sp>
    </p:spTree>
    <p:extLst>
      <p:ext uri="{BB962C8B-B14F-4D97-AF65-F5344CB8AC3E}">
        <p14:creationId xmlns:p14="http://schemas.microsoft.com/office/powerpoint/2010/main" val="17848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027" y="1908243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questions where you are expected to convert using a factor, you will see something like this:</a:t>
            </a:r>
          </a:p>
          <a:p>
            <a:endParaRPr lang="en-GB" sz="1200" dirty="0"/>
          </a:p>
          <a:p>
            <a:r>
              <a:rPr lang="en-GB" sz="1200" dirty="0"/>
              <a:t>£1 = $1.25</a:t>
            </a:r>
          </a:p>
          <a:p>
            <a:endParaRPr lang="en-GB" sz="1200" dirty="0"/>
          </a:p>
          <a:p>
            <a:r>
              <a:rPr lang="en-GB" sz="1200" dirty="0"/>
              <a:t>How do we use this?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027" y="3247071"/>
            <a:ext cx="506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Rule 1 – You can’t do anything with the left side of the conversion factor: if you divide or multiply anything by 1, you will always get the same answer. So we HAVE TO USE the right side of the conversion factor.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027" y="4099649"/>
            <a:ext cx="506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Rule 2 – We’re using the right side of the conversion factor, but how do we know what to do with it?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845" y="4678232"/>
            <a:ext cx="504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Carl is going on holiday to America. He has £325. How many dollars will he have?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027" y="5441481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Carl has pounds in the question. Because the unit of currency (or measurement) is the same as the left side of the Conversion factor, we will multiply. So, 325 x 1.25 is what we need to do</a:t>
            </a:r>
          </a:p>
          <a:p>
            <a:endParaRPr lang="en-GB" sz="1200" dirty="0"/>
          </a:p>
          <a:p>
            <a:pPr algn="ctr"/>
            <a:r>
              <a:rPr lang="en-GB" sz="1200" dirty="0"/>
              <a:t>325 x 1.25 = </a:t>
            </a:r>
            <a:r>
              <a:rPr lang="en-GB" sz="1200" u="sng" dirty="0"/>
              <a:t>			</a:t>
            </a:r>
            <a:endParaRPr lang="en-GB" sz="1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6026" y="192647"/>
            <a:ext cx="516428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solidFill>
                  <a:srgbClr val="FF0000"/>
                </a:solidFill>
              </a:rPr>
              <a:t>Converting Between Metric and Imperial Units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845" y="6566929"/>
            <a:ext cx="504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Carl is coming back from holiday in America. He has $225. How many pounds will he have?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7" y="7349603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Carl has Dollars in the question. Because the unit of currency (or measurement) is the same as the right side of the Conversion factor, we will divide. So, 225 ÷ 1.25 is what we need to do</a:t>
            </a:r>
          </a:p>
          <a:p>
            <a:endParaRPr lang="en-GB" sz="1200" dirty="0"/>
          </a:p>
          <a:p>
            <a:pPr algn="ctr"/>
            <a:r>
              <a:rPr lang="en-GB" sz="1200" dirty="0"/>
              <a:t>225 ÷ 1.25 = </a:t>
            </a:r>
            <a:r>
              <a:rPr lang="en-GB" sz="1200" u="sng" dirty="0"/>
              <a:t>			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027" y="8494477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REMEMBER: If the unit you are using in your question is the same as the </a:t>
            </a:r>
            <a:r>
              <a:rPr lang="en-GB" sz="1200" dirty="0">
                <a:solidFill>
                  <a:srgbClr val="0070C0"/>
                </a:solidFill>
              </a:rPr>
              <a:t>LEFT</a:t>
            </a:r>
            <a:r>
              <a:rPr lang="en-GB" sz="1200" dirty="0"/>
              <a:t> side of the conversion factor, </a:t>
            </a:r>
            <a:r>
              <a:rPr lang="en-GB" sz="1200" dirty="0">
                <a:solidFill>
                  <a:srgbClr val="0070C0"/>
                </a:solidFill>
              </a:rPr>
              <a:t>Multiply</a:t>
            </a:r>
          </a:p>
          <a:p>
            <a:endParaRPr lang="en-GB" sz="1200" dirty="0"/>
          </a:p>
          <a:p>
            <a:r>
              <a:rPr lang="en-GB" sz="1200" dirty="0"/>
              <a:t>If the unit you are using in your question is the same as the </a:t>
            </a:r>
            <a:r>
              <a:rPr lang="en-GB" sz="1200" dirty="0">
                <a:solidFill>
                  <a:srgbClr val="00B050"/>
                </a:solidFill>
              </a:rPr>
              <a:t>RIGHT</a:t>
            </a:r>
            <a:r>
              <a:rPr lang="en-GB" sz="1200" dirty="0"/>
              <a:t> side of the conversion factor, </a:t>
            </a:r>
            <a:r>
              <a:rPr lang="en-GB" sz="1200" dirty="0">
                <a:solidFill>
                  <a:srgbClr val="00B050"/>
                </a:solidFill>
              </a:rPr>
              <a:t>Divide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BE1984-746E-49E1-8E7D-60DA9A8B4214}"/>
              </a:ext>
            </a:extLst>
          </p:cNvPr>
          <p:cNvSpPr/>
          <p:nvPr/>
        </p:nvSpPr>
        <p:spPr>
          <a:xfrm>
            <a:off x="182747" y="1292348"/>
            <a:ext cx="518309" cy="5099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Mathematics">
            <a:extLst>
              <a:ext uri="{FF2B5EF4-FFF2-40B4-BE49-F238E27FC236}">
                <a16:creationId xmlns:a16="http://schemas.microsoft.com/office/drawing/2014/main" id="{8FA8BCF6-40B9-4BC8-8F52-2AF20F3EE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746" y="1308532"/>
            <a:ext cx="518309" cy="5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784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D21A48B239540891180DE06884B64" ma:contentTypeVersion="12" ma:contentTypeDescription="Create a new document." ma:contentTypeScope="" ma:versionID="44d96795b744bc753998d42cc6636169">
  <xsd:schema xmlns:xsd="http://www.w3.org/2001/XMLSchema" xmlns:xs="http://www.w3.org/2001/XMLSchema" xmlns:p="http://schemas.microsoft.com/office/2006/metadata/properties" xmlns:ns2="5257eb83-22a3-41bf-962e-55ddf45a1f82" xmlns:ns3="613aec43-0389-4d79-8514-a460f1622ea9" targetNamespace="http://schemas.microsoft.com/office/2006/metadata/properties" ma:root="true" ma:fieldsID="e446ba11c94c59d5d7d4729bd2d019eb" ns2:_="" ns3:_="">
    <xsd:import namespace="5257eb83-22a3-41bf-962e-55ddf45a1f82"/>
    <xsd:import namespace="613aec43-0389-4d79-8514-a460f1622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7eb83-22a3-41bf-962e-55ddf45a1f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aec43-0389-4d79-8514-a460f1622e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F0E2FD-06DF-4BBE-B3BE-024EB917BA1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DE9B97-FBC8-4687-9639-0365E2D58B23}"/>
</file>

<file path=customXml/itemProps3.xml><?xml version="1.0" encoding="utf-8"?>
<ds:datastoreItem xmlns:ds="http://schemas.openxmlformats.org/officeDocument/2006/customXml" ds:itemID="{ABAC68AC-AB06-457F-9E42-5CC7872B2D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1996</Words>
  <Application>Microsoft Office PowerPoint</Application>
  <PresentationFormat>A4 Paper (210x297 mm)</PresentationFormat>
  <Paragraphs>287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Times New Roman</vt:lpstr>
      <vt:lpstr>Trebuchet MS</vt:lpstr>
      <vt:lpstr>Wingdings 3</vt:lpstr>
      <vt:lpstr>Facet</vt:lpstr>
      <vt:lpstr>Functional Skills Maths Booklet 3</vt:lpstr>
      <vt:lpstr>Guide: </vt:lpstr>
      <vt:lpstr>Working with Measure: Metric Measure, Conversion, Time, Area &amp; Volume</vt:lpstr>
      <vt:lpstr>Working with Measure: Metric Measure, Conversion, Time, Area &amp; Volume</vt:lpstr>
      <vt:lpstr>Metric Conversion</vt:lpstr>
      <vt:lpstr>PowerPoint Presentation</vt:lpstr>
      <vt:lpstr>Example Question</vt:lpstr>
      <vt:lpstr>PowerPoint Presentation</vt:lpstr>
      <vt:lpstr>PowerPoint Presentation</vt:lpstr>
      <vt:lpstr>Exam Question</vt:lpstr>
      <vt:lpstr>Converting Between Metric and Imperial Units</vt:lpstr>
      <vt:lpstr>Exam Question</vt:lpstr>
      <vt:lpstr>Time</vt:lpstr>
      <vt:lpstr>Time (Practice)</vt:lpstr>
      <vt:lpstr>Exam Practice</vt:lpstr>
      <vt:lpstr>Exam Practice</vt:lpstr>
      <vt:lpstr>Perimeter, Area &amp; Volume</vt:lpstr>
      <vt:lpstr>Perimeter, Area &amp; Volume</vt:lpstr>
      <vt:lpstr>Perimeter, Area &amp; Volume</vt:lpstr>
      <vt:lpstr>Exam Question</vt:lpstr>
      <vt:lpstr>Exam Question</vt:lpstr>
      <vt:lpstr>Perimeter, Area &amp; Volume</vt:lpstr>
      <vt:lpstr>Perimeter, Area &amp; Volume</vt:lpstr>
      <vt:lpstr>Perimeter, Area &amp; Volume</vt:lpstr>
      <vt:lpstr>Exam Question</vt:lpstr>
      <vt:lpstr>Perimeter, Area and Volume</vt:lpstr>
      <vt:lpstr>Perimeter, Area &amp; Volume</vt:lpstr>
      <vt:lpstr>Perimeter, Area &amp; Volume</vt:lpstr>
      <vt:lpstr>Perimeter, Area &amp; Volume</vt:lpstr>
      <vt:lpstr>Exam Question</vt:lpstr>
      <vt:lpstr>Exam Question</vt:lpstr>
      <vt:lpstr>PowerPoint Presentation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Skills Maths</dc:title>
  <dc:creator>Matthew Hazzard</dc:creator>
  <cp:lastModifiedBy>Matthew Hazzard</cp:lastModifiedBy>
  <cp:revision>69</cp:revision>
  <cp:lastPrinted>2019-11-26T11:29:13Z</cp:lastPrinted>
  <dcterms:created xsi:type="dcterms:W3CDTF">2019-11-25T09:19:01Z</dcterms:created>
  <dcterms:modified xsi:type="dcterms:W3CDTF">2020-03-27T09:08:47Z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0x010100AEDD21A48B239540891180DE06884B64</vt:lpwstr>
  </property>
</Properties>
</file>