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4"/>
  </p:sldMasterIdLst>
  <p:sldIdLst>
    <p:sldId id="322" r:id="rId5"/>
    <p:sldId id="258" r:id="rId6"/>
    <p:sldId id="324" r:id="rId7"/>
    <p:sldId id="299" r:id="rId8"/>
    <p:sldId id="300" r:id="rId9"/>
    <p:sldId id="301" r:id="rId10"/>
    <p:sldId id="304" r:id="rId11"/>
    <p:sldId id="305" r:id="rId12"/>
    <p:sldId id="302" r:id="rId13"/>
    <p:sldId id="342" r:id="rId14"/>
    <p:sldId id="303" r:id="rId15"/>
    <p:sldId id="344" r:id="rId16"/>
    <p:sldId id="323" r:id="rId17"/>
    <p:sldId id="332" r:id="rId18"/>
    <p:sldId id="331" r:id="rId19"/>
    <p:sldId id="306" r:id="rId20"/>
    <p:sldId id="343" r:id="rId21"/>
    <p:sldId id="307" r:id="rId22"/>
    <p:sldId id="326" r:id="rId23"/>
    <p:sldId id="308" r:id="rId24"/>
    <p:sldId id="325" r:id="rId25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Hazzard" initials="MH" lastIdx="1" clrIdx="0">
    <p:extLst>
      <p:ext uri="{19B8F6BF-5375-455C-9EA6-DF929625EA0E}">
        <p15:presenceInfo xmlns:p15="http://schemas.microsoft.com/office/powerpoint/2012/main" userId="f6b18e62a5f6c0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2231"/>
            <a:ext cx="6878487" cy="9930462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0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4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246511"/>
            <a:ext cx="4064853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94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90649"/>
            <a:ext cx="4760786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52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538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80533"/>
            <a:ext cx="4756099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3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80534"/>
            <a:ext cx="734109" cy="7585429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80534"/>
            <a:ext cx="3896270" cy="75854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6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4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1254"/>
            <a:ext cx="4760786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2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0851"/>
            <a:ext cx="2316082" cy="56055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120853"/>
            <a:ext cx="2316083" cy="560556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8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1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0533"/>
            <a:ext cx="4760786" cy="1907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2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0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4650"/>
            <a:ext cx="2092637" cy="184667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43781"/>
            <a:ext cx="2539528" cy="798263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11323"/>
            <a:ext cx="2092637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2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34200"/>
            <a:ext cx="4760786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80533"/>
            <a:ext cx="4760786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752822"/>
            <a:ext cx="4760786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2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2231"/>
            <a:ext cx="6878488" cy="9930462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0853"/>
            <a:ext cx="4760786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726414"/>
            <a:ext cx="51309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726414"/>
            <a:ext cx="346723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726414"/>
            <a:ext cx="38447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4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Functional Skills Maths</a:t>
            </a:r>
            <a:br>
              <a:rPr lang="en-GB" dirty="0"/>
            </a:br>
            <a:r>
              <a:rPr lang="en-GB" sz="3200" i="1" dirty="0"/>
              <a:t>Booklet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Level 2 Intensive – 2019 Reform</a:t>
            </a:r>
          </a:p>
        </p:txBody>
      </p:sp>
    </p:spTree>
    <p:extLst>
      <p:ext uri="{BB962C8B-B14F-4D97-AF65-F5344CB8AC3E}">
        <p14:creationId xmlns:p14="http://schemas.microsoft.com/office/powerpoint/2010/main" val="2393260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Reflective &amp; Rotational Symmetry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6845" y="1451730"/>
            <a:ext cx="4312227" cy="8029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GB" dirty="0"/>
              <a:t>How many different types of symmetry can you identify in the shapes below:</a:t>
            </a:r>
          </a:p>
        </p:txBody>
      </p:sp>
      <p:sp>
        <p:nvSpPr>
          <p:cNvPr id="5" name="Rectangle 4"/>
          <p:cNvSpPr/>
          <p:nvPr/>
        </p:nvSpPr>
        <p:spPr>
          <a:xfrm>
            <a:off x="654627" y="4977245"/>
            <a:ext cx="1465118" cy="1496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309556" y="2666705"/>
            <a:ext cx="1591558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555585" y="7232248"/>
            <a:ext cx="2282007" cy="19078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gular Pentagon 7"/>
          <p:cNvSpPr/>
          <p:nvPr/>
        </p:nvSpPr>
        <p:spPr>
          <a:xfrm>
            <a:off x="3185688" y="7138554"/>
            <a:ext cx="2161310" cy="199505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0332EDF-8A16-4B75-9774-14A88B460A88}"/>
              </a:ext>
            </a:extLst>
          </p:cNvPr>
          <p:cNvSpPr/>
          <p:nvPr/>
        </p:nvSpPr>
        <p:spPr>
          <a:xfrm>
            <a:off x="4335012" y="5081286"/>
            <a:ext cx="1536979" cy="139781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ptagon 9">
            <a:extLst>
              <a:ext uri="{FF2B5EF4-FFF2-40B4-BE49-F238E27FC236}">
                <a16:creationId xmlns:a16="http://schemas.microsoft.com/office/drawing/2014/main" id="{D7747D2D-2BDC-4451-8129-90114BF9F82A}"/>
              </a:ext>
            </a:extLst>
          </p:cNvPr>
          <p:cNvSpPr/>
          <p:nvPr/>
        </p:nvSpPr>
        <p:spPr>
          <a:xfrm>
            <a:off x="4019064" y="2718660"/>
            <a:ext cx="1536979" cy="149629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ctagon 10">
            <a:extLst>
              <a:ext uri="{FF2B5EF4-FFF2-40B4-BE49-F238E27FC236}">
                <a16:creationId xmlns:a16="http://schemas.microsoft.com/office/drawing/2014/main" id="{B760FC1A-46EB-494B-92D6-10A71E0D77C9}"/>
              </a:ext>
            </a:extLst>
          </p:cNvPr>
          <p:cNvSpPr/>
          <p:nvPr/>
        </p:nvSpPr>
        <p:spPr>
          <a:xfrm>
            <a:off x="2494820" y="4953000"/>
            <a:ext cx="1465117" cy="1520536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ecagon 11">
            <a:extLst>
              <a:ext uri="{FF2B5EF4-FFF2-40B4-BE49-F238E27FC236}">
                <a16:creationId xmlns:a16="http://schemas.microsoft.com/office/drawing/2014/main" id="{C881E509-47ED-438B-B337-D303ACCD4A33}"/>
              </a:ext>
            </a:extLst>
          </p:cNvPr>
          <p:cNvSpPr/>
          <p:nvPr/>
        </p:nvSpPr>
        <p:spPr>
          <a:xfrm>
            <a:off x="654627" y="2788355"/>
            <a:ext cx="1536980" cy="1496291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42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8247"/>
            <a:ext cx="4760786" cy="104268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 shapes have angles; but what are they?</a:t>
            </a:r>
          </a:p>
          <a:p>
            <a:r>
              <a:rPr lang="en-GB" dirty="0"/>
              <a:t>Angles are how we measure the space between two points (in a curve)</a:t>
            </a:r>
          </a:p>
          <a:p>
            <a:r>
              <a:rPr lang="en-GB" dirty="0"/>
              <a:t>Angles are measured in the following ways: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1272" y="4305426"/>
            <a:ext cx="15794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31272" y="3494936"/>
            <a:ext cx="1298864" cy="810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71075" y="4430117"/>
            <a:ext cx="789710" cy="6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71075" y="3474154"/>
            <a:ext cx="0" cy="955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85849" y="6660573"/>
            <a:ext cx="1324841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92282" y="5694218"/>
            <a:ext cx="503960" cy="976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33321" y="6287357"/>
            <a:ext cx="2265218" cy="20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23703" y="2788355"/>
            <a:ext cx="282632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1400" dirty="0"/>
              <a:t>Right Angle</a:t>
            </a:r>
          </a:p>
          <a:p>
            <a:pPr lvl="2"/>
            <a:r>
              <a:rPr lang="en-GB" sz="1400" dirty="0"/>
              <a:t>An angle exactly 90°</a:t>
            </a:r>
          </a:p>
          <a:p>
            <a:pPr lvl="2"/>
            <a:endParaRPr lang="en-GB" sz="1400" dirty="0"/>
          </a:p>
          <a:p>
            <a:pPr lvl="2"/>
            <a:endParaRPr lang="en-GB" sz="1400" dirty="0"/>
          </a:p>
          <a:p>
            <a:pPr lvl="2"/>
            <a:endParaRPr lang="en-GB" sz="1400" dirty="0"/>
          </a:p>
          <a:p>
            <a:pPr lvl="2"/>
            <a:endParaRPr lang="en-GB" sz="1400" dirty="0"/>
          </a:p>
          <a:p>
            <a:pPr lvl="2"/>
            <a:endParaRPr lang="en-GB" sz="1400" dirty="0"/>
          </a:p>
          <a:p>
            <a:pPr lvl="2"/>
            <a:endParaRPr lang="en-GB" sz="1400" dirty="0"/>
          </a:p>
          <a:p>
            <a:pPr lvl="2"/>
            <a:endParaRPr lang="en-GB" sz="1400" dirty="0"/>
          </a:p>
          <a:p>
            <a:pPr lvl="1"/>
            <a:r>
              <a:rPr lang="en-GB" sz="1400" dirty="0"/>
              <a:t>Straight Angle</a:t>
            </a:r>
          </a:p>
          <a:p>
            <a:pPr lvl="2"/>
            <a:r>
              <a:rPr lang="en-GB" sz="1400" dirty="0"/>
              <a:t>An angle exactly 180°</a:t>
            </a:r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r>
              <a:rPr lang="en-GB" sz="1400" dirty="0"/>
              <a:t>Full Rotation</a:t>
            </a:r>
          </a:p>
          <a:p>
            <a:pPr lvl="2"/>
            <a:r>
              <a:rPr lang="en-GB" sz="1400" dirty="0"/>
              <a:t>An angle of 360°</a:t>
            </a:r>
          </a:p>
          <a:p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34694" y="2788355"/>
            <a:ext cx="249381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1400" dirty="0"/>
              <a:t>Acute Angle</a:t>
            </a:r>
          </a:p>
          <a:p>
            <a:pPr lvl="2"/>
            <a:r>
              <a:rPr lang="en-GB" sz="1400" dirty="0"/>
              <a:t>An angle less than 90°</a:t>
            </a:r>
          </a:p>
          <a:p>
            <a:pPr lvl="2"/>
            <a:endParaRPr lang="en-GB" sz="1400" dirty="0"/>
          </a:p>
          <a:p>
            <a:pPr lvl="2"/>
            <a:endParaRPr lang="en-GB" sz="1400" dirty="0"/>
          </a:p>
          <a:p>
            <a:pPr lvl="2"/>
            <a:endParaRPr lang="en-GB" sz="1400" dirty="0"/>
          </a:p>
          <a:p>
            <a:pPr lvl="2"/>
            <a:endParaRPr lang="en-GB" sz="1400" dirty="0"/>
          </a:p>
          <a:p>
            <a:pPr lvl="2"/>
            <a:endParaRPr lang="en-GB" sz="1400" dirty="0"/>
          </a:p>
          <a:p>
            <a:pPr lvl="2"/>
            <a:endParaRPr lang="en-GB" sz="1400" dirty="0"/>
          </a:p>
          <a:p>
            <a:pPr lvl="1"/>
            <a:r>
              <a:rPr lang="en-GB" sz="1400" dirty="0"/>
              <a:t>Obtuse Angle</a:t>
            </a:r>
          </a:p>
          <a:p>
            <a:pPr lvl="2"/>
            <a:r>
              <a:rPr lang="en-GB" sz="1400" dirty="0"/>
              <a:t>An angle between 90° and 180°</a:t>
            </a:r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r>
              <a:rPr lang="en-GB" sz="1400" dirty="0"/>
              <a:t>Reflex Angle</a:t>
            </a:r>
          </a:p>
          <a:p>
            <a:pPr lvl="2"/>
            <a:r>
              <a:rPr lang="en-GB" sz="1400" dirty="0"/>
              <a:t>An angle greater than 180° and less than 360°</a:t>
            </a:r>
          </a:p>
          <a:p>
            <a:endParaRPr lang="en-GB" sz="1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215736" y="8977746"/>
            <a:ext cx="1407967" cy="14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92282" y="8974876"/>
            <a:ext cx="623454" cy="76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543300" y="8216196"/>
            <a:ext cx="1506682" cy="15200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71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57367"/>
            <a:ext cx="4760785" cy="1907822"/>
          </a:xfrm>
        </p:spPr>
        <p:txBody>
          <a:bodyPr/>
          <a:lstStyle/>
          <a:p>
            <a:r>
              <a:rPr lang="en-GB" dirty="0"/>
              <a:t>Angles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5809"/>
            <a:ext cx="451485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054456"/>
            <a:ext cx="370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do we measure angles?? Well we use this handy device!!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915235"/>
            <a:ext cx="4760785" cy="206210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What you need to do, is line up the Centre Mark with the corner of your angle (where the lines meet).</a:t>
            </a:r>
          </a:p>
          <a:p>
            <a:r>
              <a:rPr lang="en-GB" sz="1600" dirty="0"/>
              <a:t>Next, line up the zero edge with the starting edge. </a:t>
            </a:r>
          </a:p>
          <a:p>
            <a:r>
              <a:rPr lang="en-GB" sz="1600" dirty="0"/>
              <a:t>Depending on which way you are measuring, you will need to use either the inner or the outer scale!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68473" y="8000739"/>
            <a:ext cx="4232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1400" dirty="0"/>
              <a:t>Acute Angle = </a:t>
            </a:r>
            <a:r>
              <a:rPr lang="en-GB" sz="1400" u="sng" dirty="0"/>
              <a:t>		</a:t>
            </a:r>
            <a:r>
              <a:rPr lang="en-GB" sz="1400" dirty="0"/>
              <a:t>°</a:t>
            </a:r>
          </a:p>
          <a:p>
            <a:pPr lvl="2"/>
            <a:endParaRPr lang="en-GB" sz="1400" dirty="0"/>
          </a:p>
          <a:p>
            <a:pPr lvl="1"/>
            <a:r>
              <a:rPr lang="en-GB" sz="1400" dirty="0"/>
              <a:t>Obtuse Angle = </a:t>
            </a:r>
            <a:r>
              <a:rPr lang="en-GB" sz="1400" u="sng" dirty="0"/>
              <a:t>		</a:t>
            </a:r>
            <a:r>
              <a:rPr lang="en-GB" sz="1400" dirty="0"/>
              <a:t>°</a:t>
            </a:r>
          </a:p>
          <a:p>
            <a:pPr lvl="1"/>
            <a:endParaRPr lang="en-GB" sz="1400" dirty="0"/>
          </a:p>
          <a:p>
            <a:pPr lvl="1"/>
            <a:r>
              <a:rPr lang="en-GB" sz="1400" dirty="0"/>
              <a:t>Reflex Angle = </a:t>
            </a:r>
            <a:r>
              <a:rPr lang="en-GB" sz="1400" u="sng" dirty="0"/>
              <a:t>		</a:t>
            </a:r>
            <a:r>
              <a:rPr lang="en-GB" sz="1400" dirty="0"/>
              <a:t>°</a:t>
            </a:r>
          </a:p>
          <a:p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268632" y="8000739"/>
            <a:ext cx="4232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1400" dirty="0"/>
              <a:t>Right Angle = </a:t>
            </a:r>
            <a:r>
              <a:rPr lang="en-GB" sz="1400" u="sng" dirty="0"/>
              <a:t>		</a:t>
            </a:r>
            <a:r>
              <a:rPr lang="en-GB" sz="1400" dirty="0"/>
              <a:t>°</a:t>
            </a:r>
          </a:p>
          <a:p>
            <a:pPr lvl="2"/>
            <a:endParaRPr lang="en-GB" sz="1400" dirty="0"/>
          </a:p>
          <a:p>
            <a:pPr lvl="1"/>
            <a:r>
              <a:rPr lang="en-GB" sz="1400" dirty="0"/>
              <a:t>Straight Angle = </a:t>
            </a:r>
            <a:r>
              <a:rPr lang="en-GB" sz="1400" u="sng" dirty="0"/>
              <a:t>		</a:t>
            </a:r>
            <a:r>
              <a:rPr lang="en-GB" sz="1400" dirty="0"/>
              <a:t>°</a:t>
            </a:r>
          </a:p>
          <a:p>
            <a:pPr lvl="1"/>
            <a:endParaRPr lang="en-GB" sz="1400" dirty="0"/>
          </a:p>
          <a:p>
            <a:pPr lvl="1"/>
            <a:r>
              <a:rPr lang="en-GB" sz="1400" dirty="0"/>
              <a:t>Full Rotation = </a:t>
            </a:r>
            <a:r>
              <a:rPr lang="en-GB" sz="1400" u="sng" dirty="0"/>
              <a:t>		</a:t>
            </a:r>
            <a:r>
              <a:rPr lang="en-GB" sz="1400" dirty="0"/>
              <a:t>°</a:t>
            </a:r>
          </a:p>
          <a:p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7348120"/>
            <a:ext cx="4173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Try measuring the angles on the previous page!</a:t>
            </a:r>
          </a:p>
        </p:txBody>
      </p:sp>
    </p:spTree>
    <p:extLst>
      <p:ext uri="{BB962C8B-B14F-4D97-AF65-F5344CB8AC3E}">
        <p14:creationId xmlns:p14="http://schemas.microsoft.com/office/powerpoint/2010/main" val="190322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0F21340-3861-4E40-9616-2093C7EE783B}"/>
              </a:ext>
            </a:extLst>
          </p:cNvPr>
          <p:cNvSpPr/>
          <p:nvPr/>
        </p:nvSpPr>
        <p:spPr>
          <a:xfrm>
            <a:off x="2580036" y="6115685"/>
            <a:ext cx="2755893" cy="14234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87CE8B-DEA3-482F-9CE5-A018CCDA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1063"/>
            <a:ext cx="4760913" cy="1906587"/>
          </a:xfrm>
        </p:spPr>
        <p:txBody>
          <a:bodyPr/>
          <a:lstStyle/>
          <a:p>
            <a:r>
              <a:rPr lang="en-GB" dirty="0"/>
              <a:t>Angles &amp; Shapes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24111F-676F-43EA-80B4-0360D14CC661}"/>
              </a:ext>
            </a:extLst>
          </p:cNvPr>
          <p:cNvSpPr/>
          <p:nvPr/>
        </p:nvSpPr>
        <p:spPr>
          <a:xfrm>
            <a:off x="1079800" y="6271492"/>
            <a:ext cx="644236" cy="633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B33B54C-2EB3-454E-B6E7-80B2EC20B0A4}"/>
              </a:ext>
            </a:extLst>
          </p:cNvPr>
          <p:cNvSpPr/>
          <p:nvPr/>
        </p:nvSpPr>
        <p:spPr>
          <a:xfrm>
            <a:off x="970696" y="3989063"/>
            <a:ext cx="862445" cy="7065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gular Pentagon 7">
            <a:extLst>
              <a:ext uri="{FF2B5EF4-FFF2-40B4-BE49-F238E27FC236}">
                <a16:creationId xmlns:a16="http://schemas.microsoft.com/office/drawing/2014/main" id="{ED6A7BF6-C5F0-49C2-A9F8-210A9D698AE6}"/>
              </a:ext>
            </a:extLst>
          </p:cNvPr>
          <p:cNvSpPr/>
          <p:nvPr/>
        </p:nvSpPr>
        <p:spPr>
          <a:xfrm>
            <a:off x="840809" y="8036293"/>
            <a:ext cx="1122218" cy="105987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FCA28A-ECD4-44D5-A351-8487470E6BF4}"/>
              </a:ext>
            </a:extLst>
          </p:cNvPr>
          <p:cNvSpPr/>
          <p:nvPr/>
        </p:nvSpPr>
        <p:spPr>
          <a:xfrm>
            <a:off x="970696" y="2895639"/>
            <a:ext cx="862445" cy="851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273AEC-178B-4618-BA5E-2D57448C4434}"/>
              </a:ext>
            </a:extLst>
          </p:cNvPr>
          <p:cNvSpPr txBox="1"/>
          <p:nvPr/>
        </p:nvSpPr>
        <p:spPr>
          <a:xfrm>
            <a:off x="578734" y="1574157"/>
            <a:ext cx="4639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You may be asked to find the value of missing angles in shapes. You could measure all the angles, but this takes a lot of time. Instead, remember the following and it will help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7E0FDB-C348-43CF-93AE-68A26563D919}"/>
              </a:ext>
            </a:extLst>
          </p:cNvPr>
          <p:cNvSpPr txBox="1"/>
          <p:nvPr/>
        </p:nvSpPr>
        <p:spPr>
          <a:xfrm>
            <a:off x="2179183" y="3362845"/>
            <a:ext cx="3590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Circles and Triangles:</a:t>
            </a:r>
            <a:endParaRPr lang="en-GB" sz="1400" u="sng" dirty="0"/>
          </a:p>
          <a:p>
            <a:r>
              <a:rPr lang="en-GB" sz="1400" dirty="0"/>
              <a:t>Circles always have 360°</a:t>
            </a:r>
          </a:p>
          <a:p>
            <a:r>
              <a:rPr lang="en-GB" sz="1400" dirty="0"/>
              <a:t>A triangle will always have 180°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88E1BF-7EE2-4851-899A-EE97E862FC2E}"/>
              </a:ext>
            </a:extLst>
          </p:cNvPr>
          <p:cNvSpPr txBox="1"/>
          <p:nvPr/>
        </p:nvSpPr>
        <p:spPr>
          <a:xfrm>
            <a:off x="578734" y="5034987"/>
            <a:ext cx="5173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The rest…</a:t>
            </a:r>
          </a:p>
          <a:p>
            <a:r>
              <a:rPr lang="en-GB" sz="1400" dirty="0"/>
              <a:t>For all other shapes, you can follow this rule:</a:t>
            </a:r>
          </a:p>
          <a:p>
            <a:endParaRPr lang="en-GB" sz="1400" dirty="0"/>
          </a:p>
          <a:p>
            <a:r>
              <a:rPr lang="en-GB" sz="1600" i="1" dirty="0"/>
              <a:t>(Number of sides – 2) × 180 = total degrees in a shape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4F72FC89-289B-40AB-BCCE-3CA3618F5FC8}"/>
              </a:ext>
            </a:extLst>
          </p:cNvPr>
          <p:cNvSpPr/>
          <p:nvPr/>
        </p:nvSpPr>
        <p:spPr>
          <a:xfrm>
            <a:off x="2374796" y="8080502"/>
            <a:ext cx="1122218" cy="101566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ctagon 11">
            <a:extLst>
              <a:ext uri="{FF2B5EF4-FFF2-40B4-BE49-F238E27FC236}">
                <a16:creationId xmlns:a16="http://schemas.microsoft.com/office/drawing/2014/main" id="{2BC3EF93-5AEA-4010-821E-E0B5C8024763}"/>
              </a:ext>
            </a:extLst>
          </p:cNvPr>
          <p:cNvSpPr/>
          <p:nvPr/>
        </p:nvSpPr>
        <p:spPr>
          <a:xfrm>
            <a:off x="3974189" y="8080502"/>
            <a:ext cx="1122218" cy="1015663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5FD39A-1CC2-4B97-BE39-026BB90A7D28}"/>
              </a:ext>
            </a:extLst>
          </p:cNvPr>
          <p:cNvSpPr txBox="1"/>
          <p:nvPr/>
        </p:nvSpPr>
        <p:spPr>
          <a:xfrm>
            <a:off x="2837656" y="6115685"/>
            <a:ext cx="38151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Lets try a square!</a:t>
            </a:r>
          </a:p>
          <a:p>
            <a:r>
              <a:rPr lang="en-GB" sz="1200" dirty="0"/>
              <a:t>4 (the number of sides) – 2 = 2</a:t>
            </a:r>
          </a:p>
          <a:p>
            <a:endParaRPr lang="en-GB" sz="1200" dirty="0"/>
          </a:p>
          <a:p>
            <a:r>
              <a:rPr lang="en-GB" sz="1200" dirty="0"/>
              <a:t>2 × 180 = 360</a:t>
            </a:r>
          </a:p>
          <a:p>
            <a:pPr marL="342900" indent="-342900">
              <a:buAutoNum type="arabicPlain" startAt="2"/>
            </a:pPr>
            <a:endParaRPr lang="en-GB" sz="1200" dirty="0"/>
          </a:p>
          <a:p>
            <a:r>
              <a:rPr lang="en-GB" sz="1200" dirty="0"/>
              <a:t>There are 360° in a square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57CDCD-20F0-424B-8D5D-18EA5DC859BC}"/>
              </a:ext>
            </a:extLst>
          </p:cNvPr>
          <p:cNvSpPr txBox="1"/>
          <p:nvPr/>
        </p:nvSpPr>
        <p:spPr>
          <a:xfrm>
            <a:off x="1242861" y="7539152"/>
            <a:ext cx="3815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Try these shapes out for yourself!</a:t>
            </a:r>
            <a:endParaRPr lang="en-GB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17B504-2199-49F7-924A-73AC17881C6F}"/>
              </a:ext>
            </a:extLst>
          </p:cNvPr>
          <p:cNvSpPr txBox="1"/>
          <p:nvPr/>
        </p:nvSpPr>
        <p:spPr>
          <a:xfrm>
            <a:off x="1047111" y="8403668"/>
            <a:ext cx="89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	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CD7B1D-7318-42C3-B3E9-0F9A1C6FFE54}"/>
              </a:ext>
            </a:extLst>
          </p:cNvPr>
          <p:cNvSpPr txBox="1"/>
          <p:nvPr/>
        </p:nvSpPr>
        <p:spPr>
          <a:xfrm>
            <a:off x="2580036" y="8403668"/>
            <a:ext cx="89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	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11E963-8C20-459F-B9EE-8C21DA8328DB}"/>
              </a:ext>
            </a:extLst>
          </p:cNvPr>
          <p:cNvSpPr txBox="1"/>
          <p:nvPr/>
        </p:nvSpPr>
        <p:spPr>
          <a:xfrm>
            <a:off x="4142057" y="8403668"/>
            <a:ext cx="89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	°</a:t>
            </a:r>
          </a:p>
        </p:txBody>
      </p:sp>
    </p:spTree>
    <p:extLst>
      <p:ext uri="{BB962C8B-B14F-4D97-AF65-F5344CB8AC3E}">
        <p14:creationId xmlns:p14="http://schemas.microsoft.com/office/powerpoint/2010/main" val="305459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87CE8B-DEA3-482F-9CE5-A018CCDA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1225"/>
            <a:ext cx="4760913" cy="1906587"/>
          </a:xfrm>
        </p:spPr>
        <p:txBody>
          <a:bodyPr/>
          <a:lstStyle/>
          <a:p>
            <a:r>
              <a:rPr lang="en-GB" dirty="0"/>
              <a:t>Exam Question</a:t>
            </a:r>
          </a:p>
        </p:txBody>
      </p:sp>
      <p:pic>
        <p:nvPicPr>
          <p:cNvPr id="19" name="Picture 1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3173D68-AC2A-47AA-8D91-9E19D1DC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6203"/>
            <a:ext cx="5066397" cy="51912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8921181-95A9-4D87-987B-85079D5CD764}"/>
              </a:ext>
            </a:extLst>
          </p:cNvPr>
          <p:cNvSpPr/>
          <p:nvPr/>
        </p:nvSpPr>
        <p:spPr>
          <a:xfrm>
            <a:off x="457200" y="1049477"/>
            <a:ext cx="518309" cy="5099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Graphic 20" descr="Mathematics">
            <a:extLst>
              <a:ext uri="{FF2B5EF4-FFF2-40B4-BE49-F238E27FC236}">
                <a16:creationId xmlns:a16="http://schemas.microsoft.com/office/drawing/2014/main" id="{CEE23CFE-4B4D-4AD6-B28B-E509CBA6D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49478"/>
            <a:ext cx="518309" cy="518309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F8B7753-3C30-41F1-8AD0-B590D67A2062}"/>
              </a:ext>
            </a:extLst>
          </p:cNvPr>
          <p:cNvSpPr/>
          <p:nvPr/>
        </p:nvSpPr>
        <p:spPr>
          <a:xfrm>
            <a:off x="1565477" y="7222602"/>
            <a:ext cx="2821329" cy="16204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FF0000"/>
                </a:solidFill>
              </a:rPr>
              <a:t>Tip: The question mentions that this shapes has </a:t>
            </a:r>
            <a:r>
              <a:rPr lang="en-GB" sz="1600" b="1" u="sng" dirty="0">
                <a:solidFill>
                  <a:srgbClr val="FF0000"/>
                </a:solidFill>
              </a:rPr>
              <a:t>one line of symmetry</a:t>
            </a:r>
            <a:r>
              <a:rPr lang="en-GB" sz="1600" dirty="0">
                <a:solidFill>
                  <a:srgbClr val="FF0000"/>
                </a:solidFill>
              </a:rPr>
              <a:t>. This might make the question a lot easier if you can find it!</a:t>
            </a:r>
          </a:p>
        </p:txBody>
      </p:sp>
    </p:spTree>
    <p:extLst>
      <p:ext uri="{BB962C8B-B14F-4D97-AF65-F5344CB8AC3E}">
        <p14:creationId xmlns:p14="http://schemas.microsoft.com/office/powerpoint/2010/main" val="2817316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87CE8B-DEA3-482F-9CE5-A018CCDA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1063"/>
            <a:ext cx="4760913" cy="1906587"/>
          </a:xfrm>
        </p:spPr>
        <p:txBody>
          <a:bodyPr/>
          <a:lstStyle/>
          <a:p>
            <a:r>
              <a:rPr lang="en-GB" dirty="0"/>
              <a:t>Angles &amp; Bearings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273AEC-178B-4618-BA5E-2D57448C4434}"/>
              </a:ext>
            </a:extLst>
          </p:cNvPr>
          <p:cNvSpPr txBox="1"/>
          <p:nvPr/>
        </p:nvSpPr>
        <p:spPr>
          <a:xfrm>
            <a:off x="578734" y="1574157"/>
            <a:ext cx="46393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You may also need to use angles to give bearings in directions. Below is an example of this style of question.</a:t>
            </a:r>
          </a:p>
        </p:txBody>
      </p:sp>
      <p:pic>
        <p:nvPicPr>
          <p:cNvPr id="19" name="Picture 1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86625AE-0F1D-48AA-B2A4-4662500A5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88020"/>
            <a:ext cx="4658375" cy="551574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12F11AC-4F69-4527-A004-69ADBF6A74E4}"/>
              </a:ext>
            </a:extLst>
          </p:cNvPr>
          <p:cNvSpPr/>
          <p:nvPr/>
        </p:nvSpPr>
        <p:spPr>
          <a:xfrm>
            <a:off x="1232703" y="2669710"/>
            <a:ext cx="518309" cy="5099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Graphic 20" descr="Mathematics">
            <a:extLst>
              <a:ext uri="{FF2B5EF4-FFF2-40B4-BE49-F238E27FC236}">
                <a16:creationId xmlns:a16="http://schemas.microsoft.com/office/drawing/2014/main" id="{DCC134B1-3E25-4082-8A80-E1D52F86C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2703" y="2669711"/>
            <a:ext cx="518309" cy="518309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66D4269-E143-4DA1-82CB-ADABDA6CA542}"/>
              </a:ext>
            </a:extLst>
          </p:cNvPr>
          <p:cNvSpPr/>
          <p:nvPr/>
        </p:nvSpPr>
        <p:spPr>
          <a:xfrm>
            <a:off x="457201" y="2669710"/>
            <a:ext cx="518309" cy="5099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Graphic 22" descr="Mathematics">
            <a:extLst>
              <a:ext uri="{FF2B5EF4-FFF2-40B4-BE49-F238E27FC236}">
                <a16:creationId xmlns:a16="http://schemas.microsoft.com/office/drawing/2014/main" id="{E8DF62E6-EB66-4899-BCE6-6C4D4B82A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685894"/>
            <a:ext cx="518309" cy="5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9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Nets, Plans &amp; Elevations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834444"/>
            <a:ext cx="4760786" cy="6280856"/>
          </a:xfrm>
        </p:spPr>
        <p:txBody>
          <a:bodyPr>
            <a:normAutofit/>
          </a:bodyPr>
          <a:lstStyle/>
          <a:p>
            <a:r>
              <a:rPr lang="en-GB" dirty="0"/>
              <a:t>A net is the 2D shape that you would need to cut out and fold to create a 3D shape</a:t>
            </a:r>
          </a:p>
          <a:p>
            <a:r>
              <a:rPr lang="en-GB" dirty="0"/>
              <a:t>Faces are the flat surfaces of a shape. Edges are where these connect. Vertices are straight ‘bones’ of the shape.</a:t>
            </a:r>
          </a:p>
          <a:p>
            <a:r>
              <a:rPr lang="en-GB" dirty="0"/>
              <a:t>Below is a table showing a 3D object, along with information on it’s faces, edges and vertices. Beneath that are four of the 3D shapes linked with their net. What might the fifth one look like?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white, photo, sitting, light&#10;&#10;Description automatically generated">
            <a:extLst>
              <a:ext uri="{FF2B5EF4-FFF2-40B4-BE49-F238E27FC236}">
                <a16:creationId xmlns:a16="http://schemas.microsoft.com/office/drawing/2014/main" id="{4B35709A-BE49-45CB-8850-A7BB9A4BE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329649"/>
            <a:ext cx="5320806" cy="224435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61CB1A-F7F9-48F5-A483-A8B8EB113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46" y="6937923"/>
            <a:ext cx="4382112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Nets, Plans &amp; Elevations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834444"/>
            <a:ext cx="4760786" cy="6280856"/>
          </a:xfrm>
        </p:spPr>
        <p:txBody>
          <a:bodyPr>
            <a:normAutofit/>
          </a:bodyPr>
          <a:lstStyle/>
          <a:p>
            <a:r>
              <a:rPr lang="en-GB" dirty="0"/>
              <a:t>Can you work out which nets go with these 3D shapes?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0" y="2500132"/>
            <a:ext cx="5152095" cy="57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Nets, Plans &amp; Elevations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645344"/>
            <a:ext cx="4760786" cy="5605561"/>
          </a:xfrm>
        </p:spPr>
        <p:txBody>
          <a:bodyPr/>
          <a:lstStyle/>
          <a:p>
            <a:r>
              <a:rPr lang="en-GB" dirty="0"/>
              <a:t>A plan is the view of a 3D object from above. We use this for most of the questions on scale we looked at earlier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 elevation is the view from the side, front or rear of a 3D object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7" y="2410094"/>
            <a:ext cx="3742778" cy="2590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1" y="6396809"/>
            <a:ext cx="4758764" cy="24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34F2E-D5CB-47EC-AA08-1BFCF7D8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08" y="275213"/>
            <a:ext cx="4760785" cy="1907822"/>
          </a:xfrm>
        </p:spPr>
        <p:txBody>
          <a:bodyPr/>
          <a:lstStyle/>
          <a:p>
            <a:r>
              <a:rPr lang="en-GB" dirty="0"/>
              <a:t>Exam Question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B8D394-F1C5-401D-B412-FD0ACA55B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6" r="1955"/>
          <a:stretch/>
        </p:blipFill>
        <p:spPr>
          <a:xfrm>
            <a:off x="555585" y="1111806"/>
            <a:ext cx="3805864" cy="38585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24B2AEEC-B856-4DB5-AAA9-0A46CD5B3F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6" r="774"/>
          <a:stretch/>
        </p:blipFill>
        <p:spPr>
          <a:xfrm>
            <a:off x="555585" y="4683055"/>
            <a:ext cx="5104435" cy="46025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B85831-2859-4BE6-A2DD-939FE19DE439}"/>
              </a:ext>
            </a:extLst>
          </p:cNvPr>
          <p:cNvSpPr/>
          <p:nvPr/>
        </p:nvSpPr>
        <p:spPr>
          <a:xfrm>
            <a:off x="198046" y="814903"/>
            <a:ext cx="518309" cy="5099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Mathematics">
            <a:extLst>
              <a:ext uri="{FF2B5EF4-FFF2-40B4-BE49-F238E27FC236}">
                <a16:creationId xmlns:a16="http://schemas.microsoft.com/office/drawing/2014/main" id="{1907D7EC-FF8D-4AAB-8166-9083310E25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045" y="831087"/>
            <a:ext cx="518309" cy="5183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BA28B6-2555-47CF-8ED2-0ED76DA903AC}"/>
              </a:ext>
            </a:extLst>
          </p:cNvPr>
          <p:cNvSpPr/>
          <p:nvPr/>
        </p:nvSpPr>
        <p:spPr>
          <a:xfrm>
            <a:off x="4361449" y="2951015"/>
            <a:ext cx="1647288" cy="16133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5A878-905D-4695-B517-2063686A3CA4}"/>
              </a:ext>
            </a:extLst>
          </p:cNvPr>
          <p:cNvSpPr txBox="1"/>
          <p:nvPr/>
        </p:nvSpPr>
        <p:spPr>
          <a:xfrm>
            <a:off x="4361449" y="2994717"/>
            <a:ext cx="1717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Remember to look at the number of points being given and the vocabulary used in the question: </a:t>
            </a:r>
            <a:r>
              <a:rPr lang="en-GB" sz="1200" i="1" dirty="0">
                <a:solidFill>
                  <a:srgbClr val="FF0000"/>
                </a:solidFill>
              </a:rPr>
              <a:t>sketch</a:t>
            </a:r>
            <a:r>
              <a:rPr lang="en-GB" sz="1200" dirty="0">
                <a:solidFill>
                  <a:srgbClr val="FF0000"/>
                </a:solidFill>
              </a:rPr>
              <a:t> indicates it does not need to be accurate in scale!</a:t>
            </a:r>
          </a:p>
        </p:txBody>
      </p:sp>
    </p:spTree>
    <p:extLst>
      <p:ext uri="{BB962C8B-B14F-4D97-AF65-F5344CB8AC3E}">
        <p14:creationId xmlns:p14="http://schemas.microsoft.com/office/powerpoint/2010/main" val="332777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FAFCBA-F41D-44A1-9B06-D24A121C7C58}"/>
              </a:ext>
            </a:extLst>
          </p:cNvPr>
          <p:cNvSpPr/>
          <p:nvPr/>
        </p:nvSpPr>
        <p:spPr>
          <a:xfrm>
            <a:off x="329878" y="3668464"/>
            <a:ext cx="5270509" cy="2778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Guide:</a:t>
            </a:r>
            <a:br>
              <a:rPr lang="en-GB" dirty="0"/>
            </a:b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4396"/>
            <a:ext cx="4760786" cy="3820275"/>
          </a:xfrm>
        </p:spPr>
        <p:txBody>
          <a:bodyPr/>
          <a:lstStyle/>
          <a:p>
            <a:r>
              <a:rPr lang="en-GB" dirty="0"/>
              <a:t>Remember, no matter what we are doing in Functional Skills maths, we are doing with an understanding of both maths and problem solving.</a:t>
            </a:r>
          </a:p>
          <a:p>
            <a:pPr lvl="1"/>
            <a:r>
              <a:rPr lang="en-GB" dirty="0"/>
              <a:t>You may need to buy more than you need.</a:t>
            </a:r>
          </a:p>
          <a:p>
            <a:pPr lvl="1"/>
            <a:r>
              <a:rPr lang="en-GB" dirty="0"/>
              <a:t>Read the question: if they haven’t told you to do or not do something explicitly, and you can use a method to find an answer, then use it!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6E728-5D2D-4F31-87D5-1CEB776D662C}"/>
              </a:ext>
            </a:extLst>
          </p:cNvPr>
          <p:cNvSpPr txBox="1"/>
          <p:nvPr/>
        </p:nvSpPr>
        <p:spPr>
          <a:xfrm>
            <a:off x="1805650" y="3727048"/>
            <a:ext cx="38080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Within this booklet (as well as the others) you may see these symbols next to questions. Red means it was designed to be completed without a calculator, while green means it’s fine to use your calculator! If both are there, it means this could be on either paper!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62532F-6DE4-46B2-A703-72C9A91FA855}"/>
              </a:ext>
            </a:extLst>
          </p:cNvPr>
          <p:cNvSpPr/>
          <p:nvPr/>
        </p:nvSpPr>
        <p:spPr>
          <a:xfrm>
            <a:off x="610564" y="3794291"/>
            <a:ext cx="906138" cy="9195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Mathematics">
            <a:extLst>
              <a:ext uri="{FF2B5EF4-FFF2-40B4-BE49-F238E27FC236}">
                <a16:creationId xmlns:a16="http://schemas.microsoft.com/office/drawing/2014/main" id="{C47D3466-F68E-4935-924D-F7FFE66C2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564" y="3778998"/>
            <a:ext cx="934883" cy="93488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D023D0-0E4B-48F7-8DE9-A8F7DDBF86DB}"/>
              </a:ext>
            </a:extLst>
          </p:cNvPr>
          <p:cNvSpPr/>
          <p:nvPr/>
        </p:nvSpPr>
        <p:spPr>
          <a:xfrm>
            <a:off x="610564" y="4817157"/>
            <a:ext cx="906138" cy="9195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Mathematics">
            <a:extLst>
              <a:ext uri="{FF2B5EF4-FFF2-40B4-BE49-F238E27FC236}">
                <a16:creationId xmlns:a16="http://schemas.microsoft.com/office/drawing/2014/main" id="{875C87C9-C15C-4D44-A1DD-C40C706FC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564" y="4810528"/>
            <a:ext cx="934883" cy="93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0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Isometric Drawing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3390"/>
            <a:ext cx="4760786" cy="3762060"/>
          </a:xfrm>
        </p:spPr>
        <p:txBody>
          <a:bodyPr>
            <a:normAutofit/>
          </a:bodyPr>
          <a:lstStyle/>
          <a:p>
            <a:r>
              <a:rPr lang="en-GB" dirty="0"/>
              <a:t>Isometric drawings don’t come up very often in FS, but it’s important for us to know it and be able to understand.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You might need to re-create a 3D image. Below is an example how you should do this</a:t>
            </a:r>
          </a:p>
          <a:p>
            <a:endParaRPr lang="en-GB" dirty="0"/>
          </a:p>
        </p:txBody>
      </p:sp>
      <p:pic>
        <p:nvPicPr>
          <p:cNvPr id="5" name="Picture 2" descr="http://www.mr-d-n-t.co.uk/Graphics%20Resources/DRAWING/isomgr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82" y="5397002"/>
            <a:ext cx="3092603" cy="251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t="41270" r="46317" b="29365"/>
          <a:stretch/>
        </p:blipFill>
        <p:spPr bwMode="auto">
          <a:xfrm>
            <a:off x="790724" y="5776228"/>
            <a:ext cx="780715" cy="151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508416" y="6463147"/>
            <a:ext cx="0" cy="12048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16077" y="6284544"/>
            <a:ext cx="340699" cy="1879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508416" y="6058547"/>
            <a:ext cx="348360" cy="2127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134344" y="6071134"/>
            <a:ext cx="389394" cy="2001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142004" y="6283283"/>
            <a:ext cx="340699" cy="1798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523738" y="6685253"/>
            <a:ext cx="317716" cy="1869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516077" y="7076319"/>
            <a:ext cx="348360" cy="2000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523738" y="7490589"/>
            <a:ext cx="333038" cy="1774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856776" y="6271288"/>
            <a:ext cx="7661" cy="12193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137624" y="6267457"/>
            <a:ext cx="4381" cy="11862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3156226" y="6713071"/>
            <a:ext cx="322647" cy="1717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3138174" y="7100632"/>
            <a:ext cx="348360" cy="1912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3149115" y="7465714"/>
            <a:ext cx="337421" cy="200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/>
          <p:cNvSpPr txBox="1">
            <a:spLocks/>
          </p:cNvSpPr>
          <p:nvPr/>
        </p:nvSpPr>
        <p:spPr>
          <a:xfrm>
            <a:off x="457199" y="2441864"/>
            <a:ext cx="5029201" cy="4796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You may be asked to draw a 3D shape on an isometric grid </a:t>
            </a:r>
          </a:p>
          <a:p>
            <a:endParaRPr lang="en-GB" dirty="0"/>
          </a:p>
          <a:p>
            <a:r>
              <a:rPr lang="en-GB" dirty="0"/>
              <a:t>An isometric grid is made up of triangles or dots in a triangular formation</a:t>
            </a:r>
          </a:p>
          <a:p>
            <a:endParaRPr lang="en-GB" dirty="0"/>
          </a:p>
          <a:p>
            <a:r>
              <a:rPr lang="en-GB" dirty="0"/>
              <a:t>Always start drawing your shape from a corner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9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72A040-E0AE-4604-A2EF-CEF821A33BA4}"/>
              </a:ext>
            </a:extLst>
          </p:cNvPr>
          <p:cNvSpPr txBox="1"/>
          <p:nvPr/>
        </p:nvSpPr>
        <p:spPr>
          <a:xfrm>
            <a:off x="484068" y="2269338"/>
            <a:ext cx="4469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confident do you feel with the following topics now that we have covered them?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2A300F-2EAA-4D69-860B-C298707BDCD0}"/>
              </a:ext>
            </a:extLst>
          </p:cNvPr>
          <p:cNvSpPr txBox="1">
            <a:spLocks/>
          </p:cNvSpPr>
          <p:nvPr/>
        </p:nvSpPr>
        <p:spPr>
          <a:xfrm>
            <a:off x="484068" y="775465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u="sng" dirty="0"/>
              <a:t>Shape:</a:t>
            </a:r>
            <a:br>
              <a:rPr lang="en-GB" dirty="0"/>
            </a:br>
            <a:r>
              <a:rPr lang="en-GB" sz="1600" dirty="0"/>
              <a:t>Scale, Reflective and Rotational Symmetry, Angles, Identifying Shapes, Nets, Plans &amp; Elevations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987E00-C751-483A-934C-C28D04DCA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08991"/>
              </p:ext>
            </p:extLst>
          </p:nvPr>
        </p:nvGraphicFramePr>
        <p:xfrm>
          <a:off x="581418" y="3702049"/>
          <a:ext cx="4566212" cy="3402960"/>
        </p:xfrm>
        <a:graphic>
          <a:graphicData uri="http://schemas.openxmlformats.org/drawingml/2006/table">
            <a:tbl>
              <a:tblPr firstCol="1">
                <a:tableStyleId>{3C2FFA5D-87B4-456A-9821-1D502468CF0F}</a:tableStyleId>
              </a:tblPr>
              <a:tblGrid>
                <a:gridCol w="1478876">
                  <a:extLst>
                    <a:ext uri="{9D8B030D-6E8A-4147-A177-3AD203B41FA5}">
                      <a16:colId xmlns:a16="http://schemas.microsoft.com/office/drawing/2014/main" val="1848481671"/>
                    </a:ext>
                  </a:extLst>
                </a:gridCol>
                <a:gridCol w="936514">
                  <a:extLst>
                    <a:ext uri="{9D8B030D-6E8A-4147-A177-3AD203B41FA5}">
                      <a16:colId xmlns:a16="http://schemas.microsoft.com/office/drawing/2014/main" val="1524117837"/>
                    </a:ext>
                  </a:extLst>
                </a:gridCol>
                <a:gridCol w="1009269">
                  <a:extLst>
                    <a:ext uri="{9D8B030D-6E8A-4147-A177-3AD203B41FA5}">
                      <a16:colId xmlns:a16="http://schemas.microsoft.com/office/drawing/2014/main" val="2047186974"/>
                    </a:ext>
                  </a:extLst>
                </a:gridCol>
                <a:gridCol w="1141553">
                  <a:extLst>
                    <a:ext uri="{9D8B030D-6E8A-4147-A177-3AD203B41FA5}">
                      <a16:colId xmlns:a16="http://schemas.microsoft.com/office/drawing/2014/main" val="851776969"/>
                    </a:ext>
                  </a:extLst>
                </a:gridCol>
              </a:tblGrid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TOPIC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Confident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Need More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29990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Scale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1361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Shape Knowledge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81004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Symmetry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12112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Angles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524832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Nets, Plans &amp; Elevations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28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88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430A39-58C4-4AFE-8834-317F33B1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498056"/>
              </p:ext>
            </p:extLst>
          </p:nvPr>
        </p:nvGraphicFramePr>
        <p:xfrm>
          <a:off x="581418" y="3702049"/>
          <a:ext cx="4566212" cy="3402960"/>
        </p:xfrm>
        <a:graphic>
          <a:graphicData uri="http://schemas.openxmlformats.org/drawingml/2006/table">
            <a:tbl>
              <a:tblPr firstCol="1">
                <a:tableStyleId>{3C2FFA5D-87B4-456A-9821-1D502468CF0F}</a:tableStyleId>
              </a:tblPr>
              <a:tblGrid>
                <a:gridCol w="1478876">
                  <a:extLst>
                    <a:ext uri="{9D8B030D-6E8A-4147-A177-3AD203B41FA5}">
                      <a16:colId xmlns:a16="http://schemas.microsoft.com/office/drawing/2014/main" val="1848481671"/>
                    </a:ext>
                  </a:extLst>
                </a:gridCol>
                <a:gridCol w="936514">
                  <a:extLst>
                    <a:ext uri="{9D8B030D-6E8A-4147-A177-3AD203B41FA5}">
                      <a16:colId xmlns:a16="http://schemas.microsoft.com/office/drawing/2014/main" val="1524117837"/>
                    </a:ext>
                  </a:extLst>
                </a:gridCol>
                <a:gridCol w="1009269">
                  <a:extLst>
                    <a:ext uri="{9D8B030D-6E8A-4147-A177-3AD203B41FA5}">
                      <a16:colId xmlns:a16="http://schemas.microsoft.com/office/drawing/2014/main" val="2047186974"/>
                    </a:ext>
                  </a:extLst>
                </a:gridCol>
                <a:gridCol w="1141553">
                  <a:extLst>
                    <a:ext uri="{9D8B030D-6E8A-4147-A177-3AD203B41FA5}">
                      <a16:colId xmlns:a16="http://schemas.microsoft.com/office/drawing/2014/main" val="851776969"/>
                    </a:ext>
                  </a:extLst>
                </a:gridCol>
              </a:tblGrid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TOPIC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Confident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Need More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29990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Scale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1361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Shape Knowledge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81004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Symmetry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12112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Angles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524832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Nets, Plans &amp; Elevations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281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72A040-E0AE-4604-A2EF-CEF821A33BA4}"/>
              </a:ext>
            </a:extLst>
          </p:cNvPr>
          <p:cNvSpPr txBox="1"/>
          <p:nvPr/>
        </p:nvSpPr>
        <p:spPr>
          <a:xfrm>
            <a:off x="484068" y="2095018"/>
            <a:ext cx="4469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confident are you on the following topics? </a:t>
            </a:r>
          </a:p>
          <a:p>
            <a:endParaRPr lang="en-GB" dirty="0"/>
          </a:p>
          <a:p>
            <a:r>
              <a:rPr lang="en-GB" dirty="0"/>
              <a:t>We will be covering all of these subjects withing our sessions.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2A300F-2EAA-4D69-860B-C298707BDCD0}"/>
              </a:ext>
            </a:extLst>
          </p:cNvPr>
          <p:cNvSpPr txBox="1">
            <a:spLocks/>
          </p:cNvSpPr>
          <p:nvPr/>
        </p:nvSpPr>
        <p:spPr>
          <a:xfrm>
            <a:off x="484068" y="775465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u="sng" dirty="0"/>
              <a:t>Shape:</a:t>
            </a:r>
            <a:br>
              <a:rPr lang="en-GB" dirty="0"/>
            </a:br>
            <a:r>
              <a:rPr lang="en-GB" sz="1600" dirty="0"/>
              <a:t>Scale, Reflective and Rotational Symmetry, Angles, Identifying Shapes, Nets, Plans &amp; Elevations</a:t>
            </a:r>
          </a:p>
        </p:txBody>
      </p:sp>
    </p:spTree>
    <p:extLst>
      <p:ext uri="{BB962C8B-B14F-4D97-AF65-F5344CB8AC3E}">
        <p14:creationId xmlns:p14="http://schemas.microsoft.com/office/powerpoint/2010/main" val="144671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Scale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16863" y="2867890"/>
            <a:ext cx="5110481" cy="3546622"/>
            <a:chOff x="1043608" y="1700808"/>
            <a:chExt cx="8712968" cy="5031824"/>
          </a:xfrm>
        </p:grpSpPr>
        <p:pic>
          <p:nvPicPr>
            <p:cNvPr id="5" name="Picture 2" descr="scan0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908" r="-12749" b="17770"/>
            <a:stretch>
              <a:fillRect/>
            </a:stretch>
          </p:blipFill>
          <p:spPr bwMode="auto">
            <a:xfrm>
              <a:off x="1043608" y="1700808"/>
              <a:ext cx="8712968" cy="503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132856"/>
              <a:ext cx="21717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773408" y="6342834"/>
              <a:ext cx="2326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200" dirty="0"/>
                <a:t>Plan by Andy Guard Associates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1675" y="6981162"/>
            <a:ext cx="44956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36669A"/>
                </a:solidFill>
                <a:latin typeface="Calibri" pitchFamily="34" charset="0"/>
              </a:rPr>
              <a:t>•</a:t>
            </a:r>
            <a:r>
              <a:rPr lang="en-GB" altLang="en-US" dirty="0"/>
              <a:t> </a:t>
            </a:r>
            <a:r>
              <a:rPr lang="en-GB" altLang="en-US" dirty="0">
                <a:latin typeface="Calibri" pitchFamily="34" charset="0"/>
              </a:rPr>
              <a:t>Who uses a plan like this?  Why?</a:t>
            </a:r>
          </a:p>
          <a:p>
            <a:pPr eaLnBrk="1" hangingPunct="1"/>
            <a:r>
              <a:rPr lang="en-GB" altLang="en-US" b="1" dirty="0">
                <a:solidFill>
                  <a:srgbClr val="36669A"/>
                </a:solidFill>
                <a:latin typeface="Calibri" pitchFamily="34" charset="0"/>
              </a:rPr>
              <a:t>•</a:t>
            </a:r>
            <a:r>
              <a:rPr lang="en-GB" altLang="en-US" dirty="0"/>
              <a:t> </a:t>
            </a:r>
            <a:r>
              <a:rPr lang="en-GB" altLang="en-US" dirty="0">
                <a:latin typeface="Calibri" pitchFamily="34" charset="0"/>
              </a:rPr>
              <a:t>What information can you get from a scale diagram like this one?</a:t>
            </a:r>
          </a:p>
          <a:p>
            <a:pPr eaLnBrk="1" hangingPunct="1"/>
            <a:r>
              <a:rPr lang="en-GB" altLang="en-US" b="1" dirty="0">
                <a:solidFill>
                  <a:srgbClr val="36669A"/>
                </a:solidFill>
                <a:latin typeface="Calibri" pitchFamily="34" charset="0"/>
              </a:rPr>
              <a:t>•</a:t>
            </a:r>
            <a:r>
              <a:rPr lang="en-GB" altLang="en-US" dirty="0"/>
              <a:t> </a:t>
            </a:r>
            <a:r>
              <a:rPr lang="en-GB" altLang="en-US" dirty="0">
                <a:latin typeface="Calibri" pitchFamily="34" charset="0"/>
              </a:rPr>
              <a:t>The scale is 1 : 100. What does this mean? </a:t>
            </a:r>
          </a:p>
          <a:p>
            <a:pPr eaLnBrk="1" hangingPunct="1"/>
            <a:endParaRPr lang="en-GB" altLang="en-US" sz="24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675" y="1818533"/>
            <a:ext cx="4359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Scale is how we represent the real world in a small space. </a:t>
            </a:r>
          </a:p>
          <a:p>
            <a:r>
              <a:rPr lang="en-GB" sz="1600" dirty="0"/>
              <a:t>Take a look below:</a:t>
            </a:r>
          </a:p>
        </p:txBody>
      </p:sp>
    </p:spTree>
    <p:extLst>
      <p:ext uri="{BB962C8B-B14F-4D97-AF65-F5344CB8AC3E}">
        <p14:creationId xmlns:p14="http://schemas.microsoft.com/office/powerpoint/2010/main" val="28731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Scale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17605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600" dirty="0"/>
              <a:t>Using Scale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70163" y="2421081"/>
            <a:ext cx="4947822" cy="5101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Scale is usually written as a ratio </a:t>
            </a:r>
          </a:p>
          <a:p>
            <a:r>
              <a:rPr lang="en-GB" dirty="0">
                <a:solidFill>
                  <a:srgbClr val="FF0000"/>
                </a:solidFill>
              </a:rPr>
              <a:t>e.g. 1:50</a:t>
            </a:r>
          </a:p>
          <a:p>
            <a:r>
              <a:rPr lang="en-GB" dirty="0"/>
              <a:t>To work out the actual size you multiply the size on the plan by the scale factor </a:t>
            </a:r>
          </a:p>
          <a:p>
            <a:r>
              <a:rPr lang="en-GB" dirty="0">
                <a:solidFill>
                  <a:srgbClr val="FF0000"/>
                </a:solidFill>
              </a:rPr>
              <a:t>e.g. a length of 5cm on the plan would represent a real measurement of 5 x 50 = 250cm (using scale 1:50)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To draw an object to scale you divide the real size by the scale factor  </a:t>
            </a:r>
          </a:p>
          <a:p>
            <a:r>
              <a:rPr lang="en-GB" dirty="0">
                <a:solidFill>
                  <a:srgbClr val="FF0000"/>
                </a:solidFill>
              </a:rPr>
              <a:t>e.g. a real object measuring 4m would be 400÷50 = 8cm on the plan </a:t>
            </a:r>
            <a:r>
              <a:rPr lang="en-GB" dirty="0">
                <a:solidFill>
                  <a:srgbClr val="0070C0"/>
                </a:solidFill>
              </a:rPr>
              <a:t>(why did I use 400?)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3419" y="4444085"/>
            <a:ext cx="2348346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Does this remind you of anything we have already looked at?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3419" y="7677489"/>
            <a:ext cx="2348346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Does this remind you of anything we have already looked at?</a:t>
            </a:r>
          </a:p>
        </p:txBody>
      </p:sp>
    </p:spTree>
    <p:extLst>
      <p:ext uri="{BB962C8B-B14F-4D97-AF65-F5344CB8AC3E}">
        <p14:creationId xmlns:p14="http://schemas.microsoft.com/office/powerpoint/2010/main" val="6844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6052"/>
            <a:ext cx="4760785" cy="1907822"/>
          </a:xfrm>
        </p:spPr>
        <p:txBody>
          <a:bodyPr/>
          <a:lstStyle/>
          <a:p>
            <a:r>
              <a:rPr lang="en-GB" dirty="0"/>
              <a:t>Exam Question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24"/>
          <a:stretch/>
        </p:blipFill>
        <p:spPr bwMode="auto">
          <a:xfrm>
            <a:off x="457200" y="1465993"/>
            <a:ext cx="4760785" cy="282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88873"/>
            <a:ext cx="3708213" cy="467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0A4AC1-3D69-4248-9D62-7D61C0C504C2}"/>
              </a:ext>
            </a:extLst>
          </p:cNvPr>
          <p:cNvSpPr/>
          <p:nvPr/>
        </p:nvSpPr>
        <p:spPr>
          <a:xfrm>
            <a:off x="198046" y="814903"/>
            <a:ext cx="518309" cy="5099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Mathematics">
            <a:extLst>
              <a:ext uri="{FF2B5EF4-FFF2-40B4-BE49-F238E27FC236}">
                <a16:creationId xmlns:a16="http://schemas.microsoft.com/office/drawing/2014/main" id="{DEB9D6E1-530D-45DF-BA43-71794B752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045" y="831087"/>
            <a:ext cx="518309" cy="51830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1B9779-3B37-431A-A03A-E088AF6E571D}"/>
              </a:ext>
            </a:extLst>
          </p:cNvPr>
          <p:cNvSpPr/>
          <p:nvPr/>
        </p:nvSpPr>
        <p:spPr>
          <a:xfrm>
            <a:off x="862314" y="806584"/>
            <a:ext cx="518309" cy="5099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Mathematics">
            <a:extLst>
              <a:ext uri="{FF2B5EF4-FFF2-40B4-BE49-F238E27FC236}">
                <a16:creationId xmlns:a16="http://schemas.microsoft.com/office/drawing/2014/main" id="{B81DB383-638F-4801-9826-34EAA9A8D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314" y="806585"/>
            <a:ext cx="518309" cy="5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8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8472"/>
            <a:ext cx="4760786" cy="775738"/>
          </a:xfrm>
        </p:spPr>
        <p:txBody>
          <a:bodyPr/>
          <a:lstStyle/>
          <a:p>
            <a:r>
              <a:rPr lang="en-GB" dirty="0"/>
              <a:t>For Functional Skills you need to be able to identify shapes. For most this won’t be too much of a problem. Here are some examples below:</a:t>
            </a:r>
          </a:p>
        </p:txBody>
      </p:sp>
      <p:sp>
        <p:nvSpPr>
          <p:cNvPr id="4" name="Rectangle 3"/>
          <p:cNvSpPr/>
          <p:nvPr/>
        </p:nvSpPr>
        <p:spPr>
          <a:xfrm>
            <a:off x="945573" y="2867891"/>
            <a:ext cx="644236" cy="633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45573" y="4080164"/>
            <a:ext cx="1215736" cy="633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945573" y="5174673"/>
            <a:ext cx="862445" cy="7065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gular Pentagon 7"/>
          <p:cNvSpPr/>
          <p:nvPr/>
        </p:nvSpPr>
        <p:spPr>
          <a:xfrm>
            <a:off x="945573" y="7498901"/>
            <a:ext cx="1122218" cy="105987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945573" y="6341919"/>
            <a:ext cx="862445" cy="851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504209" y="6341919"/>
            <a:ext cx="271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Circle: Perfectly round shape, with no sides.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4209" y="4073920"/>
            <a:ext cx="2713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Rectangle: Two sides are longer than the other two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4209" y="5168772"/>
            <a:ext cx="2713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Triangle: Three even sides (is this our only option?)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6609" y="2940755"/>
            <a:ext cx="271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Square: Four even length sides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56609" y="7626927"/>
            <a:ext cx="271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Pentagon: A five sided shape.</a:t>
            </a:r>
          </a:p>
        </p:txBody>
      </p:sp>
    </p:spTree>
    <p:extLst>
      <p:ext uri="{BB962C8B-B14F-4D97-AF65-F5344CB8AC3E}">
        <p14:creationId xmlns:p14="http://schemas.microsoft.com/office/powerpoint/2010/main" val="167090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4953"/>
            <a:ext cx="4760786" cy="609483"/>
          </a:xfrm>
        </p:spPr>
        <p:txBody>
          <a:bodyPr/>
          <a:lstStyle/>
          <a:p>
            <a:r>
              <a:rPr lang="en-GB" dirty="0"/>
              <a:t>There are more shapes though!! They can still come up in FS, so we need to go over them: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71" y="3401513"/>
            <a:ext cx="3105583" cy="3019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" y="2260192"/>
            <a:ext cx="511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Triangles</a:t>
            </a:r>
          </a:p>
          <a:p>
            <a:r>
              <a:rPr lang="en-GB" sz="1400" dirty="0"/>
              <a:t>These are the different types of triangle you could encounter… Don’t worry though! The formula for area is the same, no matter what!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6608573"/>
            <a:ext cx="58916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Other shapes!!</a:t>
            </a:r>
          </a:p>
          <a:p>
            <a:endParaRPr lang="en-GB" sz="1400" dirty="0"/>
          </a:p>
          <a:p>
            <a:r>
              <a:rPr lang="en-GB" sz="1400" dirty="0"/>
              <a:t>6 sided = Hexagon</a:t>
            </a:r>
          </a:p>
          <a:p>
            <a:endParaRPr lang="en-GB" sz="1400" dirty="0"/>
          </a:p>
          <a:p>
            <a:r>
              <a:rPr lang="en-GB" sz="1400" dirty="0"/>
              <a:t>7 sided = Heptagon</a:t>
            </a:r>
          </a:p>
          <a:p>
            <a:endParaRPr lang="en-GB" sz="1400" dirty="0"/>
          </a:p>
          <a:p>
            <a:r>
              <a:rPr lang="en-GB" sz="1400" dirty="0"/>
              <a:t>8 sided =  Octagon</a:t>
            </a:r>
          </a:p>
          <a:p>
            <a:endParaRPr lang="en-GB" sz="1400" dirty="0"/>
          </a:p>
          <a:p>
            <a:r>
              <a:rPr lang="en-GB" sz="1400" dirty="0"/>
              <a:t>9 sided = Nonagon</a:t>
            </a:r>
          </a:p>
          <a:p>
            <a:endParaRPr lang="en-GB" sz="1400" dirty="0"/>
          </a:p>
          <a:p>
            <a:r>
              <a:rPr lang="en-GB" sz="1400" dirty="0"/>
              <a:t>10 sided = Decagon</a:t>
            </a:r>
          </a:p>
        </p:txBody>
      </p:sp>
      <p:sp>
        <p:nvSpPr>
          <p:cNvPr id="8" name="Hexagon 7"/>
          <p:cNvSpPr/>
          <p:nvPr/>
        </p:nvSpPr>
        <p:spPr>
          <a:xfrm>
            <a:off x="4384963" y="7043226"/>
            <a:ext cx="488373" cy="42602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ptagon 8"/>
          <p:cNvSpPr/>
          <p:nvPr/>
        </p:nvSpPr>
        <p:spPr>
          <a:xfrm>
            <a:off x="5112327" y="6655333"/>
            <a:ext cx="654628" cy="67493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ctagon 9"/>
          <p:cNvSpPr/>
          <p:nvPr/>
        </p:nvSpPr>
        <p:spPr>
          <a:xfrm>
            <a:off x="4722666" y="7608243"/>
            <a:ext cx="613064" cy="59228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ecagon 10"/>
          <p:cNvSpPr/>
          <p:nvPr/>
        </p:nvSpPr>
        <p:spPr>
          <a:xfrm>
            <a:off x="3709551" y="7499612"/>
            <a:ext cx="675409" cy="623455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421081" y="8216674"/>
            <a:ext cx="1963882" cy="14773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Try matching the shapes to the types! </a:t>
            </a:r>
          </a:p>
          <a:p>
            <a:r>
              <a:rPr lang="en-GB" dirty="0"/>
              <a:t>Which one is missing?</a:t>
            </a:r>
          </a:p>
        </p:txBody>
      </p:sp>
    </p:spTree>
    <p:extLst>
      <p:ext uri="{BB962C8B-B14F-4D97-AF65-F5344CB8AC3E}">
        <p14:creationId xmlns:p14="http://schemas.microsoft.com/office/powerpoint/2010/main" val="179936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Reflective &amp; Rotational Symmetry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71700"/>
            <a:ext cx="4312227" cy="5687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dirty="0"/>
              <a:t>There are 2 types of symmetry</a:t>
            </a:r>
          </a:p>
          <a:p>
            <a:pPr marL="0" indent="0">
              <a:buNone/>
            </a:pPr>
            <a:r>
              <a:rPr lang="en-GB" dirty="0"/>
              <a:t>1. Mirror or reflective symmetry</a:t>
            </a:r>
          </a:p>
          <a:p>
            <a:pPr marL="0" indent="0">
              <a:buFont typeface="Wingdings 3" charset="2"/>
              <a:buNone/>
            </a:pPr>
            <a:r>
              <a:rPr lang="en-GB" dirty="0">
                <a:solidFill>
                  <a:srgbClr val="FF0000"/>
                </a:solidFill>
              </a:rPr>
              <a:t>The shape or pattern is reflected in a mirror line</a:t>
            </a:r>
          </a:p>
          <a:p>
            <a:pPr marL="0" indent="0">
              <a:buFont typeface="Wingdings 3" charset="2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GB" dirty="0"/>
              <a:t>2. Rotational symmetry</a:t>
            </a:r>
          </a:p>
          <a:p>
            <a:pPr marL="0" indent="0">
              <a:buFont typeface="Wingdings 3" charset="2"/>
              <a:buNone/>
            </a:pPr>
            <a:r>
              <a:rPr lang="en-GB" dirty="0">
                <a:solidFill>
                  <a:srgbClr val="FF0000"/>
                </a:solidFill>
              </a:rPr>
              <a:t>The shape or pattern is rotated. This is equal to the number of points in a shape.</a:t>
            </a:r>
            <a:endParaRPr lang="en-GB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70A108-D8DD-4426-AAF4-1C9FF930B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871" b="5613"/>
          <a:stretch/>
        </p:blipFill>
        <p:spPr>
          <a:xfrm>
            <a:off x="457200" y="7940233"/>
            <a:ext cx="4124325" cy="1341880"/>
          </a:xfrm>
          <a:prstGeom prst="rect">
            <a:avLst/>
          </a:prstGeom>
        </p:spPr>
      </p:pic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AB4E9F2-5164-4EB3-949B-FCB1E68C6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1" t="3168" r="2791" b="4772"/>
          <a:stretch/>
        </p:blipFill>
        <p:spPr>
          <a:xfrm>
            <a:off x="1233674" y="3287209"/>
            <a:ext cx="3207835" cy="293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412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D21A48B239540891180DE06884B64" ma:contentTypeVersion="12" ma:contentTypeDescription="Create a new document." ma:contentTypeScope="" ma:versionID="44d96795b744bc753998d42cc6636169">
  <xsd:schema xmlns:xsd="http://www.w3.org/2001/XMLSchema" xmlns:xs="http://www.w3.org/2001/XMLSchema" xmlns:p="http://schemas.microsoft.com/office/2006/metadata/properties" xmlns:ns2="5257eb83-22a3-41bf-962e-55ddf45a1f82" xmlns:ns3="613aec43-0389-4d79-8514-a460f1622ea9" targetNamespace="http://schemas.microsoft.com/office/2006/metadata/properties" ma:root="true" ma:fieldsID="e446ba11c94c59d5d7d4729bd2d019eb" ns2:_="" ns3:_="">
    <xsd:import namespace="5257eb83-22a3-41bf-962e-55ddf45a1f82"/>
    <xsd:import namespace="613aec43-0389-4d79-8514-a460f1622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7eb83-22a3-41bf-962e-55ddf45a1f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aec43-0389-4d79-8514-a460f1622e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550638-EBBD-43BA-9F04-B520DB8BE9E2}"/>
</file>

<file path=customXml/itemProps2.xml><?xml version="1.0" encoding="utf-8"?>
<ds:datastoreItem xmlns:ds="http://schemas.openxmlformats.org/officeDocument/2006/customXml" ds:itemID="{67570CEA-13A0-4639-BD8E-5660CB48E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2A554-0D6B-4BD2-9891-01261DAD721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1316</Words>
  <Application>Microsoft Office PowerPoint</Application>
  <PresentationFormat>A4 Paper (210x297 mm)</PresentationFormat>
  <Paragraphs>228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Facet</vt:lpstr>
      <vt:lpstr>Functional Skills Maths Booklet 4</vt:lpstr>
      <vt:lpstr>Guide: </vt:lpstr>
      <vt:lpstr>PowerPoint Presentation</vt:lpstr>
      <vt:lpstr>Scale</vt:lpstr>
      <vt:lpstr>Scale</vt:lpstr>
      <vt:lpstr>Exam Question</vt:lpstr>
      <vt:lpstr>Identifying Shapes</vt:lpstr>
      <vt:lpstr>Identifying Shapes</vt:lpstr>
      <vt:lpstr>Reflective &amp; Rotational Symmetry</vt:lpstr>
      <vt:lpstr>Reflective &amp; Rotational Symmetry</vt:lpstr>
      <vt:lpstr>Angles</vt:lpstr>
      <vt:lpstr>Angles</vt:lpstr>
      <vt:lpstr>Angles &amp; Shapes</vt:lpstr>
      <vt:lpstr>Exam Question</vt:lpstr>
      <vt:lpstr>Angles &amp; Bearings</vt:lpstr>
      <vt:lpstr>Nets, Plans &amp; Elevations</vt:lpstr>
      <vt:lpstr>Nets, Plans &amp; Elevations</vt:lpstr>
      <vt:lpstr>Nets, Plans &amp; Elevations</vt:lpstr>
      <vt:lpstr>Exam Question</vt:lpstr>
      <vt:lpstr>Isometric Drawing</vt:lpstr>
      <vt:lpstr>PowerPoint Presentation</vt:lpstr>
    </vt:vector>
  </TitlesOfParts>
  <Company>Chichester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Skills Maths</dc:title>
  <dc:creator>Matthew Hazzard</dc:creator>
  <cp:lastModifiedBy>Matthew Hazzard</cp:lastModifiedBy>
  <cp:revision>71</cp:revision>
  <cp:lastPrinted>2019-11-26T11:29:13Z</cp:lastPrinted>
  <dcterms:created xsi:type="dcterms:W3CDTF">2019-11-25T09:19:01Z</dcterms:created>
  <dcterms:modified xsi:type="dcterms:W3CDTF">2020-03-27T09:09:06Z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0x010100AEDD21A48B239540891180DE06884B64</vt:lpwstr>
  </property>
</Properties>
</file>