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9" r:id="rId4"/>
  </p:sldMasterIdLst>
  <p:sldIdLst>
    <p:sldId id="322" r:id="rId5"/>
    <p:sldId id="258" r:id="rId6"/>
    <p:sldId id="329" r:id="rId7"/>
    <p:sldId id="312" r:id="rId8"/>
    <p:sldId id="313" r:id="rId9"/>
    <p:sldId id="333" r:id="rId10"/>
    <p:sldId id="334" r:id="rId11"/>
    <p:sldId id="328" r:id="rId12"/>
    <p:sldId id="314" r:id="rId13"/>
    <p:sldId id="315" r:id="rId14"/>
    <p:sldId id="316" r:id="rId15"/>
    <p:sldId id="339" r:id="rId16"/>
    <p:sldId id="340" r:id="rId17"/>
    <p:sldId id="317" r:id="rId18"/>
    <p:sldId id="318" r:id="rId19"/>
    <p:sldId id="342" r:id="rId20"/>
    <p:sldId id="335" r:id="rId21"/>
    <p:sldId id="336" r:id="rId22"/>
    <p:sldId id="319" r:id="rId23"/>
    <p:sldId id="337" r:id="rId24"/>
    <p:sldId id="341" r:id="rId25"/>
    <p:sldId id="338" r:id="rId26"/>
    <p:sldId id="311" r:id="rId27"/>
    <p:sldId id="330" r:id="rId28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hew Hazzard" initials="MH" lastIdx="1" clrIdx="0">
    <p:extLst>
      <p:ext uri="{19B8F6BF-5375-455C-9EA6-DF929625EA0E}">
        <p15:presenceInfo xmlns:p15="http://schemas.microsoft.com/office/powerpoint/2012/main" userId="f6b18e62a5f6c0c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85" d="100"/>
          <a:sy n="85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2231"/>
            <a:ext cx="6878487" cy="9930462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473216"/>
            <a:ext cx="4370039" cy="237799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851205"/>
            <a:ext cx="4370039" cy="158441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600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49163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647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5246511"/>
            <a:ext cx="4064853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6942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0649"/>
            <a:ext cx="4760786" cy="3748998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952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5383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80533"/>
            <a:ext cx="4756099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3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8391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80534"/>
            <a:ext cx="734109" cy="7585429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80534"/>
            <a:ext cx="3896270" cy="75854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26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940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01254"/>
            <a:ext cx="4760786" cy="263839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42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19078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20851"/>
            <a:ext cx="2316082" cy="56055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120853"/>
            <a:ext cx="2316083" cy="560556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58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613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80533"/>
            <a:ext cx="4760786" cy="19078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02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001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164650"/>
            <a:ext cx="2092637" cy="1846673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743781"/>
            <a:ext cx="2539528" cy="798263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011323"/>
            <a:ext cx="2092637" cy="373309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721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34200"/>
            <a:ext cx="4760786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80533"/>
            <a:ext cx="4760786" cy="555492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752822"/>
            <a:ext cx="4760786" cy="97359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12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2231"/>
            <a:ext cx="6878488" cy="9930462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0853"/>
            <a:ext cx="4760786" cy="560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726414"/>
            <a:ext cx="5130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726414"/>
            <a:ext cx="346723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726414"/>
            <a:ext cx="38447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945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9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Functional Skills Maths</a:t>
            </a:r>
            <a:br>
              <a:rPr lang="en-GB" dirty="0"/>
            </a:br>
            <a:r>
              <a:rPr lang="en-GB" sz="3200" i="1" dirty="0"/>
              <a:t>Booklet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Level 2 Intensive – 2019 Reform</a:t>
            </a:r>
          </a:p>
        </p:txBody>
      </p:sp>
    </p:spTree>
    <p:extLst>
      <p:ext uri="{BB962C8B-B14F-4D97-AF65-F5344CB8AC3E}">
        <p14:creationId xmlns:p14="http://schemas.microsoft.com/office/powerpoint/2010/main" val="2393260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7030A0"/>
                </a:solidFill>
              </a:rPr>
              <a:t>Graphs and Charts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199" y="1915508"/>
            <a:ext cx="4760786" cy="270844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In functional skills you will be expected to be able to read and interpret graphs (we did a little of this with conversion!), as well as generate your own from data.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usually get 3 marks for drawing a graph or chart.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Labelling the axes – don’t forget to include units such as £ or cm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 linear scale – the numbers must go up evenly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Accurate plotting – use the scale you have chosen carefully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981479"/>
            <a:ext cx="4760785" cy="6774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>
                <a:solidFill>
                  <a:srgbClr val="7030A0"/>
                </a:solidFill>
              </a:rPr>
              <a:t>Types of Graph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6784684"/>
            <a:ext cx="3726007" cy="220604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199" y="5569527"/>
            <a:ext cx="51019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/>
              <a:t>Line Graph</a:t>
            </a:r>
          </a:p>
          <a:p>
            <a:r>
              <a:rPr lang="en-GB" sz="1400" dirty="0"/>
              <a:t>The most common type of chart graph is the line graph. This is the perfect solution for showing multiple series of closely related series of data and progression over time.</a:t>
            </a:r>
          </a:p>
        </p:txBody>
      </p:sp>
    </p:spTree>
    <p:extLst>
      <p:ext uri="{BB962C8B-B14F-4D97-AF65-F5344CB8AC3E}">
        <p14:creationId xmlns:p14="http://schemas.microsoft.com/office/powerpoint/2010/main" val="140723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C4EC08D-8F5E-49C8-9CAF-9D0A074FB866}"/>
              </a:ext>
            </a:extLst>
          </p:cNvPr>
          <p:cNvSpPr/>
          <p:nvPr/>
        </p:nvSpPr>
        <p:spPr>
          <a:xfrm>
            <a:off x="3715473" y="3298785"/>
            <a:ext cx="2119746" cy="156966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>
                <a:solidFill>
                  <a:srgbClr val="7030A0"/>
                </a:solidFill>
              </a:rPr>
              <a:t>Types of Graph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40627"/>
            <a:ext cx="2873662" cy="17971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1527464"/>
            <a:ext cx="49772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/>
              <a:t>Bar Chart</a:t>
            </a:r>
          </a:p>
          <a:p>
            <a:r>
              <a:rPr lang="en-GB" sz="1400" dirty="0"/>
              <a:t>Bar charts are the best types of graphs for presenting a single data series. Bar charts have a much heavier weight to them than line graphs do, so they really emphasize a point and stand out on the page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53711" y="3333434"/>
            <a:ext cx="21197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You might be more used to seeing this graph going up rather than along – Don’t worry! Both are fine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096821"/>
            <a:ext cx="2954625" cy="219868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7200" y="5787736"/>
            <a:ext cx="472786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/>
              <a:t>Scatter Graph/Line of Best Fit</a:t>
            </a:r>
          </a:p>
          <a:p>
            <a:r>
              <a:rPr lang="en-GB" sz="1400" dirty="0"/>
              <a:t>The scatterplot shows the relationship between two data series and determines correlation. A line of best fit shows us the average by passing through the most plotted points.</a:t>
            </a:r>
          </a:p>
        </p:txBody>
      </p:sp>
    </p:spTree>
    <p:extLst>
      <p:ext uri="{BB962C8B-B14F-4D97-AF65-F5344CB8AC3E}">
        <p14:creationId xmlns:p14="http://schemas.microsoft.com/office/powerpoint/2010/main" val="1485667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7030A0"/>
                </a:solidFill>
              </a:rPr>
              <a:t>Exam Question</a:t>
            </a:r>
          </a:p>
        </p:txBody>
      </p:sp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C6A34CB5-1527-467C-B21B-641FA68AC0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2673"/>
          <a:stretch/>
        </p:blipFill>
        <p:spPr>
          <a:xfrm>
            <a:off x="161469" y="1642600"/>
            <a:ext cx="5056516" cy="5866267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E9239150-57FD-49B6-90A2-138737DCB9B8}"/>
              </a:ext>
            </a:extLst>
          </p:cNvPr>
          <p:cNvSpPr txBox="1">
            <a:spLocks/>
          </p:cNvSpPr>
          <p:nvPr/>
        </p:nvSpPr>
        <p:spPr>
          <a:xfrm>
            <a:off x="457200" y="7827272"/>
            <a:ext cx="3825433" cy="4436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1800" i="1" dirty="0">
                <a:solidFill>
                  <a:srgbClr val="7030A0"/>
                </a:solidFill>
              </a:rPr>
              <a:t>Question continues on next page…</a:t>
            </a:r>
          </a:p>
        </p:txBody>
      </p:sp>
    </p:spTree>
    <p:extLst>
      <p:ext uri="{BB962C8B-B14F-4D97-AF65-F5344CB8AC3E}">
        <p14:creationId xmlns:p14="http://schemas.microsoft.com/office/powerpoint/2010/main" val="518575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7030A0"/>
                </a:solidFill>
              </a:rPr>
              <a:t>Exam Question</a:t>
            </a:r>
          </a:p>
        </p:txBody>
      </p:sp>
      <p:pic>
        <p:nvPicPr>
          <p:cNvPr id="12" name="Picture 11" descr="A screenshot of a cell phone&#10;&#10;Description automatically generated">
            <a:extLst>
              <a:ext uri="{FF2B5EF4-FFF2-40B4-BE49-F238E27FC236}">
                <a16:creationId xmlns:a16="http://schemas.microsoft.com/office/drawing/2014/main" id="{A593D42C-2187-416E-BEC5-622EC2EE12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10" r="8523"/>
          <a:stretch/>
        </p:blipFill>
        <p:spPr>
          <a:xfrm>
            <a:off x="243069" y="2118167"/>
            <a:ext cx="5413877" cy="5112908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2E0FF65-3762-4FA6-A10B-59F40F0B32BC}"/>
              </a:ext>
            </a:extLst>
          </p:cNvPr>
          <p:cNvSpPr/>
          <p:nvPr/>
        </p:nvSpPr>
        <p:spPr>
          <a:xfrm>
            <a:off x="243070" y="1432932"/>
            <a:ext cx="518309" cy="509991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Graphic 5" descr="Mathematics">
            <a:extLst>
              <a:ext uri="{FF2B5EF4-FFF2-40B4-BE49-F238E27FC236}">
                <a16:creationId xmlns:a16="http://schemas.microsoft.com/office/drawing/2014/main" id="{91AF0FCE-401B-43FD-842B-77F6DF8E44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3069" y="1449116"/>
            <a:ext cx="518309" cy="518309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9A1A40C-4126-4538-A034-59C3F996BF88}"/>
              </a:ext>
            </a:extLst>
          </p:cNvPr>
          <p:cNvSpPr/>
          <p:nvPr/>
        </p:nvSpPr>
        <p:spPr>
          <a:xfrm>
            <a:off x="969721" y="1424613"/>
            <a:ext cx="518309" cy="50999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Graphic 7" descr="Mathematics">
            <a:extLst>
              <a:ext uri="{FF2B5EF4-FFF2-40B4-BE49-F238E27FC236}">
                <a16:creationId xmlns:a16="http://schemas.microsoft.com/office/drawing/2014/main" id="{37486F0E-A97D-44FC-90BA-966B337E67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9721" y="1424614"/>
            <a:ext cx="518309" cy="51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466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>
                <a:solidFill>
                  <a:srgbClr val="7030A0"/>
                </a:solidFill>
              </a:rPr>
              <a:t>Types of Graph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88355"/>
            <a:ext cx="2753591" cy="22084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1569027"/>
            <a:ext cx="38342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/>
              <a:t>Pie Charts</a:t>
            </a:r>
          </a:p>
          <a:p>
            <a:r>
              <a:rPr lang="en-GB" sz="1400" dirty="0"/>
              <a:t>Pie charts are a good way to visualise how we have broken up something into smaller sub-sections. This is using the degrees of a circle again (Remember our angles!)</a:t>
            </a:r>
          </a:p>
        </p:txBody>
      </p:sp>
    </p:spTree>
    <p:extLst>
      <p:ext uri="{BB962C8B-B14F-4D97-AF65-F5344CB8AC3E}">
        <p14:creationId xmlns:p14="http://schemas.microsoft.com/office/powerpoint/2010/main" val="3717995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9729384-A81E-454C-8C31-1D7035CC891B}"/>
              </a:ext>
            </a:extLst>
          </p:cNvPr>
          <p:cNvSpPr/>
          <p:nvPr/>
        </p:nvSpPr>
        <p:spPr>
          <a:xfrm>
            <a:off x="2193931" y="8172905"/>
            <a:ext cx="2024777" cy="1169551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26621"/>
            <a:ext cx="4760786" cy="1731702"/>
          </a:xfrm>
        </p:spPr>
        <p:txBody>
          <a:bodyPr/>
          <a:lstStyle/>
          <a:p>
            <a:r>
              <a:rPr lang="en-GB" dirty="0"/>
              <a:t>The probability of an event can be described as likely, unlikely, impossible or certain.</a:t>
            </a:r>
          </a:p>
          <a:p>
            <a:r>
              <a:rPr lang="en-GB" dirty="0"/>
              <a:t>Some probabilities can be given a value and are expressed as a fraction, decimal or percentage</a:t>
            </a:r>
          </a:p>
          <a:p>
            <a:r>
              <a:rPr lang="en-GB" dirty="0"/>
              <a:t>The total probability of all possible outcomes = 1 or 100 %</a:t>
            </a:r>
          </a:p>
          <a:p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820882" y="5787736"/>
            <a:ext cx="43971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820882" y="5579919"/>
            <a:ext cx="0" cy="2078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224912" y="5579919"/>
            <a:ext cx="0" cy="2078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957945" y="5579919"/>
            <a:ext cx="0" cy="2078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866900" y="5579919"/>
            <a:ext cx="0" cy="2078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080164" y="5579919"/>
            <a:ext cx="0" cy="2078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487196" y="5276089"/>
            <a:ext cx="11118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Unlikely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2731" y="5272141"/>
            <a:ext cx="11118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Impossible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68296" y="5286480"/>
            <a:ext cx="11118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Evens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71168" y="5272140"/>
            <a:ext cx="11118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Certain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61512" y="5290427"/>
            <a:ext cx="11118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Likely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2895" y="5989904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0%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92621" y="5989904"/>
            <a:ext cx="957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1-49%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33683" y="5989904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50%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720597" y="5989904"/>
            <a:ext cx="996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51-99%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71168" y="5991606"/>
            <a:ext cx="746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100%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820882" y="5782087"/>
            <a:ext cx="0" cy="2078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5224912" y="5782087"/>
            <a:ext cx="0" cy="2078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957945" y="5782087"/>
            <a:ext cx="0" cy="2078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866900" y="5782087"/>
            <a:ext cx="0" cy="2078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080164" y="5782087"/>
            <a:ext cx="0" cy="2078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820882" y="6359236"/>
            <a:ext cx="0" cy="2078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224912" y="6359236"/>
            <a:ext cx="0" cy="2078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2957945" y="6359236"/>
            <a:ext cx="0" cy="2078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866900" y="6359236"/>
            <a:ext cx="0" cy="2078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4080164" y="6359236"/>
            <a:ext cx="0" cy="2078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52895" y="7252855"/>
            <a:ext cx="5715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046518" y="7190511"/>
            <a:ext cx="5715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898322" y="7214756"/>
            <a:ext cx="5715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733683" y="7232074"/>
            <a:ext cx="5715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681595" y="7252855"/>
            <a:ext cx="5715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82731" y="6795655"/>
            <a:ext cx="5600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     0           1-49          50           51-99          100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82731" y="7291799"/>
            <a:ext cx="5600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   100          100          100            100           100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253095" y="8172905"/>
            <a:ext cx="196561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</a:rPr>
              <a:t>You will need to simplify these numbers if you choose to express as a fraction!!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AABCDB3-82E0-44B9-B2E0-521953F50129}"/>
              </a:ext>
            </a:extLst>
          </p:cNvPr>
          <p:cNvCxnSpPr>
            <a:cxnSpLocks/>
            <a:stCxn id="4" idx="0"/>
          </p:cNvCxnSpPr>
          <p:nvPr/>
        </p:nvCxnSpPr>
        <p:spPr>
          <a:xfrm flipH="1" flipV="1">
            <a:off x="1224396" y="7599705"/>
            <a:ext cx="1981924" cy="573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A41CD75D-0833-4109-A4EE-2A4516DCFA08}"/>
              </a:ext>
            </a:extLst>
          </p:cNvPr>
          <p:cNvCxnSpPr>
            <a:cxnSpLocks/>
          </p:cNvCxnSpPr>
          <p:nvPr/>
        </p:nvCxnSpPr>
        <p:spPr>
          <a:xfrm flipH="1">
            <a:off x="3170105" y="7534319"/>
            <a:ext cx="1802683" cy="6326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17A8A2A4-80A4-445A-B73F-D5B6C2D06926}"/>
              </a:ext>
            </a:extLst>
          </p:cNvPr>
          <p:cNvCxnSpPr>
            <a:cxnSpLocks/>
          </p:cNvCxnSpPr>
          <p:nvPr/>
        </p:nvCxnSpPr>
        <p:spPr>
          <a:xfrm flipH="1" flipV="1">
            <a:off x="2193930" y="7593785"/>
            <a:ext cx="921577" cy="57320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1223105B-AFF1-4E2C-86B5-CDD4D409DBD7}"/>
              </a:ext>
            </a:extLst>
          </p:cNvPr>
          <p:cNvCxnSpPr>
            <a:cxnSpLocks/>
          </p:cNvCxnSpPr>
          <p:nvPr/>
        </p:nvCxnSpPr>
        <p:spPr>
          <a:xfrm flipV="1">
            <a:off x="3142806" y="7661131"/>
            <a:ext cx="814365" cy="50585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21A67FC-73B3-4474-BDA5-99970005B795}"/>
              </a:ext>
            </a:extLst>
          </p:cNvPr>
          <p:cNvCxnSpPr>
            <a:cxnSpLocks/>
          </p:cNvCxnSpPr>
          <p:nvPr/>
        </p:nvCxnSpPr>
        <p:spPr>
          <a:xfrm flipH="1" flipV="1">
            <a:off x="3081677" y="7700074"/>
            <a:ext cx="47480" cy="4766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2965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 85"/>
          <p:cNvSpPr/>
          <p:nvPr/>
        </p:nvSpPr>
        <p:spPr>
          <a:xfrm>
            <a:off x="696694" y="3485118"/>
            <a:ext cx="441146" cy="213566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TextBox 86"/>
          <p:cNvSpPr txBox="1"/>
          <p:nvPr/>
        </p:nvSpPr>
        <p:spPr>
          <a:xfrm>
            <a:off x="696063" y="3565934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u="sng" dirty="0"/>
              <a:t> 1 </a:t>
            </a:r>
          </a:p>
          <a:p>
            <a:pPr algn="ctr"/>
            <a:r>
              <a:rPr lang="en-GB" dirty="0"/>
              <a:t>2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96063" y="4901836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u="sng" dirty="0"/>
              <a:t> 1 </a:t>
            </a:r>
          </a:p>
          <a:p>
            <a:pPr algn="ctr"/>
            <a:r>
              <a:rPr lang="en-GB" dirty="0"/>
              <a:t>2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Probability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27138" y="1590298"/>
            <a:ext cx="491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You may also need to work with probability trees. They look like this:</a:t>
            </a:r>
          </a:p>
        </p:txBody>
      </p:sp>
      <p:cxnSp>
        <p:nvCxnSpPr>
          <p:cNvPr id="73" name="Straight Connector 72"/>
          <p:cNvCxnSpPr/>
          <p:nvPr/>
        </p:nvCxnSpPr>
        <p:spPr>
          <a:xfrm flipV="1">
            <a:off x="497700" y="4072539"/>
            <a:ext cx="758537" cy="44680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97699" y="4519349"/>
            <a:ext cx="758538" cy="45719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2052872" y="3307070"/>
            <a:ext cx="758537" cy="44680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2052871" y="3753880"/>
            <a:ext cx="758538" cy="45719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2052872" y="4907139"/>
            <a:ext cx="758537" cy="44680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2052871" y="5353949"/>
            <a:ext cx="758538" cy="45719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1301263" y="3773416"/>
            <a:ext cx="706581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Heads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929172" y="3177341"/>
            <a:ext cx="706581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Heads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984589" y="4747948"/>
            <a:ext cx="706581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Heads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984589" y="5620785"/>
            <a:ext cx="547257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Tails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984588" y="4071269"/>
            <a:ext cx="547257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Tails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380925" y="5046278"/>
            <a:ext cx="547257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Tails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250929" y="566879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u="sng" dirty="0"/>
              <a:t> 1 </a:t>
            </a:r>
          </a:p>
          <a:p>
            <a:pPr algn="ctr"/>
            <a:r>
              <a:rPr lang="en-GB" dirty="0"/>
              <a:t>2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250929" y="4510189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u="sng" dirty="0"/>
              <a:t> 1 </a:t>
            </a:r>
          </a:p>
          <a:p>
            <a:pPr algn="ctr"/>
            <a:r>
              <a:rPr lang="en-GB" dirty="0"/>
              <a:t>2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2250929" y="3956883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u="sng" dirty="0"/>
              <a:t> 1 </a:t>
            </a:r>
          </a:p>
          <a:p>
            <a:pPr algn="ctr"/>
            <a:r>
              <a:rPr lang="en-GB" dirty="0"/>
              <a:t>2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250929" y="283667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u="sng" dirty="0"/>
              <a:t> 1 </a:t>
            </a:r>
          </a:p>
          <a:p>
            <a:pPr algn="ctr"/>
            <a:r>
              <a:rPr lang="en-GB" dirty="0"/>
              <a:t>2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207897" y="6493168"/>
            <a:ext cx="2015757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Probabilities on each branch add up to 1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1851254" y="7756140"/>
            <a:ext cx="2719072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Possible outcomes are shown on the end of the branches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858449" y="6580746"/>
            <a:ext cx="2719072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Multiply along the branches to work out the probabilities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4038022" y="3031317"/>
            <a:ext cx="2476027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P(HH) =          x       =    </a:t>
            </a:r>
          </a:p>
          <a:p>
            <a:r>
              <a:rPr lang="en-GB" sz="1600" dirty="0"/>
              <a:t>     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4840291" y="3026929"/>
            <a:ext cx="4138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u="sng" dirty="0"/>
              <a:t> 1 </a:t>
            </a:r>
          </a:p>
          <a:p>
            <a:pPr algn="ctr"/>
            <a:r>
              <a:rPr lang="en-GB" sz="1600" dirty="0"/>
              <a:t>2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5471473" y="3022880"/>
            <a:ext cx="4138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u="sng" dirty="0"/>
              <a:t> 1 </a:t>
            </a:r>
          </a:p>
          <a:p>
            <a:pPr algn="ctr"/>
            <a:r>
              <a:rPr lang="en-GB" sz="1600" dirty="0"/>
              <a:t>2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6044049" y="3033766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u="sng" dirty="0"/>
              <a:t> 1 </a:t>
            </a:r>
          </a:p>
          <a:p>
            <a:pPr algn="ctr"/>
            <a:r>
              <a:rPr lang="en-GB" sz="1600" dirty="0"/>
              <a:t>4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4037707" y="3902349"/>
            <a:ext cx="2476027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P(HT) =           x       =    </a:t>
            </a:r>
          </a:p>
          <a:p>
            <a:r>
              <a:rPr lang="en-GB" sz="1600" dirty="0"/>
              <a:t>     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894501" y="3897961"/>
            <a:ext cx="4138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u="sng" dirty="0"/>
              <a:t> 1 </a:t>
            </a:r>
          </a:p>
          <a:p>
            <a:pPr algn="ctr"/>
            <a:r>
              <a:rPr lang="en-GB" sz="1600" dirty="0"/>
              <a:t>2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5471158" y="3893912"/>
            <a:ext cx="4138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u="sng" dirty="0"/>
              <a:t> 1 </a:t>
            </a:r>
          </a:p>
          <a:p>
            <a:pPr algn="ctr"/>
            <a:r>
              <a:rPr lang="en-GB" sz="1600" dirty="0"/>
              <a:t>2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6043734" y="3904798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u="sng" dirty="0"/>
              <a:t> 1 </a:t>
            </a:r>
          </a:p>
          <a:p>
            <a:pPr algn="ctr"/>
            <a:r>
              <a:rPr lang="en-GB" sz="1600" dirty="0"/>
              <a:t>4</a:t>
            </a:r>
          </a:p>
        </p:txBody>
      </p:sp>
      <p:grpSp>
        <p:nvGrpSpPr>
          <p:cNvPr id="119" name="Group 118"/>
          <p:cNvGrpSpPr/>
          <p:nvPr/>
        </p:nvGrpSpPr>
        <p:grpSpPr>
          <a:xfrm>
            <a:off x="4037707" y="4694749"/>
            <a:ext cx="2476027" cy="595661"/>
            <a:chOff x="6389689" y="4092825"/>
            <a:chExt cx="2476027" cy="595661"/>
          </a:xfrm>
        </p:grpSpPr>
        <p:sp>
          <p:nvSpPr>
            <p:cNvPr id="120" name="TextBox 119"/>
            <p:cNvSpPr txBox="1"/>
            <p:nvPr/>
          </p:nvSpPr>
          <p:spPr>
            <a:xfrm>
              <a:off x="6389689" y="4101262"/>
              <a:ext cx="2476027" cy="58477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P(TH) =           x       =    </a:t>
              </a:r>
            </a:p>
            <a:p>
              <a:r>
                <a:rPr lang="en-GB" sz="1600" dirty="0"/>
                <a:t>     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7246483" y="4096874"/>
              <a:ext cx="41389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u="sng" dirty="0"/>
                <a:t> 1 </a:t>
              </a:r>
            </a:p>
            <a:p>
              <a:pPr algn="ctr"/>
              <a:r>
                <a:rPr lang="en-GB" sz="1600" dirty="0"/>
                <a:t>2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7823140" y="4092825"/>
              <a:ext cx="41389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u="sng" dirty="0"/>
                <a:t> 1 </a:t>
              </a:r>
            </a:p>
            <a:p>
              <a:pPr algn="ctr"/>
              <a:r>
                <a:rPr lang="en-GB" sz="1600" dirty="0"/>
                <a:t>2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8395716" y="4103711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u="sng" dirty="0"/>
                <a:t> 1 </a:t>
              </a:r>
            </a:p>
            <a:p>
              <a:pPr algn="ctr"/>
              <a:r>
                <a:rPr lang="en-GB" sz="1600" dirty="0"/>
                <a:t>4</a:t>
              </a: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4037707" y="5550387"/>
            <a:ext cx="2476027" cy="595661"/>
            <a:chOff x="6386777" y="5206535"/>
            <a:chExt cx="2476027" cy="595661"/>
          </a:xfrm>
        </p:grpSpPr>
        <p:sp>
          <p:nvSpPr>
            <p:cNvPr id="125" name="TextBox 124"/>
            <p:cNvSpPr txBox="1"/>
            <p:nvPr/>
          </p:nvSpPr>
          <p:spPr>
            <a:xfrm>
              <a:off x="6386777" y="5214972"/>
              <a:ext cx="2476027" cy="58477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P(TT) =</a:t>
              </a:r>
              <a:r>
                <a:rPr lang="en-GB" sz="1100" dirty="0"/>
                <a:t> </a:t>
              </a:r>
              <a:r>
                <a:rPr lang="en-GB" sz="1600" dirty="0"/>
                <a:t>          x       =    </a:t>
              </a:r>
            </a:p>
            <a:p>
              <a:r>
                <a:rPr lang="en-GB" sz="1600" dirty="0"/>
                <a:t>     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243571" y="5210584"/>
              <a:ext cx="41389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u="sng" dirty="0"/>
                <a:t> 1 </a:t>
              </a:r>
            </a:p>
            <a:p>
              <a:pPr algn="ctr"/>
              <a:r>
                <a:rPr lang="en-GB" sz="1600" dirty="0"/>
                <a:t>2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7820228" y="5206535"/>
              <a:ext cx="41389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u="sng" dirty="0"/>
                <a:t> 1 </a:t>
              </a:r>
            </a:p>
            <a:p>
              <a:pPr algn="ctr"/>
              <a:r>
                <a:rPr lang="en-GB" sz="1600" dirty="0"/>
                <a:t>2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8392804" y="5217421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u="sng" dirty="0"/>
                <a:t> 1 </a:t>
              </a:r>
            </a:p>
            <a:p>
              <a:pPr algn="ctr"/>
              <a:r>
                <a:rPr lang="en-GB" sz="1600" dirty="0"/>
                <a:t>4</a:t>
              </a:r>
            </a:p>
          </p:txBody>
        </p:sp>
      </p:grpSp>
      <p:sp>
        <p:nvSpPr>
          <p:cNvPr id="129" name="Rectangle 128"/>
          <p:cNvSpPr/>
          <p:nvPr/>
        </p:nvSpPr>
        <p:spPr>
          <a:xfrm>
            <a:off x="6074929" y="3022879"/>
            <a:ext cx="441146" cy="3122603"/>
          </a:xfrm>
          <a:prstGeom prst="rect">
            <a:avLst/>
          </a:prstGeom>
          <a:solidFill>
            <a:srgbClr val="FFFF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32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6" grpId="1" animBg="1"/>
      <p:bldP spid="87" grpId="0"/>
      <p:bldP spid="88" grpId="0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92" grpId="0"/>
      <p:bldP spid="93" grpId="0"/>
      <p:bldP spid="94" grpId="0"/>
      <p:bldP spid="95" grpId="0"/>
      <p:bldP spid="96" grpId="0" animBg="1"/>
      <p:bldP spid="97" grpId="0" animBg="1"/>
      <p:bldP spid="98" grpId="0" animBg="1"/>
      <p:bldP spid="111" grpId="0" animBg="1"/>
      <p:bldP spid="112" grpId="0"/>
      <p:bldP spid="113" grpId="0"/>
      <p:bldP spid="114" grpId="0"/>
      <p:bldP spid="115" grpId="0" animBg="1"/>
      <p:bldP spid="116" grpId="0"/>
      <p:bldP spid="117" grpId="0"/>
      <p:bldP spid="118" grpId="0"/>
      <p:bldP spid="12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5500"/>
            <a:ext cx="4760785" cy="1907822"/>
          </a:xfrm>
        </p:spPr>
        <p:txBody>
          <a:bodyPr/>
          <a:lstStyle/>
          <a:p>
            <a:r>
              <a:rPr lang="en-GB" dirty="0"/>
              <a:t>Exam Question</a:t>
            </a:r>
          </a:p>
        </p:txBody>
      </p:sp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425D6323-1AAB-461C-A949-E794520B43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55231"/>
            <a:ext cx="5414131" cy="659553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F77C645E-5D26-4996-B153-A227851B0EEC}"/>
              </a:ext>
            </a:extLst>
          </p:cNvPr>
          <p:cNvSpPr/>
          <p:nvPr/>
        </p:nvSpPr>
        <p:spPr>
          <a:xfrm>
            <a:off x="184325" y="797158"/>
            <a:ext cx="518309" cy="509991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7" name="Graphic 46" descr="Mathematics">
            <a:extLst>
              <a:ext uri="{FF2B5EF4-FFF2-40B4-BE49-F238E27FC236}">
                <a16:creationId xmlns:a16="http://schemas.microsoft.com/office/drawing/2014/main" id="{A9B5235A-6E78-486D-AE16-22F641EC8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4324" y="813342"/>
            <a:ext cx="518309" cy="51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4228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5500"/>
            <a:ext cx="4760785" cy="1907822"/>
          </a:xfrm>
        </p:spPr>
        <p:txBody>
          <a:bodyPr/>
          <a:lstStyle/>
          <a:p>
            <a:r>
              <a:rPr lang="en-GB" dirty="0"/>
              <a:t>Exam Question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F77C645E-5D26-4996-B153-A227851B0EEC}"/>
              </a:ext>
            </a:extLst>
          </p:cNvPr>
          <p:cNvSpPr/>
          <p:nvPr/>
        </p:nvSpPr>
        <p:spPr>
          <a:xfrm>
            <a:off x="184325" y="797158"/>
            <a:ext cx="518309" cy="509991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7" name="Graphic 46" descr="Mathematics">
            <a:extLst>
              <a:ext uri="{FF2B5EF4-FFF2-40B4-BE49-F238E27FC236}">
                <a16:creationId xmlns:a16="http://schemas.microsoft.com/office/drawing/2014/main" id="{A9B5235A-6E78-486D-AE16-22F641EC8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4324" y="813342"/>
            <a:ext cx="518309" cy="518309"/>
          </a:xfrm>
          <a:prstGeom prst="rect">
            <a:avLst/>
          </a:prstGeom>
        </p:spPr>
      </p:pic>
      <p:pic>
        <p:nvPicPr>
          <p:cNvPr id="4" name="Picture 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14B4AAC2-AB73-4FCA-B901-810D69EA2DE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239" r="405"/>
          <a:stretch/>
        </p:blipFill>
        <p:spPr>
          <a:xfrm>
            <a:off x="335666" y="1431335"/>
            <a:ext cx="5215388" cy="704333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982135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750840"/>
          </a:xfrm>
        </p:spPr>
        <p:txBody>
          <a:bodyPr/>
          <a:lstStyle/>
          <a:p>
            <a:r>
              <a:rPr lang="en-GB" dirty="0"/>
              <a:t>Data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457" y="2258407"/>
            <a:ext cx="4760786" cy="1336847"/>
          </a:xfrm>
        </p:spPr>
        <p:txBody>
          <a:bodyPr/>
          <a:lstStyle/>
          <a:p>
            <a:r>
              <a:rPr lang="en-GB" dirty="0"/>
              <a:t>In level 2 Functional Skills Maths, you will need to be able to produce a table that can correlate three pieces of data.</a:t>
            </a:r>
          </a:p>
          <a:p>
            <a:r>
              <a:rPr lang="en-GB" dirty="0"/>
              <a:t>There is a set way of formatting Data collection at this level.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9044317"/>
              </p:ext>
            </p:extLst>
          </p:nvPr>
        </p:nvGraphicFramePr>
        <p:xfrm>
          <a:off x="1066895" y="3833842"/>
          <a:ext cx="3729910" cy="1344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Worksheet" r:id="rId3" imgW="3057585" imgH="1152681" progId="Excel.Sheet.12">
                  <p:embed/>
                </p:oleObj>
              </mc:Choice>
              <mc:Fallback>
                <p:oleObj name="Worksheet" r:id="rId3" imgW="3057585" imgH="115268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95" y="3833842"/>
                        <a:ext cx="3729910" cy="13440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95" y="5205529"/>
            <a:ext cx="1496291" cy="92333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Key:</a:t>
            </a:r>
          </a:p>
          <a:p>
            <a:r>
              <a:rPr lang="en-GB" dirty="0"/>
              <a:t>D = Data</a:t>
            </a:r>
          </a:p>
          <a:p>
            <a:r>
              <a:rPr lang="en-GB" dirty="0"/>
              <a:t>F = Field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1456" y="6156541"/>
            <a:ext cx="50969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Every piece of data will have options. We call these fields.</a:t>
            </a:r>
          </a:p>
          <a:p>
            <a:endParaRPr lang="en-GB" sz="1400" dirty="0"/>
          </a:p>
          <a:p>
            <a:r>
              <a:rPr lang="en-GB" sz="1400" dirty="0"/>
              <a:t>For example, there could be the following Data to be entered:</a:t>
            </a:r>
          </a:p>
          <a:p>
            <a:r>
              <a:rPr lang="en-GB" sz="1400" dirty="0"/>
              <a:t>Gender – the fields are male or female.</a:t>
            </a:r>
          </a:p>
          <a:p>
            <a:r>
              <a:rPr lang="en-GB" sz="1400" dirty="0"/>
              <a:t>Age – the fields would be the age groups looked at, i.e. 15-18 and 19+.</a:t>
            </a:r>
          </a:p>
          <a:p>
            <a:r>
              <a:rPr lang="en-GB" sz="1400" dirty="0"/>
              <a:t>Time spent at location – the fields would be the time groups looked at, i.e. up to 2 hours, 2-4 hours and 4+ hours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FF0D931-BB88-424B-91A3-B7CF06932709}"/>
              </a:ext>
            </a:extLst>
          </p:cNvPr>
          <p:cNvSpPr/>
          <p:nvPr/>
        </p:nvSpPr>
        <p:spPr>
          <a:xfrm>
            <a:off x="2181894" y="8396990"/>
            <a:ext cx="2382226" cy="1210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49F535-23FE-419F-A312-10F09C5179AD}"/>
              </a:ext>
            </a:extLst>
          </p:cNvPr>
          <p:cNvSpPr txBox="1"/>
          <p:nvPr/>
        </p:nvSpPr>
        <p:spPr>
          <a:xfrm>
            <a:off x="2181895" y="8440691"/>
            <a:ext cx="249421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</a:rPr>
              <a:t>You will also be expected to be able to take information from data and analyse it. This is normally given as an expression or percentage!</a:t>
            </a:r>
          </a:p>
        </p:txBody>
      </p:sp>
    </p:spTree>
    <p:extLst>
      <p:ext uri="{BB962C8B-B14F-4D97-AF65-F5344CB8AC3E}">
        <p14:creationId xmlns:p14="http://schemas.microsoft.com/office/powerpoint/2010/main" val="3009120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BFAFCBA-F41D-44A1-9B06-D24A121C7C58}"/>
              </a:ext>
            </a:extLst>
          </p:cNvPr>
          <p:cNvSpPr/>
          <p:nvPr/>
        </p:nvSpPr>
        <p:spPr>
          <a:xfrm>
            <a:off x="329878" y="3668464"/>
            <a:ext cx="5270509" cy="27786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Guide:</a:t>
            </a:r>
            <a:br>
              <a:rPr lang="en-GB" dirty="0"/>
            </a:br>
            <a:endParaRPr lang="en-GB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4396"/>
            <a:ext cx="4760786" cy="3820275"/>
          </a:xfrm>
        </p:spPr>
        <p:txBody>
          <a:bodyPr/>
          <a:lstStyle/>
          <a:p>
            <a:r>
              <a:rPr lang="en-GB" dirty="0"/>
              <a:t>Remember, no matter what we are doing in Functional Skills maths, we are doing with an understanding of both maths and problem solving.</a:t>
            </a:r>
          </a:p>
          <a:p>
            <a:pPr lvl="1"/>
            <a:r>
              <a:rPr lang="en-GB" dirty="0"/>
              <a:t>You may need to buy more than you need.</a:t>
            </a:r>
          </a:p>
          <a:p>
            <a:pPr lvl="1"/>
            <a:r>
              <a:rPr lang="en-GB" dirty="0"/>
              <a:t>Read the question: if they haven’t told you to do or not do something explicitly, and you can use a method to find an answer, then use it!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36E728-5D2D-4F31-87D5-1CEB776D662C}"/>
              </a:ext>
            </a:extLst>
          </p:cNvPr>
          <p:cNvSpPr txBox="1"/>
          <p:nvPr/>
        </p:nvSpPr>
        <p:spPr>
          <a:xfrm>
            <a:off x="1805650" y="3727048"/>
            <a:ext cx="38080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Within this booklet (as well as the others) you may see these symbols next to questions. Red means it was designed to be completed without a calculator, while green means it’s fine to use your calculator! If both are there, it means this could be on either paper!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262532F-6DE4-46B2-A703-72C9A91FA855}"/>
              </a:ext>
            </a:extLst>
          </p:cNvPr>
          <p:cNvSpPr/>
          <p:nvPr/>
        </p:nvSpPr>
        <p:spPr>
          <a:xfrm>
            <a:off x="610564" y="3794291"/>
            <a:ext cx="906138" cy="91959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Graphic 7" descr="Mathematics">
            <a:extLst>
              <a:ext uri="{FF2B5EF4-FFF2-40B4-BE49-F238E27FC236}">
                <a16:creationId xmlns:a16="http://schemas.microsoft.com/office/drawing/2014/main" id="{C47D3466-F68E-4935-924D-F7FFE66C22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0564" y="3778998"/>
            <a:ext cx="934883" cy="934883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3D023D0-0E4B-48F7-8DE9-A8F7DDBF86DB}"/>
              </a:ext>
            </a:extLst>
          </p:cNvPr>
          <p:cNvSpPr/>
          <p:nvPr/>
        </p:nvSpPr>
        <p:spPr>
          <a:xfrm>
            <a:off x="610564" y="4817157"/>
            <a:ext cx="906138" cy="919591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Graphic 9" descr="Mathematics">
            <a:extLst>
              <a:ext uri="{FF2B5EF4-FFF2-40B4-BE49-F238E27FC236}">
                <a16:creationId xmlns:a16="http://schemas.microsoft.com/office/drawing/2014/main" id="{875C87C9-C15C-4D44-A1DD-C40C706FC0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0564" y="4810528"/>
            <a:ext cx="934883" cy="934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2059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5113"/>
            <a:ext cx="4760785" cy="750840"/>
          </a:xfrm>
        </p:spPr>
        <p:txBody>
          <a:bodyPr/>
          <a:lstStyle/>
          <a:p>
            <a:r>
              <a:rPr lang="en-GB" dirty="0"/>
              <a:t>Exam Practice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E5C7503-E5A5-4A01-8FFC-810A49D1E20B}"/>
              </a:ext>
            </a:extLst>
          </p:cNvPr>
          <p:cNvSpPr/>
          <p:nvPr/>
        </p:nvSpPr>
        <p:spPr>
          <a:xfrm>
            <a:off x="232020" y="1156727"/>
            <a:ext cx="518309" cy="509991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Graphic 13" descr="Mathematics">
            <a:extLst>
              <a:ext uri="{FF2B5EF4-FFF2-40B4-BE49-F238E27FC236}">
                <a16:creationId xmlns:a16="http://schemas.microsoft.com/office/drawing/2014/main" id="{83DA0375-AC51-48C7-BEE5-90111D7A35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2019" y="1172911"/>
            <a:ext cx="518309" cy="518309"/>
          </a:xfrm>
          <a:prstGeom prst="rect">
            <a:avLst/>
          </a:prstGeom>
        </p:spPr>
      </p:pic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05147A9B-4A29-422E-8CE6-43A5908BF3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020" y="1801941"/>
            <a:ext cx="5196508" cy="180851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C404408-CDFB-4031-8718-770E09DA8FDC}"/>
              </a:ext>
            </a:extLst>
          </p:cNvPr>
          <p:cNvSpPr/>
          <p:nvPr/>
        </p:nvSpPr>
        <p:spPr>
          <a:xfrm>
            <a:off x="347241" y="3727048"/>
            <a:ext cx="5196508" cy="59030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8B6C3A4A-EC1B-4CB4-A8BA-858F3C6D48AC}"/>
              </a:ext>
            </a:extLst>
          </p:cNvPr>
          <p:cNvSpPr/>
          <p:nvPr/>
        </p:nvSpPr>
        <p:spPr>
          <a:xfrm>
            <a:off x="975508" y="1167035"/>
            <a:ext cx="518309" cy="50999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Graphic 17" descr="Mathematics">
            <a:extLst>
              <a:ext uri="{FF2B5EF4-FFF2-40B4-BE49-F238E27FC236}">
                <a16:creationId xmlns:a16="http://schemas.microsoft.com/office/drawing/2014/main" id="{F70070EC-D8B0-473D-8355-59B3795BFA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5508" y="1167036"/>
            <a:ext cx="518309" cy="51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3266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5113"/>
            <a:ext cx="4760785" cy="750840"/>
          </a:xfrm>
        </p:spPr>
        <p:txBody>
          <a:bodyPr/>
          <a:lstStyle/>
          <a:p>
            <a:r>
              <a:rPr lang="en-GB" dirty="0"/>
              <a:t>Exam Practice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E5C7503-E5A5-4A01-8FFC-810A49D1E20B}"/>
              </a:ext>
            </a:extLst>
          </p:cNvPr>
          <p:cNvSpPr/>
          <p:nvPr/>
        </p:nvSpPr>
        <p:spPr>
          <a:xfrm>
            <a:off x="232020" y="1156727"/>
            <a:ext cx="518309" cy="509991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Graphic 13" descr="Mathematics">
            <a:extLst>
              <a:ext uri="{FF2B5EF4-FFF2-40B4-BE49-F238E27FC236}">
                <a16:creationId xmlns:a16="http://schemas.microsoft.com/office/drawing/2014/main" id="{83DA0375-AC51-48C7-BEE5-90111D7A35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2019" y="1172911"/>
            <a:ext cx="518309" cy="51830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C404408-CDFB-4031-8718-770E09DA8FDC}"/>
              </a:ext>
            </a:extLst>
          </p:cNvPr>
          <p:cNvSpPr/>
          <p:nvPr/>
        </p:nvSpPr>
        <p:spPr>
          <a:xfrm>
            <a:off x="347242" y="3781776"/>
            <a:ext cx="5196508" cy="59030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8B6C3A4A-EC1B-4CB4-A8BA-858F3C6D48AC}"/>
              </a:ext>
            </a:extLst>
          </p:cNvPr>
          <p:cNvSpPr/>
          <p:nvPr/>
        </p:nvSpPr>
        <p:spPr>
          <a:xfrm>
            <a:off x="975508" y="1167035"/>
            <a:ext cx="518309" cy="50999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Graphic 17" descr="Mathematics">
            <a:extLst>
              <a:ext uri="{FF2B5EF4-FFF2-40B4-BE49-F238E27FC236}">
                <a16:creationId xmlns:a16="http://schemas.microsoft.com/office/drawing/2014/main" id="{F70070EC-D8B0-473D-8355-59B3795BFA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5508" y="1167036"/>
            <a:ext cx="518309" cy="518309"/>
          </a:xfrm>
          <a:prstGeom prst="rect">
            <a:avLst/>
          </a:prstGeom>
        </p:spPr>
      </p:pic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F686404C-7F68-4D93-9B3C-5BA4694443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242" y="1701530"/>
            <a:ext cx="5196508" cy="2045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0665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5113"/>
            <a:ext cx="4760785" cy="750840"/>
          </a:xfrm>
        </p:spPr>
        <p:txBody>
          <a:bodyPr/>
          <a:lstStyle/>
          <a:p>
            <a:r>
              <a:rPr lang="en-GB" dirty="0"/>
              <a:t>Exam Practice</a:t>
            </a:r>
          </a:p>
        </p:txBody>
      </p:sp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752AA7BD-2F70-47BE-994D-7C1262871D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188" y="1838489"/>
            <a:ext cx="5167932" cy="331498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Picture 11" descr="A screenshot of a cell phone&#10;&#10;Description automatically generated">
            <a:extLst>
              <a:ext uri="{FF2B5EF4-FFF2-40B4-BE49-F238E27FC236}">
                <a16:creationId xmlns:a16="http://schemas.microsoft.com/office/drawing/2014/main" id="{C7FB8402-B4F7-45F7-9358-2A0DCEB2F2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188" y="5153471"/>
            <a:ext cx="5167932" cy="387199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E5C7503-E5A5-4A01-8FFC-810A49D1E20B}"/>
              </a:ext>
            </a:extLst>
          </p:cNvPr>
          <p:cNvSpPr/>
          <p:nvPr/>
        </p:nvSpPr>
        <p:spPr>
          <a:xfrm>
            <a:off x="232020" y="1156727"/>
            <a:ext cx="518309" cy="509991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Graphic 13" descr="Mathematics">
            <a:extLst>
              <a:ext uri="{FF2B5EF4-FFF2-40B4-BE49-F238E27FC236}">
                <a16:creationId xmlns:a16="http://schemas.microsoft.com/office/drawing/2014/main" id="{83DA0375-AC51-48C7-BEE5-90111D7A35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2019" y="1172911"/>
            <a:ext cx="518309" cy="518309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512D4457-08DB-434D-96E2-9C2223CEA9BB}"/>
              </a:ext>
            </a:extLst>
          </p:cNvPr>
          <p:cNvSpPr/>
          <p:nvPr/>
        </p:nvSpPr>
        <p:spPr>
          <a:xfrm>
            <a:off x="3490982" y="329000"/>
            <a:ext cx="2616690" cy="1210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0FA68-564F-4CF5-96BB-EDD79AC082AD}"/>
              </a:ext>
            </a:extLst>
          </p:cNvPr>
          <p:cNvSpPr txBox="1"/>
          <p:nvPr/>
        </p:nvSpPr>
        <p:spPr>
          <a:xfrm>
            <a:off x="3613462" y="372701"/>
            <a:ext cx="2494210" cy="1166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</a:rPr>
              <a:t>Here you are using data to confirm if the analysis of probability is correct.</a:t>
            </a:r>
          </a:p>
          <a:p>
            <a:r>
              <a:rPr lang="en-GB" sz="1400" dirty="0">
                <a:solidFill>
                  <a:srgbClr val="FF0000"/>
                </a:solidFill>
              </a:rPr>
              <a:t>Work out the probability for yourself! THEN compare!</a:t>
            </a:r>
          </a:p>
        </p:txBody>
      </p:sp>
    </p:spTree>
    <p:extLst>
      <p:ext uri="{BB962C8B-B14F-4D97-AF65-F5344CB8AC3E}">
        <p14:creationId xmlns:p14="http://schemas.microsoft.com/office/powerpoint/2010/main" val="11173965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b="1" u="sng" dirty="0"/>
              <a:t>Data:</a:t>
            </a:r>
            <a:br>
              <a:rPr lang="en-GB" dirty="0"/>
            </a:br>
            <a:r>
              <a:rPr lang="en-GB" sz="1600" dirty="0"/>
              <a:t>Averages (Mean, Median and Mode), Range, Comparison of Data, Probability, Correlation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697698F-AA37-437E-8491-0476501947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5082256"/>
              </p:ext>
            </p:extLst>
          </p:nvPr>
        </p:nvGraphicFramePr>
        <p:xfrm>
          <a:off x="457199" y="3714686"/>
          <a:ext cx="4566212" cy="3402960"/>
        </p:xfrm>
        <a:graphic>
          <a:graphicData uri="http://schemas.openxmlformats.org/drawingml/2006/table">
            <a:tbl>
              <a:tblPr firstCol="1">
                <a:tableStyleId>{3C2FFA5D-87B4-456A-9821-1D502468CF0F}</a:tableStyleId>
              </a:tblPr>
              <a:tblGrid>
                <a:gridCol w="1478876">
                  <a:extLst>
                    <a:ext uri="{9D8B030D-6E8A-4147-A177-3AD203B41FA5}">
                      <a16:colId xmlns:a16="http://schemas.microsoft.com/office/drawing/2014/main" val="1848481671"/>
                    </a:ext>
                  </a:extLst>
                </a:gridCol>
                <a:gridCol w="936514">
                  <a:extLst>
                    <a:ext uri="{9D8B030D-6E8A-4147-A177-3AD203B41FA5}">
                      <a16:colId xmlns:a16="http://schemas.microsoft.com/office/drawing/2014/main" val="1524117837"/>
                    </a:ext>
                  </a:extLst>
                </a:gridCol>
                <a:gridCol w="1009269">
                  <a:extLst>
                    <a:ext uri="{9D8B030D-6E8A-4147-A177-3AD203B41FA5}">
                      <a16:colId xmlns:a16="http://schemas.microsoft.com/office/drawing/2014/main" val="2047186974"/>
                    </a:ext>
                  </a:extLst>
                </a:gridCol>
                <a:gridCol w="1141553">
                  <a:extLst>
                    <a:ext uri="{9D8B030D-6E8A-4147-A177-3AD203B41FA5}">
                      <a16:colId xmlns:a16="http://schemas.microsoft.com/office/drawing/2014/main" val="851776969"/>
                    </a:ext>
                  </a:extLst>
                </a:gridCol>
              </a:tblGrid>
              <a:tr h="567160">
                <a:tc>
                  <a:txBody>
                    <a:bodyPr/>
                    <a:lstStyle/>
                    <a:p>
                      <a:r>
                        <a:rPr lang="en-GB" dirty="0"/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Confident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Need More Practice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929990"/>
                  </a:ext>
                </a:extLst>
              </a:tr>
              <a:tr h="567160">
                <a:tc>
                  <a:txBody>
                    <a:bodyPr/>
                    <a:lstStyle/>
                    <a:p>
                      <a:r>
                        <a:rPr lang="en-GB" dirty="0"/>
                        <a:t>Averages &amp; Range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1361"/>
                  </a:ext>
                </a:extLst>
              </a:tr>
              <a:tr h="567160">
                <a:tc>
                  <a:txBody>
                    <a:bodyPr/>
                    <a:lstStyle/>
                    <a:p>
                      <a:r>
                        <a:rPr lang="en-GB" dirty="0"/>
                        <a:t>Graphs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181004"/>
                  </a:ext>
                </a:extLst>
              </a:tr>
              <a:tr h="567160">
                <a:tc>
                  <a:txBody>
                    <a:bodyPr/>
                    <a:lstStyle/>
                    <a:p>
                      <a:r>
                        <a:rPr lang="en-GB" dirty="0"/>
                        <a:t>Correlation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812112"/>
                  </a:ext>
                </a:extLst>
              </a:tr>
              <a:tr h="567160">
                <a:tc>
                  <a:txBody>
                    <a:bodyPr/>
                    <a:lstStyle/>
                    <a:p>
                      <a:r>
                        <a:rPr lang="en-GB" dirty="0"/>
                        <a:t>Data Collection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524832"/>
                  </a:ext>
                </a:extLst>
              </a:tr>
              <a:tr h="567160">
                <a:tc>
                  <a:txBody>
                    <a:bodyPr/>
                    <a:lstStyle/>
                    <a:p>
                      <a:r>
                        <a:rPr lang="en-GB" dirty="0"/>
                        <a:t>Probability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2814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5B8AF17-EF57-4884-853C-3B6B9B889B29}"/>
              </a:ext>
            </a:extLst>
          </p:cNvPr>
          <p:cNvSpPr txBox="1"/>
          <p:nvPr/>
        </p:nvSpPr>
        <p:spPr>
          <a:xfrm>
            <a:off x="505357" y="2395959"/>
            <a:ext cx="4469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How confident do you feel with the following topics now that we have covered them? </a:t>
            </a:r>
          </a:p>
        </p:txBody>
      </p:sp>
    </p:spTree>
    <p:extLst>
      <p:ext uri="{BB962C8B-B14F-4D97-AF65-F5344CB8AC3E}">
        <p14:creationId xmlns:p14="http://schemas.microsoft.com/office/powerpoint/2010/main" val="23004593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b="1" u="sng" dirty="0"/>
              <a:t>Last Minute Tips:</a:t>
            </a:r>
            <a:br>
              <a:rPr lang="en-GB" dirty="0"/>
            </a:br>
            <a:endParaRPr lang="en-GB" sz="1600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9763CFD-7C4E-4F5A-BA4D-ACDA77014EAD}"/>
              </a:ext>
            </a:extLst>
          </p:cNvPr>
          <p:cNvSpPr/>
          <p:nvPr/>
        </p:nvSpPr>
        <p:spPr>
          <a:xfrm>
            <a:off x="752354" y="1956122"/>
            <a:ext cx="4465631" cy="72689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631BA3-5AA5-46C7-ABDB-167C703DF657}"/>
              </a:ext>
            </a:extLst>
          </p:cNvPr>
          <p:cNvSpPr txBox="1"/>
          <p:nvPr/>
        </p:nvSpPr>
        <p:spPr>
          <a:xfrm>
            <a:off x="752354" y="1956122"/>
            <a:ext cx="4465631" cy="7178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/>
              <a:t>Remember: </a:t>
            </a:r>
          </a:p>
          <a:p>
            <a:endParaRPr lang="en-GB" sz="1400" dirty="0"/>
          </a:p>
          <a:p>
            <a:r>
              <a:rPr lang="en-GB" sz="1350" dirty="0"/>
              <a:t>Percent, Fractions and Ratio’s are all about looking at parts of a whole.</a:t>
            </a:r>
          </a:p>
          <a:p>
            <a:endParaRPr lang="en-GB" sz="1350" dirty="0"/>
          </a:p>
          <a:p>
            <a:r>
              <a:rPr lang="en-GB" sz="1350" dirty="0"/>
              <a:t>Multiply = groups of</a:t>
            </a:r>
          </a:p>
          <a:p>
            <a:r>
              <a:rPr lang="en-GB" sz="1350" dirty="0"/>
              <a:t>Division = split into groups of</a:t>
            </a:r>
          </a:p>
          <a:p>
            <a:endParaRPr lang="en-GB" sz="1350" dirty="0"/>
          </a:p>
          <a:p>
            <a:r>
              <a:rPr lang="en-GB" sz="1350" dirty="0"/>
              <a:t>Have a go at all questions – you pick up points all the time, as long as you have a go!</a:t>
            </a:r>
          </a:p>
          <a:p>
            <a:endParaRPr lang="en-GB" sz="1350" dirty="0"/>
          </a:p>
          <a:p>
            <a:r>
              <a:rPr lang="en-GB" sz="1350" dirty="0"/>
              <a:t>Make notes after each question – remind yourself why you are doing something in the exam! It will help you if you have to go back to a question!</a:t>
            </a:r>
          </a:p>
          <a:p>
            <a:endParaRPr lang="en-GB" sz="1350" dirty="0"/>
          </a:p>
          <a:p>
            <a:r>
              <a:rPr lang="en-GB" sz="1350" dirty="0"/>
              <a:t>Look at the points being awarder – </a:t>
            </a:r>
          </a:p>
          <a:p>
            <a:pPr lvl="1"/>
            <a:r>
              <a:rPr lang="en-GB" sz="1350" b="1" dirty="0"/>
              <a:t>1 or 2 </a:t>
            </a:r>
            <a:r>
              <a:rPr lang="en-GB" sz="1350" dirty="0"/>
              <a:t>points should only take a couple of minutes. </a:t>
            </a:r>
          </a:p>
          <a:p>
            <a:pPr lvl="1"/>
            <a:r>
              <a:rPr lang="en-GB" sz="1350" b="1" dirty="0"/>
              <a:t>3 or 4</a:t>
            </a:r>
            <a:r>
              <a:rPr lang="en-GB" sz="1350" dirty="0"/>
              <a:t> minutes up to ten minutes.</a:t>
            </a:r>
          </a:p>
          <a:p>
            <a:pPr lvl="1"/>
            <a:r>
              <a:rPr lang="en-GB" sz="1350" b="1" dirty="0"/>
              <a:t>5 or 6</a:t>
            </a:r>
            <a:r>
              <a:rPr lang="en-GB" sz="1350" dirty="0"/>
              <a:t> point questions up to 20 minutes (If they are really tricky)! </a:t>
            </a:r>
          </a:p>
          <a:p>
            <a:r>
              <a:rPr lang="en-GB" sz="1350" dirty="0"/>
              <a:t>Don’t spend too long on low mark questions, and double check if you speed through a high point question!</a:t>
            </a:r>
          </a:p>
          <a:p>
            <a:endParaRPr lang="en-GB" sz="1350" dirty="0"/>
          </a:p>
          <a:p>
            <a:r>
              <a:rPr lang="en-GB" sz="1350" dirty="0"/>
              <a:t>Read the question carefully! Don’t make things too hard for yourself, and don’t assume anything – read the </a:t>
            </a:r>
            <a:r>
              <a:rPr lang="en-GB" sz="1350" b="1" u="sng" dirty="0"/>
              <a:t>full</a:t>
            </a:r>
            <a:r>
              <a:rPr lang="en-GB" sz="1350" dirty="0"/>
              <a:t> question. Functional Skills assesses your ability to take in all information as well as your maths.</a:t>
            </a:r>
          </a:p>
          <a:p>
            <a:endParaRPr lang="en-GB" sz="1350" dirty="0"/>
          </a:p>
          <a:p>
            <a:r>
              <a:rPr lang="en-GB" sz="1350" dirty="0"/>
              <a:t>This qualification is split in how it assesses you – 25% Mathematical, 75% problem solving. Sometimes you’ll need to break maths conventions!</a:t>
            </a:r>
          </a:p>
        </p:txBody>
      </p:sp>
    </p:spTree>
    <p:extLst>
      <p:ext uri="{BB962C8B-B14F-4D97-AF65-F5344CB8AC3E}">
        <p14:creationId xmlns:p14="http://schemas.microsoft.com/office/powerpoint/2010/main" val="433562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b="1" u="sng" dirty="0"/>
              <a:t>Data:</a:t>
            </a:r>
            <a:br>
              <a:rPr lang="en-GB" dirty="0"/>
            </a:br>
            <a:r>
              <a:rPr lang="en-GB" sz="1600" dirty="0"/>
              <a:t>Averages (Mean, Median and Mode), Range, Correlation, Comparison of Data, Probability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B8AF17-EF57-4884-853C-3B6B9B889B29}"/>
              </a:ext>
            </a:extLst>
          </p:cNvPr>
          <p:cNvSpPr txBox="1"/>
          <p:nvPr/>
        </p:nvSpPr>
        <p:spPr>
          <a:xfrm>
            <a:off x="505357" y="2395959"/>
            <a:ext cx="44698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How confident are you on the following topics? </a:t>
            </a:r>
          </a:p>
          <a:p>
            <a:endParaRPr lang="en-GB" dirty="0"/>
          </a:p>
          <a:p>
            <a:r>
              <a:rPr lang="en-GB" dirty="0"/>
              <a:t>We will be covering all of these subjects withing our sessions.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69CDECCB-3259-46B6-B9A7-BD6CA27534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8466182"/>
              </p:ext>
            </p:extLst>
          </p:nvPr>
        </p:nvGraphicFramePr>
        <p:xfrm>
          <a:off x="505357" y="4303781"/>
          <a:ext cx="4566212" cy="3402960"/>
        </p:xfrm>
        <a:graphic>
          <a:graphicData uri="http://schemas.openxmlformats.org/drawingml/2006/table">
            <a:tbl>
              <a:tblPr firstCol="1">
                <a:tableStyleId>{3C2FFA5D-87B4-456A-9821-1D502468CF0F}</a:tableStyleId>
              </a:tblPr>
              <a:tblGrid>
                <a:gridCol w="1478876">
                  <a:extLst>
                    <a:ext uri="{9D8B030D-6E8A-4147-A177-3AD203B41FA5}">
                      <a16:colId xmlns:a16="http://schemas.microsoft.com/office/drawing/2014/main" val="1848481671"/>
                    </a:ext>
                  </a:extLst>
                </a:gridCol>
                <a:gridCol w="936514">
                  <a:extLst>
                    <a:ext uri="{9D8B030D-6E8A-4147-A177-3AD203B41FA5}">
                      <a16:colId xmlns:a16="http://schemas.microsoft.com/office/drawing/2014/main" val="1524117837"/>
                    </a:ext>
                  </a:extLst>
                </a:gridCol>
                <a:gridCol w="1009269">
                  <a:extLst>
                    <a:ext uri="{9D8B030D-6E8A-4147-A177-3AD203B41FA5}">
                      <a16:colId xmlns:a16="http://schemas.microsoft.com/office/drawing/2014/main" val="2047186974"/>
                    </a:ext>
                  </a:extLst>
                </a:gridCol>
                <a:gridCol w="1141553">
                  <a:extLst>
                    <a:ext uri="{9D8B030D-6E8A-4147-A177-3AD203B41FA5}">
                      <a16:colId xmlns:a16="http://schemas.microsoft.com/office/drawing/2014/main" val="851776969"/>
                    </a:ext>
                  </a:extLst>
                </a:gridCol>
              </a:tblGrid>
              <a:tr h="567160">
                <a:tc>
                  <a:txBody>
                    <a:bodyPr/>
                    <a:lstStyle/>
                    <a:p>
                      <a:r>
                        <a:rPr lang="en-GB" dirty="0"/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Confident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Need More Practice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929990"/>
                  </a:ext>
                </a:extLst>
              </a:tr>
              <a:tr h="567160">
                <a:tc>
                  <a:txBody>
                    <a:bodyPr/>
                    <a:lstStyle/>
                    <a:p>
                      <a:r>
                        <a:rPr lang="en-GB" dirty="0"/>
                        <a:t>Averages &amp; Range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1361"/>
                  </a:ext>
                </a:extLst>
              </a:tr>
              <a:tr h="567160">
                <a:tc>
                  <a:txBody>
                    <a:bodyPr/>
                    <a:lstStyle/>
                    <a:p>
                      <a:r>
                        <a:rPr lang="en-GB" dirty="0"/>
                        <a:t>Graphs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181004"/>
                  </a:ext>
                </a:extLst>
              </a:tr>
              <a:tr h="567160">
                <a:tc>
                  <a:txBody>
                    <a:bodyPr/>
                    <a:lstStyle/>
                    <a:p>
                      <a:r>
                        <a:rPr lang="en-GB" dirty="0"/>
                        <a:t>Correlation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812112"/>
                  </a:ext>
                </a:extLst>
              </a:tr>
              <a:tr h="567160">
                <a:tc>
                  <a:txBody>
                    <a:bodyPr/>
                    <a:lstStyle/>
                    <a:p>
                      <a:r>
                        <a:rPr lang="en-GB" dirty="0"/>
                        <a:t>Data Collection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524832"/>
                  </a:ext>
                </a:extLst>
              </a:tr>
              <a:tr h="567160">
                <a:tc>
                  <a:txBody>
                    <a:bodyPr/>
                    <a:lstStyle/>
                    <a:p>
                      <a:r>
                        <a:rPr lang="en-GB" dirty="0"/>
                        <a:t>Probability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28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075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1DC5B50-20C2-4456-B80B-256AECEE1D47}"/>
              </a:ext>
            </a:extLst>
          </p:cNvPr>
          <p:cNvSpPr/>
          <p:nvPr/>
        </p:nvSpPr>
        <p:spPr>
          <a:xfrm>
            <a:off x="1335232" y="8396930"/>
            <a:ext cx="3449782" cy="12376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644238" y="6374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u="sng"/>
              <a:t>3 types of average</a:t>
            </a:r>
            <a:endParaRPr lang="en-GB" u="sng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644238" y="1962998"/>
            <a:ext cx="4582389" cy="2941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tx1"/>
                </a:solidFill>
              </a:rPr>
              <a:t>We use different types of averages and data. What do these terms mean?</a:t>
            </a:r>
          </a:p>
          <a:p>
            <a:r>
              <a:rPr lang="en-GB" dirty="0">
                <a:solidFill>
                  <a:srgbClr val="FF0000"/>
                </a:solidFill>
              </a:rPr>
              <a:t>Mean - </a:t>
            </a:r>
            <a:r>
              <a:rPr lang="en-GB" u="sng" dirty="0">
                <a:solidFill>
                  <a:srgbClr val="FF0000"/>
                </a:solidFill>
              </a:rPr>
              <a:t>									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rgbClr val="FF0000"/>
                </a:solidFill>
              </a:rPr>
              <a:t>Mode - </a:t>
            </a:r>
            <a:r>
              <a:rPr lang="en-GB" u="sng" dirty="0">
                <a:solidFill>
                  <a:srgbClr val="FF0000"/>
                </a:solidFill>
              </a:rPr>
              <a:t>									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rgbClr val="FF0000"/>
                </a:solidFill>
              </a:rPr>
              <a:t>Median - </a:t>
            </a:r>
            <a:r>
              <a:rPr lang="en-GB" u="sng" dirty="0">
                <a:solidFill>
                  <a:srgbClr val="FF0000"/>
                </a:solidFill>
              </a:rPr>
              <a:t>									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There’s another term we use!</a:t>
            </a:r>
          </a:p>
          <a:p>
            <a:r>
              <a:rPr lang="en-GB" dirty="0">
                <a:solidFill>
                  <a:srgbClr val="FF0000"/>
                </a:solidFill>
              </a:rPr>
              <a:t>Range</a:t>
            </a:r>
            <a:r>
              <a:rPr lang="en-GB" dirty="0"/>
              <a:t> is not an average, but it helps us to interpret the other averages by giving us a little more information about the spread of the data.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38" y="5540980"/>
            <a:ext cx="4831771" cy="2533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335232" y="8396930"/>
            <a:ext cx="344978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Most exam questions are about mean rather than the other averages as it is the one used most in everyday life</a:t>
            </a:r>
          </a:p>
          <a:p>
            <a:endParaRPr lang="en-GB" sz="2000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64FF5F7-E405-44AE-B741-BDDF88061343}"/>
              </a:ext>
            </a:extLst>
          </p:cNvPr>
          <p:cNvSpPr/>
          <p:nvPr/>
        </p:nvSpPr>
        <p:spPr>
          <a:xfrm>
            <a:off x="253773" y="4888325"/>
            <a:ext cx="518309" cy="509991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Graphic 9" descr="Mathematics">
            <a:extLst>
              <a:ext uri="{FF2B5EF4-FFF2-40B4-BE49-F238E27FC236}">
                <a16:creationId xmlns:a16="http://schemas.microsoft.com/office/drawing/2014/main" id="{7ACE9D5D-3035-4213-A5D9-AE06CC1CCA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3772" y="4904509"/>
            <a:ext cx="518309" cy="51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83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70" y="1475628"/>
            <a:ext cx="5430787" cy="28329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70" y="5873362"/>
            <a:ext cx="4814836" cy="1869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D572E2A5-05AF-4E02-9CDF-425EFB693F0E}"/>
              </a:ext>
            </a:extLst>
          </p:cNvPr>
          <p:cNvSpPr txBox="1">
            <a:spLocks/>
          </p:cNvSpPr>
          <p:nvPr/>
        </p:nvSpPr>
        <p:spPr>
          <a:xfrm>
            <a:off x="316036" y="258250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>
                <a:solidFill>
                  <a:srgbClr val="FF0000"/>
                </a:solidFill>
              </a:rPr>
              <a:t>Extra Average Questions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7BFC221-75A4-4853-B6F8-376BF65BBE63}"/>
              </a:ext>
            </a:extLst>
          </p:cNvPr>
          <p:cNvSpPr/>
          <p:nvPr/>
        </p:nvSpPr>
        <p:spPr>
          <a:xfrm>
            <a:off x="184325" y="797158"/>
            <a:ext cx="518309" cy="509991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Graphic 7" descr="Mathematics">
            <a:extLst>
              <a:ext uri="{FF2B5EF4-FFF2-40B4-BE49-F238E27FC236}">
                <a16:creationId xmlns:a16="http://schemas.microsoft.com/office/drawing/2014/main" id="{E24768BD-3AEB-4B7B-ABE7-328EED7C77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4324" y="813342"/>
            <a:ext cx="518309" cy="518309"/>
          </a:xfrm>
          <a:prstGeom prst="rect">
            <a:avLst/>
          </a:prstGeom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81DD2E8-4263-4F0D-86A1-4FC162159565}"/>
              </a:ext>
            </a:extLst>
          </p:cNvPr>
          <p:cNvSpPr/>
          <p:nvPr/>
        </p:nvSpPr>
        <p:spPr>
          <a:xfrm>
            <a:off x="184325" y="5071288"/>
            <a:ext cx="518309" cy="509991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Graphic 10" descr="Mathematics">
            <a:extLst>
              <a:ext uri="{FF2B5EF4-FFF2-40B4-BE49-F238E27FC236}">
                <a16:creationId xmlns:a16="http://schemas.microsoft.com/office/drawing/2014/main" id="{E9D6D5EA-D415-4148-B18F-EF0E9441DD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4324" y="5087472"/>
            <a:ext cx="518309" cy="51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471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572E2A5-05AF-4E02-9CDF-425EFB693F0E}"/>
              </a:ext>
            </a:extLst>
          </p:cNvPr>
          <p:cNvSpPr txBox="1">
            <a:spLocks/>
          </p:cNvSpPr>
          <p:nvPr/>
        </p:nvSpPr>
        <p:spPr>
          <a:xfrm>
            <a:off x="316036" y="258250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>
                <a:solidFill>
                  <a:srgbClr val="FF0000"/>
                </a:solidFill>
              </a:rPr>
              <a:t>Exam Question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7BFC221-75A4-4853-B6F8-376BF65BBE63}"/>
              </a:ext>
            </a:extLst>
          </p:cNvPr>
          <p:cNvSpPr/>
          <p:nvPr/>
        </p:nvSpPr>
        <p:spPr>
          <a:xfrm>
            <a:off x="184325" y="797158"/>
            <a:ext cx="518309" cy="509991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Graphic 7" descr="Mathematics">
            <a:extLst>
              <a:ext uri="{FF2B5EF4-FFF2-40B4-BE49-F238E27FC236}">
                <a16:creationId xmlns:a16="http://schemas.microsoft.com/office/drawing/2014/main" id="{E24768BD-3AEB-4B7B-ABE7-328EED7C77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4324" y="813342"/>
            <a:ext cx="518309" cy="518309"/>
          </a:xfrm>
          <a:prstGeom prst="rect">
            <a:avLst/>
          </a:prstGeom>
        </p:spPr>
      </p:pic>
      <p:pic>
        <p:nvPicPr>
          <p:cNvPr id="12" name="Picture 11" descr="A screenshot of a cell phone&#10;&#10;Description automatically generated">
            <a:extLst>
              <a:ext uri="{FF2B5EF4-FFF2-40B4-BE49-F238E27FC236}">
                <a16:creationId xmlns:a16="http://schemas.microsoft.com/office/drawing/2014/main" id="{E2096F78-E2CD-4BD2-826D-103D34668D8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456" r="1387"/>
          <a:stretch/>
        </p:blipFill>
        <p:spPr>
          <a:xfrm>
            <a:off x="316036" y="1541985"/>
            <a:ext cx="5110763" cy="439251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58957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572E2A5-05AF-4E02-9CDF-425EFB693F0E}"/>
              </a:ext>
            </a:extLst>
          </p:cNvPr>
          <p:cNvSpPr txBox="1">
            <a:spLocks/>
          </p:cNvSpPr>
          <p:nvPr/>
        </p:nvSpPr>
        <p:spPr>
          <a:xfrm>
            <a:off x="316036" y="258250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>
                <a:solidFill>
                  <a:srgbClr val="FF0000"/>
                </a:solidFill>
              </a:rPr>
              <a:t>Exam Question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7BFC221-75A4-4853-B6F8-376BF65BBE63}"/>
              </a:ext>
            </a:extLst>
          </p:cNvPr>
          <p:cNvSpPr/>
          <p:nvPr/>
        </p:nvSpPr>
        <p:spPr>
          <a:xfrm>
            <a:off x="184325" y="797158"/>
            <a:ext cx="518309" cy="509991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Graphic 7" descr="Mathematics">
            <a:extLst>
              <a:ext uri="{FF2B5EF4-FFF2-40B4-BE49-F238E27FC236}">
                <a16:creationId xmlns:a16="http://schemas.microsoft.com/office/drawing/2014/main" id="{E24768BD-3AEB-4B7B-ABE7-328EED7C77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4324" y="813342"/>
            <a:ext cx="518309" cy="518309"/>
          </a:xfrm>
          <a:prstGeom prst="rect">
            <a:avLst/>
          </a:prstGeom>
        </p:spPr>
      </p:pic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B94D425A-71D3-40B9-A73E-A1BE6C7354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324" y="1358445"/>
            <a:ext cx="5165403" cy="5269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170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572E2A5-05AF-4E02-9CDF-425EFB693F0E}"/>
              </a:ext>
            </a:extLst>
          </p:cNvPr>
          <p:cNvSpPr txBox="1">
            <a:spLocks/>
          </p:cNvSpPr>
          <p:nvPr/>
        </p:nvSpPr>
        <p:spPr>
          <a:xfrm>
            <a:off x="316036" y="258250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>
                <a:solidFill>
                  <a:srgbClr val="FF0000"/>
                </a:solidFill>
              </a:rPr>
              <a:t>Exam Question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32BFE652-79B0-4AF8-A2F1-DB26BA260C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762" r="19228"/>
          <a:stretch/>
        </p:blipFill>
        <p:spPr>
          <a:xfrm>
            <a:off x="552163" y="1559044"/>
            <a:ext cx="4760786" cy="247684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Picture 11" descr="A screenshot of a cell phone&#10;&#10;Description automatically generated">
            <a:extLst>
              <a:ext uri="{FF2B5EF4-FFF2-40B4-BE49-F238E27FC236}">
                <a16:creationId xmlns:a16="http://schemas.microsoft.com/office/drawing/2014/main" id="{FD385E41-06D1-4433-B6F2-77ADEB0DAC3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85" r="1412"/>
          <a:stretch/>
        </p:blipFill>
        <p:spPr>
          <a:xfrm>
            <a:off x="552162" y="4035891"/>
            <a:ext cx="4760787" cy="266875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877D7C0-40B5-4A21-BB09-BD4747E94D1A}"/>
              </a:ext>
            </a:extLst>
          </p:cNvPr>
          <p:cNvSpPr/>
          <p:nvPr/>
        </p:nvSpPr>
        <p:spPr>
          <a:xfrm>
            <a:off x="198045" y="792855"/>
            <a:ext cx="518309" cy="50999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Graphic 13" descr="Mathematics">
            <a:extLst>
              <a:ext uri="{FF2B5EF4-FFF2-40B4-BE49-F238E27FC236}">
                <a16:creationId xmlns:a16="http://schemas.microsoft.com/office/drawing/2014/main" id="{13A1B08E-C35B-4AB0-B4FD-4D9D2653C5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8045" y="792856"/>
            <a:ext cx="518309" cy="51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570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23326"/>
            <a:ext cx="4760786" cy="1368020"/>
          </a:xfrm>
        </p:spPr>
        <p:txBody>
          <a:bodyPr/>
          <a:lstStyle/>
          <a:p>
            <a:r>
              <a:rPr lang="en-GB" dirty="0"/>
              <a:t>At level 2 instead of just working out the mean from a set of data they may expect you to use your skills to work out a missing value from the data.</a:t>
            </a:r>
          </a:p>
          <a:p>
            <a:r>
              <a:rPr lang="en-GB" dirty="0"/>
              <a:t>You need to use what you know about mean, but do it backwards</a:t>
            </a:r>
          </a:p>
          <a:p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Using the mean to find missing values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847975" y="3843472"/>
            <a:ext cx="4114800" cy="2202873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GB" dirty="0"/>
              <a:t>We know that</a:t>
            </a:r>
          </a:p>
          <a:p>
            <a:pPr marL="0" indent="0">
              <a:buFont typeface="Wingdings 3" charset="2"/>
              <a:buNone/>
            </a:pPr>
            <a:r>
              <a:rPr lang="en-GB" dirty="0"/>
              <a:t>Total ÷ n = mean       (n is the number of values)</a:t>
            </a:r>
          </a:p>
          <a:p>
            <a:pPr marL="0" indent="0">
              <a:buFont typeface="Wingdings 3" charset="2"/>
              <a:buNone/>
            </a:pPr>
            <a:endParaRPr lang="en-GB" dirty="0"/>
          </a:p>
          <a:p>
            <a:pPr marL="0" indent="0">
              <a:buFont typeface="Wingdings 3" charset="2"/>
              <a:buNone/>
            </a:pPr>
            <a:r>
              <a:rPr lang="en-GB" dirty="0"/>
              <a:t>In these questions you are given the mean and n</a:t>
            </a:r>
          </a:p>
          <a:p>
            <a:pPr marL="0" indent="0">
              <a:buFont typeface="Wingdings 3" charset="2"/>
              <a:buNone/>
            </a:pPr>
            <a:r>
              <a:rPr lang="en-GB" dirty="0"/>
              <a:t>How can you work out the TOTAL?</a:t>
            </a:r>
          </a:p>
          <a:p>
            <a:pPr marL="0" indent="0">
              <a:buFont typeface="Wingdings 3" charset="2"/>
              <a:buNone/>
            </a:pPr>
            <a:r>
              <a:rPr lang="en-GB" dirty="0"/>
              <a:t>Mean x n = total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68857" y="3474140"/>
            <a:ext cx="2473036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REMEMBER!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6854432"/>
            <a:ext cx="5316091" cy="2545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7E8FA1A-65F7-4903-A85F-2CE155832BA4}"/>
              </a:ext>
            </a:extLst>
          </p:cNvPr>
          <p:cNvSpPr/>
          <p:nvPr/>
        </p:nvSpPr>
        <p:spPr>
          <a:xfrm>
            <a:off x="416688" y="6398471"/>
            <a:ext cx="518309" cy="509991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Graphic 8" descr="Mathematics">
            <a:extLst>
              <a:ext uri="{FF2B5EF4-FFF2-40B4-BE49-F238E27FC236}">
                <a16:creationId xmlns:a16="http://schemas.microsoft.com/office/drawing/2014/main" id="{6AF10F19-BC2B-4A4B-8866-DDDF24F129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6687" y="6414655"/>
            <a:ext cx="518309" cy="51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58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DD21A48B239540891180DE06884B64" ma:contentTypeVersion="12" ma:contentTypeDescription="Create a new document." ma:contentTypeScope="" ma:versionID="44d96795b744bc753998d42cc6636169">
  <xsd:schema xmlns:xsd="http://www.w3.org/2001/XMLSchema" xmlns:xs="http://www.w3.org/2001/XMLSchema" xmlns:p="http://schemas.microsoft.com/office/2006/metadata/properties" xmlns:ns2="5257eb83-22a3-41bf-962e-55ddf45a1f82" xmlns:ns3="613aec43-0389-4d79-8514-a460f1622ea9" targetNamespace="http://schemas.microsoft.com/office/2006/metadata/properties" ma:root="true" ma:fieldsID="e446ba11c94c59d5d7d4729bd2d019eb" ns2:_="" ns3:_="">
    <xsd:import namespace="5257eb83-22a3-41bf-962e-55ddf45a1f82"/>
    <xsd:import namespace="613aec43-0389-4d79-8514-a460f1622ea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57eb83-22a3-41bf-962e-55ddf45a1f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3aec43-0389-4d79-8514-a460f1622ea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BAF750-A685-4736-A1D8-1B59D7F0ED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EA63A51-7BBD-4FF8-9AB7-919BA01C55D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60BFB9F-938B-4B82-86BF-1971C038AB22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1363</Words>
  <Application>Microsoft Office PowerPoint</Application>
  <PresentationFormat>A4 Paper (210x297 mm)</PresentationFormat>
  <Paragraphs>189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Trebuchet MS</vt:lpstr>
      <vt:lpstr>Wingdings 3</vt:lpstr>
      <vt:lpstr>Facet</vt:lpstr>
      <vt:lpstr>Worksheet</vt:lpstr>
      <vt:lpstr>Functional Skills Maths Booklet 5</vt:lpstr>
      <vt:lpstr>Guide: </vt:lpstr>
      <vt:lpstr>Data: Averages (Mean, Median and Mode), Range, Correlation, Comparison of Data, Probability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Using the mean to find missing values</vt:lpstr>
      <vt:lpstr>Graphs and Charts</vt:lpstr>
      <vt:lpstr>Types of Graph</vt:lpstr>
      <vt:lpstr>Exam Question</vt:lpstr>
      <vt:lpstr>Exam Question</vt:lpstr>
      <vt:lpstr>Types of Graph</vt:lpstr>
      <vt:lpstr>Probability</vt:lpstr>
      <vt:lpstr>Probability</vt:lpstr>
      <vt:lpstr>Exam Question</vt:lpstr>
      <vt:lpstr>Exam Question</vt:lpstr>
      <vt:lpstr>Data Collection</vt:lpstr>
      <vt:lpstr>Exam Practice</vt:lpstr>
      <vt:lpstr>Exam Practice</vt:lpstr>
      <vt:lpstr>Exam Practice</vt:lpstr>
      <vt:lpstr>Data: Averages (Mean, Median and Mode), Range, Comparison of Data, Probability, Correlation</vt:lpstr>
      <vt:lpstr>Last Minute Tips: </vt:lpstr>
    </vt:vector>
  </TitlesOfParts>
  <Company>Chichester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Skills Maths</dc:title>
  <dc:creator>Matthew Hazzard</dc:creator>
  <cp:lastModifiedBy>Matthew Hazzard</cp:lastModifiedBy>
  <cp:revision>73</cp:revision>
  <cp:lastPrinted>2019-11-26T11:29:13Z</cp:lastPrinted>
  <dcterms:created xsi:type="dcterms:W3CDTF">2019-11-25T09:19:01Z</dcterms:created>
  <dcterms:modified xsi:type="dcterms:W3CDTF">2020-03-27T09:09:42Z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0x010100AEDD21A48B239540891180DE06884B64</vt:lpwstr>
  </property>
</Properties>
</file>