
<file path=[Content_Types].xml><?xml version="1.0" encoding="utf-8"?>
<Types xmlns="http://schemas.openxmlformats.org/package/2006/content-types">
  <Default Extension="PNG" ContentType="image/png"/>
  <Default Extension="glb" ContentType="model/gltf.binary"/>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2" r:id="rId6"/>
    <p:sldId id="261" r:id="rId7"/>
    <p:sldId id="260" r:id="rId8"/>
    <p:sldId id="263" r:id="rId9"/>
    <p:sldId id="268" r:id="rId10"/>
    <p:sldId id="269" r:id="rId11"/>
    <p:sldId id="265" r:id="rId12"/>
    <p:sldId id="270" r:id="rId13"/>
    <p:sldId id="264" r:id="rId14"/>
    <p:sldId id="267" r:id="rId15"/>
    <p:sldId id="273" r:id="rId16"/>
    <p:sldId id="272" r:id="rId17"/>
    <p:sldId id="274" r:id="rId18"/>
    <p:sldId id="276" r:id="rId19"/>
    <p:sldId id="271" r:id="rId20"/>
    <p:sldId id="275" r:id="rId21"/>
    <p:sldId id="277" r:id="rId22"/>
    <p:sldId id="278" r:id="rId23"/>
    <p:sldId id="280" r:id="rId24"/>
    <p:sldId id="279" r:id="rId25"/>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69" d="100"/>
          <a:sy n="69"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354666"/>
            <a:ext cx="5142161" cy="9482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214523" y="1354666"/>
            <a:ext cx="1645491" cy="948266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1790" y="2308352"/>
            <a:ext cx="4114800" cy="5787136"/>
          </a:xfrm>
        </p:spPr>
        <p:txBody>
          <a:bodyPr anchor="b">
            <a:normAutofit/>
          </a:bodyPr>
          <a:lstStyle>
            <a:lvl1pPr algn="l">
              <a:defRPr sz="10489" spc="-178"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18758" y="8302660"/>
            <a:ext cx="4114800" cy="1625600"/>
          </a:xfrm>
        </p:spPr>
        <p:txBody>
          <a:bodyPr anchor="t">
            <a:normAutofit/>
          </a:bodyPr>
          <a:lstStyle>
            <a:lvl1pPr marL="0" indent="0" algn="l">
              <a:buNone/>
              <a:defRPr sz="3911" cap="none" spc="0" baseline="0">
                <a:solidFill>
                  <a:schemeClr val="accent1">
                    <a:lumMod val="20000"/>
                    <a:lumOff val="80000"/>
                  </a:schemeClr>
                </a:solidFill>
              </a:defRPr>
            </a:lvl1pPr>
            <a:lvl2pPr marL="812810" indent="0" algn="ctr">
              <a:buNone/>
              <a:defRPr sz="3911"/>
            </a:lvl2pPr>
            <a:lvl3pPr marL="1625620" indent="0" algn="ctr">
              <a:buNone/>
              <a:defRPr sz="3911"/>
            </a:lvl3pPr>
            <a:lvl4pPr marL="2438430" indent="0" algn="ctr">
              <a:buNone/>
              <a:defRPr sz="3556"/>
            </a:lvl4pPr>
            <a:lvl5pPr marL="3251241" indent="0" algn="ctr">
              <a:buNone/>
              <a:defRPr sz="3556"/>
            </a:lvl5pPr>
            <a:lvl6pPr marL="4064051" indent="0" algn="ctr">
              <a:buNone/>
              <a:defRPr sz="3556"/>
            </a:lvl6pPr>
            <a:lvl7pPr marL="4876861" indent="0" algn="ctr">
              <a:buNone/>
              <a:defRPr sz="3556"/>
            </a:lvl7pPr>
            <a:lvl8pPr marL="5689671" indent="0" algn="ctr">
              <a:buNone/>
              <a:defRPr sz="3556"/>
            </a:lvl8pPr>
            <a:lvl9pPr marL="6502481" indent="0" algn="ctr">
              <a:buNone/>
              <a:defRPr sz="355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4312" y="1761067"/>
            <a:ext cx="1585913" cy="88053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75701" y="1544320"/>
            <a:ext cx="4114800" cy="910336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75701" y="2308352"/>
            <a:ext cx="4114800" cy="5787136"/>
          </a:xfrm>
        </p:spPr>
        <p:txBody>
          <a:bodyPr anchor="b">
            <a:normAutofit/>
          </a:bodyPr>
          <a:lstStyle>
            <a:lvl1pPr>
              <a:defRPr sz="10489" b="0" spc="-178"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5988" y="8306816"/>
            <a:ext cx="4114800" cy="1625600"/>
          </a:xfrm>
        </p:spPr>
        <p:txBody>
          <a:bodyPr anchor="t">
            <a:normAutofit/>
          </a:bodyPr>
          <a:lstStyle>
            <a:lvl1pPr marL="0" indent="0">
              <a:buNone/>
              <a:defRPr sz="3911" cap="none" spc="0" baseline="0">
                <a:solidFill>
                  <a:schemeClr val="tx1">
                    <a:lumMod val="65000"/>
                    <a:lumOff val="3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75701" y="1544320"/>
            <a:ext cx="1954530" cy="910336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97693" y="1544320"/>
            <a:ext cx="1954530" cy="910336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175701" y="1819708"/>
            <a:ext cx="1954530" cy="1435947"/>
          </a:xfrm>
        </p:spPr>
        <p:txBody>
          <a:bodyPr anchor="b">
            <a:normAutofit/>
          </a:bodyPr>
          <a:lstStyle>
            <a:lvl1pPr marL="0" indent="0">
              <a:spcBef>
                <a:spcPts val="0"/>
              </a:spcBef>
              <a:buNone/>
              <a:defRPr sz="3556" b="1">
                <a:solidFill>
                  <a:schemeClr val="tx1">
                    <a:lumMod val="65000"/>
                    <a:lumOff val="35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2175701" y="3432775"/>
            <a:ext cx="1954530" cy="715264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97885" y="1819710"/>
            <a:ext cx="1954530" cy="1445637"/>
          </a:xfrm>
        </p:spPr>
        <p:txBody>
          <a:bodyPr anchor="b">
            <a:normAutofit/>
          </a:bodyPr>
          <a:lstStyle>
            <a:lvl1pPr marL="0" indent="0">
              <a:spcBef>
                <a:spcPts val="0"/>
              </a:spcBef>
              <a:buNone/>
              <a:defRPr sz="3556" b="1">
                <a:solidFill>
                  <a:schemeClr val="tx1">
                    <a:lumMod val="65000"/>
                    <a:lumOff val="35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397885" y="3432775"/>
            <a:ext cx="1954530" cy="715264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 y="2032000"/>
            <a:ext cx="1594485" cy="4226560"/>
          </a:xfrm>
        </p:spPr>
        <p:txBody>
          <a:bodyPr anchor="b">
            <a:normAutofit/>
          </a:bodyPr>
          <a:lstStyle>
            <a:lvl1pPr>
              <a:defRPr sz="5689" b="0" baseline="0"/>
            </a:lvl1pPr>
          </a:lstStyle>
          <a:p>
            <a:r>
              <a:rPr lang="en-US"/>
              <a:t>Click to edit Master title style</a:t>
            </a:r>
            <a:endParaRPr lang="en-US" dirty="0"/>
          </a:p>
        </p:txBody>
      </p:sp>
      <p:sp>
        <p:nvSpPr>
          <p:cNvPr id="3" name="Content Placeholder 2"/>
          <p:cNvSpPr>
            <a:spLocks noGrp="1"/>
          </p:cNvSpPr>
          <p:nvPr>
            <p:ph idx="1"/>
          </p:nvPr>
        </p:nvSpPr>
        <p:spPr>
          <a:xfrm>
            <a:off x="2175701" y="1544320"/>
            <a:ext cx="4114800" cy="910336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018" y="6211869"/>
            <a:ext cx="1594485" cy="4127982"/>
          </a:xfrm>
        </p:spPr>
        <p:txBody>
          <a:bodyPr anchor="t">
            <a:normAutofit/>
          </a:bodyPr>
          <a:lstStyle>
            <a:lvl1pPr marL="0" indent="0">
              <a:lnSpc>
                <a:spcPct val="100000"/>
              </a:lnSpc>
              <a:buNone/>
              <a:defRPr sz="2489">
                <a:solidFill>
                  <a:srgbClr val="FFFFFF"/>
                </a:solidFill>
              </a:defRPr>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 y="2032000"/>
            <a:ext cx="1594485" cy="4226560"/>
          </a:xfrm>
        </p:spPr>
        <p:txBody>
          <a:bodyPr anchor="b">
            <a:normAutofit/>
          </a:bodyPr>
          <a:lstStyle>
            <a:lvl1pPr>
              <a:defRPr sz="568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08487" y="1364300"/>
            <a:ext cx="4564817" cy="9477248"/>
          </a:xfrm>
          <a:solidFill>
            <a:schemeClr val="bg1">
              <a:lumMod val="75000"/>
            </a:schemeClr>
          </a:solidFill>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en-US"/>
              <a:t>Click icon to add picture</a:t>
            </a:r>
            <a:endParaRPr lang="en-US" dirty="0"/>
          </a:p>
        </p:txBody>
      </p:sp>
      <p:sp>
        <p:nvSpPr>
          <p:cNvPr id="4" name="Text Placeholder 3"/>
          <p:cNvSpPr>
            <a:spLocks noGrp="1"/>
          </p:cNvSpPr>
          <p:nvPr>
            <p:ph type="body" sz="half" idx="2"/>
          </p:nvPr>
        </p:nvSpPr>
        <p:spPr>
          <a:xfrm>
            <a:off x="144018" y="6209792"/>
            <a:ext cx="1594485" cy="4129024"/>
          </a:xfrm>
        </p:spPr>
        <p:txBody>
          <a:bodyPr anchor="t">
            <a:normAutofit/>
          </a:bodyPr>
          <a:lstStyle>
            <a:lvl1pPr marL="0" indent="0">
              <a:lnSpc>
                <a:spcPct val="100000"/>
              </a:lnSpc>
              <a:buNone/>
              <a:defRPr sz="2489">
                <a:solidFill>
                  <a:srgbClr val="FFFFFF"/>
                </a:solidFill>
              </a:defRPr>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9" name="Footer Placeholder 8"/>
          <p:cNvSpPr>
            <a:spLocks noGrp="1"/>
          </p:cNvSpPr>
          <p:nvPr>
            <p:ph type="ftr" sz="quarter" idx="11"/>
          </p:nvPr>
        </p:nvSpPr>
        <p:spPr>
          <a:xfrm>
            <a:off x="1968245" y="11300179"/>
            <a:ext cx="3325228" cy="649111"/>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349248"/>
            <a:ext cx="1937019" cy="9477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2267" y="1997933"/>
            <a:ext cx="1657959" cy="817988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6646424" y="1349248"/>
            <a:ext cx="216027" cy="947724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176463" y="1536192"/>
            <a:ext cx="4114800" cy="910336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637" y="11300179"/>
            <a:ext cx="1543050" cy="649111"/>
          </a:xfrm>
          <a:prstGeom prst="rect">
            <a:avLst/>
          </a:prstGeom>
        </p:spPr>
        <p:txBody>
          <a:bodyPr vert="horz" lIns="91440" tIns="45720" rIns="91440" bIns="45720" rtlCol="0" anchor="ctr"/>
          <a:lstStyle>
            <a:lvl1pPr algn="l">
              <a:defRPr sz="1956">
                <a:solidFill>
                  <a:schemeClr val="tx1">
                    <a:lumMod val="50000"/>
                    <a:lumOff val="50000"/>
                  </a:schemeClr>
                </a:solidFill>
              </a:defRPr>
            </a:lvl1pPr>
          </a:lstStyle>
          <a:p>
            <a:fld id="{5586B75A-687E-405C-8A0B-8D00578BA2C3}" type="datetimeFigureOut">
              <a:rPr lang="en-US" dirty="0"/>
              <a:pPr/>
              <a:t>3/30/2020</a:t>
            </a:fld>
            <a:endParaRPr lang="en-US" dirty="0"/>
          </a:p>
        </p:txBody>
      </p:sp>
      <p:sp>
        <p:nvSpPr>
          <p:cNvPr id="5" name="Footer Placeholder 4"/>
          <p:cNvSpPr>
            <a:spLocks noGrp="1"/>
          </p:cNvSpPr>
          <p:nvPr>
            <p:ph type="ftr" sz="quarter" idx="3"/>
          </p:nvPr>
        </p:nvSpPr>
        <p:spPr>
          <a:xfrm>
            <a:off x="2176464" y="11300179"/>
            <a:ext cx="3325228" cy="649111"/>
          </a:xfrm>
          <a:prstGeom prst="rect">
            <a:avLst/>
          </a:prstGeom>
        </p:spPr>
        <p:txBody>
          <a:bodyPr vert="horz" lIns="91440" tIns="45720" rIns="91440" bIns="45720" rtlCol="0" anchor="ctr"/>
          <a:lstStyle>
            <a:lvl1pPr algn="l">
              <a:defRPr sz="1956">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981701" y="11300179"/>
            <a:ext cx="861146" cy="649111"/>
          </a:xfrm>
          <a:prstGeom prst="rect">
            <a:avLst/>
          </a:prstGeom>
        </p:spPr>
        <p:txBody>
          <a:bodyPr vert="horz" lIns="91440" tIns="45720" rIns="91440" bIns="45720" rtlCol="0" anchor="ctr"/>
          <a:lstStyle>
            <a:lvl1pPr algn="r">
              <a:defRPr sz="2133"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p:titleStyle>
    <p:bodyStyle>
      <a:lvl1pPr marL="325124" indent="-325124" algn="l" defTabSz="1625620" rtl="0" eaLnBrk="1" latinLnBrk="0" hangingPunct="1">
        <a:lnSpc>
          <a:spcPct val="90000"/>
        </a:lnSpc>
        <a:spcBef>
          <a:spcPts val="2133"/>
        </a:spcBef>
        <a:buClr>
          <a:schemeClr val="accent1"/>
        </a:buClr>
        <a:buFont typeface="Wingdings 2" pitchFamily="18" charset="2"/>
        <a:buChar char=""/>
        <a:defRPr sz="3556" kern="1200">
          <a:solidFill>
            <a:schemeClr val="tx1">
              <a:lumMod val="65000"/>
              <a:lumOff val="35000"/>
            </a:schemeClr>
          </a:solidFill>
          <a:latin typeface="+mn-lt"/>
          <a:ea typeface="+mn-ea"/>
          <a:cs typeface="+mn-cs"/>
        </a:defRPr>
      </a:lvl1pPr>
      <a:lvl2pPr marL="1219215" indent="-325124" algn="l" defTabSz="1625620" rtl="0" eaLnBrk="1" latinLnBrk="0" hangingPunct="1">
        <a:lnSpc>
          <a:spcPct val="90000"/>
        </a:lnSpc>
        <a:spcBef>
          <a:spcPts val="444"/>
        </a:spcBef>
        <a:spcAft>
          <a:spcPts val="444"/>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2pPr>
      <a:lvl3pPr marL="2032025" indent="-325124" algn="l" defTabSz="1625620" rtl="0" eaLnBrk="1" latinLnBrk="0" hangingPunct="1">
        <a:lnSpc>
          <a:spcPct val="90000"/>
        </a:lnSpc>
        <a:spcBef>
          <a:spcPts val="444"/>
        </a:spcBef>
        <a:spcAft>
          <a:spcPts val="444"/>
        </a:spcAft>
        <a:buClr>
          <a:schemeClr val="accent1"/>
        </a:buClr>
        <a:buFont typeface="Wingdings 2" pitchFamily="18" charset="2"/>
        <a:buChar char=""/>
        <a:defRPr sz="2844" kern="1200">
          <a:solidFill>
            <a:schemeClr val="tx1">
              <a:lumMod val="65000"/>
              <a:lumOff val="35000"/>
            </a:schemeClr>
          </a:solidFill>
          <a:latin typeface="+mn-lt"/>
          <a:ea typeface="+mn-ea"/>
          <a:cs typeface="+mn-cs"/>
        </a:defRPr>
      </a:lvl3pPr>
      <a:lvl4pPr marL="2844836" indent="-325124" algn="l" defTabSz="1625620" rtl="0" eaLnBrk="1" latinLnBrk="0" hangingPunct="1">
        <a:lnSpc>
          <a:spcPct val="90000"/>
        </a:lnSpc>
        <a:spcBef>
          <a:spcPts val="444"/>
        </a:spcBef>
        <a:spcAft>
          <a:spcPts val="444"/>
        </a:spcAft>
        <a:buClr>
          <a:schemeClr val="accent1"/>
        </a:buClr>
        <a:buFont typeface="Wingdings 2" pitchFamily="18" charset="2"/>
        <a:buChar char=""/>
        <a:defRPr sz="2489" kern="1200">
          <a:solidFill>
            <a:schemeClr val="tx1">
              <a:lumMod val="65000"/>
              <a:lumOff val="35000"/>
            </a:schemeClr>
          </a:solidFill>
          <a:latin typeface="+mn-lt"/>
          <a:ea typeface="+mn-ea"/>
          <a:cs typeface="+mn-cs"/>
        </a:defRPr>
      </a:lvl4pPr>
      <a:lvl5pPr marL="3657646" indent="-325124" algn="l" defTabSz="1625620" rtl="0" eaLnBrk="1" latinLnBrk="0" hangingPunct="1">
        <a:lnSpc>
          <a:spcPct val="90000"/>
        </a:lnSpc>
        <a:spcBef>
          <a:spcPts val="444"/>
        </a:spcBef>
        <a:spcAft>
          <a:spcPts val="444"/>
        </a:spcAft>
        <a:buClr>
          <a:schemeClr val="accent1"/>
        </a:buClr>
        <a:buFont typeface="Wingdings 2" pitchFamily="18" charset="2"/>
        <a:buChar char=""/>
        <a:defRPr sz="2489" kern="1200">
          <a:solidFill>
            <a:schemeClr val="tx1">
              <a:lumMod val="65000"/>
              <a:lumOff val="35000"/>
            </a:schemeClr>
          </a:solidFill>
          <a:latin typeface="+mn-lt"/>
          <a:ea typeface="+mn-ea"/>
          <a:cs typeface="+mn-cs"/>
        </a:defRPr>
      </a:lvl5pPr>
      <a:lvl6pPr marL="4470456" indent="-406405" algn="l" defTabSz="1625620" rtl="0" eaLnBrk="1" latinLnBrk="0" hangingPunct="1">
        <a:lnSpc>
          <a:spcPct val="90000"/>
        </a:lnSpc>
        <a:spcBef>
          <a:spcPts val="444"/>
        </a:spcBef>
        <a:spcAft>
          <a:spcPts val="444"/>
        </a:spcAft>
        <a:buClr>
          <a:schemeClr val="accent1"/>
        </a:buClr>
        <a:buFont typeface="Wingdings 2" pitchFamily="18" charset="2"/>
        <a:buChar char=""/>
        <a:defRPr sz="2489" kern="1200">
          <a:solidFill>
            <a:schemeClr val="tx1">
              <a:lumMod val="65000"/>
              <a:lumOff val="35000"/>
            </a:schemeClr>
          </a:solidFill>
          <a:latin typeface="+mn-lt"/>
          <a:ea typeface="+mn-ea"/>
          <a:cs typeface="+mn-cs"/>
        </a:defRPr>
      </a:lvl6pPr>
      <a:lvl7pPr marL="5283266" indent="-406405" algn="l" defTabSz="1625620" rtl="0" eaLnBrk="1" latinLnBrk="0" hangingPunct="1">
        <a:lnSpc>
          <a:spcPct val="90000"/>
        </a:lnSpc>
        <a:spcBef>
          <a:spcPts val="444"/>
        </a:spcBef>
        <a:spcAft>
          <a:spcPts val="444"/>
        </a:spcAft>
        <a:buClr>
          <a:schemeClr val="accent1"/>
        </a:buClr>
        <a:buFont typeface="Wingdings 2" pitchFamily="18" charset="2"/>
        <a:buChar char=""/>
        <a:defRPr sz="2489" kern="1200">
          <a:solidFill>
            <a:schemeClr val="tx1">
              <a:lumMod val="65000"/>
              <a:lumOff val="35000"/>
            </a:schemeClr>
          </a:solidFill>
          <a:latin typeface="+mn-lt"/>
          <a:ea typeface="+mn-ea"/>
          <a:cs typeface="+mn-cs"/>
        </a:defRPr>
      </a:lvl7pPr>
      <a:lvl8pPr marL="6096076" indent="-406405" algn="l" defTabSz="1625620" rtl="0" eaLnBrk="1" latinLnBrk="0" hangingPunct="1">
        <a:lnSpc>
          <a:spcPct val="90000"/>
        </a:lnSpc>
        <a:spcBef>
          <a:spcPts val="444"/>
        </a:spcBef>
        <a:spcAft>
          <a:spcPts val="444"/>
        </a:spcAft>
        <a:buClr>
          <a:schemeClr val="accent1"/>
        </a:buClr>
        <a:buFont typeface="Wingdings 2" pitchFamily="18" charset="2"/>
        <a:buChar char=""/>
        <a:defRPr sz="2489" kern="1200">
          <a:solidFill>
            <a:schemeClr val="tx1">
              <a:lumMod val="65000"/>
              <a:lumOff val="35000"/>
            </a:schemeClr>
          </a:solidFill>
          <a:latin typeface="+mn-lt"/>
          <a:ea typeface="+mn-ea"/>
          <a:cs typeface="+mn-cs"/>
        </a:defRPr>
      </a:lvl8pPr>
      <a:lvl9pPr marL="6908886" indent="-406405" algn="l" defTabSz="1625620" rtl="0" eaLnBrk="1" latinLnBrk="0" hangingPunct="1">
        <a:lnSpc>
          <a:spcPct val="90000"/>
        </a:lnSpc>
        <a:spcBef>
          <a:spcPts val="444"/>
        </a:spcBef>
        <a:spcAft>
          <a:spcPts val="444"/>
        </a:spcAft>
        <a:buClr>
          <a:schemeClr val="accent1"/>
        </a:buClr>
        <a:buFont typeface="Wingdings 2" pitchFamily="18" charset="2"/>
        <a:buChar char=""/>
        <a:defRPr sz="2489" kern="1200">
          <a:solidFill>
            <a:schemeClr val="tx1">
              <a:lumMod val="65000"/>
              <a:lumOff val="35000"/>
            </a:schemeClr>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2126-1181-44F2-898A-E1D0D235D7C3}"/>
              </a:ext>
            </a:extLst>
          </p:cNvPr>
          <p:cNvSpPr>
            <a:spLocks noGrp="1"/>
          </p:cNvSpPr>
          <p:nvPr>
            <p:ph type="ctrTitle"/>
          </p:nvPr>
        </p:nvSpPr>
        <p:spPr/>
        <p:txBody>
          <a:bodyPr>
            <a:normAutofit/>
          </a:bodyPr>
          <a:lstStyle/>
          <a:p>
            <a:r>
              <a:rPr lang="en-GB" sz="7200" dirty="0"/>
              <a:t>Functional Skills Maths</a:t>
            </a:r>
          </a:p>
        </p:txBody>
      </p:sp>
      <p:sp>
        <p:nvSpPr>
          <p:cNvPr id="3" name="Subtitle 2">
            <a:extLst>
              <a:ext uri="{FF2B5EF4-FFF2-40B4-BE49-F238E27FC236}">
                <a16:creationId xmlns:a16="http://schemas.microsoft.com/office/drawing/2014/main" id="{AE031862-E609-4938-A80F-9DEEAF578C83}"/>
              </a:ext>
            </a:extLst>
          </p:cNvPr>
          <p:cNvSpPr>
            <a:spLocks noGrp="1"/>
          </p:cNvSpPr>
          <p:nvPr>
            <p:ph type="subTitle" idx="1"/>
          </p:nvPr>
        </p:nvSpPr>
        <p:spPr/>
        <p:txBody>
          <a:bodyPr/>
          <a:lstStyle/>
          <a:p>
            <a:r>
              <a:rPr lang="en-GB" dirty="0"/>
              <a:t>Pre-Intensive</a:t>
            </a:r>
          </a:p>
          <a:p>
            <a:r>
              <a:rPr lang="en-GB" dirty="0"/>
              <a:t>Level 1 &amp; 2</a:t>
            </a:r>
          </a:p>
        </p:txBody>
      </p:sp>
    </p:spTree>
    <p:extLst>
      <p:ext uri="{BB962C8B-B14F-4D97-AF65-F5344CB8AC3E}">
        <p14:creationId xmlns:p14="http://schemas.microsoft.com/office/powerpoint/2010/main" val="31066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Formula</a:t>
            </a:r>
          </a:p>
        </p:txBody>
      </p:sp>
      <p:sp>
        <p:nvSpPr>
          <p:cNvPr id="10" name="Title 1">
            <a:extLst>
              <a:ext uri="{FF2B5EF4-FFF2-40B4-BE49-F238E27FC236}">
                <a16:creationId xmlns:a16="http://schemas.microsoft.com/office/drawing/2014/main" id="{C157F1AC-9F25-4932-A6ED-439F0FD08379}"/>
              </a:ext>
            </a:extLst>
          </p:cNvPr>
          <p:cNvSpPr txBox="1">
            <a:spLocks/>
          </p:cNvSpPr>
          <p:nvPr/>
        </p:nvSpPr>
        <p:spPr>
          <a:xfrm>
            <a:off x="-2014" y="4127530"/>
            <a:ext cx="2095001" cy="248063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chemeClr val="bg1"/>
                </a:solidFill>
              </a:rPr>
              <a:t>Real World Uses</a:t>
            </a:r>
          </a:p>
        </p:txBody>
      </p:sp>
      <p:sp>
        <p:nvSpPr>
          <p:cNvPr id="14" name="TextBox 13">
            <a:extLst>
              <a:ext uri="{FF2B5EF4-FFF2-40B4-BE49-F238E27FC236}">
                <a16:creationId xmlns:a16="http://schemas.microsoft.com/office/drawing/2014/main" id="{D4E6640F-2998-436C-A7B5-FA9D78DAE837}"/>
              </a:ext>
            </a:extLst>
          </p:cNvPr>
          <p:cNvSpPr txBox="1"/>
          <p:nvPr/>
        </p:nvSpPr>
        <p:spPr>
          <a:xfrm>
            <a:off x="2092987" y="4074355"/>
            <a:ext cx="4402055" cy="3693319"/>
          </a:xfrm>
          <a:prstGeom prst="rect">
            <a:avLst/>
          </a:prstGeom>
          <a:noFill/>
        </p:spPr>
        <p:txBody>
          <a:bodyPr wrap="square" rtlCol="0">
            <a:spAutoFit/>
          </a:bodyPr>
          <a:lstStyle/>
          <a:p>
            <a:r>
              <a:rPr lang="en-GB" dirty="0">
                <a:latin typeface="Century Gothic" panose="020B0502020202020204" pitchFamily="34" charset="0"/>
              </a:rPr>
              <a:t>Knowing how much carpet/how many tiles to buy when doing up the house</a:t>
            </a:r>
          </a:p>
          <a:p>
            <a:endParaRPr lang="en-GB" dirty="0">
              <a:latin typeface="Century Gothic" panose="020B0502020202020204" pitchFamily="34" charset="0"/>
            </a:endParaRPr>
          </a:p>
          <a:p>
            <a:r>
              <a:rPr lang="en-GB" dirty="0">
                <a:latin typeface="Century Gothic" panose="020B0502020202020204" pitchFamily="34" charset="0"/>
              </a:rPr>
              <a:t>Checking you’re not being wrongly charged by different businesses/organisations</a:t>
            </a:r>
          </a:p>
          <a:p>
            <a:endParaRPr lang="en-GB" dirty="0">
              <a:latin typeface="Century Gothic" panose="020B0502020202020204" pitchFamily="34" charset="0"/>
            </a:endParaRPr>
          </a:p>
          <a:p>
            <a:r>
              <a:rPr lang="en-GB" dirty="0">
                <a:latin typeface="Century Gothic" panose="020B0502020202020204" pitchFamily="34" charset="0"/>
              </a:rPr>
              <a:t>Make sure you haven’t paid too much/too little for something</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141263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Measure</a:t>
            </a:r>
          </a:p>
        </p:txBody>
      </p:sp>
      <p:sp>
        <p:nvSpPr>
          <p:cNvPr id="10" name="TextBox 9">
            <a:extLst>
              <a:ext uri="{FF2B5EF4-FFF2-40B4-BE49-F238E27FC236}">
                <a16:creationId xmlns:a16="http://schemas.microsoft.com/office/drawing/2014/main" id="{C031F55C-FFAC-4AF7-B408-B673FCAB56F3}"/>
              </a:ext>
            </a:extLst>
          </p:cNvPr>
          <p:cNvSpPr txBox="1"/>
          <p:nvPr/>
        </p:nvSpPr>
        <p:spPr>
          <a:xfrm>
            <a:off x="2095001" y="1629665"/>
            <a:ext cx="4400041" cy="1477328"/>
          </a:xfrm>
          <a:prstGeom prst="rect">
            <a:avLst/>
          </a:prstGeom>
          <a:noFill/>
        </p:spPr>
        <p:txBody>
          <a:bodyPr wrap="square" rtlCol="0">
            <a:spAutoFit/>
          </a:bodyPr>
          <a:lstStyle/>
          <a:p>
            <a:r>
              <a:rPr lang="en-GB" dirty="0">
                <a:latin typeface="Agency FB" panose="020B0503020202020204" pitchFamily="34" charset="0"/>
              </a:rPr>
              <a:t>In the measure section of the course, we will look at how to convert between different units of measurement (including currencies), how to use conversion factors, how to apply the formula for Perimeter, Area and Volume, as well as how to work with time conversion.</a:t>
            </a:r>
          </a:p>
        </p:txBody>
      </p:sp>
      <p:sp>
        <p:nvSpPr>
          <p:cNvPr id="12" name="Title 1">
            <a:extLst>
              <a:ext uri="{FF2B5EF4-FFF2-40B4-BE49-F238E27FC236}">
                <a16:creationId xmlns:a16="http://schemas.microsoft.com/office/drawing/2014/main" id="{D7FC18EC-282A-49A8-BC65-3EBA2338BF2B}"/>
              </a:ext>
            </a:extLst>
          </p:cNvPr>
          <p:cNvSpPr txBox="1">
            <a:spLocks/>
          </p:cNvSpPr>
          <p:nvPr/>
        </p:nvSpPr>
        <p:spPr>
          <a:xfrm>
            <a:off x="2097758" y="3244059"/>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Units of Measurement</a:t>
            </a:r>
          </a:p>
        </p:txBody>
      </p:sp>
      <p:sp>
        <p:nvSpPr>
          <p:cNvPr id="14" name="TextBox 13">
            <a:extLst>
              <a:ext uri="{FF2B5EF4-FFF2-40B4-BE49-F238E27FC236}">
                <a16:creationId xmlns:a16="http://schemas.microsoft.com/office/drawing/2014/main" id="{21598640-C6C6-4E23-80F6-292161F89C8A}"/>
              </a:ext>
            </a:extLst>
          </p:cNvPr>
          <p:cNvSpPr txBox="1"/>
          <p:nvPr/>
        </p:nvSpPr>
        <p:spPr>
          <a:xfrm>
            <a:off x="2101903" y="3758744"/>
            <a:ext cx="4322791" cy="2062103"/>
          </a:xfrm>
          <a:prstGeom prst="rect">
            <a:avLst/>
          </a:prstGeom>
          <a:noFill/>
        </p:spPr>
        <p:txBody>
          <a:bodyPr wrap="square" rtlCol="0">
            <a:spAutoFit/>
          </a:bodyPr>
          <a:lstStyle/>
          <a:p>
            <a:r>
              <a:rPr lang="en-GB" sz="1600" dirty="0"/>
              <a:t>You are not expected to remember how to convert all the possible units you will have to work with in the exam. Quite often, you will be given the information needed to convert and work with the information you are dealing with. </a:t>
            </a:r>
          </a:p>
          <a:p>
            <a:endParaRPr lang="en-GB" sz="1600" dirty="0"/>
          </a:p>
          <a:p>
            <a:r>
              <a:rPr lang="en-GB" sz="1600" dirty="0"/>
              <a:t>You </a:t>
            </a:r>
            <a:r>
              <a:rPr lang="en-GB" sz="1600" b="1" u="sng" dirty="0"/>
              <a:t>ARE </a:t>
            </a:r>
            <a:r>
              <a:rPr lang="en-GB" sz="1600" dirty="0"/>
              <a:t>expected to remember the Metric Units for the exam.</a:t>
            </a:r>
            <a:endParaRPr lang="en-GB" sz="1600" b="1" u="sng" dirty="0"/>
          </a:p>
        </p:txBody>
      </p:sp>
      <p:pic>
        <p:nvPicPr>
          <p:cNvPr id="16" name="Picture 15" descr="A close up of a clock&#10;&#10;Description automatically generated">
            <a:extLst>
              <a:ext uri="{FF2B5EF4-FFF2-40B4-BE49-F238E27FC236}">
                <a16:creationId xmlns:a16="http://schemas.microsoft.com/office/drawing/2014/main" id="{230E12F5-50A1-40A3-80D7-0049E43F82D1}"/>
              </a:ext>
            </a:extLst>
          </p:cNvPr>
          <p:cNvPicPr>
            <a:picLocks noChangeAspect="1"/>
          </p:cNvPicPr>
          <p:nvPr/>
        </p:nvPicPr>
        <p:blipFill>
          <a:blip r:embed="rId2"/>
          <a:stretch>
            <a:fillRect/>
          </a:stretch>
        </p:blipFill>
        <p:spPr>
          <a:xfrm flipV="1">
            <a:off x="2254668" y="6679028"/>
            <a:ext cx="1786596" cy="458589"/>
          </a:xfrm>
          <a:prstGeom prst="rect">
            <a:avLst/>
          </a:prstGeom>
        </p:spPr>
      </p:pic>
      <p:pic>
        <p:nvPicPr>
          <p:cNvPr id="18" name="Picture 17" descr="A close up of a device&#10;&#10;Description automatically generated">
            <a:extLst>
              <a:ext uri="{FF2B5EF4-FFF2-40B4-BE49-F238E27FC236}">
                <a16:creationId xmlns:a16="http://schemas.microsoft.com/office/drawing/2014/main" id="{902DCA39-3F44-4CB7-9436-5444B0E7E562}"/>
              </a:ext>
            </a:extLst>
          </p:cNvPr>
          <p:cNvPicPr>
            <a:picLocks noChangeAspect="1"/>
          </p:cNvPicPr>
          <p:nvPr/>
        </p:nvPicPr>
        <p:blipFill>
          <a:blip r:embed="rId3"/>
          <a:stretch>
            <a:fillRect/>
          </a:stretch>
        </p:blipFill>
        <p:spPr>
          <a:xfrm>
            <a:off x="2254667" y="8003162"/>
            <a:ext cx="1786597" cy="1786597"/>
          </a:xfrm>
          <a:prstGeom prst="rect">
            <a:avLst/>
          </a:prstGeom>
        </p:spPr>
      </p:pic>
      <p:pic>
        <p:nvPicPr>
          <p:cNvPr id="20" name="Picture 19" descr="A picture containing cup&#10;&#10;Description automatically generated">
            <a:extLst>
              <a:ext uri="{FF2B5EF4-FFF2-40B4-BE49-F238E27FC236}">
                <a16:creationId xmlns:a16="http://schemas.microsoft.com/office/drawing/2014/main" id="{F6BF8738-C644-4CC9-9B08-64A5F0E93700}"/>
              </a:ext>
            </a:extLst>
          </p:cNvPr>
          <p:cNvPicPr>
            <a:picLocks noChangeAspect="1"/>
          </p:cNvPicPr>
          <p:nvPr/>
        </p:nvPicPr>
        <p:blipFill>
          <a:blip r:embed="rId4"/>
          <a:stretch>
            <a:fillRect/>
          </a:stretch>
        </p:blipFill>
        <p:spPr>
          <a:xfrm>
            <a:off x="2254667" y="10292142"/>
            <a:ext cx="1786597" cy="1173865"/>
          </a:xfrm>
          <a:prstGeom prst="rect">
            <a:avLst/>
          </a:prstGeom>
        </p:spPr>
      </p:pic>
      <p:sp>
        <p:nvSpPr>
          <p:cNvPr id="21" name="TextBox 20">
            <a:extLst>
              <a:ext uri="{FF2B5EF4-FFF2-40B4-BE49-F238E27FC236}">
                <a16:creationId xmlns:a16="http://schemas.microsoft.com/office/drawing/2014/main" id="{75F46320-9BFC-4D66-B1A6-ADB26F8C4AB2}"/>
              </a:ext>
            </a:extLst>
          </p:cNvPr>
          <p:cNvSpPr txBox="1"/>
          <p:nvPr/>
        </p:nvSpPr>
        <p:spPr>
          <a:xfrm>
            <a:off x="2254667" y="6044825"/>
            <a:ext cx="4417256" cy="4247317"/>
          </a:xfrm>
          <a:prstGeom prst="rect">
            <a:avLst/>
          </a:prstGeom>
          <a:noFill/>
        </p:spPr>
        <p:txBody>
          <a:bodyPr wrap="square" rtlCol="0">
            <a:spAutoFit/>
          </a:bodyPr>
          <a:lstStyle/>
          <a:p>
            <a:r>
              <a:rPr lang="en-GB" u="sng" dirty="0"/>
              <a:t>Distance</a:t>
            </a:r>
            <a:r>
              <a:rPr lang="en-GB" dirty="0"/>
              <a:t>				</a:t>
            </a:r>
            <a:r>
              <a:rPr lang="en-GB" i="1" dirty="0"/>
              <a:t>Metres</a:t>
            </a:r>
            <a:endParaRPr lang="en-GB" u="sng" dirty="0"/>
          </a:p>
          <a:p>
            <a:endParaRPr lang="en-GB" u="sng" dirty="0"/>
          </a:p>
          <a:p>
            <a:endParaRPr lang="en-GB" u="sng" dirty="0"/>
          </a:p>
          <a:p>
            <a:endParaRPr lang="en-GB" u="sng" dirty="0"/>
          </a:p>
          <a:p>
            <a:endParaRPr lang="en-GB" u="sng" dirty="0"/>
          </a:p>
          <a:p>
            <a:endParaRPr lang="en-GB" u="sng" dirty="0"/>
          </a:p>
          <a:p>
            <a:endParaRPr lang="en-GB" u="sng" dirty="0"/>
          </a:p>
          <a:p>
            <a:r>
              <a:rPr lang="en-GB" u="sng" dirty="0"/>
              <a:t>Weight</a:t>
            </a:r>
            <a:r>
              <a:rPr lang="en-GB" dirty="0"/>
              <a:t>				</a:t>
            </a:r>
            <a:r>
              <a:rPr lang="en-GB" i="1" dirty="0"/>
              <a:t>Grams</a:t>
            </a:r>
            <a:endParaRPr lang="en-GB" u="sng" dirty="0"/>
          </a:p>
          <a:p>
            <a:endParaRPr lang="en-GB" u="sng" dirty="0"/>
          </a:p>
          <a:p>
            <a:endParaRPr lang="en-GB" u="sng" dirty="0"/>
          </a:p>
          <a:p>
            <a:endParaRPr lang="en-GB" u="sng" dirty="0"/>
          </a:p>
          <a:p>
            <a:endParaRPr lang="en-GB" u="sng" dirty="0"/>
          </a:p>
          <a:p>
            <a:endParaRPr lang="en-GB" u="sng" dirty="0"/>
          </a:p>
          <a:p>
            <a:endParaRPr lang="en-GB" u="sng" dirty="0"/>
          </a:p>
          <a:p>
            <a:r>
              <a:rPr lang="en-GB" u="sng" dirty="0"/>
              <a:t>Capacity</a:t>
            </a:r>
            <a:r>
              <a:rPr lang="en-GB" i="1" dirty="0"/>
              <a:t>				Litres</a:t>
            </a:r>
            <a:endParaRPr lang="en-GB" u="sng" dirty="0"/>
          </a:p>
        </p:txBody>
      </p:sp>
      <p:sp>
        <p:nvSpPr>
          <p:cNvPr id="22" name="TextBox 21">
            <a:extLst>
              <a:ext uri="{FF2B5EF4-FFF2-40B4-BE49-F238E27FC236}">
                <a16:creationId xmlns:a16="http://schemas.microsoft.com/office/drawing/2014/main" id="{54459D13-58C4-48F0-9E29-D302CB8EF990}"/>
              </a:ext>
            </a:extLst>
          </p:cNvPr>
          <p:cNvSpPr txBox="1"/>
          <p:nvPr/>
        </p:nvSpPr>
        <p:spPr>
          <a:xfrm>
            <a:off x="4581651" y="6607970"/>
            <a:ext cx="1843046" cy="923330"/>
          </a:xfrm>
          <a:prstGeom prst="rect">
            <a:avLst/>
          </a:prstGeom>
          <a:noFill/>
        </p:spPr>
        <p:txBody>
          <a:bodyPr wrap="square" rtlCol="0">
            <a:spAutoFit/>
          </a:bodyPr>
          <a:lstStyle/>
          <a:p>
            <a:r>
              <a:rPr lang="en-GB" dirty="0"/>
              <a:t>10 mm = 1 cm</a:t>
            </a:r>
          </a:p>
          <a:p>
            <a:r>
              <a:rPr lang="en-GB" dirty="0"/>
              <a:t>100 cm = 1 m</a:t>
            </a:r>
          </a:p>
          <a:p>
            <a:r>
              <a:rPr lang="en-GB" dirty="0"/>
              <a:t>1000 m = 1km</a:t>
            </a:r>
          </a:p>
        </p:txBody>
      </p:sp>
      <p:sp>
        <p:nvSpPr>
          <p:cNvPr id="23" name="TextBox 22">
            <a:extLst>
              <a:ext uri="{FF2B5EF4-FFF2-40B4-BE49-F238E27FC236}">
                <a16:creationId xmlns:a16="http://schemas.microsoft.com/office/drawing/2014/main" id="{2C8148F7-F533-403C-8427-358C391421E6}"/>
              </a:ext>
            </a:extLst>
          </p:cNvPr>
          <p:cNvSpPr txBox="1"/>
          <p:nvPr/>
        </p:nvSpPr>
        <p:spPr>
          <a:xfrm>
            <a:off x="4581649" y="10453454"/>
            <a:ext cx="1843046" cy="646331"/>
          </a:xfrm>
          <a:prstGeom prst="rect">
            <a:avLst/>
          </a:prstGeom>
          <a:noFill/>
        </p:spPr>
        <p:txBody>
          <a:bodyPr wrap="square" rtlCol="0">
            <a:spAutoFit/>
          </a:bodyPr>
          <a:lstStyle/>
          <a:p>
            <a:r>
              <a:rPr lang="en-GB" dirty="0"/>
              <a:t>10 ml = 1 cl</a:t>
            </a:r>
          </a:p>
          <a:p>
            <a:r>
              <a:rPr lang="en-GB" dirty="0"/>
              <a:t>100 cl = 1 l</a:t>
            </a:r>
          </a:p>
        </p:txBody>
      </p:sp>
      <p:sp>
        <p:nvSpPr>
          <p:cNvPr id="24" name="TextBox 23">
            <a:extLst>
              <a:ext uri="{FF2B5EF4-FFF2-40B4-BE49-F238E27FC236}">
                <a16:creationId xmlns:a16="http://schemas.microsoft.com/office/drawing/2014/main" id="{F4ECA1DF-D8FB-429D-BB76-CFDFF6D188D6}"/>
              </a:ext>
            </a:extLst>
          </p:cNvPr>
          <p:cNvSpPr txBox="1"/>
          <p:nvPr/>
        </p:nvSpPr>
        <p:spPr>
          <a:xfrm>
            <a:off x="4581649" y="8445151"/>
            <a:ext cx="1843046" cy="923330"/>
          </a:xfrm>
          <a:prstGeom prst="rect">
            <a:avLst/>
          </a:prstGeom>
          <a:noFill/>
        </p:spPr>
        <p:txBody>
          <a:bodyPr wrap="square" rtlCol="0">
            <a:spAutoFit/>
          </a:bodyPr>
          <a:lstStyle/>
          <a:p>
            <a:r>
              <a:rPr lang="en-GB" dirty="0"/>
              <a:t>10 mg = 1 cg</a:t>
            </a:r>
          </a:p>
          <a:p>
            <a:r>
              <a:rPr lang="en-GB" dirty="0"/>
              <a:t>100 cg = 1 g</a:t>
            </a:r>
          </a:p>
          <a:p>
            <a:r>
              <a:rPr lang="en-GB" dirty="0"/>
              <a:t>1000 g = 1kg</a:t>
            </a:r>
          </a:p>
        </p:txBody>
      </p:sp>
    </p:spTree>
    <p:extLst>
      <p:ext uri="{BB962C8B-B14F-4D97-AF65-F5344CB8AC3E}">
        <p14:creationId xmlns:p14="http://schemas.microsoft.com/office/powerpoint/2010/main" val="362645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Measure</a:t>
            </a:r>
          </a:p>
        </p:txBody>
      </p:sp>
      <p:sp>
        <p:nvSpPr>
          <p:cNvPr id="10" name="Title 1">
            <a:extLst>
              <a:ext uri="{FF2B5EF4-FFF2-40B4-BE49-F238E27FC236}">
                <a16:creationId xmlns:a16="http://schemas.microsoft.com/office/drawing/2014/main" id="{C157F1AC-9F25-4932-A6ED-439F0FD08379}"/>
              </a:ext>
            </a:extLst>
          </p:cNvPr>
          <p:cNvSpPr txBox="1">
            <a:spLocks/>
          </p:cNvSpPr>
          <p:nvPr/>
        </p:nvSpPr>
        <p:spPr>
          <a:xfrm>
            <a:off x="-2014" y="4127530"/>
            <a:ext cx="2095001" cy="248063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chemeClr val="bg1"/>
                </a:solidFill>
              </a:rPr>
              <a:t>Real World Uses</a:t>
            </a:r>
          </a:p>
        </p:txBody>
      </p:sp>
      <p:sp>
        <p:nvSpPr>
          <p:cNvPr id="12" name="TextBox 11">
            <a:extLst>
              <a:ext uri="{FF2B5EF4-FFF2-40B4-BE49-F238E27FC236}">
                <a16:creationId xmlns:a16="http://schemas.microsoft.com/office/drawing/2014/main" id="{CA3335B6-CA5D-48A5-8668-4E76CE3B5D73}"/>
              </a:ext>
            </a:extLst>
          </p:cNvPr>
          <p:cNvSpPr txBox="1"/>
          <p:nvPr/>
        </p:nvSpPr>
        <p:spPr>
          <a:xfrm>
            <a:off x="2101160" y="2879335"/>
            <a:ext cx="4393882" cy="4801314"/>
          </a:xfrm>
          <a:prstGeom prst="rect">
            <a:avLst/>
          </a:prstGeom>
          <a:noFill/>
        </p:spPr>
        <p:txBody>
          <a:bodyPr wrap="square" rtlCol="0">
            <a:spAutoFit/>
          </a:bodyPr>
          <a:lstStyle/>
          <a:p>
            <a:r>
              <a:rPr lang="en-GB" dirty="0">
                <a:latin typeface="Century Gothic" panose="020B0502020202020204" pitchFamily="34" charset="0"/>
              </a:rPr>
              <a:t>Correctly weighing up ingredients for meals</a:t>
            </a:r>
          </a:p>
          <a:p>
            <a:endParaRPr lang="en-GB" dirty="0">
              <a:latin typeface="Century Gothic" panose="020B0502020202020204" pitchFamily="34" charset="0"/>
            </a:endParaRPr>
          </a:p>
          <a:p>
            <a:r>
              <a:rPr lang="en-GB" dirty="0">
                <a:latin typeface="Century Gothic" panose="020B0502020202020204" pitchFamily="34" charset="0"/>
              </a:rPr>
              <a:t>Accurately working out how much of each material you may need while working on your house</a:t>
            </a:r>
          </a:p>
          <a:p>
            <a:endParaRPr lang="en-GB" dirty="0">
              <a:latin typeface="Century Gothic" panose="020B0502020202020204" pitchFamily="34" charset="0"/>
            </a:endParaRPr>
          </a:p>
          <a:p>
            <a:r>
              <a:rPr lang="en-GB" dirty="0">
                <a:latin typeface="Century Gothic" panose="020B0502020202020204" pitchFamily="34" charset="0"/>
              </a:rPr>
              <a:t>Working out how much of individual materials you need via conversion</a:t>
            </a:r>
          </a:p>
          <a:p>
            <a:endParaRPr lang="en-GB" dirty="0">
              <a:latin typeface="Century Gothic" panose="020B0502020202020204" pitchFamily="34" charset="0"/>
            </a:endParaRPr>
          </a:p>
          <a:p>
            <a:r>
              <a:rPr lang="en-GB" dirty="0">
                <a:latin typeface="Century Gothic" panose="020B0502020202020204" pitchFamily="34" charset="0"/>
              </a:rPr>
              <a:t>Understanding quantity and dosage strength in relation to medications</a:t>
            </a:r>
          </a:p>
          <a:p>
            <a:endParaRPr lang="en-GB" dirty="0">
              <a:latin typeface="Century Gothic" panose="020B0502020202020204" pitchFamily="34" charset="0"/>
            </a:endParaRPr>
          </a:p>
          <a:p>
            <a:r>
              <a:rPr lang="en-GB" dirty="0">
                <a:latin typeface="Century Gothic" panose="020B0502020202020204" pitchFamily="34" charset="0"/>
              </a:rPr>
              <a:t>Knowing how much to buy of something so you don’t end up with too little or too much</a:t>
            </a:r>
          </a:p>
          <a:p>
            <a:endParaRPr lang="en-GB" dirty="0">
              <a:latin typeface="Century Gothic" panose="020B0502020202020204" pitchFamily="34" charset="0"/>
            </a:endParaRPr>
          </a:p>
        </p:txBody>
      </p:sp>
    </p:spTree>
    <p:extLst>
      <p:ext uri="{BB962C8B-B14F-4D97-AF65-F5344CB8AC3E}">
        <p14:creationId xmlns:p14="http://schemas.microsoft.com/office/powerpoint/2010/main" val="159207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Shape</a:t>
            </a:r>
          </a:p>
        </p:txBody>
      </p:sp>
      <p:sp>
        <p:nvSpPr>
          <p:cNvPr id="10" name="TextBox 9">
            <a:extLst>
              <a:ext uri="{FF2B5EF4-FFF2-40B4-BE49-F238E27FC236}">
                <a16:creationId xmlns:a16="http://schemas.microsoft.com/office/drawing/2014/main" id="{D61F973A-B66C-4578-A66E-DED76C0A0581}"/>
              </a:ext>
            </a:extLst>
          </p:cNvPr>
          <p:cNvSpPr txBox="1"/>
          <p:nvPr/>
        </p:nvSpPr>
        <p:spPr>
          <a:xfrm>
            <a:off x="2095001" y="1786000"/>
            <a:ext cx="4400041" cy="923330"/>
          </a:xfrm>
          <a:prstGeom prst="rect">
            <a:avLst/>
          </a:prstGeom>
          <a:noFill/>
        </p:spPr>
        <p:txBody>
          <a:bodyPr wrap="square" rtlCol="0">
            <a:spAutoFit/>
          </a:bodyPr>
          <a:lstStyle/>
          <a:p>
            <a:r>
              <a:rPr lang="en-GB" dirty="0">
                <a:latin typeface="Agency FB" panose="020B0503020202020204" pitchFamily="34" charset="0"/>
              </a:rPr>
              <a:t>In the shape section of the course, we will look at how to work with scale, symmetry and angles, as well as looking at different shapes, nets, plans and other scale drawing. </a:t>
            </a:r>
          </a:p>
        </p:txBody>
      </p:sp>
      <p:sp>
        <p:nvSpPr>
          <p:cNvPr id="18" name="Title 1">
            <a:extLst>
              <a:ext uri="{FF2B5EF4-FFF2-40B4-BE49-F238E27FC236}">
                <a16:creationId xmlns:a16="http://schemas.microsoft.com/office/drawing/2014/main" id="{3D3A11E0-5B47-40C8-92F7-0D9DD0079D87}"/>
              </a:ext>
            </a:extLst>
          </p:cNvPr>
          <p:cNvSpPr txBox="1">
            <a:spLocks/>
          </p:cNvSpPr>
          <p:nvPr/>
        </p:nvSpPr>
        <p:spPr>
          <a:xfrm>
            <a:off x="2093613" y="2783219"/>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Scale</a:t>
            </a:r>
          </a:p>
        </p:txBody>
      </p:sp>
      <p:pic>
        <p:nvPicPr>
          <p:cNvPr id="20" name="Picture 19" descr="A picture containing text, book&#10;&#10;Description automatically generated">
            <a:extLst>
              <a:ext uri="{FF2B5EF4-FFF2-40B4-BE49-F238E27FC236}">
                <a16:creationId xmlns:a16="http://schemas.microsoft.com/office/drawing/2014/main" id="{78D724DE-2339-401F-A2D4-3B772969A144}"/>
              </a:ext>
            </a:extLst>
          </p:cNvPr>
          <p:cNvPicPr>
            <a:picLocks noChangeAspect="1"/>
          </p:cNvPicPr>
          <p:nvPr/>
        </p:nvPicPr>
        <p:blipFill>
          <a:blip r:embed="rId2"/>
          <a:stretch>
            <a:fillRect/>
          </a:stretch>
        </p:blipFill>
        <p:spPr>
          <a:xfrm>
            <a:off x="2785275" y="4548376"/>
            <a:ext cx="2814967" cy="2027360"/>
          </a:xfrm>
          <a:prstGeom prst="rect">
            <a:avLst/>
          </a:prstGeom>
        </p:spPr>
      </p:pic>
      <p:sp>
        <p:nvSpPr>
          <p:cNvPr id="21" name="TextBox 20">
            <a:extLst>
              <a:ext uri="{FF2B5EF4-FFF2-40B4-BE49-F238E27FC236}">
                <a16:creationId xmlns:a16="http://schemas.microsoft.com/office/drawing/2014/main" id="{030D5E00-6360-4272-BE48-5311489B1112}"/>
              </a:ext>
            </a:extLst>
          </p:cNvPr>
          <p:cNvSpPr txBox="1"/>
          <p:nvPr/>
        </p:nvSpPr>
        <p:spPr>
          <a:xfrm>
            <a:off x="2135046" y="3213967"/>
            <a:ext cx="4289647" cy="1169551"/>
          </a:xfrm>
          <a:prstGeom prst="rect">
            <a:avLst/>
          </a:prstGeom>
          <a:noFill/>
        </p:spPr>
        <p:txBody>
          <a:bodyPr wrap="square" rtlCol="0">
            <a:spAutoFit/>
          </a:bodyPr>
          <a:lstStyle/>
          <a:p>
            <a:r>
              <a:rPr lang="en-GB" sz="1400" dirty="0"/>
              <a:t>Scale is how we can represent bigger things from real life into things like floor plans, models, etc.</a:t>
            </a:r>
          </a:p>
          <a:p>
            <a:endParaRPr lang="en-GB" sz="1400" dirty="0"/>
          </a:p>
          <a:p>
            <a:r>
              <a:rPr lang="en-GB" sz="1400" dirty="0"/>
              <a:t>You will be shown how to use scale factors for drawing and how to interpret scale drawings for construction.</a:t>
            </a:r>
          </a:p>
        </p:txBody>
      </p:sp>
      <p:sp>
        <p:nvSpPr>
          <p:cNvPr id="22" name="Title 1">
            <a:extLst>
              <a:ext uri="{FF2B5EF4-FFF2-40B4-BE49-F238E27FC236}">
                <a16:creationId xmlns:a16="http://schemas.microsoft.com/office/drawing/2014/main" id="{E58C7D71-F805-4108-B9B2-3F8099CA1E01}"/>
              </a:ext>
            </a:extLst>
          </p:cNvPr>
          <p:cNvSpPr txBox="1">
            <a:spLocks/>
          </p:cNvSpPr>
          <p:nvPr/>
        </p:nvSpPr>
        <p:spPr>
          <a:xfrm>
            <a:off x="2146066" y="6578934"/>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Floor Plans</a:t>
            </a:r>
          </a:p>
        </p:txBody>
      </p:sp>
      <p:pic>
        <p:nvPicPr>
          <p:cNvPr id="23" name="Picture 22" descr="A close up of text on a white background&#10;&#10;Description automatically generated">
            <a:extLst>
              <a:ext uri="{FF2B5EF4-FFF2-40B4-BE49-F238E27FC236}">
                <a16:creationId xmlns:a16="http://schemas.microsoft.com/office/drawing/2014/main" id="{66A69682-D263-4EAD-9EA2-2F3B3A022E60}"/>
              </a:ext>
            </a:extLst>
          </p:cNvPr>
          <p:cNvPicPr>
            <a:picLocks noChangeAspect="1"/>
          </p:cNvPicPr>
          <p:nvPr/>
        </p:nvPicPr>
        <p:blipFill>
          <a:blip r:embed="rId3"/>
          <a:stretch>
            <a:fillRect/>
          </a:stretch>
        </p:blipFill>
        <p:spPr>
          <a:xfrm>
            <a:off x="3121195" y="7996541"/>
            <a:ext cx="2143125" cy="2143125"/>
          </a:xfrm>
          <a:prstGeom prst="rect">
            <a:avLst/>
          </a:prstGeom>
        </p:spPr>
      </p:pic>
      <p:sp>
        <p:nvSpPr>
          <p:cNvPr id="24" name="TextBox 23">
            <a:extLst>
              <a:ext uri="{FF2B5EF4-FFF2-40B4-BE49-F238E27FC236}">
                <a16:creationId xmlns:a16="http://schemas.microsoft.com/office/drawing/2014/main" id="{D8DFDF30-39D0-404F-9C20-735EF7C038A7}"/>
              </a:ext>
            </a:extLst>
          </p:cNvPr>
          <p:cNvSpPr txBox="1"/>
          <p:nvPr/>
        </p:nvSpPr>
        <p:spPr>
          <a:xfrm>
            <a:off x="2123786" y="7084481"/>
            <a:ext cx="4371255" cy="738664"/>
          </a:xfrm>
          <a:prstGeom prst="rect">
            <a:avLst/>
          </a:prstGeom>
          <a:noFill/>
        </p:spPr>
        <p:txBody>
          <a:bodyPr wrap="square" rtlCol="0">
            <a:spAutoFit/>
          </a:bodyPr>
          <a:lstStyle/>
          <a:p>
            <a:r>
              <a:rPr lang="en-GB" sz="1400" dirty="0"/>
              <a:t>Floor plans are one of the many ways we use scale. What sort of professions use scale drawings like this? Why might you use scale drawings in your life?</a:t>
            </a:r>
          </a:p>
        </p:txBody>
      </p:sp>
    </p:spTree>
    <p:extLst>
      <p:ext uri="{BB962C8B-B14F-4D97-AF65-F5344CB8AC3E}">
        <p14:creationId xmlns:p14="http://schemas.microsoft.com/office/powerpoint/2010/main" val="119270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picture containing game&#10;&#10;Description automatically generated">
            <a:extLst>
              <a:ext uri="{FF2B5EF4-FFF2-40B4-BE49-F238E27FC236}">
                <a16:creationId xmlns:a16="http://schemas.microsoft.com/office/drawing/2014/main" id="{E6C916D9-E86C-43ED-81A0-385D6D6634D9}"/>
              </a:ext>
            </a:extLst>
          </p:cNvPr>
          <p:cNvPicPr>
            <a:picLocks noChangeAspect="1"/>
          </p:cNvPicPr>
          <p:nvPr/>
        </p:nvPicPr>
        <p:blipFill>
          <a:blip r:embed="rId2"/>
          <a:stretch>
            <a:fillRect/>
          </a:stretch>
        </p:blipFill>
        <p:spPr>
          <a:xfrm rot="14372216">
            <a:off x="4102228" y="9925499"/>
            <a:ext cx="1542774" cy="1675596"/>
          </a:xfrm>
          <a:prstGeom prst="rect">
            <a:avLst/>
          </a:prstGeom>
        </p:spPr>
      </p:pic>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Shape</a:t>
            </a:r>
          </a:p>
        </p:txBody>
      </p:sp>
      <p:sp>
        <p:nvSpPr>
          <p:cNvPr id="10" name="Title 1">
            <a:extLst>
              <a:ext uri="{FF2B5EF4-FFF2-40B4-BE49-F238E27FC236}">
                <a16:creationId xmlns:a16="http://schemas.microsoft.com/office/drawing/2014/main" id="{3408FA85-E6C4-485F-8D05-90559309F58A}"/>
              </a:ext>
            </a:extLst>
          </p:cNvPr>
          <p:cNvSpPr txBox="1">
            <a:spLocks/>
          </p:cNvSpPr>
          <p:nvPr/>
        </p:nvSpPr>
        <p:spPr>
          <a:xfrm>
            <a:off x="2313708" y="1715905"/>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Elevations</a:t>
            </a:r>
          </a:p>
        </p:txBody>
      </p:sp>
      <p:sp>
        <p:nvSpPr>
          <p:cNvPr id="12" name="TextBox 11">
            <a:extLst>
              <a:ext uri="{FF2B5EF4-FFF2-40B4-BE49-F238E27FC236}">
                <a16:creationId xmlns:a16="http://schemas.microsoft.com/office/drawing/2014/main" id="{17521793-DDD5-4A69-9007-9842982405CB}"/>
              </a:ext>
            </a:extLst>
          </p:cNvPr>
          <p:cNvSpPr txBox="1"/>
          <p:nvPr/>
        </p:nvSpPr>
        <p:spPr>
          <a:xfrm>
            <a:off x="2313708" y="2201068"/>
            <a:ext cx="4110986" cy="954107"/>
          </a:xfrm>
          <a:prstGeom prst="rect">
            <a:avLst/>
          </a:prstGeom>
          <a:noFill/>
        </p:spPr>
        <p:txBody>
          <a:bodyPr wrap="square" rtlCol="0">
            <a:spAutoFit/>
          </a:bodyPr>
          <a:lstStyle/>
          <a:p>
            <a:r>
              <a:rPr lang="en-GB" sz="1400" dirty="0"/>
              <a:t>Elevations are drawings taken from one side of a 3D object/area.</a:t>
            </a:r>
          </a:p>
          <a:p>
            <a:endParaRPr lang="en-GB" sz="1400" dirty="0"/>
          </a:p>
          <a:p>
            <a:r>
              <a:rPr lang="en-GB" sz="1400" dirty="0"/>
              <a:t>You can have front, back and side elevations.</a:t>
            </a:r>
          </a:p>
        </p:txBody>
      </p:sp>
      <p:pic>
        <p:nvPicPr>
          <p:cNvPr id="14" name="Picture 13" descr="A close up of a logo&#10;&#10;Description automatically generated">
            <a:extLst>
              <a:ext uri="{FF2B5EF4-FFF2-40B4-BE49-F238E27FC236}">
                <a16:creationId xmlns:a16="http://schemas.microsoft.com/office/drawing/2014/main" id="{ABF2071C-F049-45C7-AEB3-C2DCBCA7CAAC}"/>
              </a:ext>
            </a:extLst>
          </p:cNvPr>
          <p:cNvPicPr>
            <a:picLocks noChangeAspect="1"/>
          </p:cNvPicPr>
          <p:nvPr/>
        </p:nvPicPr>
        <p:blipFill>
          <a:blip r:embed="rId3"/>
          <a:stretch>
            <a:fillRect/>
          </a:stretch>
        </p:blipFill>
        <p:spPr>
          <a:xfrm>
            <a:off x="2914874" y="3316597"/>
            <a:ext cx="2619375" cy="1743075"/>
          </a:xfrm>
          <a:prstGeom prst="rect">
            <a:avLst/>
          </a:prstGeom>
        </p:spPr>
      </p:pic>
      <p:sp>
        <p:nvSpPr>
          <p:cNvPr id="16" name="Title 1">
            <a:extLst>
              <a:ext uri="{FF2B5EF4-FFF2-40B4-BE49-F238E27FC236}">
                <a16:creationId xmlns:a16="http://schemas.microsoft.com/office/drawing/2014/main" id="{CDC588D4-09F4-4D4C-AB5A-0E69C8CE0B62}"/>
              </a:ext>
            </a:extLst>
          </p:cNvPr>
          <p:cNvSpPr txBox="1">
            <a:spLocks/>
          </p:cNvSpPr>
          <p:nvPr/>
        </p:nvSpPr>
        <p:spPr>
          <a:xfrm>
            <a:off x="2313708" y="5025851"/>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Nets</a:t>
            </a:r>
          </a:p>
        </p:txBody>
      </p:sp>
      <p:sp>
        <p:nvSpPr>
          <p:cNvPr id="18" name="TextBox 17">
            <a:extLst>
              <a:ext uri="{FF2B5EF4-FFF2-40B4-BE49-F238E27FC236}">
                <a16:creationId xmlns:a16="http://schemas.microsoft.com/office/drawing/2014/main" id="{EBAF4C28-929A-43A8-A381-31AF5CB4FE74}"/>
              </a:ext>
            </a:extLst>
          </p:cNvPr>
          <p:cNvSpPr txBox="1"/>
          <p:nvPr/>
        </p:nvSpPr>
        <p:spPr>
          <a:xfrm>
            <a:off x="2392283" y="5644789"/>
            <a:ext cx="3712683" cy="738664"/>
          </a:xfrm>
          <a:prstGeom prst="rect">
            <a:avLst/>
          </a:prstGeom>
          <a:noFill/>
        </p:spPr>
        <p:txBody>
          <a:bodyPr wrap="square" rtlCol="0">
            <a:spAutoFit/>
          </a:bodyPr>
          <a:lstStyle/>
          <a:p>
            <a:r>
              <a:rPr lang="en-GB" sz="1400" dirty="0"/>
              <a:t>Nets are 2D drawings of a 3D shape, unfolded. You might be asked to make a scale net of something like a jewellery box in the exam.</a:t>
            </a:r>
          </a:p>
        </p:txBody>
      </p:sp>
      <p:pic>
        <p:nvPicPr>
          <p:cNvPr id="20" name="Picture 19" descr="A picture containing screen, building&#10;&#10;Description automatically generated">
            <a:extLst>
              <a:ext uri="{FF2B5EF4-FFF2-40B4-BE49-F238E27FC236}">
                <a16:creationId xmlns:a16="http://schemas.microsoft.com/office/drawing/2014/main" id="{50E43203-4585-4BF9-811E-DD4C3171A710}"/>
              </a:ext>
            </a:extLst>
          </p:cNvPr>
          <p:cNvPicPr>
            <a:picLocks noChangeAspect="1"/>
          </p:cNvPicPr>
          <p:nvPr/>
        </p:nvPicPr>
        <p:blipFill>
          <a:blip r:embed="rId4"/>
          <a:stretch>
            <a:fillRect/>
          </a:stretch>
        </p:blipFill>
        <p:spPr>
          <a:xfrm rot="5400000">
            <a:off x="4115233" y="6944217"/>
            <a:ext cx="1927427" cy="1381929"/>
          </a:xfrm>
          <a:prstGeom prst="rect">
            <a:avLst/>
          </a:prstGeom>
        </p:spPr>
      </p:pic>
      <p:sp>
        <p:nvSpPr>
          <p:cNvPr id="21" name="Title 1">
            <a:extLst>
              <a:ext uri="{FF2B5EF4-FFF2-40B4-BE49-F238E27FC236}">
                <a16:creationId xmlns:a16="http://schemas.microsoft.com/office/drawing/2014/main" id="{64483A91-D57A-453A-8658-12218E4B206B}"/>
              </a:ext>
            </a:extLst>
          </p:cNvPr>
          <p:cNvSpPr txBox="1">
            <a:spLocks/>
          </p:cNvSpPr>
          <p:nvPr/>
        </p:nvSpPr>
        <p:spPr>
          <a:xfrm>
            <a:off x="2413066" y="8499602"/>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Isometric Drawing</a:t>
            </a:r>
          </a:p>
        </p:txBody>
      </p:sp>
      <p:sp>
        <p:nvSpPr>
          <p:cNvPr id="22" name="TextBox 21">
            <a:extLst>
              <a:ext uri="{FF2B5EF4-FFF2-40B4-BE49-F238E27FC236}">
                <a16:creationId xmlns:a16="http://schemas.microsoft.com/office/drawing/2014/main" id="{D42CD62D-B119-4F1E-811A-24D16AA0043F}"/>
              </a:ext>
            </a:extLst>
          </p:cNvPr>
          <p:cNvSpPr txBox="1"/>
          <p:nvPr/>
        </p:nvSpPr>
        <p:spPr>
          <a:xfrm>
            <a:off x="2368219" y="9172095"/>
            <a:ext cx="3095298" cy="954107"/>
          </a:xfrm>
          <a:prstGeom prst="rect">
            <a:avLst/>
          </a:prstGeom>
          <a:noFill/>
        </p:spPr>
        <p:txBody>
          <a:bodyPr wrap="square" rtlCol="0">
            <a:spAutoFit/>
          </a:bodyPr>
          <a:lstStyle/>
          <a:p>
            <a:r>
              <a:rPr lang="en-GB" sz="1400" dirty="0"/>
              <a:t>Isometric drawing is 2.5D; a 3D object represented in 2D. You may be asked to replicate an isometric drawing in your exam.</a:t>
            </a:r>
          </a:p>
        </p:txBody>
      </p:sp>
      <p:sp>
        <p:nvSpPr>
          <p:cNvPr id="3" name="Cube 2">
            <a:extLst>
              <a:ext uri="{FF2B5EF4-FFF2-40B4-BE49-F238E27FC236}">
                <a16:creationId xmlns:a16="http://schemas.microsoft.com/office/drawing/2014/main" id="{61C6F533-D843-4B7C-968C-303BBB75B2FF}"/>
              </a:ext>
            </a:extLst>
          </p:cNvPr>
          <p:cNvSpPr/>
          <p:nvPr/>
        </p:nvSpPr>
        <p:spPr>
          <a:xfrm>
            <a:off x="2491236" y="7032004"/>
            <a:ext cx="1267538" cy="60317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EB059EF-EF28-488D-AC9E-9821B5480AF8}"/>
              </a:ext>
            </a:extLst>
          </p:cNvPr>
          <p:cNvSpPr txBox="1"/>
          <p:nvPr/>
        </p:nvSpPr>
        <p:spPr>
          <a:xfrm>
            <a:off x="2368219" y="6550914"/>
            <a:ext cx="3712683" cy="307777"/>
          </a:xfrm>
          <a:prstGeom prst="rect">
            <a:avLst/>
          </a:prstGeom>
          <a:noFill/>
        </p:spPr>
        <p:txBody>
          <a:bodyPr wrap="square" rtlCol="0">
            <a:spAutoFit/>
          </a:bodyPr>
          <a:lstStyle/>
          <a:p>
            <a:r>
              <a:rPr lang="en-GB" sz="1400" b="1" u="sng" dirty="0"/>
              <a:t>3D Shape</a:t>
            </a:r>
            <a:r>
              <a:rPr lang="en-GB" sz="1400" dirty="0"/>
              <a:t>				</a:t>
            </a:r>
            <a:r>
              <a:rPr lang="en-GB" sz="1400" b="1" u="sng" dirty="0"/>
              <a:t>Net</a:t>
            </a:r>
          </a:p>
        </p:txBody>
      </p:sp>
    </p:spTree>
    <p:extLst>
      <p:ext uri="{BB962C8B-B14F-4D97-AF65-F5344CB8AC3E}">
        <p14:creationId xmlns:p14="http://schemas.microsoft.com/office/powerpoint/2010/main" val="225599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a:solidFill>
                  <a:schemeClr val="bg1"/>
                </a:solidFill>
              </a:rPr>
              <a:t>Shape</a:t>
            </a:r>
            <a:endParaRPr lang="en-US" sz="3200" spc="-100" dirty="0">
              <a:solidFill>
                <a:schemeClr val="bg1"/>
              </a:solidFill>
            </a:endParaRPr>
          </a:p>
        </p:txBody>
      </p:sp>
      <p:sp>
        <p:nvSpPr>
          <p:cNvPr id="16" name="Title 1">
            <a:extLst>
              <a:ext uri="{FF2B5EF4-FFF2-40B4-BE49-F238E27FC236}">
                <a16:creationId xmlns:a16="http://schemas.microsoft.com/office/drawing/2014/main" id="{A9FD031F-3900-4105-A6F5-B011A69E4BFD}"/>
              </a:ext>
            </a:extLst>
          </p:cNvPr>
          <p:cNvSpPr txBox="1">
            <a:spLocks/>
          </p:cNvSpPr>
          <p:nvPr/>
        </p:nvSpPr>
        <p:spPr>
          <a:xfrm>
            <a:off x="2072505" y="1726266"/>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Symmetry, Shapes &amp; Angles</a:t>
            </a:r>
          </a:p>
        </p:txBody>
      </p:sp>
      <p:sp>
        <p:nvSpPr>
          <p:cNvPr id="18" name="TextBox 17">
            <a:extLst>
              <a:ext uri="{FF2B5EF4-FFF2-40B4-BE49-F238E27FC236}">
                <a16:creationId xmlns:a16="http://schemas.microsoft.com/office/drawing/2014/main" id="{5B2BE599-88DA-41CB-976F-00B29DB35306}"/>
              </a:ext>
            </a:extLst>
          </p:cNvPr>
          <p:cNvSpPr txBox="1"/>
          <p:nvPr/>
        </p:nvSpPr>
        <p:spPr>
          <a:xfrm>
            <a:off x="2072506" y="2233745"/>
            <a:ext cx="4245168" cy="954107"/>
          </a:xfrm>
          <a:prstGeom prst="rect">
            <a:avLst/>
          </a:prstGeom>
          <a:noFill/>
        </p:spPr>
        <p:txBody>
          <a:bodyPr wrap="square" rtlCol="0">
            <a:spAutoFit/>
          </a:bodyPr>
          <a:lstStyle/>
          <a:p>
            <a:r>
              <a:rPr lang="en-GB" sz="1400" dirty="0"/>
              <a:t>You may be asked to work with certain shapes in different situations for, so it is important to be able to identify key shapes. Below are the sorts of shape you </a:t>
            </a:r>
            <a:r>
              <a:rPr lang="en-GB" sz="1400" i="1" dirty="0"/>
              <a:t>MAY</a:t>
            </a:r>
            <a:r>
              <a:rPr lang="en-GB" sz="1400" dirty="0"/>
              <a:t> encounter in the exam. </a:t>
            </a:r>
            <a:endParaRPr lang="en-GB" sz="1400" i="1" dirty="0"/>
          </a:p>
        </p:txBody>
      </p:sp>
      <p:pic>
        <p:nvPicPr>
          <p:cNvPr id="20" name="Picture 19" descr="A close up of text on a white background&#10;&#10;Description automatically generated">
            <a:extLst>
              <a:ext uri="{FF2B5EF4-FFF2-40B4-BE49-F238E27FC236}">
                <a16:creationId xmlns:a16="http://schemas.microsoft.com/office/drawing/2014/main" id="{9A481912-04BC-433A-9A61-9A6330884A3F}"/>
              </a:ext>
            </a:extLst>
          </p:cNvPr>
          <p:cNvPicPr>
            <a:picLocks noChangeAspect="1"/>
          </p:cNvPicPr>
          <p:nvPr/>
        </p:nvPicPr>
        <p:blipFill rotWithShape="1">
          <a:blip r:embed="rId2"/>
          <a:srcRect b="23915"/>
          <a:stretch/>
        </p:blipFill>
        <p:spPr>
          <a:xfrm>
            <a:off x="2186907" y="3155744"/>
            <a:ext cx="4308136" cy="4490132"/>
          </a:xfrm>
          <a:prstGeom prst="rect">
            <a:avLst/>
          </a:prstGeom>
        </p:spPr>
      </p:pic>
      <p:sp>
        <p:nvSpPr>
          <p:cNvPr id="21" name="Rectangle 20">
            <a:extLst>
              <a:ext uri="{FF2B5EF4-FFF2-40B4-BE49-F238E27FC236}">
                <a16:creationId xmlns:a16="http://schemas.microsoft.com/office/drawing/2014/main" id="{79911561-7A02-422C-9B1D-B0CA5C746F65}"/>
              </a:ext>
            </a:extLst>
          </p:cNvPr>
          <p:cNvSpPr/>
          <p:nvPr/>
        </p:nvSpPr>
        <p:spPr>
          <a:xfrm>
            <a:off x="3035687" y="6473304"/>
            <a:ext cx="3459355" cy="1233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7FAAE8D-5DF9-40EC-A477-5DA1DC6F62ED}"/>
              </a:ext>
            </a:extLst>
          </p:cNvPr>
          <p:cNvSpPr txBox="1"/>
          <p:nvPr/>
        </p:nvSpPr>
        <p:spPr>
          <a:xfrm>
            <a:off x="2072505" y="7645876"/>
            <a:ext cx="4422537" cy="738664"/>
          </a:xfrm>
          <a:prstGeom prst="rect">
            <a:avLst/>
          </a:prstGeom>
          <a:noFill/>
        </p:spPr>
        <p:txBody>
          <a:bodyPr wrap="square" rtlCol="0">
            <a:spAutoFit/>
          </a:bodyPr>
          <a:lstStyle/>
          <a:p>
            <a:r>
              <a:rPr lang="en-GB" sz="1400" dirty="0"/>
              <a:t>You Might be asked to identify lines of symmetry (a line that you could place a mirror on and reflect the shape so that it still looks the same)</a:t>
            </a:r>
            <a:endParaRPr lang="en-GB" sz="1400" i="1" dirty="0"/>
          </a:p>
        </p:txBody>
      </p:sp>
      <p:sp>
        <p:nvSpPr>
          <p:cNvPr id="23" name="Title 1">
            <a:extLst>
              <a:ext uri="{FF2B5EF4-FFF2-40B4-BE49-F238E27FC236}">
                <a16:creationId xmlns:a16="http://schemas.microsoft.com/office/drawing/2014/main" id="{37ED3743-F2E1-4F7F-B8D2-9FAA17C3ECCE}"/>
              </a:ext>
            </a:extLst>
          </p:cNvPr>
          <p:cNvSpPr txBox="1">
            <a:spLocks/>
          </p:cNvSpPr>
          <p:nvPr/>
        </p:nvSpPr>
        <p:spPr>
          <a:xfrm>
            <a:off x="2072505" y="8473752"/>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Working with Angles</a:t>
            </a:r>
          </a:p>
        </p:txBody>
      </p:sp>
      <p:sp>
        <p:nvSpPr>
          <p:cNvPr id="25" name="TextBox 24">
            <a:extLst>
              <a:ext uri="{FF2B5EF4-FFF2-40B4-BE49-F238E27FC236}">
                <a16:creationId xmlns:a16="http://schemas.microsoft.com/office/drawing/2014/main" id="{B871D4A0-CE1B-43B8-959B-5CCA13AEB45B}"/>
              </a:ext>
            </a:extLst>
          </p:cNvPr>
          <p:cNvSpPr txBox="1"/>
          <p:nvPr/>
        </p:nvSpPr>
        <p:spPr>
          <a:xfrm>
            <a:off x="2112448" y="8955298"/>
            <a:ext cx="4312245" cy="954107"/>
          </a:xfrm>
          <a:prstGeom prst="rect">
            <a:avLst/>
          </a:prstGeom>
          <a:noFill/>
        </p:spPr>
        <p:txBody>
          <a:bodyPr wrap="square" rtlCol="0">
            <a:spAutoFit/>
          </a:bodyPr>
          <a:lstStyle/>
          <a:p>
            <a:r>
              <a:rPr lang="en-GB" sz="1400" dirty="0"/>
              <a:t>You may be asked to work with angles in the exam. This could be measuring them, this could be working out missing angles in a shape, or it could be drawing a shape using them. </a:t>
            </a:r>
          </a:p>
        </p:txBody>
      </p:sp>
      <p:pic>
        <p:nvPicPr>
          <p:cNvPr id="27" name="Picture 26" descr="A picture containing device&#10;&#10;Description automatically generated">
            <a:extLst>
              <a:ext uri="{FF2B5EF4-FFF2-40B4-BE49-F238E27FC236}">
                <a16:creationId xmlns:a16="http://schemas.microsoft.com/office/drawing/2014/main" id="{1FFCCCFD-7843-4D64-8473-48ADAE5746D9}"/>
              </a:ext>
            </a:extLst>
          </p:cNvPr>
          <p:cNvPicPr>
            <a:picLocks noChangeAspect="1"/>
          </p:cNvPicPr>
          <p:nvPr/>
        </p:nvPicPr>
        <p:blipFill>
          <a:blip r:embed="rId3"/>
          <a:stretch>
            <a:fillRect/>
          </a:stretch>
        </p:blipFill>
        <p:spPr>
          <a:xfrm>
            <a:off x="3059518" y="9729208"/>
            <a:ext cx="2082641" cy="1323485"/>
          </a:xfrm>
          <a:prstGeom prst="rect">
            <a:avLst/>
          </a:prstGeom>
        </p:spPr>
      </p:pic>
    </p:spTree>
    <p:extLst>
      <p:ext uri="{BB962C8B-B14F-4D97-AF65-F5344CB8AC3E}">
        <p14:creationId xmlns:p14="http://schemas.microsoft.com/office/powerpoint/2010/main" val="428190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Shape</a:t>
            </a:r>
          </a:p>
        </p:txBody>
      </p:sp>
      <p:sp>
        <p:nvSpPr>
          <p:cNvPr id="10" name="Title 1">
            <a:extLst>
              <a:ext uri="{FF2B5EF4-FFF2-40B4-BE49-F238E27FC236}">
                <a16:creationId xmlns:a16="http://schemas.microsoft.com/office/drawing/2014/main" id="{C157F1AC-9F25-4932-A6ED-439F0FD08379}"/>
              </a:ext>
            </a:extLst>
          </p:cNvPr>
          <p:cNvSpPr txBox="1">
            <a:spLocks/>
          </p:cNvSpPr>
          <p:nvPr/>
        </p:nvSpPr>
        <p:spPr>
          <a:xfrm>
            <a:off x="-2014" y="4127530"/>
            <a:ext cx="2095001" cy="248063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chemeClr val="bg1"/>
                </a:solidFill>
              </a:rPr>
              <a:t>Real World Uses</a:t>
            </a:r>
          </a:p>
        </p:txBody>
      </p:sp>
      <p:sp>
        <p:nvSpPr>
          <p:cNvPr id="14" name="TextBox 13">
            <a:extLst>
              <a:ext uri="{FF2B5EF4-FFF2-40B4-BE49-F238E27FC236}">
                <a16:creationId xmlns:a16="http://schemas.microsoft.com/office/drawing/2014/main" id="{37DF00A7-4954-4E87-A142-BD162A25F7AA}"/>
              </a:ext>
            </a:extLst>
          </p:cNvPr>
          <p:cNvSpPr txBox="1"/>
          <p:nvPr/>
        </p:nvSpPr>
        <p:spPr>
          <a:xfrm>
            <a:off x="2092987" y="3070806"/>
            <a:ext cx="4331707" cy="4247317"/>
          </a:xfrm>
          <a:prstGeom prst="rect">
            <a:avLst/>
          </a:prstGeom>
          <a:noFill/>
        </p:spPr>
        <p:txBody>
          <a:bodyPr wrap="square" rtlCol="0">
            <a:spAutoFit/>
          </a:bodyPr>
          <a:lstStyle/>
          <a:p>
            <a:r>
              <a:rPr lang="en-GB" dirty="0">
                <a:latin typeface="Century Gothic" panose="020B0502020202020204" pitchFamily="34" charset="0"/>
              </a:rPr>
              <a:t>Planning construction in advance</a:t>
            </a:r>
          </a:p>
          <a:p>
            <a:endParaRPr lang="en-GB" dirty="0">
              <a:latin typeface="Century Gothic" panose="020B0502020202020204" pitchFamily="34" charset="0"/>
            </a:endParaRPr>
          </a:p>
          <a:p>
            <a:r>
              <a:rPr lang="en-GB" dirty="0">
                <a:latin typeface="Century Gothic" panose="020B0502020202020204" pitchFamily="34" charset="0"/>
              </a:rPr>
              <a:t>Being able to work out how many materials you may need for a project in advance</a:t>
            </a:r>
          </a:p>
          <a:p>
            <a:endParaRPr lang="en-GB" dirty="0">
              <a:latin typeface="Century Gothic" panose="020B0502020202020204" pitchFamily="34" charset="0"/>
            </a:endParaRPr>
          </a:p>
          <a:p>
            <a:r>
              <a:rPr lang="en-GB" dirty="0">
                <a:latin typeface="Century Gothic" panose="020B0502020202020204" pitchFamily="34" charset="0"/>
              </a:rPr>
              <a:t>Making sure things are symmetrical (so that they match)</a:t>
            </a:r>
          </a:p>
          <a:p>
            <a:endParaRPr lang="en-GB" dirty="0">
              <a:latin typeface="Century Gothic" panose="020B0502020202020204" pitchFamily="34" charset="0"/>
            </a:endParaRPr>
          </a:p>
          <a:p>
            <a:r>
              <a:rPr lang="en-GB" dirty="0">
                <a:latin typeface="Century Gothic" panose="020B0502020202020204" pitchFamily="34" charset="0"/>
              </a:rPr>
              <a:t>Knowing how much carpet you may need (for shapes of rooms not square) to re-carpet a room</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3126356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Data</a:t>
            </a:r>
          </a:p>
        </p:txBody>
      </p:sp>
      <p:sp>
        <p:nvSpPr>
          <p:cNvPr id="10" name="TextBox 9">
            <a:extLst>
              <a:ext uri="{FF2B5EF4-FFF2-40B4-BE49-F238E27FC236}">
                <a16:creationId xmlns:a16="http://schemas.microsoft.com/office/drawing/2014/main" id="{FD792721-523C-4192-BD11-6F3D05F9073F}"/>
              </a:ext>
            </a:extLst>
          </p:cNvPr>
          <p:cNvSpPr txBox="1"/>
          <p:nvPr/>
        </p:nvSpPr>
        <p:spPr>
          <a:xfrm>
            <a:off x="2095001" y="1586173"/>
            <a:ext cx="4400041" cy="1477328"/>
          </a:xfrm>
          <a:prstGeom prst="rect">
            <a:avLst/>
          </a:prstGeom>
          <a:noFill/>
        </p:spPr>
        <p:txBody>
          <a:bodyPr wrap="square" rtlCol="0">
            <a:spAutoFit/>
          </a:bodyPr>
          <a:lstStyle/>
          <a:p>
            <a:r>
              <a:rPr lang="en-GB" dirty="0">
                <a:latin typeface="Agency FB" panose="020B0503020202020204" pitchFamily="34" charset="0"/>
              </a:rPr>
              <a:t>In the Data section of the course, we will look at how to interpret data via averages (mean, median and mode), range, graphs, probability and collection sheets, as well as how to compare said data and how to comment on your use of data.</a:t>
            </a:r>
          </a:p>
        </p:txBody>
      </p:sp>
      <p:sp>
        <p:nvSpPr>
          <p:cNvPr id="12" name="Title 1">
            <a:extLst>
              <a:ext uri="{FF2B5EF4-FFF2-40B4-BE49-F238E27FC236}">
                <a16:creationId xmlns:a16="http://schemas.microsoft.com/office/drawing/2014/main" id="{5B88EC26-935B-42DD-A77C-383EAEB310FF}"/>
              </a:ext>
            </a:extLst>
          </p:cNvPr>
          <p:cNvSpPr txBox="1">
            <a:spLocks/>
          </p:cNvSpPr>
          <p:nvPr/>
        </p:nvSpPr>
        <p:spPr>
          <a:xfrm>
            <a:off x="2093613" y="3424746"/>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Averages &amp; Range</a:t>
            </a:r>
          </a:p>
        </p:txBody>
      </p:sp>
      <p:sp>
        <p:nvSpPr>
          <p:cNvPr id="14" name="TextBox 13">
            <a:extLst>
              <a:ext uri="{FF2B5EF4-FFF2-40B4-BE49-F238E27FC236}">
                <a16:creationId xmlns:a16="http://schemas.microsoft.com/office/drawing/2014/main" id="{419C5890-7DBB-4B58-B8FE-29F0D19A37E8}"/>
              </a:ext>
            </a:extLst>
          </p:cNvPr>
          <p:cNvSpPr txBox="1"/>
          <p:nvPr/>
        </p:nvSpPr>
        <p:spPr>
          <a:xfrm>
            <a:off x="2241324" y="3960014"/>
            <a:ext cx="4253718" cy="1323439"/>
          </a:xfrm>
          <a:prstGeom prst="rect">
            <a:avLst/>
          </a:prstGeom>
          <a:noFill/>
        </p:spPr>
        <p:txBody>
          <a:bodyPr wrap="square" rtlCol="0">
            <a:spAutoFit/>
          </a:bodyPr>
          <a:lstStyle/>
          <a:p>
            <a:r>
              <a:rPr lang="en-GB" sz="1600" dirty="0"/>
              <a:t>You will be shown how to use the </a:t>
            </a:r>
            <a:r>
              <a:rPr lang="en-GB" sz="1600" dirty="0">
                <a:solidFill>
                  <a:srgbClr val="FF0000"/>
                </a:solidFill>
              </a:rPr>
              <a:t>three types of average</a:t>
            </a:r>
            <a:r>
              <a:rPr lang="en-GB" sz="1600" dirty="0"/>
              <a:t> to produce analysis of data, as well as how to find data from an average. You will also learn how to use the </a:t>
            </a:r>
            <a:r>
              <a:rPr lang="en-GB" sz="1600" dirty="0">
                <a:solidFill>
                  <a:schemeClr val="accent4"/>
                </a:solidFill>
              </a:rPr>
              <a:t>range of data</a:t>
            </a:r>
            <a:r>
              <a:rPr lang="en-GB" sz="1600" dirty="0"/>
              <a:t> – this is not an average, but is linked.</a:t>
            </a:r>
          </a:p>
        </p:txBody>
      </p:sp>
      <p:sp>
        <p:nvSpPr>
          <p:cNvPr id="16" name="TextBox 15">
            <a:extLst>
              <a:ext uri="{FF2B5EF4-FFF2-40B4-BE49-F238E27FC236}">
                <a16:creationId xmlns:a16="http://schemas.microsoft.com/office/drawing/2014/main" id="{88F594B7-D557-4C41-93A4-7CDB86226F27}"/>
              </a:ext>
            </a:extLst>
          </p:cNvPr>
          <p:cNvSpPr txBox="1"/>
          <p:nvPr/>
        </p:nvSpPr>
        <p:spPr>
          <a:xfrm>
            <a:off x="2241324" y="5397812"/>
            <a:ext cx="4253718" cy="2062103"/>
          </a:xfrm>
          <a:prstGeom prst="rect">
            <a:avLst/>
          </a:prstGeom>
          <a:solidFill>
            <a:srgbClr val="FFFF00"/>
          </a:solidFill>
          <a:ln>
            <a:solidFill>
              <a:srgbClr val="FF0000"/>
            </a:solidFill>
          </a:ln>
        </p:spPr>
        <p:txBody>
          <a:bodyPr wrap="square" rtlCol="0">
            <a:spAutoFit/>
          </a:bodyPr>
          <a:lstStyle/>
          <a:p>
            <a:r>
              <a:rPr lang="en-GB" sz="1600" dirty="0">
                <a:solidFill>
                  <a:srgbClr val="FF0000"/>
                </a:solidFill>
                <a:latin typeface="Arial Narrow" panose="020B0606020202030204" pitchFamily="34" charset="0"/>
              </a:rPr>
              <a:t>Mean</a:t>
            </a:r>
            <a:r>
              <a:rPr lang="en-GB" sz="1600" dirty="0">
                <a:latin typeface="Arial Narrow" panose="020B0606020202030204" pitchFamily="34" charset="0"/>
              </a:rPr>
              <a:t> = Add up all data, and ÷ the result by the number of data</a:t>
            </a:r>
          </a:p>
          <a:p>
            <a:r>
              <a:rPr lang="en-GB" sz="1600" dirty="0">
                <a:solidFill>
                  <a:srgbClr val="FF0000"/>
                </a:solidFill>
                <a:latin typeface="Arial Narrow" panose="020B0606020202030204" pitchFamily="34" charset="0"/>
              </a:rPr>
              <a:t>Median</a:t>
            </a:r>
            <a:r>
              <a:rPr lang="en-GB" sz="1600" dirty="0">
                <a:latin typeface="Arial Narrow" panose="020B0606020202030204" pitchFamily="34" charset="0"/>
              </a:rPr>
              <a:t> = the middle value of the data in order or smallest to largest</a:t>
            </a:r>
          </a:p>
          <a:p>
            <a:r>
              <a:rPr lang="en-GB" sz="1600" dirty="0">
                <a:solidFill>
                  <a:srgbClr val="FF0000"/>
                </a:solidFill>
                <a:latin typeface="Arial Narrow" panose="020B0606020202030204" pitchFamily="34" charset="0"/>
              </a:rPr>
              <a:t>Mode</a:t>
            </a:r>
            <a:r>
              <a:rPr lang="en-GB" sz="1600" dirty="0">
                <a:latin typeface="Arial Narrow" panose="020B0606020202030204" pitchFamily="34" charset="0"/>
              </a:rPr>
              <a:t> = the most repeating data value (often there won’t be a mode)</a:t>
            </a:r>
          </a:p>
          <a:p>
            <a:r>
              <a:rPr lang="en-GB" sz="1600" dirty="0">
                <a:solidFill>
                  <a:schemeClr val="accent4"/>
                </a:solidFill>
                <a:latin typeface="Arial Narrow" panose="020B0606020202030204" pitchFamily="34" charset="0"/>
              </a:rPr>
              <a:t>Range</a:t>
            </a:r>
            <a:r>
              <a:rPr lang="en-GB" sz="1600" dirty="0">
                <a:latin typeface="Arial Narrow" panose="020B0606020202030204" pitchFamily="34" charset="0"/>
              </a:rPr>
              <a:t> = smallest data value subtracted from the largest </a:t>
            </a:r>
          </a:p>
        </p:txBody>
      </p:sp>
      <p:sp>
        <p:nvSpPr>
          <p:cNvPr id="18" name="Title 1">
            <a:extLst>
              <a:ext uri="{FF2B5EF4-FFF2-40B4-BE49-F238E27FC236}">
                <a16:creationId xmlns:a16="http://schemas.microsoft.com/office/drawing/2014/main" id="{952476AB-86EA-4C98-AB7A-F8F3E2219FCA}"/>
              </a:ext>
            </a:extLst>
          </p:cNvPr>
          <p:cNvSpPr txBox="1">
            <a:spLocks/>
          </p:cNvSpPr>
          <p:nvPr/>
        </p:nvSpPr>
        <p:spPr>
          <a:xfrm>
            <a:off x="2090098" y="7563899"/>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Probability</a:t>
            </a:r>
          </a:p>
        </p:txBody>
      </p:sp>
      <p:sp>
        <p:nvSpPr>
          <p:cNvPr id="20" name="TextBox 19">
            <a:extLst>
              <a:ext uri="{FF2B5EF4-FFF2-40B4-BE49-F238E27FC236}">
                <a16:creationId xmlns:a16="http://schemas.microsoft.com/office/drawing/2014/main" id="{3E597F8F-F60A-4571-8604-756F0824D8D5}"/>
              </a:ext>
            </a:extLst>
          </p:cNvPr>
          <p:cNvSpPr txBox="1"/>
          <p:nvPr/>
        </p:nvSpPr>
        <p:spPr>
          <a:xfrm>
            <a:off x="2241324" y="7957322"/>
            <a:ext cx="2096736" cy="2800767"/>
          </a:xfrm>
          <a:prstGeom prst="rect">
            <a:avLst/>
          </a:prstGeom>
          <a:noFill/>
        </p:spPr>
        <p:txBody>
          <a:bodyPr wrap="square" rtlCol="0">
            <a:spAutoFit/>
          </a:bodyPr>
          <a:lstStyle/>
          <a:p>
            <a:r>
              <a:rPr lang="en-GB" sz="1600" dirty="0"/>
              <a:t>Probability is how likely something is to happen or not. You will be taught how to work out the probability of an event, as well as how to express probability through comments, percentage and fractions.</a:t>
            </a:r>
          </a:p>
        </p:txBody>
      </p:sp>
      <p:pic>
        <p:nvPicPr>
          <p:cNvPr id="21" name="Picture 20" descr="A screenshot of a cell phone&#10;&#10;Description automatically generated">
            <a:extLst>
              <a:ext uri="{FF2B5EF4-FFF2-40B4-BE49-F238E27FC236}">
                <a16:creationId xmlns:a16="http://schemas.microsoft.com/office/drawing/2014/main" id="{2A7362DD-81F7-4A30-B49A-233A66411393}"/>
              </a:ext>
            </a:extLst>
          </p:cNvPr>
          <p:cNvPicPr>
            <a:picLocks noChangeAspect="1"/>
          </p:cNvPicPr>
          <p:nvPr/>
        </p:nvPicPr>
        <p:blipFill>
          <a:blip r:embed="rId2"/>
          <a:stretch>
            <a:fillRect/>
          </a:stretch>
        </p:blipFill>
        <p:spPr>
          <a:xfrm>
            <a:off x="4271176" y="8282793"/>
            <a:ext cx="2223866" cy="2052246"/>
          </a:xfrm>
          <a:prstGeom prst="rect">
            <a:avLst/>
          </a:prstGeom>
        </p:spPr>
      </p:pic>
    </p:spTree>
    <p:extLst>
      <p:ext uri="{BB962C8B-B14F-4D97-AF65-F5344CB8AC3E}">
        <p14:creationId xmlns:p14="http://schemas.microsoft.com/office/powerpoint/2010/main" val="181714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Data</a:t>
            </a:r>
          </a:p>
        </p:txBody>
      </p:sp>
      <p:sp>
        <p:nvSpPr>
          <p:cNvPr id="10" name="Title 1">
            <a:extLst>
              <a:ext uri="{FF2B5EF4-FFF2-40B4-BE49-F238E27FC236}">
                <a16:creationId xmlns:a16="http://schemas.microsoft.com/office/drawing/2014/main" id="{8B37CB2C-C8A1-42C8-8136-5F605D7E8A54}"/>
              </a:ext>
            </a:extLst>
          </p:cNvPr>
          <p:cNvSpPr txBox="1">
            <a:spLocks/>
          </p:cNvSpPr>
          <p:nvPr/>
        </p:nvSpPr>
        <p:spPr>
          <a:xfrm>
            <a:off x="2095001" y="1860212"/>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Graphs &amp; Charts</a:t>
            </a:r>
          </a:p>
        </p:txBody>
      </p:sp>
      <p:sp>
        <p:nvSpPr>
          <p:cNvPr id="12" name="TextBox 11">
            <a:extLst>
              <a:ext uri="{FF2B5EF4-FFF2-40B4-BE49-F238E27FC236}">
                <a16:creationId xmlns:a16="http://schemas.microsoft.com/office/drawing/2014/main" id="{1D1E1A14-38D9-4259-96BE-6A0AA6C9B4F5}"/>
              </a:ext>
            </a:extLst>
          </p:cNvPr>
          <p:cNvSpPr txBox="1"/>
          <p:nvPr/>
        </p:nvSpPr>
        <p:spPr>
          <a:xfrm>
            <a:off x="2099790" y="2332314"/>
            <a:ext cx="4395252" cy="1323439"/>
          </a:xfrm>
          <a:prstGeom prst="rect">
            <a:avLst/>
          </a:prstGeom>
          <a:noFill/>
        </p:spPr>
        <p:txBody>
          <a:bodyPr wrap="square" rtlCol="0">
            <a:spAutoFit/>
          </a:bodyPr>
          <a:lstStyle/>
          <a:p>
            <a:r>
              <a:rPr lang="en-GB" sz="1600" dirty="0"/>
              <a:t>Graphs &amp; Charts are a key tool to displaying data for analysis. You will be shown the use and application of multiple types of graph and chart to draw information, as well as how to generate your own to display data.</a:t>
            </a:r>
          </a:p>
        </p:txBody>
      </p:sp>
      <p:sp>
        <p:nvSpPr>
          <p:cNvPr id="14" name="Title 1">
            <a:extLst>
              <a:ext uri="{FF2B5EF4-FFF2-40B4-BE49-F238E27FC236}">
                <a16:creationId xmlns:a16="http://schemas.microsoft.com/office/drawing/2014/main" id="{E8E7C3B9-D765-4F63-853D-DAAC4E2BAB5B}"/>
              </a:ext>
            </a:extLst>
          </p:cNvPr>
          <p:cNvSpPr txBox="1">
            <a:spLocks/>
          </p:cNvSpPr>
          <p:nvPr/>
        </p:nvSpPr>
        <p:spPr>
          <a:xfrm>
            <a:off x="2102428" y="3874095"/>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i="1" dirty="0"/>
              <a:t>Types of Graph</a:t>
            </a:r>
          </a:p>
        </p:txBody>
      </p:sp>
      <p:sp>
        <p:nvSpPr>
          <p:cNvPr id="16" name="Title 1">
            <a:extLst>
              <a:ext uri="{FF2B5EF4-FFF2-40B4-BE49-F238E27FC236}">
                <a16:creationId xmlns:a16="http://schemas.microsoft.com/office/drawing/2014/main" id="{FC13B71F-24B8-4047-8EE2-D3FCDD0707D9}"/>
              </a:ext>
            </a:extLst>
          </p:cNvPr>
          <p:cNvSpPr txBox="1">
            <a:spLocks/>
          </p:cNvSpPr>
          <p:nvPr/>
        </p:nvSpPr>
        <p:spPr>
          <a:xfrm>
            <a:off x="2150850" y="6641634"/>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i="1" dirty="0"/>
              <a:t>Types of Chart</a:t>
            </a:r>
          </a:p>
        </p:txBody>
      </p:sp>
      <p:pic>
        <p:nvPicPr>
          <p:cNvPr id="4" name="Picture 3" descr="A screenshot of a cell phone&#10;&#10;Description automatically generated">
            <a:extLst>
              <a:ext uri="{FF2B5EF4-FFF2-40B4-BE49-F238E27FC236}">
                <a16:creationId xmlns:a16="http://schemas.microsoft.com/office/drawing/2014/main" id="{AC52A157-A991-4199-9ED5-D78A30D3D645}"/>
              </a:ext>
            </a:extLst>
          </p:cNvPr>
          <p:cNvPicPr>
            <a:picLocks noChangeAspect="1"/>
          </p:cNvPicPr>
          <p:nvPr/>
        </p:nvPicPr>
        <p:blipFill>
          <a:blip r:embed="rId2"/>
          <a:stretch>
            <a:fillRect/>
          </a:stretch>
        </p:blipFill>
        <p:spPr>
          <a:xfrm>
            <a:off x="2206417" y="4588876"/>
            <a:ext cx="2166118" cy="129967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10BA5E5-62AA-48DA-B465-074A90D89F02}"/>
              </a:ext>
            </a:extLst>
          </p:cNvPr>
          <p:cNvPicPr>
            <a:picLocks noChangeAspect="1"/>
          </p:cNvPicPr>
          <p:nvPr/>
        </p:nvPicPr>
        <p:blipFill>
          <a:blip r:embed="rId3"/>
          <a:stretch>
            <a:fillRect/>
          </a:stretch>
        </p:blipFill>
        <p:spPr>
          <a:xfrm>
            <a:off x="2197463" y="7242606"/>
            <a:ext cx="1739621" cy="1143000"/>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CE434D68-8313-41B6-9A3C-978D74CEC87A}"/>
              </a:ext>
            </a:extLst>
          </p:cNvPr>
          <p:cNvPicPr>
            <a:picLocks noChangeAspect="1"/>
          </p:cNvPicPr>
          <p:nvPr/>
        </p:nvPicPr>
        <p:blipFill>
          <a:blip r:embed="rId4"/>
          <a:stretch>
            <a:fillRect/>
          </a:stretch>
        </p:blipFill>
        <p:spPr>
          <a:xfrm>
            <a:off x="4420957" y="7184600"/>
            <a:ext cx="1733550" cy="1143000"/>
          </a:xfrm>
          <a:prstGeom prst="rect">
            <a:avLst/>
          </a:prstGeom>
        </p:spPr>
      </p:pic>
      <p:pic>
        <p:nvPicPr>
          <p:cNvPr id="23" name="Picture 22" descr="A close up of text on a white background&#10;&#10;Description automatically generated">
            <a:extLst>
              <a:ext uri="{FF2B5EF4-FFF2-40B4-BE49-F238E27FC236}">
                <a16:creationId xmlns:a16="http://schemas.microsoft.com/office/drawing/2014/main" id="{6D63F3F3-516D-47DE-89AA-1654E9AE1751}"/>
              </a:ext>
            </a:extLst>
          </p:cNvPr>
          <p:cNvPicPr>
            <a:picLocks noChangeAspect="1"/>
          </p:cNvPicPr>
          <p:nvPr/>
        </p:nvPicPr>
        <p:blipFill>
          <a:blip r:embed="rId5"/>
          <a:stretch>
            <a:fillRect/>
          </a:stretch>
        </p:blipFill>
        <p:spPr>
          <a:xfrm>
            <a:off x="4492392" y="4643194"/>
            <a:ext cx="1914767" cy="1111764"/>
          </a:xfrm>
          <a:prstGeom prst="rect">
            <a:avLst/>
          </a:prstGeom>
        </p:spPr>
      </p:pic>
      <p:sp>
        <p:nvSpPr>
          <p:cNvPr id="24" name="TextBox 23">
            <a:extLst>
              <a:ext uri="{FF2B5EF4-FFF2-40B4-BE49-F238E27FC236}">
                <a16:creationId xmlns:a16="http://schemas.microsoft.com/office/drawing/2014/main" id="{EB92547C-B554-4840-95E8-668535C2DD54}"/>
              </a:ext>
            </a:extLst>
          </p:cNvPr>
          <p:cNvSpPr txBox="1"/>
          <p:nvPr/>
        </p:nvSpPr>
        <p:spPr>
          <a:xfrm>
            <a:off x="2206417" y="5942514"/>
            <a:ext cx="2021537" cy="369332"/>
          </a:xfrm>
          <a:prstGeom prst="rect">
            <a:avLst/>
          </a:prstGeom>
          <a:noFill/>
        </p:spPr>
        <p:txBody>
          <a:bodyPr wrap="square" rtlCol="0">
            <a:spAutoFit/>
          </a:bodyPr>
          <a:lstStyle/>
          <a:p>
            <a:r>
              <a:rPr lang="en-GB" dirty="0"/>
              <a:t>Line Graphs</a:t>
            </a:r>
          </a:p>
        </p:txBody>
      </p:sp>
      <p:sp>
        <p:nvSpPr>
          <p:cNvPr id="25" name="TextBox 24">
            <a:extLst>
              <a:ext uri="{FF2B5EF4-FFF2-40B4-BE49-F238E27FC236}">
                <a16:creationId xmlns:a16="http://schemas.microsoft.com/office/drawing/2014/main" id="{FA03846B-1327-4F36-AFB7-65DEA9737B4A}"/>
              </a:ext>
            </a:extLst>
          </p:cNvPr>
          <p:cNvSpPr txBox="1"/>
          <p:nvPr/>
        </p:nvSpPr>
        <p:spPr>
          <a:xfrm>
            <a:off x="4471805" y="5942514"/>
            <a:ext cx="2021537" cy="923330"/>
          </a:xfrm>
          <a:prstGeom prst="rect">
            <a:avLst/>
          </a:prstGeom>
          <a:noFill/>
        </p:spPr>
        <p:txBody>
          <a:bodyPr wrap="square" rtlCol="0">
            <a:spAutoFit/>
          </a:bodyPr>
          <a:lstStyle/>
          <a:p>
            <a:r>
              <a:rPr lang="en-GB" dirty="0"/>
              <a:t>Scatter Graph/Line of Best Fit</a:t>
            </a:r>
          </a:p>
          <a:p>
            <a:endParaRPr lang="en-GB" dirty="0"/>
          </a:p>
        </p:txBody>
      </p:sp>
      <p:sp>
        <p:nvSpPr>
          <p:cNvPr id="26" name="TextBox 25">
            <a:extLst>
              <a:ext uri="{FF2B5EF4-FFF2-40B4-BE49-F238E27FC236}">
                <a16:creationId xmlns:a16="http://schemas.microsoft.com/office/drawing/2014/main" id="{6B89C456-43DE-47BF-B7FA-00AB4ABF285D}"/>
              </a:ext>
            </a:extLst>
          </p:cNvPr>
          <p:cNvSpPr txBox="1"/>
          <p:nvPr/>
        </p:nvSpPr>
        <p:spPr>
          <a:xfrm>
            <a:off x="2168656" y="8506203"/>
            <a:ext cx="2021537" cy="369332"/>
          </a:xfrm>
          <a:prstGeom prst="rect">
            <a:avLst/>
          </a:prstGeom>
          <a:noFill/>
        </p:spPr>
        <p:txBody>
          <a:bodyPr wrap="square" rtlCol="0">
            <a:spAutoFit/>
          </a:bodyPr>
          <a:lstStyle/>
          <a:p>
            <a:r>
              <a:rPr lang="en-GB" dirty="0"/>
              <a:t>Bar Chart</a:t>
            </a:r>
          </a:p>
        </p:txBody>
      </p:sp>
      <p:sp>
        <p:nvSpPr>
          <p:cNvPr id="27" name="TextBox 26">
            <a:extLst>
              <a:ext uri="{FF2B5EF4-FFF2-40B4-BE49-F238E27FC236}">
                <a16:creationId xmlns:a16="http://schemas.microsoft.com/office/drawing/2014/main" id="{25240AC2-62E3-466E-B298-8739B58745FF}"/>
              </a:ext>
            </a:extLst>
          </p:cNvPr>
          <p:cNvSpPr txBox="1"/>
          <p:nvPr/>
        </p:nvSpPr>
        <p:spPr>
          <a:xfrm>
            <a:off x="4434044" y="8506203"/>
            <a:ext cx="2021537" cy="369332"/>
          </a:xfrm>
          <a:prstGeom prst="rect">
            <a:avLst/>
          </a:prstGeom>
          <a:noFill/>
        </p:spPr>
        <p:txBody>
          <a:bodyPr wrap="square" rtlCol="0">
            <a:spAutoFit/>
          </a:bodyPr>
          <a:lstStyle/>
          <a:p>
            <a:r>
              <a:rPr lang="en-GB" dirty="0"/>
              <a:t>Pie Chart</a:t>
            </a:r>
          </a:p>
        </p:txBody>
      </p:sp>
      <p:sp>
        <p:nvSpPr>
          <p:cNvPr id="28" name="TextBox 27">
            <a:extLst>
              <a:ext uri="{FF2B5EF4-FFF2-40B4-BE49-F238E27FC236}">
                <a16:creationId xmlns:a16="http://schemas.microsoft.com/office/drawing/2014/main" id="{B2B91A92-DE74-4F3A-9875-A89679766381}"/>
              </a:ext>
            </a:extLst>
          </p:cNvPr>
          <p:cNvSpPr txBox="1"/>
          <p:nvPr/>
        </p:nvSpPr>
        <p:spPr>
          <a:xfrm>
            <a:off x="2116086" y="9210962"/>
            <a:ext cx="4209696" cy="923330"/>
          </a:xfrm>
          <a:prstGeom prst="rect">
            <a:avLst/>
          </a:prstGeom>
          <a:noFill/>
        </p:spPr>
        <p:txBody>
          <a:bodyPr wrap="square" rtlCol="0">
            <a:spAutoFit/>
          </a:bodyPr>
          <a:lstStyle/>
          <a:p>
            <a:r>
              <a:rPr lang="en-GB" dirty="0"/>
              <a:t>At Level 1 you will be expected to be able to work with all of the above, with the exception of line of best fit/scatter graph!</a:t>
            </a:r>
          </a:p>
        </p:txBody>
      </p:sp>
      <p:sp>
        <p:nvSpPr>
          <p:cNvPr id="29" name="TextBox 28">
            <a:extLst>
              <a:ext uri="{FF2B5EF4-FFF2-40B4-BE49-F238E27FC236}">
                <a16:creationId xmlns:a16="http://schemas.microsoft.com/office/drawing/2014/main" id="{EEFDF707-0CCB-4C78-BE15-F40D11BE03AF}"/>
              </a:ext>
            </a:extLst>
          </p:cNvPr>
          <p:cNvSpPr txBox="1"/>
          <p:nvPr/>
        </p:nvSpPr>
        <p:spPr>
          <a:xfrm>
            <a:off x="2123106" y="10367474"/>
            <a:ext cx="4209696" cy="923330"/>
          </a:xfrm>
          <a:prstGeom prst="rect">
            <a:avLst/>
          </a:prstGeom>
          <a:noFill/>
        </p:spPr>
        <p:txBody>
          <a:bodyPr wrap="square" rtlCol="0">
            <a:spAutoFit/>
          </a:bodyPr>
          <a:lstStyle/>
          <a:p>
            <a:r>
              <a:rPr lang="en-GB" dirty="0"/>
              <a:t>At Level 2 you will be expected to be able to work with scatter graphs, lines of best fit, and comparative charts and graphs!</a:t>
            </a:r>
          </a:p>
        </p:txBody>
      </p:sp>
    </p:spTree>
    <p:extLst>
      <p:ext uri="{BB962C8B-B14F-4D97-AF65-F5344CB8AC3E}">
        <p14:creationId xmlns:p14="http://schemas.microsoft.com/office/powerpoint/2010/main" val="376117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Data</a:t>
            </a:r>
          </a:p>
        </p:txBody>
      </p:sp>
      <p:sp>
        <p:nvSpPr>
          <p:cNvPr id="10" name="Title 1">
            <a:extLst>
              <a:ext uri="{FF2B5EF4-FFF2-40B4-BE49-F238E27FC236}">
                <a16:creationId xmlns:a16="http://schemas.microsoft.com/office/drawing/2014/main" id="{38716E10-24DA-4482-BD4F-6BDA19E00394}"/>
              </a:ext>
            </a:extLst>
          </p:cNvPr>
          <p:cNvSpPr txBox="1">
            <a:spLocks/>
          </p:cNvSpPr>
          <p:nvPr/>
        </p:nvSpPr>
        <p:spPr>
          <a:xfrm>
            <a:off x="2093613" y="1462214"/>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Data Collection</a:t>
            </a:r>
          </a:p>
        </p:txBody>
      </p:sp>
      <p:sp>
        <p:nvSpPr>
          <p:cNvPr id="12" name="TextBox 11">
            <a:extLst>
              <a:ext uri="{FF2B5EF4-FFF2-40B4-BE49-F238E27FC236}">
                <a16:creationId xmlns:a16="http://schemas.microsoft.com/office/drawing/2014/main" id="{6866798D-ECEE-4E66-A987-9526F9890938}"/>
              </a:ext>
            </a:extLst>
          </p:cNvPr>
          <p:cNvSpPr txBox="1"/>
          <p:nvPr/>
        </p:nvSpPr>
        <p:spPr>
          <a:xfrm>
            <a:off x="2241324" y="1997481"/>
            <a:ext cx="4253718" cy="1569660"/>
          </a:xfrm>
          <a:prstGeom prst="rect">
            <a:avLst/>
          </a:prstGeom>
          <a:noFill/>
        </p:spPr>
        <p:txBody>
          <a:bodyPr wrap="square" rtlCol="0">
            <a:spAutoFit/>
          </a:bodyPr>
          <a:lstStyle/>
          <a:p>
            <a:r>
              <a:rPr lang="en-GB" sz="1600" dirty="0"/>
              <a:t>Data Collection includes some of the methods above (Tally Charts for example), but also includes specific data collection sheets; forms designed to produce data and correlation (a connection). There is a key difference between Level 1 and Level 2.</a:t>
            </a:r>
          </a:p>
        </p:txBody>
      </p:sp>
      <p:sp>
        <p:nvSpPr>
          <p:cNvPr id="14" name="Title 1">
            <a:extLst>
              <a:ext uri="{FF2B5EF4-FFF2-40B4-BE49-F238E27FC236}">
                <a16:creationId xmlns:a16="http://schemas.microsoft.com/office/drawing/2014/main" id="{21810A2C-EBD4-4FD3-A3D8-3458B92C68C0}"/>
              </a:ext>
            </a:extLst>
          </p:cNvPr>
          <p:cNvSpPr txBox="1">
            <a:spLocks/>
          </p:cNvSpPr>
          <p:nvPr/>
        </p:nvSpPr>
        <p:spPr>
          <a:xfrm>
            <a:off x="2097719" y="3497538"/>
            <a:ext cx="4395734"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i="1" dirty="0"/>
              <a:t>Level 1 Data Collection Sheet</a:t>
            </a:r>
          </a:p>
        </p:txBody>
      </p:sp>
      <p:sp>
        <p:nvSpPr>
          <p:cNvPr id="16" name="Title 1">
            <a:extLst>
              <a:ext uri="{FF2B5EF4-FFF2-40B4-BE49-F238E27FC236}">
                <a16:creationId xmlns:a16="http://schemas.microsoft.com/office/drawing/2014/main" id="{C1E1A8DB-19F7-4816-AC07-05B01794F4DB}"/>
              </a:ext>
            </a:extLst>
          </p:cNvPr>
          <p:cNvSpPr txBox="1">
            <a:spLocks/>
          </p:cNvSpPr>
          <p:nvPr/>
        </p:nvSpPr>
        <p:spPr>
          <a:xfrm>
            <a:off x="2099146" y="6890873"/>
            <a:ext cx="4394307"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i="1" dirty="0"/>
              <a:t>Level 2 Data Collection Sheet</a:t>
            </a:r>
          </a:p>
        </p:txBody>
      </p:sp>
      <p:sp>
        <p:nvSpPr>
          <p:cNvPr id="18" name="TextBox 17">
            <a:extLst>
              <a:ext uri="{FF2B5EF4-FFF2-40B4-BE49-F238E27FC236}">
                <a16:creationId xmlns:a16="http://schemas.microsoft.com/office/drawing/2014/main" id="{0112EE04-2E9A-4D65-8166-6D6B6AEA704D}"/>
              </a:ext>
            </a:extLst>
          </p:cNvPr>
          <p:cNvSpPr txBox="1"/>
          <p:nvPr/>
        </p:nvSpPr>
        <p:spPr>
          <a:xfrm>
            <a:off x="2101864" y="3930072"/>
            <a:ext cx="4391589" cy="830997"/>
          </a:xfrm>
          <a:prstGeom prst="rect">
            <a:avLst/>
          </a:prstGeom>
          <a:noFill/>
        </p:spPr>
        <p:txBody>
          <a:bodyPr wrap="square" rtlCol="0">
            <a:spAutoFit/>
          </a:bodyPr>
          <a:lstStyle/>
          <a:p>
            <a:r>
              <a:rPr lang="en-GB" sz="1600" dirty="0"/>
              <a:t>At Level 1, you will need to correlate </a:t>
            </a:r>
            <a:r>
              <a:rPr lang="en-GB" sz="1600" b="1" dirty="0"/>
              <a:t>two</a:t>
            </a:r>
            <a:r>
              <a:rPr lang="en-GB" sz="1600" dirty="0"/>
              <a:t> pieces of data into a form. This could be </a:t>
            </a:r>
            <a:r>
              <a:rPr lang="en-GB" sz="1600" i="1" dirty="0"/>
              <a:t>Gender </a:t>
            </a:r>
            <a:r>
              <a:rPr lang="en-GB" sz="1600" dirty="0"/>
              <a:t>and </a:t>
            </a:r>
            <a:r>
              <a:rPr lang="en-GB" sz="1600" i="1" dirty="0"/>
              <a:t>Age </a:t>
            </a:r>
            <a:r>
              <a:rPr lang="en-GB" sz="1600" dirty="0"/>
              <a:t>of customers online.</a:t>
            </a:r>
          </a:p>
        </p:txBody>
      </p:sp>
      <p:sp>
        <p:nvSpPr>
          <p:cNvPr id="20" name="TextBox 19">
            <a:extLst>
              <a:ext uri="{FF2B5EF4-FFF2-40B4-BE49-F238E27FC236}">
                <a16:creationId xmlns:a16="http://schemas.microsoft.com/office/drawing/2014/main" id="{DCE6EF07-60F3-46D7-8BAD-F52B21A14CA1}"/>
              </a:ext>
            </a:extLst>
          </p:cNvPr>
          <p:cNvSpPr txBox="1"/>
          <p:nvPr/>
        </p:nvSpPr>
        <p:spPr>
          <a:xfrm>
            <a:off x="2153521" y="7424014"/>
            <a:ext cx="4347411" cy="830997"/>
          </a:xfrm>
          <a:prstGeom prst="rect">
            <a:avLst/>
          </a:prstGeom>
          <a:noFill/>
        </p:spPr>
        <p:txBody>
          <a:bodyPr wrap="square" rtlCol="0">
            <a:spAutoFit/>
          </a:bodyPr>
          <a:lstStyle/>
          <a:p>
            <a:r>
              <a:rPr lang="en-GB" sz="1600" dirty="0"/>
              <a:t>At Level 2, you will need to correlate </a:t>
            </a:r>
            <a:r>
              <a:rPr lang="en-GB" sz="1600" b="1" dirty="0"/>
              <a:t>three</a:t>
            </a:r>
            <a:r>
              <a:rPr lang="en-GB" sz="1600" dirty="0"/>
              <a:t> pieces of data into a form. This could be </a:t>
            </a:r>
            <a:r>
              <a:rPr lang="en-GB" sz="1600" i="1" dirty="0"/>
              <a:t>Gender, Age </a:t>
            </a:r>
            <a:r>
              <a:rPr lang="en-GB" sz="1600" dirty="0"/>
              <a:t>and </a:t>
            </a:r>
            <a:r>
              <a:rPr lang="en-GB" sz="1600" i="1" dirty="0"/>
              <a:t>Time Spent </a:t>
            </a:r>
            <a:r>
              <a:rPr lang="en-GB" sz="1600" dirty="0"/>
              <a:t>by customers online.</a:t>
            </a:r>
          </a:p>
        </p:txBody>
      </p:sp>
      <p:graphicFrame>
        <p:nvGraphicFramePr>
          <p:cNvPr id="21" name="Table 6">
            <a:extLst>
              <a:ext uri="{FF2B5EF4-FFF2-40B4-BE49-F238E27FC236}">
                <a16:creationId xmlns:a16="http://schemas.microsoft.com/office/drawing/2014/main" id="{9BD90BD9-0DEF-499C-A325-E8B0DB961864}"/>
              </a:ext>
            </a:extLst>
          </p:cNvPr>
          <p:cNvGraphicFramePr>
            <a:graphicFrameLocks noGrp="1"/>
          </p:cNvGraphicFramePr>
          <p:nvPr>
            <p:extLst>
              <p:ext uri="{D42A27DB-BD31-4B8C-83A1-F6EECF244321}">
                <p14:modId xmlns:p14="http://schemas.microsoft.com/office/powerpoint/2010/main" val="120220441"/>
              </p:ext>
            </p:extLst>
          </p:nvPr>
        </p:nvGraphicFramePr>
        <p:xfrm>
          <a:off x="2386691" y="4761069"/>
          <a:ext cx="3650577" cy="2051102"/>
        </p:xfrm>
        <a:graphic>
          <a:graphicData uri="http://schemas.openxmlformats.org/drawingml/2006/table">
            <a:tbl>
              <a:tblPr firstRow="1" bandRow="1">
                <a:tableStyleId>{5C22544A-7EE6-4342-B048-85BDC9FD1C3A}</a:tableStyleId>
              </a:tblPr>
              <a:tblGrid>
                <a:gridCol w="1216859">
                  <a:extLst>
                    <a:ext uri="{9D8B030D-6E8A-4147-A177-3AD203B41FA5}">
                      <a16:colId xmlns:a16="http://schemas.microsoft.com/office/drawing/2014/main" val="2045271542"/>
                    </a:ext>
                  </a:extLst>
                </a:gridCol>
                <a:gridCol w="1216859">
                  <a:extLst>
                    <a:ext uri="{9D8B030D-6E8A-4147-A177-3AD203B41FA5}">
                      <a16:colId xmlns:a16="http://schemas.microsoft.com/office/drawing/2014/main" val="3951688020"/>
                    </a:ext>
                  </a:extLst>
                </a:gridCol>
                <a:gridCol w="1216859">
                  <a:extLst>
                    <a:ext uri="{9D8B030D-6E8A-4147-A177-3AD203B41FA5}">
                      <a16:colId xmlns:a16="http://schemas.microsoft.com/office/drawing/2014/main" val="3721274763"/>
                    </a:ext>
                  </a:extLst>
                </a:gridCol>
              </a:tblGrid>
              <a:tr h="0">
                <a:tc>
                  <a:txBody>
                    <a:bodyPr/>
                    <a:lstStyle/>
                    <a:p>
                      <a:endParaRPr lang="en-GB" sz="1600" dirty="0"/>
                    </a:p>
                  </a:txBody>
                  <a:tcPr/>
                </a:tc>
                <a:tc>
                  <a:txBody>
                    <a:bodyPr/>
                    <a:lstStyle/>
                    <a:p>
                      <a:r>
                        <a:rPr lang="en-GB" sz="1600" dirty="0"/>
                        <a:t>Male</a:t>
                      </a:r>
                    </a:p>
                  </a:txBody>
                  <a:tcPr/>
                </a:tc>
                <a:tc>
                  <a:txBody>
                    <a:bodyPr/>
                    <a:lstStyle/>
                    <a:p>
                      <a:r>
                        <a:rPr lang="en-GB" sz="1600" dirty="0"/>
                        <a:t>Female</a:t>
                      </a:r>
                    </a:p>
                  </a:txBody>
                  <a:tcPr/>
                </a:tc>
                <a:extLst>
                  <a:ext uri="{0D108BD9-81ED-4DB2-BD59-A6C34878D82A}">
                    <a16:rowId xmlns:a16="http://schemas.microsoft.com/office/drawing/2014/main" val="2991177501"/>
                  </a:ext>
                </a:extLst>
              </a:tr>
              <a:tr h="857911">
                <a:tc>
                  <a:txBody>
                    <a:bodyPr/>
                    <a:lstStyle/>
                    <a:p>
                      <a:r>
                        <a:rPr lang="en-GB" sz="1600" dirty="0"/>
                        <a:t>16 – 24 years old</a:t>
                      </a: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2842404988"/>
                  </a:ext>
                </a:extLst>
              </a:tr>
              <a:tr h="857911">
                <a:tc>
                  <a:txBody>
                    <a:bodyPr/>
                    <a:lstStyle/>
                    <a:p>
                      <a:r>
                        <a:rPr lang="en-GB" sz="1600" dirty="0"/>
                        <a:t>25+ years old</a:t>
                      </a:r>
                    </a:p>
                  </a:txBody>
                  <a:tcPr/>
                </a:tc>
                <a:tc>
                  <a:txBody>
                    <a:bodyPr/>
                    <a:lstStyle/>
                    <a:p>
                      <a:endParaRPr lang="en-GB" sz="1600"/>
                    </a:p>
                  </a:txBody>
                  <a:tcPr/>
                </a:tc>
                <a:tc>
                  <a:txBody>
                    <a:bodyPr/>
                    <a:lstStyle/>
                    <a:p>
                      <a:endParaRPr lang="en-GB" sz="1600" dirty="0"/>
                    </a:p>
                  </a:txBody>
                  <a:tcPr/>
                </a:tc>
                <a:extLst>
                  <a:ext uri="{0D108BD9-81ED-4DB2-BD59-A6C34878D82A}">
                    <a16:rowId xmlns:a16="http://schemas.microsoft.com/office/drawing/2014/main" val="2264888292"/>
                  </a:ext>
                </a:extLst>
              </a:tr>
            </a:tbl>
          </a:graphicData>
        </a:graphic>
      </p:graphicFrame>
      <p:graphicFrame>
        <p:nvGraphicFramePr>
          <p:cNvPr id="22" name="Table 15">
            <a:extLst>
              <a:ext uri="{FF2B5EF4-FFF2-40B4-BE49-F238E27FC236}">
                <a16:creationId xmlns:a16="http://schemas.microsoft.com/office/drawing/2014/main" id="{7217E1C3-8879-4F02-8FF2-A415990CD5C7}"/>
              </a:ext>
            </a:extLst>
          </p:cNvPr>
          <p:cNvGraphicFramePr>
            <a:graphicFrameLocks noGrp="1"/>
          </p:cNvGraphicFramePr>
          <p:nvPr>
            <p:extLst>
              <p:ext uri="{D42A27DB-BD31-4B8C-83A1-F6EECF244321}">
                <p14:modId xmlns:p14="http://schemas.microsoft.com/office/powerpoint/2010/main" val="352827090"/>
              </p:ext>
            </p:extLst>
          </p:nvPr>
        </p:nvGraphicFramePr>
        <p:xfrm>
          <a:off x="2296743" y="8430682"/>
          <a:ext cx="4142880" cy="2322844"/>
        </p:xfrm>
        <a:graphic>
          <a:graphicData uri="http://schemas.openxmlformats.org/drawingml/2006/table">
            <a:tbl>
              <a:tblPr firstRow="1" bandRow="1">
                <a:tableStyleId>{5C22544A-7EE6-4342-B048-85BDC9FD1C3A}</a:tableStyleId>
              </a:tblPr>
              <a:tblGrid>
                <a:gridCol w="828576">
                  <a:extLst>
                    <a:ext uri="{9D8B030D-6E8A-4147-A177-3AD203B41FA5}">
                      <a16:colId xmlns:a16="http://schemas.microsoft.com/office/drawing/2014/main" val="3189443721"/>
                    </a:ext>
                  </a:extLst>
                </a:gridCol>
                <a:gridCol w="828576">
                  <a:extLst>
                    <a:ext uri="{9D8B030D-6E8A-4147-A177-3AD203B41FA5}">
                      <a16:colId xmlns:a16="http://schemas.microsoft.com/office/drawing/2014/main" val="3350007074"/>
                    </a:ext>
                  </a:extLst>
                </a:gridCol>
                <a:gridCol w="828576">
                  <a:extLst>
                    <a:ext uri="{9D8B030D-6E8A-4147-A177-3AD203B41FA5}">
                      <a16:colId xmlns:a16="http://schemas.microsoft.com/office/drawing/2014/main" val="704178122"/>
                    </a:ext>
                  </a:extLst>
                </a:gridCol>
                <a:gridCol w="828576">
                  <a:extLst>
                    <a:ext uri="{9D8B030D-6E8A-4147-A177-3AD203B41FA5}">
                      <a16:colId xmlns:a16="http://schemas.microsoft.com/office/drawing/2014/main" val="829959730"/>
                    </a:ext>
                  </a:extLst>
                </a:gridCol>
                <a:gridCol w="828576">
                  <a:extLst>
                    <a:ext uri="{9D8B030D-6E8A-4147-A177-3AD203B41FA5}">
                      <a16:colId xmlns:a16="http://schemas.microsoft.com/office/drawing/2014/main" val="2194178911"/>
                    </a:ext>
                  </a:extLst>
                </a:gridCol>
              </a:tblGrid>
              <a:tr h="341644">
                <a:tc rowSpan="2">
                  <a:txBody>
                    <a:bodyPr/>
                    <a:lstStyle/>
                    <a:p>
                      <a:endParaRPr lang="en-GB" sz="1600" dirty="0"/>
                    </a:p>
                  </a:txBody>
                  <a:tcPr/>
                </a:tc>
                <a:tc gridSpan="2">
                  <a:txBody>
                    <a:bodyPr/>
                    <a:lstStyle/>
                    <a:p>
                      <a:r>
                        <a:rPr lang="en-GB" sz="1600" dirty="0"/>
                        <a:t>Male</a:t>
                      </a:r>
                    </a:p>
                  </a:txBody>
                  <a:tcPr/>
                </a:tc>
                <a:tc hMerge="1">
                  <a:txBody>
                    <a:bodyPr/>
                    <a:lstStyle/>
                    <a:p>
                      <a:endParaRPr lang="en-GB" dirty="0"/>
                    </a:p>
                  </a:txBody>
                  <a:tcPr/>
                </a:tc>
                <a:tc gridSpan="2">
                  <a:txBody>
                    <a:bodyPr/>
                    <a:lstStyle/>
                    <a:p>
                      <a:r>
                        <a:rPr lang="en-GB" sz="1600" dirty="0"/>
                        <a:t>Female</a:t>
                      </a:r>
                    </a:p>
                  </a:txBody>
                  <a:tcPr/>
                </a:tc>
                <a:tc hMerge="1">
                  <a:txBody>
                    <a:bodyPr/>
                    <a:lstStyle/>
                    <a:p>
                      <a:endParaRPr lang="en-GB" dirty="0"/>
                    </a:p>
                  </a:txBody>
                  <a:tcPr/>
                </a:tc>
                <a:extLst>
                  <a:ext uri="{0D108BD9-81ED-4DB2-BD59-A6C34878D82A}">
                    <a16:rowId xmlns:a16="http://schemas.microsoft.com/office/drawing/2014/main" val="2676063015"/>
                  </a:ext>
                </a:extLst>
              </a:tr>
              <a:tr h="758168">
                <a:tc vMerge="1">
                  <a:txBody>
                    <a:bodyPr/>
                    <a:lstStyle/>
                    <a:p>
                      <a:endParaRPr lang="en-GB" dirty="0"/>
                    </a:p>
                  </a:txBody>
                  <a:tcPr/>
                </a:tc>
                <a:tc>
                  <a:txBody>
                    <a:bodyPr/>
                    <a:lstStyle/>
                    <a:p>
                      <a:r>
                        <a:rPr lang="en-GB" sz="1600" dirty="0"/>
                        <a:t>16 – 24 years old</a:t>
                      </a:r>
                    </a:p>
                  </a:txBody>
                  <a:tcPr/>
                </a:tc>
                <a:tc>
                  <a:txBody>
                    <a:bodyPr/>
                    <a:lstStyle/>
                    <a:p>
                      <a:r>
                        <a:rPr lang="en-GB" sz="1600" dirty="0"/>
                        <a:t>25+ years old</a:t>
                      </a:r>
                    </a:p>
                  </a:txBody>
                  <a:tcPr/>
                </a:tc>
                <a:tc>
                  <a:txBody>
                    <a:bodyPr/>
                    <a:lstStyle/>
                    <a:p>
                      <a:r>
                        <a:rPr lang="en-GB" sz="1600" dirty="0"/>
                        <a:t>16 – 24 years old</a:t>
                      </a:r>
                    </a:p>
                  </a:txBody>
                  <a:tcPr/>
                </a:tc>
                <a:tc>
                  <a:txBody>
                    <a:bodyPr/>
                    <a:lstStyle/>
                    <a:p>
                      <a:r>
                        <a:rPr lang="en-GB" sz="1600" dirty="0"/>
                        <a:t>25+ years old</a:t>
                      </a:r>
                    </a:p>
                  </a:txBody>
                  <a:tcPr/>
                </a:tc>
                <a:extLst>
                  <a:ext uri="{0D108BD9-81ED-4DB2-BD59-A6C34878D82A}">
                    <a16:rowId xmlns:a16="http://schemas.microsoft.com/office/drawing/2014/main" val="4111427471"/>
                  </a:ext>
                </a:extLst>
              </a:tr>
              <a:tr h="533526">
                <a:tc>
                  <a:txBody>
                    <a:bodyPr/>
                    <a:lstStyle/>
                    <a:p>
                      <a:r>
                        <a:rPr lang="en-GB" sz="1600" dirty="0"/>
                        <a:t>1 – 2 hours</a:t>
                      </a:r>
                    </a:p>
                  </a:txBody>
                  <a:tcPr/>
                </a:tc>
                <a:tc>
                  <a:txBody>
                    <a:bodyPr/>
                    <a:lstStyle/>
                    <a:p>
                      <a:endParaRPr lang="en-GB" sz="1600"/>
                    </a:p>
                  </a:txBody>
                  <a:tcPr/>
                </a:tc>
                <a:tc>
                  <a:txBody>
                    <a:bodyPr/>
                    <a:lstStyle/>
                    <a:p>
                      <a:endParaRPr lang="en-GB" sz="1600"/>
                    </a:p>
                  </a:txBody>
                  <a:tcPr/>
                </a:tc>
                <a:tc>
                  <a:txBody>
                    <a:bodyPr/>
                    <a:lstStyle/>
                    <a:p>
                      <a:endParaRPr lang="en-GB" sz="1600"/>
                    </a:p>
                  </a:txBody>
                  <a:tcPr/>
                </a:tc>
                <a:tc>
                  <a:txBody>
                    <a:bodyPr/>
                    <a:lstStyle/>
                    <a:p>
                      <a:endParaRPr lang="en-GB" sz="1600"/>
                    </a:p>
                  </a:txBody>
                  <a:tcPr/>
                </a:tc>
                <a:extLst>
                  <a:ext uri="{0D108BD9-81ED-4DB2-BD59-A6C34878D82A}">
                    <a16:rowId xmlns:a16="http://schemas.microsoft.com/office/drawing/2014/main" val="4076848954"/>
                  </a:ext>
                </a:extLst>
              </a:tr>
              <a:tr h="533526">
                <a:tc>
                  <a:txBody>
                    <a:bodyPr/>
                    <a:lstStyle/>
                    <a:p>
                      <a:r>
                        <a:rPr lang="en-GB" sz="1600" dirty="0"/>
                        <a:t>3 – 4 hours</a:t>
                      </a:r>
                    </a:p>
                  </a:txBody>
                  <a:tcPr/>
                </a:tc>
                <a:tc>
                  <a:txBody>
                    <a:bodyPr/>
                    <a:lstStyle/>
                    <a:p>
                      <a:endParaRPr lang="en-GB" sz="1600"/>
                    </a:p>
                  </a:txBody>
                  <a:tcPr/>
                </a:tc>
                <a:tc>
                  <a:txBody>
                    <a:bodyPr/>
                    <a:lstStyle/>
                    <a:p>
                      <a:endParaRPr lang="en-GB" sz="1600"/>
                    </a:p>
                  </a:txBody>
                  <a:tcPr/>
                </a:tc>
                <a:tc>
                  <a:txBody>
                    <a:bodyPr/>
                    <a:lstStyle/>
                    <a:p>
                      <a:endParaRPr lang="en-GB" sz="1600"/>
                    </a:p>
                  </a:txBody>
                  <a:tcPr/>
                </a:tc>
                <a:tc>
                  <a:txBody>
                    <a:bodyPr/>
                    <a:lstStyle/>
                    <a:p>
                      <a:endParaRPr lang="en-GB" sz="1600" dirty="0"/>
                    </a:p>
                  </a:txBody>
                  <a:tcPr/>
                </a:tc>
                <a:extLst>
                  <a:ext uri="{0D108BD9-81ED-4DB2-BD59-A6C34878D82A}">
                    <a16:rowId xmlns:a16="http://schemas.microsoft.com/office/drawing/2014/main" val="3834022740"/>
                  </a:ext>
                </a:extLst>
              </a:tr>
            </a:tbl>
          </a:graphicData>
        </a:graphic>
      </p:graphicFrame>
    </p:spTree>
    <p:extLst>
      <p:ext uri="{BB962C8B-B14F-4D97-AF65-F5344CB8AC3E}">
        <p14:creationId xmlns:p14="http://schemas.microsoft.com/office/powerpoint/2010/main" val="344669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General Information</a:t>
            </a:r>
          </a:p>
        </p:txBody>
      </p:sp>
      <p:sp>
        <p:nvSpPr>
          <p:cNvPr id="18" name="TextBox 17">
            <a:extLst>
              <a:ext uri="{FF2B5EF4-FFF2-40B4-BE49-F238E27FC236}">
                <a16:creationId xmlns:a16="http://schemas.microsoft.com/office/drawing/2014/main" id="{974A6F4C-54CB-4F06-962D-E93697B91E92}"/>
              </a:ext>
            </a:extLst>
          </p:cNvPr>
          <p:cNvSpPr txBox="1"/>
          <p:nvPr/>
        </p:nvSpPr>
        <p:spPr>
          <a:xfrm>
            <a:off x="2087893" y="2020318"/>
            <a:ext cx="4407149" cy="4031873"/>
          </a:xfrm>
          <a:prstGeom prst="rect">
            <a:avLst/>
          </a:prstGeom>
          <a:noFill/>
        </p:spPr>
        <p:txBody>
          <a:bodyPr wrap="square" rtlCol="0">
            <a:spAutoFit/>
          </a:bodyPr>
          <a:lstStyle/>
          <a:p>
            <a:r>
              <a:rPr lang="en-GB" sz="1600" dirty="0"/>
              <a:t>Welcome to the Functional Skills Maths Pre-Intensive guide book. This booklet is designed to give you an insight into the intensive course.</a:t>
            </a:r>
          </a:p>
          <a:p>
            <a:endParaRPr lang="en-GB" sz="1600" dirty="0"/>
          </a:p>
          <a:p>
            <a:r>
              <a:rPr lang="en-GB" sz="1600" dirty="0"/>
              <a:t>The course taught consists of 5 central topics, which each cover a number of maths skills to be applied in real life situations. These topics are:</a:t>
            </a:r>
          </a:p>
          <a:p>
            <a:endParaRPr lang="en-GB" sz="1600" dirty="0"/>
          </a:p>
          <a:p>
            <a:pPr marL="285750" indent="-285750">
              <a:buFont typeface="Arial" panose="020B0604020202020204" pitchFamily="34" charset="0"/>
              <a:buChar char="•"/>
            </a:pPr>
            <a:r>
              <a:rPr lang="en-GB" sz="1600" dirty="0"/>
              <a:t>Number</a:t>
            </a:r>
          </a:p>
          <a:p>
            <a:pPr marL="285750" indent="-285750">
              <a:buFont typeface="Arial" panose="020B0604020202020204" pitchFamily="34" charset="0"/>
              <a:buChar char="•"/>
            </a:pPr>
            <a:r>
              <a:rPr lang="en-GB" sz="1600" dirty="0"/>
              <a:t>Formula</a:t>
            </a:r>
          </a:p>
          <a:p>
            <a:pPr marL="285750" indent="-285750">
              <a:buFont typeface="Arial" panose="020B0604020202020204" pitchFamily="34" charset="0"/>
              <a:buChar char="•"/>
            </a:pPr>
            <a:r>
              <a:rPr lang="en-GB" sz="1600" dirty="0"/>
              <a:t>Measure</a:t>
            </a:r>
          </a:p>
          <a:p>
            <a:pPr marL="285750" indent="-285750">
              <a:buFont typeface="Arial" panose="020B0604020202020204" pitchFamily="34" charset="0"/>
              <a:buChar char="•"/>
            </a:pPr>
            <a:r>
              <a:rPr lang="en-GB" sz="1600" dirty="0"/>
              <a:t>Shape</a:t>
            </a:r>
          </a:p>
          <a:p>
            <a:pPr marL="285750" indent="-285750">
              <a:buFont typeface="Arial" panose="020B0604020202020204" pitchFamily="34" charset="0"/>
              <a:buChar char="•"/>
            </a:pPr>
            <a:r>
              <a:rPr lang="en-GB" sz="1600" dirty="0"/>
              <a:t>Data</a:t>
            </a:r>
          </a:p>
          <a:p>
            <a:pPr marL="285750" indent="-285750">
              <a:buFont typeface="Arial" panose="020B0604020202020204" pitchFamily="34" charset="0"/>
              <a:buChar char="•"/>
            </a:pPr>
            <a:endParaRPr lang="en-GB" sz="1600" dirty="0"/>
          </a:p>
          <a:p>
            <a:r>
              <a:rPr lang="en-GB" sz="1600" dirty="0"/>
              <a:t>Each of these is covered in more detail in later sections of the booklet.</a:t>
            </a:r>
          </a:p>
        </p:txBody>
      </p:sp>
      <p:sp>
        <p:nvSpPr>
          <p:cNvPr id="20" name="Title 1">
            <a:extLst>
              <a:ext uri="{FF2B5EF4-FFF2-40B4-BE49-F238E27FC236}">
                <a16:creationId xmlns:a16="http://schemas.microsoft.com/office/drawing/2014/main" id="{BA56297D-9E9B-44C0-9654-448BEFDB4113}"/>
              </a:ext>
            </a:extLst>
          </p:cNvPr>
          <p:cNvSpPr txBox="1">
            <a:spLocks/>
          </p:cNvSpPr>
          <p:nvPr/>
        </p:nvSpPr>
        <p:spPr>
          <a:xfrm>
            <a:off x="2095001" y="6256342"/>
            <a:ext cx="3813656" cy="58461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rgbClr val="00B0F0"/>
                </a:solidFill>
              </a:rPr>
              <a:t>Duration</a:t>
            </a:r>
          </a:p>
        </p:txBody>
      </p:sp>
      <p:sp>
        <p:nvSpPr>
          <p:cNvPr id="21" name="TextBox 20">
            <a:extLst>
              <a:ext uri="{FF2B5EF4-FFF2-40B4-BE49-F238E27FC236}">
                <a16:creationId xmlns:a16="http://schemas.microsoft.com/office/drawing/2014/main" id="{C6D35DD3-DC36-4BAD-95FE-FCFC6D713D28}"/>
              </a:ext>
            </a:extLst>
          </p:cNvPr>
          <p:cNvSpPr txBox="1"/>
          <p:nvPr/>
        </p:nvSpPr>
        <p:spPr>
          <a:xfrm>
            <a:off x="2087893" y="6798885"/>
            <a:ext cx="4336801" cy="1815882"/>
          </a:xfrm>
          <a:prstGeom prst="rect">
            <a:avLst/>
          </a:prstGeom>
          <a:noFill/>
        </p:spPr>
        <p:txBody>
          <a:bodyPr wrap="square" rtlCol="0">
            <a:spAutoFit/>
          </a:bodyPr>
          <a:lstStyle/>
          <a:p>
            <a:r>
              <a:rPr lang="en-GB" sz="1600" dirty="0"/>
              <a:t>The course is designed to be delivered over two or three days, with the final examinations to take place at the end of the second/third day.</a:t>
            </a:r>
          </a:p>
          <a:p>
            <a:endParaRPr lang="en-GB" sz="1600" dirty="0"/>
          </a:p>
          <a:p>
            <a:r>
              <a:rPr lang="en-GB" sz="1600" dirty="0"/>
              <a:t>Each day will start at 9.30, end at 16.00, and be broken into one hour sessions, with a number of small breaks and one longer lunch break. </a:t>
            </a:r>
          </a:p>
        </p:txBody>
      </p:sp>
      <p:sp>
        <p:nvSpPr>
          <p:cNvPr id="22" name="Title 1">
            <a:extLst>
              <a:ext uri="{FF2B5EF4-FFF2-40B4-BE49-F238E27FC236}">
                <a16:creationId xmlns:a16="http://schemas.microsoft.com/office/drawing/2014/main" id="{F851D895-7E88-4FEA-BB9E-75BB654A00A7}"/>
              </a:ext>
            </a:extLst>
          </p:cNvPr>
          <p:cNvSpPr txBox="1">
            <a:spLocks/>
          </p:cNvSpPr>
          <p:nvPr/>
        </p:nvSpPr>
        <p:spPr>
          <a:xfrm>
            <a:off x="2042133" y="8761525"/>
            <a:ext cx="3813656" cy="58461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rgbClr val="00B0F0"/>
                </a:solidFill>
              </a:rPr>
              <a:t>Exams</a:t>
            </a:r>
          </a:p>
        </p:txBody>
      </p:sp>
      <p:sp>
        <p:nvSpPr>
          <p:cNvPr id="23" name="TextBox 22">
            <a:extLst>
              <a:ext uri="{FF2B5EF4-FFF2-40B4-BE49-F238E27FC236}">
                <a16:creationId xmlns:a16="http://schemas.microsoft.com/office/drawing/2014/main" id="{F866BF2F-20B9-4A2A-B688-E8720EE183D7}"/>
              </a:ext>
            </a:extLst>
          </p:cNvPr>
          <p:cNvSpPr txBox="1"/>
          <p:nvPr/>
        </p:nvSpPr>
        <p:spPr>
          <a:xfrm>
            <a:off x="2166882" y="9361461"/>
            <a:ext cx="4328160" cy="2308324"/>
          </a:xfrm>
          <a:prstGeom prst="rect">
            <a:avLst/>
          </a:prstGeom>
          <a:noFill/>
        </p:spPr>
        <p:txBody>
          <a:bodyPr wrap="square" rtlCol="0">
            <a:spAutoFit/>
          </a:bodyPr>
          <a:lstStyle/>
          <a:p>
            <a:r>
              <a:rPr lang="en-GB" sz="1600" dirty="0"/>
              <a:t>At 16:00 on the second/third day, you will sit two exams:</a:t>
            </a:r>
          </a:p>
          <a:p>
            <a:endParaRPr lang="en-GB" sz="1600" dirty="0"/>
          </a:p>
          <a:p>
            <a:pPr marL="285750" indent="-285750">
              <a:buFont typeface="Arial" panose="020B0604020202020204" pitchFamily="34" charset="0"/>
              <a:buChar char="•"/>
            </a:pPr>
            <a:r>
              <a:rPr lang="en-GB" sz="1600" dirty="0"/>
              <a:t>A 25 minute non-calculator exam</a:t>
            </a:r>
          </a:p>
          <a:p>
            <a:pPr marL="285750" indent="-285750">
              <a:buFont typeface="Arial" panose="020B0604020202020204" pitchFamily="34" charset="0"/>
              <a:buChar char="•"/>
            </a:pPr>
            <a:r>
              <a:rPr lang="en-GB" sz="1600" dirty="0"/>
              <a:t>A 90 minute calculator exam</a:t>
            </a:r>
          </a:p>
          <a:p>
            <a:endParaRPr lang="en-GB" sz="1600" dirty="0"/>
          </a:p>
          <a:p>
            <a:r>
              <a:rPr lang="en-GB" sz="1600" dirty="0"/>
              <a:t>There is a small break between exams, but you will not be allowed to leave the exam room during this time.</a:t>
            </a:r>
          </a:p>
        </p:txBody>
      </p:sp>
      <p:sp>
        <p:nvSpPr>
          <p:cNvPr id="24" name="Title 1">
            <a:extLst>
              <a:ext uri="{FF2B5EF4-FFF2-40B4-BE49-F238E27FC236}">
                <a16:creationId xmlns:a16="http://schemas.microsoft.com/office/drawing/2014/main" id="{84DDFCAB-77CF-4236-9E37-B2D19B91C7BB}"/>
              </a:ext>
            </a:extLst>
          </p:cNvPr>
          <p:cNvSpPr txBox="1">
            <a:spLocks/>
          </p:cNvSpPr>
          <p:nvPr/>
        </p:nvSpPr>
        <p:spPr>
          <a:xfrm>
            <a:off x="2095001" y="1498103"/>
            <a:ext cx="3813656" cy="58461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rgbClr val="00B0F0"/>
                </a:solidFill>
              </a:rPr>
              <a:t>Course Breakdown</a:t>
            </a:r>
          </a:p>
        </p:txBody>
      </p:sp>
    </p:spTree>
    <p:extLst>
      <p:ext uri="{BB962C8B-B14F-4D97-AF65-F5344CB8AC3E}">
        <p14:creationId xmlns:p14="http://schemas.microsoft.com/office/powerpoint/2010/main" val="2976891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Data</a:t>
            </a:r>
          </a:p>
        </p:txBody>
      </p:sp>
      <p:sp>
        <p:nvSpPr>
          <p:cNvPr id="10" name="Title 1">
            <a:extLst>
              <a:ext uri="{FF2B5EF4-FFF2-40B4-BE49-F238E27FC236}">
                <a16:creationId xmlns:a16="http://schemas.microsoft.com/office/drawing/2014/main" id="{C157F1AC-9F25-4932-A6ED-439F0FD08379}"/>
              </a:ext>
            </a:extLst>
          </p:cNvPr>
          <p:cNvSpPr txBox="1">
            <a:spLocks/>
          </p:cNvSpPr>
          <p:nvPr/>
        </p:nvSpPr>
        <p:spPr>
          <a:xfrm>
            <a:off x="-2014" y="4127530"/>
            <a:ext cx="2095001" cy="248063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chemeClr val="bg1"/>
                </a:solidFill>
              </a:rPr>
              <a:t>Real World Uses</a:t>
            </a:r>
          </a:p>
        </p:txBody>
      </p:sp>
      <p:sp>
        <p:nvSpPr>
          <p:cNvPr id="12" name="TextBox 11">
            <a:extLst>
              <a:ext uri="{FF2B5EF4-FFF2-40B4-BE49-F238E27FC236}">
                <a16:creationId xmlns:a16="http://schemas.microsoft.com/office/drawing/2014/main" id="{9616CA06-BB64-4EF5-A282-1B0204468827}"/>
              </a:ext>
            </a:extLst>
          </p:cNvPr>
          <p:cNvSpPr txBox="1"/>
          <p:nvPr/>
        </p:nvSpPr>
        <p:spPr>
          <a:xfrm>
            <a:off x="2092987" y="3327408"/>
            <a:ext cx="4331707" cy="4801314"/>
          </a:xfrm>
          <a:prstGeom prst="rect">
            <a:avLst/>
          </a:prstGeom>
          <a:noFill/>
        </p:spPr>
        <p:txBody>
          <a:bodyPr wrap="square" rtlCol="0">
            <a:spAutoFit/>
          </a:bodyPr>
          <a:lstStyle/>
          <a:p>
            <a:r>
              <a:rPr lang="en-GB" dirty="0">
                <a:latin typeface="Century Gothic" panose="020B0502020202020204" pitchFamily="34" charset="0"/>
              </a:rPr>
              <a:t>Budgeting for the month/year</a:t>
            </a:r>
          </a:p>
          <a:p>
            <a:endParaRPr lang="en-GB" dirty="0">
              <a:latin typeface="Century Gothic" panose="020B0502020202020204" pitchFamily="34" charset="0"/>
            </a:endParaRPr>
          </a:p>
          <a:p>
            <a:r>
              <a:rPr lang="en-GB" dirty="0">
                <a:latin typeface="Century Gothic" panose="020B0502020202020204" pitchFamily="34" charset="0"/>
              </a:rPr>
              <a:t>Keeping a track of expenses</a:t>
            </a:r>
          </a:p>
          <a:p>
            <a:endParaRPr lang="en-GB" dirty="0">
              <a:latin typeface="Century Gothic" panose="020B0502020202020204" pitchFamily="34" charset="0"/>
            </a:endParaRPr>
          </a:p>
          <a:p>
            <a:r>
              <a:rPr lang="en-GB" dirty="0">
                <a:latin typeface="Century Gothic" panose="020B0502020202020204" pitchFamily="34" charset="0"/>
              </a:rPr>
              <a:t>Keeping a track of trends in business, behaviour, etc</a:t>
            </a:r>
          </a:p>
          <a:p>
            <a:endParaRPr lang="en-GB" dirty="0">
              <a:latin typeface="Century Gothic" panose="020B0502020202020204" pitchFamily="34" charset="0"/>
            </a:endParaRPr>
          </a:p>
          <a:p>
            <a:r>
              <a:rPr lang="en-GB" dirty="0">
                <a:latin typeface="Century Gothic" panose="020B0502020202020204" pitchFamily="34" charset="0"/>
              </a:rPr>
              <a:t>Representing data to others</a:t>
            </a:r>
          </a:p>
          <a:p>
            <a:endParaRPr lang="en-GB" dirty="0">
              <a:latin typeface="Century Gothic" panose="020B0502020202020204" pitchFamily="34" charset="0"/>
            </a:endParaRPr>
          </a:p>
          <a:p>
            <a:r>
              <a:rPr lang="en-GB" dirty="0">
                <a:latin typeface="Century Gothic" panose="020B0502020202020204" pitchFamily="34" charset="0"/>
              </a:rPr>
              <a:t>Making connections between causation and correlation</a:t>
            </a:r>
          </a:p>
          <a:p>
            <a:endParaRPr lang="en-GB" dirty="0">
              <a:latin typeface="Century Gothic" panose="020B0502020202020204" pitchFamily="34" charset="0"/>
            </a:endParaRPr>
          </a:p>
          <a:p>
            <a:r>
              <a:rPr lang="en-GB" dirty="0">
                <a:latin typeface="Century Gothic" panose="020B0502020202020204" pitchFamily="34" charset="0"/>
              </a:rPr>
              <a:t>Being able to work out the probability of something</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202024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How to prepare for this course</a:t>
            </a:r>
          </a:p>
        </p:txBody>
      </p:sp>
      <p:sp>
        <p:nvSpPr>
          <p:cNvPr id="14" name="TextBox 13">
            <a:extLst>
              <a:ext uri="{FF2B5EF4-FFF2-40B4-BE49-F238E27FC236}">
                <a16:creationId xmlns:a16="http://schemas.microsoft.com/office/drawing/2014/main" id="{6DC2A86A-22FB-4166-9827-5E2D640F451B}"/>
              </a:ext>
            </a:extLst>
          </p:cNvPr>
          <p:cNvSpPr txBox="1"/>
          <p:nvPr/>
        </p:nvSpPr>
        <p:spPr>
          <a:xfrm>
            <a:off x="2095001" y="3203346"/>
            <a:ext cx="4397452" cy="4247317"/>
          </a:xfrm>
          <a:prstGeom prst="rect">
            <a:avLst/>
          </a:prstGeom>
          <a:noFill/>
        </p:spPr>
        <p:txBody>
          <a:bodyPr wrap="square" rtlCol="0">
            <a:spAutoFit/>
          </a:bodyPr>
          <a:lstStyle/>
          <a:p>
            <a:r>
              <a:rPr lang="en-GB" dirty="0">
                <a:latin typeface="Agency FB" panose="020B0503020202020204" pitchFamily="34" charset="0"/>
              </a:rPr>
              <a:t>It may have been a long time since you last studied maths, and this may look like a lot to go over. You might want to look at some topics in advance; that’s fine! There are many online resources for you to look at on maths, but don’t delve too deep…</a:t>
            </a:r>
          </a:p>
          <a:p>
            <a:endParaRPr lang="en-GB" dirty="0">
              <a:latin typeface="Agency FB" panose="020B0503020202020204" pitchFamily="34" charset="0"/>
            </a:endParaRPr>
          </a:p>
          <a:p>
            <a:r>
              <a:rPr lang="en-GB" dirty="0">
                <a:latin typeface="Agency FB" panose="020B0503020202020204" pitchFamily="34" charset="0"/>
              </a:rPr>
              <a:t>The key to maths (and every skill) is repetition; practice makes perfect. Reading something once won’t make you an expert; but reading something 100 times, 1000 times, or more… you’re well on your way to memorising it!</a:t>
            </a:r>
          </a:p>
          <a:p>
            <a:endParaRPr lang="en-GB" dirty="0">
              <a:latin typeface="Agency FB" panose="020B0503020202020204" pitchFamily="34" charset="0"/>
            </a:endParaRPr>
          </a:p>
          <a:p>
            <a:r>
              <a:rPr lang="en-GB" dirty="0">
                <a:latin typeface="Agency FB" panose="020B0503020202020204" pitchFamily="34" charset="0"/>
              </a:rPr>
              <a:t>The next page will give you some basic maths ideas to try and apply to every day life in the lead up to this course. The following page will give you some ideas on how to use them, but feel free to come up with your own as well!!</a:t>
            </a:r>
          </a:p>
        </p:txBody>
      </p:sp>
    </p:spTree>
    <p:extLst>
      <p:ext uri="{BB962C8B-B14F-4D97-AF65-F5344CB8AC3E}">
        <p14:creationId xmlns:p14="http://schemas.microsoft.com/office/powerpoint/2010/main" val="92824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How to prepare for this course</a:t>
            </a:r>
          </a:p>
        </p:txBody>
      </p:sp>
      <p:sp>
        <p:nvSpPr>
          <p:cNvPr id="14" name="TextBox 13">
            <a:extLst>
              <a:ext uri="{FF2B5EF4-FFF2-40B4-BE49-F238E27FC236}">
                <a16:creationId xmlns:a16="http://schemas.microsoft.com/office/drawing/2014/main" id="{E1A3B1F2-81FD-49D3-A6EE-E3C02DA311A4}"/>
              </a:ext>
            </a:extLst>
          </p:cNvPr>
          <p:cNvSpPr txBox="1"/>
          <p:nvPr/>
        </p:nvSpPr>
        <p:spPr>
          <a:xfrm>
            <a:off x="2092987" y="2955281"/>
            <a:ext cx="4402055" cy="4247317"/>
          </a:xfrm>
          <a:prstGeom prst="rect">
            <a:avLst/>
          </a:prstGeom>
          <a:noFill/>
        </p:spPr>
        <p:txBody>
          <a:bodyPr wrap="square" rtlCol="0">
            <a:spAutoFit/>
          </a:bodyPr>
          <a:lstStyle/>
          <a:p>
            <a:r>
              <a:rPr lang="en-GB" dirty="0">
                <a:latin typeface="Agency FB" panose="020B0503020202020204" pitchFamily="34" charset="0"/>
              </a:rPr>
              <a:t>Percentage = Total Number ÷ 100 to find 1%, and then multiply by the percentage you are looking for.</a:t>
            </a:r>
          </a:p>
          <a:p>
            <a:endParaRPr lang="en-GB" dirty="0">
              <a:latin typeface="Agency FB" panose="020B0503020202020204" pitchFamily="34" charset="0"/>
            </a:endParaRPr>
          </a:p>
          <a:p>
            <a:r>
              <a:rPr lang="en-GB" dirty="0">
                <a:latin typeface="Agency FB" panose="020B0503020202020204" pitchFamily="34" charset="0"/>
              </a:rPr>
              <a:t>Mean Average = add up all the data you have, and divide by how many pieces of data added (i.e. add up the temperature each day for a week, and divide by the number of days).</a:t>
            </a:r>
          </a:p>
          <a:p>
            <a:endParaRPr lang="en-GB" dirty="0">
              <a:latin typeface="Agency FB" panose="020B0503020202020204" pitchFamily="34" charset="0"/>
            </a:endParaRPr>
          </a:p>
          <a:p>
            <a:r>
              <a:rPr lang="en-GB" dirty="0">
                <a:latin typeface="Agency FB" panose="020B0503020202020204" pitchFamily="34" charset="0"/>
              </a:rPr>
              <a:t>Range = subtract the smallest piece of data from the biggest.</a:t>
            </a:r>
          </a:p>
          <a:p>
            <a:endParaRPr lang="en-GB" dirty="0">
              <a:latin typeface="Agency FB" panose="020B0503020202020204" pitchFamily="34" charset="0"/>
            </a:endParaRPr>
          </a:p>
          <a:p>
            <a:r>
              <a:rPr lang="en-GB" dirty="0">
                <a:latin typeface="Agency FB" panose="020B0503020202020204" pitchFamily="34" charset="0"/>
              </a:rPr>
              <a:t>Proportion increase = increasing something as a whole, rather than individual measurements. (i.e. taking the amount of sugar consumed in a day and multiplying by 7, rather than measuring all sugar in take for 7 days)</a:t>
            </a:r>
          </a:p>
        </p:txBody>
      </p:sp>
    </p:spTree>
    <p:extLst>
      <p:ext uri="{BB962C8B-B14F-4D97-AF65-F5344CB8AC3E}">
        <p14:creationId xmlns:p14="http://schemas.microsoft.com/office/powerpoint/2010/main" val="91532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How to prepare for this course</a:t>
            </a:r>
          </a:p>
        </p:txBody>
      </p:sp>
      <p:sp>
        <p:nvSpPr>
          <p:cNvPr id="14" name="Content Placeholder 3">
            <a:extLst>
              <a:ext uri="{FF2B5EF4-FFF2-40B4-BE49-F238E27FC236}">
                <a16:creationId xmlns:a16="http://schemas.microsoft.com/office/drawing/2014/main" id="{E2D21CDF-2D9E-493B-8A47-EA038549CE4A}"/>
              </a:ext>
            </a:extLst>
          </p:cNvPr>
          <p:cNvSpPr txBox="1">
            <a:spLocks noGrp="1"/>
          </p:cNvSpPr>
          <p:nvPr>
            <p:ph idx="1"/>
          </p:nvPr>
        </p:nvSpPr>
        <p:spPr>
          <a:xfrm>
            <a:off x="2095001" y="2932607"/>
            <a:ext cx="4400042" cy="8428120"/>
          </a:xfrm>
          <a:prstGeom prst="rect">
            <a:avLst/>
          </a:prstGeom>
          <a:noFill/>
        </p:spPr>
        <p:txBody>
          <a:bodyPr wrap="square" rtlCol="0">
            <a:spAutoFit/>
          </a:bodyPr>
          <a:lstStyle/>
          <a:p>
            <a:r>
              <a:rPr lang="en-GB" sz="1800" dirty="0">
                <a:latin typeface="Agency FB" panose="020B0503020202020204" pitchFamily="34" charset="0"/>
              </a:rPr>
              <a:t>Why not total how much money you spend in an entire week, and then work out the average amount you spent each day?</a:t>
            </a:r>
          </a:p>
          <a:p>
            <a:endParaRPr lang="en-GB" sz="1800" dirty="0">
              <a:latin typeface="Agency FB" panose="020B0503020202020204" pitchFamily="34" charset="0"/>
            </a:endParaRPr>
          </a:p>
          <a:p>
            <a:r>
              <a:rPr lang="en-GB" sz="1800" dirty="0">
                <a:latin typeface="Agency FB" panose="020B0503020202020204" pitchFamily="34" charset="0"/>
              </a:rPr>
              <a:t>Why not measure some items around the house using a tape measure, and try converting from cm to meters (÷100)?</a:t>
            </a:r>
          </a:p>
          <a:p>
            <a:endParaRPr lang="en-GB" sz="1800" dirty="0">
              <a:latin typeface="Agency FB" panose="020B0503020202020204" pitchFamily="34" charset="0"/>
            </a:endParaRPr>
          </a:p>
          <a:p>
            <a:r>
              <a:rPr lang="en-GB" sz="1800" dirty="0">
                <a:latin typeface="Agency FB" panose="020B0503020202020204" pitchFamily="34" charset="0"/>
              </a:rPr>
              <a:t>Why not practice your times tables (again, repetition is the key to memory)?</a:t>
            </a:r>
          </a:p>
          <a:p>
            <a:endParaRPr lang="en-GB" sz="1800" dirty="0">
              <a:latin typeface="Agency FB" panose="020B0503020202020204" pitchFamily="34" charset="0"/>
            </a:endParaRPr>
          </a:p>
          <a:p>
            <a:r>
              <a:rPr lang="en-GB" sz="1800" dirty="0">
                <a:latin typeface="Agency FB" panose="020B0503020202020204" pitchFamily="34" charset="0"/>
              </a:rPr>
              <a:t>Why not work out how much it would cost to re-carpet the house? (Area of each room, × by the cost of carpet per m²)</a:t>
            </a:r>
          </a:p>
          <a:p>
            <a:endParaRPr lang="en-GB" sz="1800" dirty="0">
              <a:latin typeface="Agency FB" panose="020B0503020202020204" pitchFamily="34" charset="0"/>
            </a:endParaRPr>
          </a:p>
          <a:p>
            <a:r>
              <a:rPr lang="en-GB" sz="1800" dirty="0">
                <a:latin typeface="Agency FB" panose="020B0503020202020204" pitchFamily="34" charset="0"/>
              </a:rPr>
              <a:t>Why not work out how much more you would need of each ingredient in a meal you make for your family if you were making it for 12 people?</a:t>
            </a:r>
          </a:p>
          <a:p>
            <a:endParaRPr lang="en-GB" sz="1800" dirty="0">
              <a:latin typeface="Agency FB" panose="020B0503020202020204" pitchFamily="34" charset="0"/>
            </a:endParaRPr>
          </a:p>
          <a:p>
            <a:r>
              <a:rPr lang="en-GB" sz="1800" dirty="0">
                <a:latin typeface="Agency FB" panose="020B0503020202020204" pitchFamily="34" charset="0"/>
              </a:rPr>
              <a:t>Why not work out how much sugar you take in a cup of coffee, and then work out your total sugar for the week (from coffee)? </a:t>
            </a:r>
          </a:p>
        </p:txBody>
      </p:sp>
      <p:sp>
        <p:nvSpPr>
          <p:cNvPr id="16" name="TextBox 15">
            <a:extLst>
              <a:ext uri="{FF2B5EF4-FFF2-40B4-BE49-F238E27FC236}">
                <a16:creationId xmlns:a16="http://schemas.microsoft.com/office/drawing/2014/main" id="{0356DFC8-E40C-4A09-9687-D77E8E07FD21}"/>
              </a:ext>
            </a:extLst>
          </p:cNvPr>
          <p:cNvSpPr txBox="1"/>
          <p:nvPr/>
        </p:nvSpPr>
        <p:spPr>
          <a:xfrm>
            <a:off x="2095001" y="2073358"/>
            <a:ext cx="4760913" cy="646331"/>
          </a:xfrm>
          <a:prstGeom prst="rect">
            <a:avLst/>
          </a:prstGeom>
          <a:noFill/>
        </p:spPr>
        <p:txBody>
          <a:bodyPr wrap="square" rtlCol="0">
            <a:spAutoFit/>
          </a:bodyPr>
          <a:lstStyle/>
          <a:p>
            <a:r>
              <a:rPr lang="en-GB" dirty="0">
                <a:latin typeface="Agency FB" panose="020B0503020202020204" pitchFamily="34" charset="0"/>
              </a:rPr>
              <a:t>Below are some everyday things you could do to practice maths in a small way. Every little helps!!</a:t>
            </a:r>
          </a:p>
        </p:txBody>
      </p:sp>
    </p:spTree>
    <p:extLst>
      <p:ext uri="{BB962C8B-B14F-4D97-AF65-F5344CB8AC3E}">
        <p14:creationId xmlns:p14="http://schemas.microsoft.com/office/powerpoint/2010/main" val="1749929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Cheat Sheet</a:t>
            </a:r>
          </a:p>
        </p:txBody>
      </p:sp>
      <p:sp>
        <p:nvSpPr>
          <p:cNvPr id="14" name="Title 1">
            <a:extLst>
              <a:ext uri="{FF2B5EF4-FFF2-40B4-BE49-F238E27FC236}">
                <a16:creationId xmlns:a16="http://schemas.microsoft.com/office/drawing/2014/main" id="{F4C304BD-B632-4B72-9C03-631C9E6A2A88}"/>
              </a:ext>
            </a:extLst>
          </p:cNvPr>
          <p:cNvSpPr txBox="1">
            <a:spLocks/>
          </p:cNvSpPr>
          <p:nvPr/>
        </p:nvSpPr>
        <p:spPr>
          <a:xfrm>
            <a:off x="2138688" y="734391"/>
            <a:ext cx="4760785" cy="2348089"/>
          </a:xfrm>
          <a:prstGeom prst="rect">
            <a:avLst/>
          </a:prstGeom>
        </p:spPr>
        <p:txBody>
          <a:bodyPr vert="horz" lIns="91440" tIns="45720" rIns="91440" bIns="45720" rtlCol="0" anchor="ctr">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r>
              <a:rPr lang="en-GB" sz="3200" b="1" dirty="0">
                <a:solidFill>
                  <a:srgbClr val="00B0F0"/>
                </a:solidFill>
              </a:rPr>
              <a:t>Times Tables</a:t>
            </a:r>
          </a:p>
        </p:txBody>
      </p:sp>
      <p:pic>
        <p:nvPicPr>
          <p:cNvPr id="16" name="Content Placeholder 4" descr="A screenshot of a cell phone&#10;&#10;Description automatically generated">
            <a:extLst>
              <a:ext uri="{FF2B5EF4-FFF2-40B4-BE49-F238E27FC236}">
                <a16:creationId xmlns:a16="http://schemas.microsoft.com/office/drawing/2014/main" id="{2F491241-79D3-4060-9311-5ED254733172}"/>
              </a:ext>
            </a:extLst>
          </p:cNvPr>
          <p:cNvPicPr>
            <a:picLocks noGrp="1" noChangeAspect="1"/>
          </p:cNvPicPr>
          <p:nvPr>
            <p:ph idx="1"/>
          </p:nvPr>
        </p:nvPicPr>
        <p:blipFill>
          <a:blip r:embed="rId2"/>
          <a:stretch>
            <a:fillRect/>
          </a:stretch>
        </p:blipFill>
        <p:spPr>
          <a:xfrm>
            <a:off x="2095001" y="2261726"/>
            <a:ext cx="4420297" cy="4859510"/>
          </a:xfrm>
        </p:spPr>
      </p:pic>
      <p:sp>
        <p:nvSpPr>
          <p:cNvPr id="18" name="Title 1">
            <a:extLst>
              <a:ext uri="{FF2B5EF4-FFF2-40B4-BE49-F238E27FC236}">
                <a16:creationId xmlns:a16="http://schemas.microsoft.com/office/drawing/2014/main" id="{098457B2-8FFD-477C-BD94-3552FD8CB81D}"/>
              </a:ext>
            </a:extLst>
          </p:cNvPr>
          <p:cNvSpPr txBox="1">
            <a:spLocks/>
          </p:cNvSpPr>
          <p:nvPr/>
        </p:nvSpPr>
        <p:spPr>
          <a:xfrm>
            <a:off x="2095001" y="7095938"/>
            <a:ext cx="4360582" cy="2480634"/>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solidFill>
                  <a:srgbClr val="00B0F0"/>
                </a:solidFill>
              </a:rPr>
              <a:t>Reverse Methods (Checking sums)</a:t>
            </a:r>
          </a:p>
        </p:txBody>
      </p:sp>
      <p:pic>
        <p:nvPicPr>
          <p:cNvPr id="20" name="Picture 19" descr="A screenshot of a cell phone&#10;&#10;Description automatically generated">
            <a:extLst>
              <a:ext uri="{FF2B5EF4-FFF2-40B4-BE49-F238E27FC236}">
                <a16:creationId xmlns:a16="http://schemas.microsoft.com/office/drawing/2014/main" id="{6128AFA5-F017-4BC0-9181-5CAE483889AD}"/>
              </a:ext>
            </a:extLst>
          </p:cNvPr>
          <p:cNvPicPr>
            <a:picLocks noChangeAspect="1"/>
          </p:cNvPicPr>
          <p:nvPr/>
        </p:nvPicPr>
        <p:blipFill rotWithShape="1">
          <a:blip r:embed="rId3"/>
          <a:srcRect t="6711" b="5340"/>
          <a:stretch/>
        </p:blipFill>
        <p:spPr>
          <a:xfrm>
            <a:off x="2733415" y="8154630"/>
            <a:ext cx="2620168" cy="3018753"/>
          </a:xfrm>
          <a:prstGeom prst="rect">
            <a:avLst/>
          </a:prstGeom>
        </p:spPr>
      </p:pic>
    </p:spTree>
    <p:extLst>
      <p:ext uri="{BB962C8B-B14F-4D97-AF65-F5344CB8AC3E}">
        <p14:creationId xmlns:p14="http://schemas.microsoft.com/office/powerpoint/2010/main" val="218207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9A74DF2F-B51E-4680-A273-7BA1EA39640A}"/>
              </a:ext>
            </a:extLst>
          </p:cNvPr>
          <p:cNvSpPr>
            <a:spLocks noGrp="1"/>
          </p:cNvSpPr>
          <p:nvPr>
            <p:ph idx="1"/>
          </p:nvPr>
        </p:nvSpPr>
        <p:spPr>
          <a:xfrm>
            <a:off x="2060834" y="2014296"/>
            <a:ext cx="4400041" cy="9965841"/>
          </a:xfrm>
        </p:spPr>
        <p:txBody>
          <a:bodyPr>
            <a:noAutofit/>
          </a:bodyPr>
          <a:lstStyle/>
          <a:p>
            <a:pPr marL="300038" lvl="1" indent="0">
              <a:buNone/>
            </a:pPr>
            <a:r>
              <a:rPr lang="en-GB" sz="1600" dirty="0"/>
              <a:t>Non-Scientific Calculator</a:t>
            </a:r>
          </a:p>
          <a:p>
            <a:pPr marL="300038" lvl="1" indent="0">
              <a:buNone/>
            </a:pPr>
            <a:r>
              <a:rPr lang="en-GB" sz="1600" dirty="0"/>
              <a:t>Compass</a:t>
            </a:r>
          </a:p>
          <a:p>
            <a:pPr marL="300038" lvl="1" indent="0">
              <a:buNone/>
            </a:pPr>
            <a:r>
              <a:rPr lang="en-GB" sz="1600" dirty="0"/>
              <a:t>Protractor</a:t>
            </a:r>
          </a:p>
          <a:p>
            <a:pPr marL="300038" lvl="1" indent="0">
              <a:buNone/>
            </a:pPr>
            <a:r>
              <a:rPr lang="en-GB" sz="1600" dirty="0"/>
              <a:t>Pencil</a:t>
            </a:r>
          </a:p>
          <a:p>
            <a:pPr marL="0" indent="0">
              <a:buNone/>
            </a:pPr>
            <a:r>
              <a:rPr lang="en-GB" sz="1600" dirty="0"/>
              <a:t>If for any reason you cannot bring these items, please inform the Maths &amp; English department at the college, and we will be able to provide you with said equipment.</a:t>
            </a:r>
          </a:p>
          <a:p>
            <a:pPr marL="0" indent="0">
              <a:buNone/>
            </a:pPr>
            <a:endParaRPr lang="en-GB" sz="1600" dirty="0"/>
          </a:p>
          <a:p>
            <a:pPr marL="0" indent="0">
              <a:buNone/>
            </a:pPr>
            <a:r>
              <a:rPr lang="en-GB" sz="1600" dirty="0"/>
              <a:t>Unless specified to the college prior, your exams will be sat on computer. Part of the course will include familiarising you with the interface. If you require a paper based exam, and are in any doubt as to what has been booked, please contact the Maths and English department to enquire.</a:t>
            </a:r>
          </a:p>
          <a:p>
            <a:pPr marL="0" indent="0">
              <a:buNone/>
            </a:pPr>
            <a:endParaRPr lang="en-GB" sz="1600" dirty="0"/>
          </a:p>
          <a:p>
            <a:pPr marL="0" indent="0">
              <a:buNone/>
            </a:pPr>
            <a:r>
              <a:rPr lang="en-GB" sz="1600" dirty="0"/>
              <a:t>If you have previously had concessions in exams, it is your responsibility to ensure that the college is made aware. If you can evidence previous concessions, this will speed up the process of putting them in place. If you cannot evidence prior exam support, you will need to have an assessment at the college: this process takes time, and if not requested to the college directly, and </a:t>
            </a:r>
            <a:r>
              <a:rPr lang="en-GB" sz="1600" b="1" u="sng" dirty="0"/>
              <a:t>prior</a:t>
            </a:r>
            <a:r>
              <a:rPr lang="en-GB" sz="1600" dirty="0"/>
              <a:t> to your invitation to this booking of the course, it will not be able to be put in place before this courses exam.</a:t>
            </a:r>
          </a:p>
          <a:p>
            <a:pPr marL="0" indent="0">
              <a:buNone/>
            </a:pPr>
            <a:endParaRPr lang="en-GB" sz="1600" dirty="0"/>
          </a:p>
          <a:p>
            <a:pPr marL="0" indent="0">
              <a:buNone/>
            </a:pPr>
            <a:r>
              <a:rPr lang="en-GB" sz="1600" dirty="0"/>
              <a:t>If you are in any doubt as to any of the above, please get in touch with your contact point at the college (Course Leader, Apprentice Coach, Maths &amp; English Trainer, etc.), or the Maths &amp; English Department on:</a:t>
            </a:r>
          </a:p>
          <a:p>
            <a:pPr marL="0" indent="0">
              <a:buNone/>
            </a:pPr>
            <a:r>
              <a:rPr lang="en-GB" sz="1600" dirty="0"/>
              <a:t>Email – MandEQueries@chichester.ac.uk</a:t>
            </a:r>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General Information</a:t>
            </a:r>
          </a:p>
        </p:txBody>
      </p:sp>
      <p:sp>
        <p:nvSpPr>
          <p:cNvPr id="20" name="Title 1">
            <a:extLst>
              <a:ext uri="{FF2B5EF4-FFF2-40B4-BE49-F238E27FC236}">
                <a16:creationId xmlns:a16="http://schemas.microsoft.com/office/drawing/2014/main" id="{BA56297D-9E9B-44C0-9654-448BEFDB4113}"/>
              </a:ext>
            </a:extLst>
          </p:cNvPr>
          <p:cNvSpPr txBox="1">
            <a:spLocks/>
          </p:cNvSpPr>
          <p:nvPr/>
        </p:nvSpPr>
        <p:spPr>
          <a:xfrm>
            <a:off x="2058820" y="4429640"/>
            <a:ext cx="3813656" cy="58461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rgbClr val="00B0F0"/>
                </a:solidFill>
              </a:rPr>
              <a:t>Exams</a:t>
            </a:r>
          </a:p>
        </p:txBody>
      </p:sp>
      <p:sp>
        <p:nvSpPr>
          <p:cNvPr id="22" name="Title 1">
            <a:extLst>
              <a:ext uri="{FF2B5EF4-FFF2-40B4-BE49-F238E27FC236}">
                <a16:creationId xmlns:a16="http://schemas.microsoft.com/office/drawing/2014/main" id="{F851D895-7E88-4FEA-BB9E-75BB654A00A7}"/>
              </a:ext>
            </a:extLst>
          </p:cNvPr>
          <p:cNvSpPr txBox="1">
            <a:spLocks/>
          </p:cNvSpPr>
          <p:nvPr/>
        </p:nvSpPr>
        <p:spPr>
          <a:xfrm>
            <a:off x="2101160" y="9593090"/>
            <a:ext cx="3813656" cy="58461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rgbClr val="00B0F0"/>
                </a:solidFill>
              </a:rPr>
              <a:t>Contact</a:t>
            </a:r>
          </a:p>
        </p:txBody>
      </p:sp>
      <p:sp>
        <p:nvSpPr>
          <p:cNvPr id="24" name="Title 1">
            <a:extLst>
              <a:ext uri="{FF2B5EF4-FFF2-40B4-BE49-F238E27FC236}">
                <a16:creationId xmlns:a16="http://schemas.microsoft.com/office/drawing/2014/main" id="{84DDFCAB-77CF-4236-9E37-B2D19B91C7BB}"/>
              </a:ext>
            </a:extLst>
          </p:cNvPr>
          <p:cNvSpPr txBox="1">
            <a:spLocks/>
          </p:cNvSpPr>
          <p:nvPr/>
        </p:nvSpPr>
        <p:spPr>
          <a:xfrm>
            <a:off x="2095001" y="1498103"/>
            <a:ext cx="3813656" cy="58461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rgbClr val="00B0F0"/>
                </a:solidFill>
              </a:rPr>
              <a:t>Equipment</a:t>
            </a:r>
          </a:p>
        </p:txBody>
      </p:sp>
      <p:sp>
        <p:nvSpPr>
          <p:cNvPr id="25" name="Title 1">
            <a:extLst>
              <a:ext uri="{FF2B5EF4-FFF2-40B4-BE49-F238E27FC236}">
                <a16:creationId xmlns:a16="http://schemas.microsoft.com/office/drawing/2014/main" id="{2B25E12C-3E8B-4877-BC85-860B13C23A30}"/>
              </a:ext>
            </a:extLst>
          </p:cNvPr>
          <p:cNvSpPr txBox="1">
            <a:spLocks/>
          </p:cNvSpPr>
          <p:nvPr/>
        </p:nvSpPr>
        <p:spPr>
          <a:xfrm>
            <a:off x="2024653" y="6521377"/>
            <a:ext cx="3813656" cy="58461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rgbClr val="00B0F0"/>
                </a:solidFill>
              </a:rPr>
              <a:t>Exams Concessions</a:t>
            </a:r>
          </a:p>
        </p:txBody>
      </p:sp>
    </p:spTree>
    <p:extLst>
      <p:ext uri="{BB962C8B-B14F-4D97-AF65-F5344CB8AC3E}">
        <p14:creationId xmlns:p14="http://schemas.microsoft.com/office/powerpoint/2010/main" val="95443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Number</a:t>
            </a:r>
          </a:p>
        </p:txBody>
      </p:sp>
      <p:pic>
        <p:nvPicPr>
          <p:cNvPr id="18" name="Picture 17" descr="A picture containing drawing, food&#10;&#10;Description automatically generated">
            <a:extLst>
              <a:ext uri="{FF2B5EF4-FFF2-40B4-BE49-F238E27FC236}">
                <a16:creationId xmlns:a16="http://schemas.microsoft.com/office/drawing/2014/main" id="{5F012084-139F-4314-B3CC-E8BF4C36C472}"/>
              </a:ext>
            </a:extLst>
          </p:cNvPr>
          <p:cNvPicPr>
            <a:picLocks noChangeAspect="1"/>
          </p:cNvPicPr>
          <p:nvPr/>
        </p:nvPicPr>
        <p:blipFill>
          <a:blip r:embed="rId2"/>
          <a:stretch>
            <a:fillRect/>
          </a:stretch>
        </p:blipFill>
        <p:spPr>
          <a:xfrm>
            <a:off x="4686311" y="7899221"/>
            <a:ext cx="1267559" cy="1645010"/>
          </a:xfrm>
          <a:prstGeom prst="rect">
            <a:avLst/>
          </a:prstGeom>
        </p:spPr>
      </p:pic>
      <p:pic>
        <p:nvPicPr>
          <p:cNvPr id="21" name="Picture 20" descr="A close up of a sign&#10;&#10;Description automatically generated">
            <a:extLst>
              <a:ext uri="{FF2B5EF4-FFF2-40B4-BE49-F238E27FC236}">
                <a16:creationId xmlns:a16="http://schemas.microsoft.com/office/drawing/2014/main" id="{43B28966-5FEA-437E-B3F0-CDD917029106}"/>
              </a:ext>
            </a:extLst>
          </p:cNvPr>
          <p:cNvPicPr>
            <a:picLocks noChangeAspect="1"/>
          </p:cNvPicPr>
          <p:nvPr/>
        </p:nvPicPr>
        <p:blipFill>
          <a:blip r:embed="rId3"/>
          <a:stretch>
            <a:fillRect/>
          </a:stretch>
        </p:blipFill>
        <p:spPr>
          <a:xfrm>
            <a:off x="2517664" y="7889836"/>
            <a:ext cx="1247938" cy="1645010"/>
          </a:xfrm>
          <a:prstGeom prst="rect">
            <a:avLst/>
          </a:prstGeom>
        </p:spPr>
      </p:pic>
      <p:pic>
        <p:nvPicPr>
          <p:cNvPr id="23" name="Picture 22" descr="A close up of a sign&#10;&#10;Description automatically generated">
            <a:extLst>
              <a:ext uri="{FF2B5EF4-FFF2-40B4-BE49-F238E27FC236}">
                <a16:creationId xmlns:a16="http://schemas.microsoft.com/office/drawing/2014/main" id="{C2D2D200-698E-46E9-A93C-7CFDB33103C8}"/>
              </a:ext>
            </a:extLst>
          </p:cNvPr>
          <p:cNvPicPr>
            <a:picLocks noChangeAspect="1"/>
          </p:cNvPicPr>
          <p:nvPr/>
        </p:nvPicPr>
        <p:blipFill>
          <a:blip r:embed="rId4"/>
          <a:stretch>
            <a:fillRect/>
          </a:stretch>
        </p:blipFill>
        <p:spPr>
          <a:xfrm>
            <a:off x="4703730" y="4588015"/>
            <a:ext cx="1247939" cy="1642929"/>
          </a:xfrm>
          <a:prstGeom prst="rect">
            <a:avLst/>
          </a:prstGeom>
        </p:spPr>
      </p:pic>
      <p:sp>
        <p:nvSpPr>
          <p:cNvPr id="26" name="TextBox 25">
            <a:extLst>
              <a:ext uri="{FF2B5EF4-FFF2-40B4-BE49-F238E27FC236}">
                <a16:creationId xmlns:a16="http://schemas.microsoft.com/office/drawing/2014/main" id="{5647737F-DD22-474B-B8D5-F86BE547B984}"/>
              </a:ext>
            </a:extLst>
          </p:cNvPr>
          <p:cNvSpPr txBox="1"/>
          <p:nvPr/>
        </p:nvSpPr>
        <p:spPr>
          <a:xfrm>
            <a:off x="2095001" y="1428414"/>
            <a:ext cx="4329693" cy="5492317"/>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r>
              <a:rPr lang="en-US" sz="1700" dirty="0">
                <a:solidFill>
                  <a:schemeClr val="tx1">
                    <a:lumMod val="75000"/>
                    <a:lumOff val="25000"/>
                  </a:schemeClr>
                </a:solidFill>
                <a:latin typeface="Agency FB" panose="020B0503020202020204" pitchFamily="34" charset="0"/>
              </a:rPr>
              <a:t>Number is the core topic which will apply to every aspect of your Functional Skills </a:t>
            </a:r>
            <a:r>
              <a:rPr lang="en-US" sz="1700" dirty="0" err="1">
                <a:solidFill>
                  <a:schemeClr val="tx1">
                    <a:lumMod val="75000"/>
                    <a:lumOff val="25000"/>
                  </a:schemeClr>
                </a:solidFill>
                <a:latin typeface="Agency FB" panose="020B0503020202020204" pitchFamily="34" charset="0"/>
              </a:rPr>
              <a:t>maths</a:t>
            </a:r>
            <a:r>
              <a:rPr lang="en-US" sz="1700" dirty="0">
                <a:solidFill>
                  <a:schemeClr val="tx1">
                    <a:lumMod val="75000"/>
                    <a:lumOff val="25000"/>
                  </a:schemeClr>
                </a:solidFill>
                <a:latin typeface="Agency FB" panose="020B0503020202020204" pitchFamily="34" charset="0"/>
              </a:rPr>
              <a:t> in some way.</a:t>
            </a:r>
          </a:p>
          <a:p>
            <a:pPr>
              <a:lnSpc>
                <a:spcPct val="90000"/>
              </a:lnSpc>
              <a:spcBef>
                <a:spcPts val="1000"/>
              </a:spcBef>
              <a:buClr>
                <a:schemeClr val="accent1"/>
              </a:buClr>
              <a:buSzPct val="80000"/>
            </a:pPr>
            <a:endParaRPr lang="en-US" sz="1700" dirty="0">
              <a:solidFill>
                <a:schemeClr val="tx1">
                  <a:lumMod val="75000"/>
                  <a:lumOff val="25000"/>
                </a:schemeClr>
              </a:solidFill>
              <a:latin typeface="Agency FB" panose="020B0503020202020204" pitchFamily="34" charset="0"/>
            </a:endParaRPr>
          </a:p>
          <a:p>
            <a:pPr>
              <a:lnSpc>
                <a:spcPct val="90000"/>
              </a:lnSpc>
              <a:spcBef>
                <a:spcPts val="1000"/>
              </a:spcBef>
              <a:buClr>
                <a:schemeClr val="accent1"/>
              </a:buClr>
              <a:buSzPct val="80000"/>
            </a:pPr>
            <a:r>
              <a:rPr lang="en-US" sz="1700" dirty="0">
                <a:solidFill>
                  <a:schemeClr val="tx1">
                    <a:lumMod val="75000"/>
                    <a:lumOff val="25000"/>
                  </a:schemeClr>
                </a:solidFill>
                <a:latin typeface="Agency FB" panose="020B0503020202020204" pitchFamily="34" charset="0"/>
              </a:rPr>
              <a:t>It consists of:</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p:txBody>
      </p:sp>
      <p:sp>
        <p:nvSpPr>
          <p:cNvPr id="27" name="Title 1">
            <a:extLst>
              <a:ext uri="{FF2B5EF4-FFF2-40B4-BE49-F238E27FC236}">
                <a16:creationId xmlns:a16="http://schemas.microsoft.com/office/drawing/2014/main" id="{96617A64-9E68-40E8-BC56-32040EBC4F9D}"/>
              </a:ext>
            </a:extLst>
          </p:cNvPr>
          <p:cNvSpPr txBox="1">
            <a:spLocks/>
          </p:cNvSpPr>
          <p:nvPr/>
        </p:nvSpPr>
        <p:spPr>
          <a:xfrm>
            <a:off x="2097718" y="2774106"/>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u="sng" dirty="0"/>
              <a:t>Mathematical Operations</a:t>
            </a:r>
          </a:p>
        </p:txBody>
      </p:sp>
      <p:sp>
        <p:nvSpPr>
          <p:cNvPr id="28" name="Title 1">
            <a:extLst>
              <a:ext uri="{FF2B5EF4-FFF2-40B4-BE49-F238E27FC236}">
                <a16:creationId xmlns:a16="http://schemas.microsoft.com/office/drawing/2014/main" id="{F2EFBA38-46FE-432C-8C18-4AF939438716}"/>
              </a:ext>
            </a:extLst>
          </p:cNvPr>
          <p:cNvSpPr txBox="1">
            <a:spLocks/>
          </p:cNvSpPr>
          <p:nvPr/>
        </p:nvSpPr>
        <p:spPr>
          <a:xfrm>
            <a:off x="2206201" y="3242733"/>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i="1" dirty="0"/>
              <a:t>Addition &amp; Subtraction</a:t>
            </a:r>
          </a:p>
        </p:txBody>
      </p:sp>
      <p:sp>
        <p:nvSpPr>
          <p:cNvPr id="29" name="Title 1">
            <a:extLst>
              <a:ext uri="{FF2B5EF4-FFF2-40B4-BE49-F238E27FC236}">
                <a16:creationId xmlns:a16="http://schemas.microsoft.com/office/drawing/2014/main" id="{F514F0DB-45E0-496D-BF20-6B9963380C1A}"/>
              </a:ext>
            </a:extLst>
          </p:cNvPr>
          <p:cNvSpPr txBox="1">
            <a:spLocks/>
          </p:cNvSpPr>
          <p:nvPr/>
        </p:nvSpPr>
        <p:spPr>
          <a:xfrm>
            <a:off x="2202056" y="6364252"/>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i="1" dirty="0"/>
              <a:t>Multiplication &amp; Division</a:t>
            </a:r>
          </a:p>
        </p:txBody>
      </p:sp>
      <p:sp>
        <p:nvSpPr>
          <p:cNvPr id="30" name="TextBox 29">
            <a:extLst>
              <a:ext uri="{FF2B5EF4-FFF2-40B4-BE49-F238E27FC236}">
                <a16:creationId xmlns:a16="http://schemas.microsoft.com/office/drawing/2014/main" id="{4A6077DF-5216-4DEE-B0C6-6BFB8BBDF345}"/>
              </a:ext>
            </a:extLst>
          </p:cNvPr>
          <p:cNvSpPr txBox="1"/>
          <p:nvPr/>
        </p:nvSpPr>
        <p:spPr>
          <a:xfrm>
            <a:off x="2202056" y="3715540"/>
            <a:ext cx="4292986" cy="775976"/>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r>
              <a:rPr lang="en-US" sz="1600" dirty="0">
                <a:solidFill>
                  <a:schemeClr val="tx1">
                    <a:lumMod val="75000"/>
                    <a:lumOff val="25000"/>
                  </a:schemeClr>
                </a:solidFill>
              </a:rPr>
              <a:t>You’ll be shown how addition and subtraction can be applied to a number of situations which you may not have considered previously. </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p:txBody>
      </p:sp>
      <p:sp>
        <p:nvSpPr>
          <p:cNvPr id="31" name="TextBox 30">
            <a:extLst>
              <a:ext uri="{FF2B5EF4-FFF2-40B4-BE49-F238E27FC236}">
                <a16:creationId xmlns:a16="http://schemas.microsoft.com/office/drawing/2014/main" id="{AE7B5C9B-A4BE-43AD-B6B9-F948CA44D003}"/>
              </a:ext>
            </a:extLst>
          </p:cNvPr>
          <p:cNvSpPr txBox="1"/>
          <p:nvPr/>
        </p:nvSpPr>
        <p:spPr>
          <a:xfrm>
            <a:off x="2095001" y="6806981"/>
            <a:ext cx="4400041" cy="1121161"/>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r>
              <a:rPr lang="en-US" sz="1600" dirty="0">
                <a:solidFill>
                  <a:schemeClr val="tx1">
                    <a:lumMod val="75000"/>
                    <a:lumOff val="25000"/>
                  </a:schemeClr>
                </a:solidFill>
              </a:rPr>
              <a:t>You’ll be shown how multiplication and division are central to nearly all aspects of functional skills, as well as manual methods to multiply for the non-calculator exam.</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p:txBody>
      </p:sp>
      <p:pic>
        <p:nvPicPr>
          <p:cNvPr id="32" name="Picture 31" descr="A picture containing drawing&#10;&#10;Description automatically generated">
            <a:extLst>
              <a:ext uri="{FF2B5EF4-FFF2-40B4-BE49-F238E27FC236}">
                <a16:creationId xmlns:a16="http://schemas.microsoft.com/office/drawing/2014/main" id="{1CAC6B4E-E74B-4786-93AD-BBD7815F03D5}"/>
              </a:ext>
            </a:extLst>
          </p:cNvPr>
          <p:cNvPicPr>
            <a:picLocks noChangeAspect="1"/>
          </p:cNvPicPr>
          <p:nvPr/>
        </p:nvPicPr>
        <p:blipFill>
          <a:blip r:embed="rId5"/>
          <a:stretch>
            <a:fillRect/>
          </a:stretch>
        </p:blipFill>
        <p:spPr>
          <a:xfrm>
            <a:off x="2517664" y="4585934"/>
            <a:ext cx="1247938" cy="1645010"/>
          </a:xfrm>
          <a:prstGeom prst="rect">
            <a:avLst/>
          </a:prstGeom>
        </p:spPr>
      </p:pic>
      <p:sp>
        <p:nvSpPr>
          <p:cNvPr id="33" name="Title 1">
            <a:extLst>
              <a:ext uri="{FF2B5EF4-FFF2-40B4-BE49-F238E27FC236}">
                <a16:creationId xmlns:a16="http://schemas.microsoft.com/office/drawing/2014/main" id="{05D3B25A-EC1A-4A02-85C5-C600D5CB48D6}"/>
              </a:ext>
            </a:extLst>
          </p:cNvPr>
          <p:cNvSpPr txBox="1">
            <a:spLocks/>
          </p:cNvSpPr>
          <p:nvPr/>
        </p:nvSpPr>
        <p:spPr>
          <a:xfrm>
            <a:off x="2095001" y="9635138"/>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i="1" dirty="0"/>
              <a:t>Place Value</a:t>
            </a:r>
          </a:p>
        </p:txBody>
      </p:sp>
      <p:sp>
        <p:nvSpPr>
          <p:cNvPr id="34" name="TextBox 33">
            <a:extLst>
              <a:ext uri="{FF2B5EF4-FFF2-40B4-BE49-F238E27FC236}">
                <a16:creationId xmlns:a16="http://schemas.microsoft.com/office/drawing/2014/main" id="{047A3EBF-87AD-43B4-A7F9-30558A4DFC57}"/>
              </a:ext>
            </a:extLst>
          </p:cNvPr>
          <p:cNvSpPr txBox="1"/>
          <p:nvPr/>
        </p:nvSpPr>
        <p:spPr>
          <a:xfrm>
            <a:off x="2059826" y="10130066"/>
            <a:ext cx="4400041" cy="1121161"/>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r>
              <a:rPr lang="en-US" sz="1600" dirty="0">
                <a:solidFill>
                  <a:schemeClr val="tx1">
                    <a:lumMod val="75000"/>
                    <a:lumOff val="25000"/>
                  </a:schemeClr>
                </a:solidFill>
              </a:rPr>
              <a:t>You will be shown how place value works for operations, as well as how it affects the other elements of FS </a:t>
            </a:r>
            <a:r>
              <a:rPr lang="en-US" sz="1600" dirty="0" err="1">
                <a:solidFill>
                  <a:schemeClr val="tx1">
                    <a:lumMod val="75000"/>
                    <a:lumOff val="25000"/>
                  </a:schemeClr>
                </a:solidFill>
              </a:rPr>
              <a:t>maths</a:t>
            </a:r>
            <a:r>
              <a:rPr lang="en-US" sz="1600" dirty="0">
                <a:solidFill>
                  <a:schemeClr val="tx1">
                    <a:lumMod val="75000"/>
                    <a:lumOff val="25000"/>
                  </a:schemeClr>
                </a:solidFill>
              </a:rPr>
              <a:t>.</a:t>
            </a:r>
            <a:endParaRPr lang="en-US" sz="1700" dirty="0">
              <a:solidFill>
                <a:schemeClr val="tx1">
                  <a:lumMod val="75000"/>
                  <a:lumOff val="25000"/>
                </a:schemeClr>
              </a:solidFill>
            </a:endParaRPr>
          </a:p>
        </p:txBody>
      </p:sp>
    </p:spTree>
    <p:extLst>
      <p:ext uri="{BB962C8B-B14F-4D97-AF65-F5344CB8AC3E}">
        <p14:creationId xmlns:p14="http://schemas.microsoft.com/office/powerpoint/2010/main" val="401944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a:extLst>
              <a:ext uri="{FF2B5EF4-FFF2-40B4-BE49-F238E27FC236}">
                <a16:creationId xmlns:a16="http://schemas.microsoft.com/office/drawing/2014/main" id="{FB9748FB-5178-480F-AA48-A2DC45C639D4}"/>
              </a:ext>
            </a:extLst>
          </p:cNvPr>
          <p:cNvSpPr txBox="1">
            <a:spLocks/>
          </p:cNvSpPr>
          <p:nvPr/>
        </p:nvSpPr>
        <p:spPr>
          <a:xfrm>
            <a:off x="0" y="1365022"/>
            <a:ext cx="2095001" cy="248063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a:solidFill>
                  <a:schemeClr val="bg1"/>
                </a:solidFill>
              </a:rPr>
              <a:t>Number</a:t>
            </a:r>
            <a:endParaRPr lang="en-US" sz="3200" spc="-100" dirty="0">
              <a:solidFill>
                <a:schemeClr val="bg1"/>
              </a:solidFill>
            </a:endParaRPr>
          </a:p>
        </p:txBody>
      </p:sp>
      <p:pic>
        <p:nvPicPr>
          <p:cNvPr id="14" name="Picture 13" descr="A close up of a sign&#10;&#10;Description automatically generated">
            <a:extLst>
              <a:ext uri="{FF2B5EF4-FFF2-40B4-BE49-F238E27FC236}">
                <a16:creationId xmlns:a16="http://schemas.microsoft.com/office/drawing/2014/main" id="{4902B8E2-AA02-4509-A258-177B790A9407}"/>
              </a:ext>
            </a:extLst>
          </p:cNvPr>
          <p:cNvPicPr>
            <a:picLocks noChangeAspect="1"/>
          </p:cNvPicPr>
          <p:nvPr/>
        </p:nvPicPr>
        <p:blipFill>
          <a:blip r:embed="rId2"/>
          <a:stretch>
            <a:fillRect/>
          </a:stretch>
        </p:blipFill>
        <p:spPr>
          <a:xfrm>
            <a:off x="2095001" y="1841488"/>
            <a:ext cx="3028950" cy="1504950"/>
          </a:xfrm>
          <a:prstGeom prst="rect">
            <a:avLst/>
          </a:prstGeom>
        </p:spPr>
      </p:pic>
      <p:sp>
        <p:nvSpPr>
          <p:cNvPr id="16" name="Title 1">
            <a:extLst>
              <a:ext uri="{FF2B5EF4-FFF2-40B4-BE49-F238E27FC236}">
                <a16:creationId xmlns:a16="http://schemas.microsoft.com/office/drawing/2014/main" id="{F826283E-F488-48BD-8A99-8D7F1FF79C12}"/>
              </a:ext>
            </a:extLst>
          </p:cNvPr>
          <p:cNvSpPr txBox="1">
            <a:spLocks/>
          </p:cNvSpPr>
          <p:nvPr/>
        </p:nvSpPr>
        <p:spPr>
          <a:xfrm>
            <a:off x="2095001" y="1293221"/>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u="sng" dirty="0"/>
              <a:t>Percentage</a:t>
            </a:r>
          </a:p>
        </p:txBody>
      </p:sp>
      <p:sp>
        <p:nvSpPr>
          <p:cNvPr id="18" name="TextBox 17">
            <a:extLst>
              <a:ext uri="{FF2B5EF4-FFF2-40B4-BE49-F238E27FC236}">
                <a16:creationId xmlns:a16="http://schemas.microsoft.com/office/drawing/2014/main" id="{7DE90DAA-249E-42A7-9D5A-70CFB4CF73C8}"/>
              </a:ext>
            </a:extLst>
          </p:cNvPr>
          <p:cNvSpPr txBox="1"/>
          <p:nvPr/>
        </p:nvSpPr>
        <p:spPr>
          <a:xfrm>
            <a:off x="2095001" y="3166048"/>
            <a:ext cx="4399841" cy="1077218"/>
          </a:xfrm>
          <a:prstGeom prst="rect">
            <a:avLst/>
          </a:prstGeom>
          <a:noFill/>
        </p:spPr>
        <p:txBody>
          <a:bodyPr wrap="square" rtlCol="0">
            <a:spAutoFit/>
          </a:bodyPr>
          <a:lstStyle/>
          <a:p>
            <a:r>
              <a:rPr lang="en-GB" sz="1600" dirty="0"/>
              <a:t>You will be shown how to calculate percentage of a total, working out 100% from a part, percentage change (increase and decrease) as well as alternative methods for percentages.</a:t>
            </a:r>
          </a:p>
        </p:txBody>
      </p:sp>
      <p:sp>
        <p:nvSpPr>
          <p:cNvPr id="20" name="Title 1">
            <a:extLst>
              <a:ext uri="{FF2B5EF4-FFF2-40B4-BE49-F238E27FC236}">
                <a16:creationId xmlns:a16="http://schemas.microsoft.com/office/drawing/2014/main" id="{EB6FAB85-B370-4099-8BD1-2245589CF2F1}"/>
              </a:ext>
            </a:extLst>
          </p:cNvPr>
          <p:cNvSpPr txBox="1">
            <a:spLocks/>
          </p:cNvSpPr>
          <p:nvPr/>
        </p:nvSpPr>
        <p:spPr>
          <a:xfrm>
            <a:off x="2097717" y="4471965"/>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u="sng" dirty="0"/>
              <a:t>Fractions</a:t>
            </a:r>
          </a:p>
        </p:txBody>
      </p:sp>
      <p:pic>
        <p:nvPicPr>
          <p:cNvPr id="21" name="Picture 20" descr="A screenshot of a cell phone&#10;&#10;Description automatically generated">
            <a:extLst>
              <a:ext uri="{FF2B5EF4-FFF2-40B4-BE49-F238E27FC236}">
                <a16:creationId xmlns:a16="http://schemas.microsoft.com/office/drawing/2014/main" id="{21E6D221-C266-4B6D-95AA-4693533D67B9}"/>
              </a:ext>
            </a:extLst>
          </p:cNvPr>
          <p:cNvPicPr>
            <a:picLocks noChangeAspect="1"/>
          </p:cNvPicPr>
          <p:nvPr/>
        </p:nvPicPr>
        <p:blipFill>
          <a:blip r:embed="rId3"/>
          <a:stretch>
            <a:fillRect/>
          </a:stretch>
        </p:blipFill>
        <p:spPr>
          <a:xfrm>
            <a:off x="2097717" y="5052365"/>
            <a:ext cx="2086781" cy="2035499"/>
          </a:xfrm>
          <a:prstGeom prst="rect">
            <a:avLst/>
          </a:prstGeom>
        </p:spPr>
      </p:pic>
      <p:sp>
        <p:nvSpPr>
          <p:cNvPr id="22" name="TextBox 21">
            <a:extLst>
              <a:ext uri="{FF2B5EF4-FFF2-40B4-BE49-F238E27FC236}">
                <a16:creationId xmlns:a16="http://schemas.microsoft.com/office/drawing/2014/main" id="{410688F6-0802-4BA1-B7E8-90E5EA6444EA}"/>
              </a:ext>
            </a:extLst>
          </p:cNvPr>
          <p:cNvSpPr txBox="1"/>
          <p:nvPr/>
        </p:nvSpPr>
        <p:spPr>
          <a:xfrm>
            <a:off x="4184499" y="5006151"/>
            <a:ext cx="2313060" cy="1815882"/>
          </a:xfrm>
          <a:prstGeom prst="rect">
            <a:avLst/>
          </a:prstGeom>
          <a:noFill/>
        </p:spPr>
        <p:txBody>
          <a:bodyPr wrap="square" rtlCol="0">
            <a:spAutoFit/>
          </a:bodyPr>
          <a:lstStyle/>
          <a:p>
            <a:r>
              <a:rPr lang="en-GB" sz="1600" dirty="0"/>
              <a:t>You will be shown how to work with fractions of total amounts, operations with variable fractions and simplification of fractions. </a:t>
            </a:r>
          </a:p>
        </p:txBody>
      </p:sp>
      <p:sp>
        <p:nvSpPr>
          <p:cNvPr id="23" name="Title 1">
            <a:extLst>
              <a:ext uri="{FF2B5EF4-FFF2-40B4-BE49-F238E27FC236}">
                <a16:creationId xmlns:a16="http://schemas.microsoft.com/office/drawing/2014/main" id="{C5500E9A-169B-4767-AB4F-6F5919534187}"/>
              </a:ext>
            </a:extLst>
          </p:cNvPr>
          <p:cNvSpPr txBox="1">
            <a:spLocks/>
          </p:cNvSpPr>
          <p:nvPr/>
        </p:nvSpPr>
        <p:spPr>
          <a:xfrm>
            <a:off x="2097716" y="7325966"/>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u="sng" dirty="0"/>
              <a:t>Ratio</a:t>
            </a:r>
          </a:p>
        </p:txBody>
      </p:sp>
      <p:pic>
        <p:nvPicPr>
          <p:cNvPr id="24" name="Picture 23" descr="A drawing of a face&#10;&#10;Description automatically generated">
            <a:extLst>
              <a:ext uri="{FF2B5EF4-FFF2-40B4-BE49-F238E27FC236}">
                <a16:creationId xmlns:a16="http://schemas.microsoft.com/office/drawing/2014/main" id="{BD06F754-877F-499D-B963-7FBFAA545B24}"/>
              </a:ext>
            </a:extLst>
          </p:cNvPr>
          <p:cNvPicPr>
            <a:picLocks noChangeAspect="1"/>
          </p:cNvPicPr>
          <p:nvPr/>
        </p:nvPicPr>
        <p:blipFill>
          <a:blip r:embed="rId4"/>
          <a:stretch>
            <a:fillRect/>
          </a:stretch>
        </p:blipFill>
        <p:spPr>
          <a:xfrm>
            <a:off x="2154868" y="7891932"/>
            <a:ext cx="3028950" cy="1703784"/>
          </a:xfrm>
          <a:prstGeom prst="rect">
            <a:avLst/>
          </a:prstGeom>
        </p:spPr>
      </p:pic>
      <p:sp>
        <p:nvSpPr>
          <p:cNvPr id="25" name="TextBox 24">
            <a:extLst>
              <a:ext uri="{FF2B5EF4-FFF2-40B4-BE49-F238E27FC236}">
                <a16:creationId xmlns:a16="http://schemas.microsoft.com/office/drawing/2014/main" id="{9E09D056-D9C4-4B00-BF28-28C63FB7C806}"/>
              </a:ext>
            </a:extLst>
          </p:cNvPr>
          <p:cNvSpPr txBox="1"/>
          <p:nvPr/>
        </p:nvSpPr>
        <p:spPr>
          <a:xfrm>
            <a:off x="2097716" y="9674055"/>
            <a:ext cx="4399841" cy="830997"/>
          </a:xfrm>
          <a:prstGeom prst="rect">
            <a:avLst/>
          </a:prstGeom>
          <a:noFill/>
        </p:spPr>
        <p:txBody>
          <a:bodyPr wrap="square" rtlCol="0">
            <a:spAutoFit/>
          </a:bodyPr>
          <a:lstStyle/>
          <a:p>
            <a:r>
              <a:rPr lang="en-GB" sz="1600" dirty="0"/>
              <a:t>You will be shown how to use ratios in real life contexts, find the total amount using part of a ratio, as well as </a:t>
            </a:r>
          </a:p>
        </p:txBody>
      </p:sp>
    </p:spTree>
    <p:extLst>
      <p:ext uri="{BB962C8B-B14F-4D97-AF65-F5344CB8AC3E}">
        <p14:creationId xmlns:p14="http://schemas.microsoft.com/office/powerpoint/2010/main" val="220313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Number</a:t>
            </a:r>
          </a:p>
        </p:txBody>
      </p:sp>
      <p:sp>
        <p:nvSpPr>
          <p:cNvPr id="10" name="Title 1">
            <a:extLst>
              <a:ext uri="{FF2B5EF4-FFF2-40B4-BE49-F238E27FC236}">
                <a16:creationId xmlns:a16="http://schemas.microsoft.com/office/drawing/2014/main" id="{C157F1AC-9F25-4932-A6ED-439F0FD08379}"/>
              </a:ext>
            </a:extLst>
          </p:cNvPr>
          <p:cNvSpPr txBox="1">
            <a:spLocks/>
          </p:cNvSpPr>
          <p:nvPr/>
        </p:nvSpPr>
        <p:spPr>
          <a:xfrm>
            <a:off x="-2014" y="4127530"/>
            <a:ext cx="2095001" cy="2480634"/>
          </a:xfrm>
          <a:prstGeom prst="rect">
            <a:avLst/>
          </a:prstGeom>
        </p:spPr>
        <p:txBody>
          <a:bodyPr vert="horz" lIns="91440" tIns="45720" rIns="91440" bIns="45720" rtlCol="0" anchor="t">
            <a:normAutofit/>
          </a:bodyPr>
          <a:lstStyle>
            <a:lvl1pPr algn="l" defTabSz="1625620" rtl="0" eaLnBrk="1" latinLnBrk="0" hangingPunct="1">
              <a:lnSpc>
                <a:spcPct val="90000"/>
              </a:lnSpc>
              <a:spcBef>
                <a:spcPct val="0"/>
              </a:spcBef>
              <a:buNone/>
              <a:defRPr sz="6400" kern="1200" spc="-107" baseline="0">
                <a:solidFill>
                  <a:srgbClr val="FFFFFF"/>
                </a:solidFill>
                <a:latin typeface="+mj-lt"/>
                <a:ea typeface="+mj-ea"/>
                <a:cs typeface="+mj-cs"/>
              </a:defRPr>
            </a:lvl1pPr>
          </a:lstStyle>
          <a:p>
            <a:pPr defTabSz="914400"/>
            <a:r>
              <a:rPr lang="en-US" sz="3200" spc="-100" dirty="0">
                <a:solidFill>
                  <a:schemeClr val="bg1"/>
                </a:solidFill>
              </a:rPr>
              <a:t>Real World Uses</a:t>
            </a:r>
          </a:p>
        </p:txBody>
      </p:sp>
      <p:sp>
        <p:nvSpPr>
          <p:cNvPr id="12" name="TextBox 11">
            <a:extLst>
              <a:ext uri="{FF2B5EF4-FFF2-40B4-BE49-F238E27FC236}">
                <a16:creationId xmlns:a16="http://schemas.microsoft.com/office/drawing/2014/main" id="{5F8F8692-00A2-414F-84A5-DE90EE5C4966}"/>
              </a:ext>
            </a:extLst>
          </p:cNvPr>
          <p:cNvSpPr txBox="1"/>
          <p:nvPr/>
        </p:nvSpPr>
        <p:spPr>
          <a:xfrm>
            <a:off x="2101161" y="4063994"/>
            <a:ext cx="4395896" cy="4524315"/>
          </a:xfrm>
          <a:prstGeom prst="rect">
            <a:avLst/>
          </a:prstGeom>
          <a:noFill/>
        </p:spPr>
        <p:txBody>
          <a:bodyPr wrap="square" rtlCol="0">
            <a:spAutoFit/>
          </a:bodyPr>
          <a:lstStyle/>
          <a:p>
            <a:r>
              <a:rPr lang="en-GB" dirty="0">
                <a:latin typeface="Century Gothic" panose="020B0502020202020204" pitchFamily="34" charset="0"/>
              </a:rPr>
              <a:t>Working out how much you are saving in sales</a:t>
            </a:r>
          </a:p>
          <a:p>
            <a:endParaRPr lang="en-GB" dirty="0">
              <a:latin typeface="Century Gothic" panose="020B0502020202020204" pitchFamily="34" charset="0"/>
            </a:endParaRPr>
          </a:p>
          <a:p>
            <a:r>
              <a:rPr lang="en-GB" dirty="0">
                <a:latin typeface="Century Gothic" panose="020B0502020202020204" pitchFamily="34" charset="0"/>
              </a:rPr>
              <a:t>How much interest you should be paying on purchases/charges</a:t>
            </a:r>
          </a:p>
          <a:p>
            <a:endParaRPr lang="en-GB" dirty="0">
              <a:latin typeface="Century Gothic" panose="020B0502020202020204" pitchFamily="34" charset="0"/>
            </a:endParaRPr>
          </a:p>
          <a:p>
            <a:r>
              <a:rPr lang="en-GB" dirty="0">
                <a:latin typeface="Century Gothic" panose="020B0502020202020204" pitchFamily="34" charset="0"/>
              </a:rPr>
              <a:t>Comparing value for money on products</a:t>
            </a:r>
          </a:p>
          <a:p>
            <a:endParaRPr lang="en-GB" dirty="0">
              <a:latin typeface="Century Gothic" panose="020B0502020202020204" pitchFamily="34" charset="0"/>
            </a:endParaRPr>
          </a:p>
          <a:p>
            <a:r>
              <a:rPr lang="en-GB" dirty="0">
                <a:latin typeface="Century Gothic" panose="020B0502020202020204" pitchFamily="34" charset="0"/>
              </a:rPr>
              <a:t>How much to tip at restaurants</a:t>
            </a:r>
          </a:p>
          <a:p>
            <a:endParaRPr lang="en-GB" dirty="0">
              <a:latin typeface="Century Gothic" panose="020B0502020202020204" pitchFamily="34" charset="0"/>
            </a:endParaRPr>
          </a:p>
          <a:p>
            <a:r>
              <a:rPr lang="en-GB" dirty="0">
                <a:latin typeface="Century Gothic" panose="020B0502020202020204" pitchFamily="34" charset="0"/>
              </a:rPr>
              <a:t>Which offers are the best</a:t>
            </a:r>
          </a:p>
          <a:p>
            <a:endParaRPr lang="en-GB" dirty="0">
              <a:latin typeface="Century Gothic" panose="020B0502020202020204" pitchFamily="34" charset="0"/>
            </a:endParaRPr>
          </a:p>
          <a:p>
            <a:r>
              <a:rPr lang="en-GB" dirty="0">
                <a:latin typeface="Century Gothic" panose="020B0502020202020204" pitchFamily="34" charset="0"/>
              </a:rPr>
              <a:t>Working out how much of each ingredient to use when adapting recipes</a:t>
            </a:r>
          </a:p>
        </p:txBody>
      </p:sp>
    </p:spTree>
    <p:extLst>
      <p:ext uri="{BB962C8B-B14F-4D97-AF65-F5344CB8AC3E}">
        <p14:creationId xmlns:p14="http://schemas.microsoft.com/office/powerpoint/2010/main" val="159483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Formula</a:t>
            </a:r>
          </a:p>
        </p:txBody>
      </p:sp>
      <p:sp>
        <p:nvSpPr>
          <p:cNvPr id="10" name="TextBox 9">
            <a:extLst>
              <a:ext uri="{FF2B5EF4-FFF2-40B4-BE49-F238E27FC236}">
                <a16:creationId xmlns:a16="http://schemas.microsoft.com/office/drawing/2014/main" id="{3130C6D7-EB92-43DF-BCC8-14EA31FE993D}"/>
              </a:ext>
            </a:extLst>
          </p:cNvPr>
          <p:cNvSpPr txBox="1"/>
          <p:nvPr/>
        </p:nvSpPr>
        <p:spPr>
          <a:xfrm>
            <a:off x="2098518" y="1465399"/>
            <a:ext cx="4326176" cy="1200329"/>
          </a:xfrm>
          <a:prstGeom prst="rect">
            <a:avLst/>
          </a:prstGeom>
          <a:noFill/>
        </p:spPr>
        <p:txBody>
          <a:bodyPr wrap="square" rtlCol="0">
            <a:spAutoFit/>
          </a:bodyPr>
          <a:lstStyle/>
          <a:p>
            <a:r>
              <a:rPr lang="en-GB" dirty="0">
                <a:latin typeface="Agency FB" panose="020B0503020202020204" pitchFamily="34" charset="0"/>
              </a:rPr>
              <a:t>In the formula section of the course, you will be shown how to interpret formula in questions, use formula in real life situation as well as how to prove your own sums as accurate when asked. </a:t>
            </a:r>
          </a:p>
        </p:txBody>
      </p:sp>
      <p:sp>
        <p:nvSpPr>
          <p:cNvPr id="12" name="Title 1">
            <a:extLst>
              <a:ext uri="{FF2B5EF4-FFF2-40B4-BE49-F238E27FC236}">
                <a16:creationId xmlns:a16="http://schemas.microsoft.com/office/drawing/2014/main" id="{8275CE84-B26B-4195-A00B-B4F8AA1EECB8}"/>
              </a:ext>
            </a:extLst>
          </p:cNvPr>
          <p:cNvSpPr txBox="1">
            <a:spLocks/>
          </p:cNvSpPr>
          <p:nvPr/>
        </p:nvSpPr>
        <p:spPr>
          <a:xfrm>
            <a:off x="2098518" y="3265567"/>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i="1" dirty="0"/>
              <a:t>Key Formula</a:t>
            </a:r>
          </a:p>
        </p:txBody>
      </p:sp>
      <p:sp>
        <p:nvSpPr>
          <p:cNvPr id="14" name="TextBox 13">
            <a:extLst>
              <a:ext uri="{FF2B5EF4-FFF2-40B4-BE49-F238E27FC236}">
                <a16:creationId xmlns:a16="http://schemas.microsoft.com/office/drawing/2014/main" id="{BAC27C64-7B72-43D0-9C24-A0D67BC9EE39}"/>
              </a:ext>
            </a:extLst>
          </p:cNvPr>
          <p:cNvSpPr txBox="1"/>
          <p:nvPr/>
        </p:nvSpPr>
        <p:spPr>
          <a:xfrm>
            <a:off x="2098518" y="3813489"/>
            <a:ext cx="4326176" cy="1077218"/>
          </a:xfrm>
          <a:prstGeom prst="rect">
            <a:avLst/>
          </a:prstGeom>
          <a:noFill/>
        </p:spPr>
        <p:txBody>
          <a:bodyPr wrap="square" rtlCol="0">
            <a:spAutoFit/>
          </a:bodyPr>
          <a:lstStyle/>
          <a:p>
            <a:r>
              <a:rPr lang="en-GB" sz="1600" dirty="0"/>
              <a:t>While you will be given formula to use in certain questions, you are still expected to know some from memory. The following are the key formula to remember:</a:t>
            </a:r>
          </a:p>
        </p:txBody>
      </p:sp>
      <p:sp>
        <p:nvSpPr>
          <p:cNvPr id="16" name="TextBox 15">
            <a:extLst>
              <a:ext uri="{FF2B5EF4-FFF2-40B4-BE49-F238E27FC236}">
                <a16:creationId xmlns:a16="http://schemas.microsoft.com/office/drawing/2014/main" id="{4DAAF0D7-F710-4236-8888-6DF9849A458E}"/>
              </a:ext>
            </a:extLst>
          </p:cNvPr>
          <p:cNvSpPr txBox="1"/>
          <p:nvPr/>
        </p:nvSpPr>
        <p:spPr>
          <a:xfrm>
            <a:off x="2111763" y="5004635"/>
            <a:ext cx="4599006" cy="3046988"/>
          </a:xfrm>
          <a:prstGeom prst="rect">
            <a:avLst/>
          </a:prstGeom>
          <a:noFill/>
        </p:spPr>
        <p:txBody>
          <a:bodyPr wrap="square" rtlCol="0">
            <a:spAutoFit/>
          </a:bodyPr>
          <a:lstStyle/>
          <a:p>
            <a:r>
              <a:rPr lang="en-GB" sz="3200" i="1" dirty="0">
                <a:solidFill>
                  <a:srgbClr val="FF0000"/>
                </a:solidFill>
                <a:latin typeface="Aldhabi" panose="020B0604020202020204" pitchFamily="2" charset="-78"/>
                <a:cs typeface="Aldhabi" panose="020B0604020202020204" pitchFamily="2" charset="-78"/>
              </a:rPr>
              <a:t>Area (²)</a:t>
            </a:r>
          </a:p>
          <a:p>
            <a:endParaRPr lang="en-GB" sz="3200" i="1" dirty="0">
              <a:solidFill>
                <a:srgbClr val="FF0000"/>
              </a:solidFill>
              <a:latin typeface="Aldhabi" panose="020B0604020202020204" pitchFamily="2" charset="-78"/>
              <a:cs typeface="Aldhabi" panose="020B0604020202020204" pitchFamily="2" charset="-78"/>
            </a:endParaRPr>
          </a:p>
          <a:p>
            <a:endParaRPr lang="en-GB" sz="3200" i="1" dirty="0">
              <a:solidFill>
                <a:srgbClr val="FF0000"/>
              </a:solidFill>
              <a:latin typeface="Aldhabi" panose="020B0604020202020204" pitchFamily="2" charset="-78"/>
              <a:cs typeface="Aldhabi" panose="020B0604020202020204" pitchFamily="2" charset="-78"/>
            </a:endParaRPr>
          </a:p>
          <a:p>
            <a:endParaRPr lang="en-GB" sz="3200" i="1" dirty="0">
              <a:solidFill>
                <a:srgbClr val="FF0000"/>
              </a:solidFill>
              <a:latin typeface="Aldhabi" panose="020B0604020202020204" pitchFamily="2" charset="-78"/>
              <a:cs typeface="Aldhabi" panose="020B0604020202020204" pitchFamily="2" charset="-78"/>
            </a:endParaRPr>
          </a:p>
          <a:p>
            <a:r>
              <a:rPr lang="en-GB" sz="3200" i="1" dirty="0">
                <a:solidFill>
                  <a:srgbClr val="FF0000"/>
                </a:solidFill>
                <a:latin typeface="Aldhabi" panose="020B0604020202020204" pitchFamily="2" charset="-78"/>
                <a:cs typeface="Aldhabi" panose="020B0604020202020204" pitchFamily="2" charset="-78"/>
              </a:rPr>
              <a:t>Volume (³)</a:t>
            </a:r>
          </a:p>
          <a:p>
            <a:endParaRPr lang="en-GB" sz="3200" i="1" dirty="0">
              <a:solidFill>
                <a:srgbClr val="FF0000"/>
              </a:solidFill>
              <a:latin typeface="Aldhabi" panose="020B0604020202020204" pitchFamily="2" charset="-78"/>
              <a:cs typeface="Aldhabi" panose="020B0604020202020204" pitchFamily="2" charset="-78"/>
            </a:endParaRPr>
          </a:p>
        </p:txBody>
      </p:sp>
      <p:sp>
        <p:nvSpPr>
          <p:cNvPr id="18" name="TextBox 17">
            <a:extLst>
              <a:ext uri="{FF2B5EF4-FFF2-40B4-BE49-F238E27FC236}">
                <a16:creationId xmlns:a16="http://schemas.microsoft.com/office/drawing/2014/main" id="{5F11EADD-F65D-42C6-921A-F708CC759B4F}"/>
              </a:ext>
            </a:extLst>
          </p:cNvPr>
          <p:cNvSpPr txBox="1"/>
          <p:nvPr/>
        </p:nvSpPr>
        <p:spPr>
          <a:xfrm>
            <a:off x="2214576" y="5630168"/>
            <a:ext cx="3332913" cy="2585323"/>
          </a:xfrm>
          <a:prstGeom prst="rect">
            <a:avLst/>
          </a:prstGeom>
          <a:noFill/>
        </p:spPr>
        <p:txBody>
          <a:bodyPr wrap="square" rtlCol="0">
            <a:spAutoFit/>
          </a:bodyPr>
          <a:lstStyle/>
          <a:p>
            <a:r>
              <a:rPr lang="en-GB" dirty="0"/>
              <a:t>= Length × Width</a:t>
            </a:r>
          </a:p>
          <a:p>
            <a:endParaRPr lang="en-GB" dirty="0"/>
          </a:p>
          <a:p>
            <a:endParaRPr lang="en-GB" dirty="0"/>
          </a:p>
          <a:p>
            <a:endParaRPr lang="en-GB" dirty="0"/>
          </a:p>
          <a:p>
            <a:endParaRPr lang="en-GB" dirty="0"/>
          </a:p>
          <a:p>
            <a:endParaRPr lang="en-GB" dirty="0"/>
          </a:p>
          <a:p>
            <a:endParaRPr lang="en-GB" dirty="0"/>
          </a:p>
          <a:p>
            <a:r>
              <a:rPr lang="en-GB" dirty="0"/>
              <a:t>= Length × Width × Height</a:t>
            </a:r>
          </a:p>
          <a:p>
            <a:r>
              <a:rPr lang="en-GB" dirty="0"/>
              <a:t>          (Area)       </a:t>
            </a:r>
          </a:p>
        </p:txBody>
      </p:sp>
      <p:sp>
        <p:nvSpPr>
          <p:cNvPr id="20" name="Rectangle 19">
            <a:extLst>
              <a:ext uri="{FF2B5EF4-FFF2-40B4-BE49-F238E27FC236}">
                <a16:creationId xmlns:a16="http://schemas.microsoft.com/office/drawing/2014/main" id="{F4ED4351-2F76-40A6-A43D-608DF2E73A2A}"/>
              </a:ext>
            </a:extLst>
          </p:cNvPr>
          <p:cNvSpPr/>
          <p:nvPr/>
        </p:nvSpPr>
        <p:spPr>
          <a:xfrm>
            <a:off x="5440502" y="5227422"/>
            <a:ext cx="801858" cy="74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m3d="http://schemas.microsoft.com/office/drawing/2017/model3d" Requires="am3d">
          <p:graphicFrame>
            <p:nvGraphicFramePr>
              <p:cNvPr id="21" name="3D Model 20" descr="Cuboid">
                <a:extLst>
                  <a:ext uri="{FF2B5EF4-FFF2-40B4-BE49-F238E27FC236}">
                    <a16:creationId xmlns:a16="http://schemas.microsoft.com/office/drawing/2014/main" id="{BDA4F9D4-E34A-48DA-9899-0B66E649E4AC}"/>
                  </a:ext>
                </a:extLst>
              </p:cNvPr>
              <p:cNvGraphicFramePr>
                <a:graphicFrameLocks noChangeAspect="1"/>
              </p:cNvGraphicFramePr>
              <p:nvPr>
                <p:extLst>
                  <p:ext uri="{D42A27DB-BD31-4B8C-83A1-F6EECF244321}">
                    <p14:modId xmlns:p14="http://schemas.microsoft.com/office/powerpoint/2010/main" val="3005189920"/>
                  </p:ext>
                </p:extLst>
              </p:nvPr>
            </p:nvGraphicFramePr>
            <p:xfrm>
              <a:off x="3221981" y="7711460"/>
              <a:ext cx="2924080" cy="2561600"/>
            </p:xfrm>
            <a:graphic>
              <a:graphicData uri="http://schemas.microsoft.com/office/drawing/2017/model3d">
                <am3d:model3d r:embed="rId2">
                  <am3d:spPr>
                    <a:xfrm>
                      <a:off x="0" y="0"/>
                      <a:ext cx="2924080" cy="2561600"/>
                    </a:xfrm>
                    <a:prstGeom prst="rect">
                      <a:avLst/>
                    </a:prstGeom>
                  </am3d:spPr>
                  <am3d:camera>
                    <am3d:pos x="0" y="0" z="57664451"/>
                    <am3d:up dx="0" dy="36000000" dz="0"/>
                    <am3d:lookAt x="0" y="0" z="0"/>
                    <am3d:perspective fov="2700000"/>
                  </am3d:camera>
                  <am3d:trans>
                    <am3d:meterPerModelUnit n="4361393" d="1000000"/>
                    <am3d:preTrans dx="0" dy="-6493603" dz="0"/>
                    <am3d:scale>
                      <am3d:sx n="1000000" d="1000000"/>
                      <am3d:sy n="1000000" d="1000000"/>
                      <am3d:sz n="1000000" d="1000000"/>
                    </am3d:scale>
                    <am3d:rot ax="1530859" ay="-1411642" az="-647219"/>
                    <am3d:postTrans dx="0" dy="0" dz="0"/>
                  </am3d:trans>
                  <am3d:raster rName="Office3DRenderer" rVer="16.0.8326">
                    <am3d:blip r:embed="rId3"/>
                  </am3d:raster>
                  <am3d:objViewport viewportSz="30479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1" name="3D Model 20" descr="Cuboid">
                <a:extLst>
                  <a:ext uri="{FF2B5EF4-FFF2-40B4-BE49-F238E27FC236}">
                    <a16:creationId xmlns:a16="http://schemas.microsoft.com/office/drawing/2014/main" id="{BDA4F9D4-E34A-48DA-9899-0B66E649E4AC}"/>
                  </a:ext>
                </a:extLst>
              </p:cNvPr>
              <p:cNvPicPr>
                <a:picLocks noGrp="1" noRot="1" noChangeAspect="1" noMove="1" noResize="1" noEditPoints="1" noAdjustHandles="1" noChangeArrowheads="1" noChangeShapeType="1" noCrop="1"/>
              </p:cNvPicPr>
              <p:nvPr/>
            </p:nvPicPr>
            <p:blipFill>
              <a:blip r:embed="rId3"/>
              <a:stretch>
                <a:fillRect/>
              </a:stretch>
            </p:blipFill>
            <p:spPr>
              <a:xfrm>
                <a:off x="3221981" y="7711460"/>
                <a:ext cx="2924080" cy="2561600"/>
              </a:xfrm>
              <a:prstGeom prst="rect">
                <a:avLst/>
              </a:prstGeom>
            </p:spPr>
          </p:pic>
        </mc:Fallback>
      </mc:AlternateContent>
      <p:cxnSp>
        <p:nvCxnSpPr>
          <p:cNvPr id="22" name="Straight Connector 21">
            <a:extLst>
              <a:ext uri="{FF2B5EF4-FFF2-40B4-BE49-F238E27FC236}">
                <a16:creationId xmlns:a16="http://schemas.microsoft.com/office/drawing/2014/main" id="{C7BE0ADE-5F1E-455A-8722-681769DF0750}"/>
              </a:ext>
            </a:extLst>
          </p:cNvPr>
          <p:cNvCxnSpPr/>
          <p:nvPr/>
        </p:nvCxnSpPr>
        <p:spPr>
          <a:xfrm>
            <a:off x="5310376" y="5211444"/>
            <a:ext cx="0" cy="726021"/>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32613BF-C7E8-4AA8-9E58-B6063363D42B}"/>
              </a:ext>
            </a:extLst>
          </p:cNvPr>
          <p:cNvCxnSpPr>
            <a:cxnSpLocks/>
          </p:cNvCxnSpPr>
          <p:nvPr/>
        </p:nvCxnSpPr>
        <p:spPr>
          <a:xfrm>
            <a:off x="5480360" y="6134610"/>
            <a:ext cx="775372" cy="1"/>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CA756A6-C298-4D8D-8E88-E596BACA9C4F}"/>
              </a:ext>
            </a:extLst>
          </p:cNvPr>
          <p:cNvCxnSpPr>
            <a:cxnSpLocks/>
          </p:cNvCxnSpPr>
          <p:nvPr/>
        </p:nvCxnSpPr>
        <p:spPr>
          <a:xfrm>
            <a:off x="3120509" y="8992260"/>
            <a:ext cx="98648" cy="74342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63B289F-48C0-4365-8BF6-C78E74F6BE06}"/>
              </a:ext>
            </a:extLst>
          </p:cNvPr>
          <p:cNvCxnSpPr>
            <a:cxnSpLocks/>
          </p:cNvCxnSpPr>
          <p:nvPr/>
        </p:nvCxnSpPr>
        <p:spPr>
          <a:xfrm>
            <a:off x="3332392" y="9910049"/>
            <a:ext cx="1351629" cy="468611"/>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4F39969-62A6-4808-B75E-4A8189589B03}"/>
              </a:ext>
            </a:extLst>
          </p:cNvPr>
          <p:cNvCxnSpPr>
            <a:cxnSpLocks/>
          </p:cNvCxnSpPr>
          <p:nvPr/>
        </p:nvCxnSpPr>
        <p:spPr>
          <a:xfrm flipV="1">
            <a:off x="4951308" y="9182906"/>
            <a:ext cx="759656" cy="1195754"/>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0515DA43-821C-404E-A561-05857DEE5988}"/>
              </a:ext>
            </a:extLst>
          </p:cNvPr>
          <p:cNvSpPr txBox="1"/>
          <p:nvPr/>
        </p:nvSpPr>
        <p:spPr>
          <a:xfrm>
            <a:off x="4314737" y="5383275"/>
            <a:ext cx="886265" cy="369332"/>
          </a:xfrm>
          <a:prstGeom prst="rect">
            <a:avLst/>
          </a:prstGeom>
          <a:noFill/>
          <a:ln>
            <a:solidFill>
              <a:srgbClr val="002060"/>
            </a:solidFill>
          </a:ln>
        </p:spPr>
        <p:txBody>
          <a:bodyPr wrap="square" rtlCol="0">
            <a:spAutoFit/>
          </a:bodyPr>
          <a:lstStyle/>
          <a:p>
            <a:r>
              <a:rPr lang="en-GB" dirty="0"/>
              <a:t>Length</a:t>
            </a:r>
          </a:p>
        </p:txBody>
      </p:sp>
      <p:sp>
        <p:nvSpPr>
          <p:cNvPr id="28" name="TextBox 27">
            <a:extLst>
              <a:ext uri="{FF2B5EF4-FFF2-40B4-BE49-F238E27FC236}">
                <a16:creationId xmlns:a16="http://schemas.microsoft.com/office/drawing/2014/main" id="{D75F8A9B-ADA0-4090-8B17-139C84A40C71}"/>
              </a:ext>
            </a:extLst>
          </p:cNvPr>
          <p:cNvSpPr txBox="1"/>
          <p:nvPr/>
        </p:nvSpPr>
        <p:spPr>
          <a:xfrm>
            <a:off x="5440502" y="6216213"/>
            <a:ext cx="886266" cy="369332"/>
          </a:xfrm>
          <a:prstGeom prst="rect">
            <a:avLst/>
          </a:prstGeom>
          <a:noFill/>
          <a:ln>
            <a:solidFill>
              <a:srgbClr val="002060"/>
            </a:solidFill>
          </a:ln>
        </p:spPr>
        <p:txBody>
          <a:bodyPr wrap="square" rtlCol="0">
            <a:spAutoFit/>
          </a:bodyPr>
          <a:lstStyle/>
          <a:p>
            <a:r>
              <a:rPr lang="en-GB" dirty="0"/>
              <a:t>Width</a:t>
            </a:r>
          </a:p>
        </p:txBody>
      </p:sp>
      <p:sp>
        <p:nvSpPr>
          <p:cNvPr id="29" name="TextBox 28">
            <a:extLst>
              <a:ext uri="{FF2B5EF4-FFF2-40B4-BE49-F238E27FC236}">
                <a16:creationId xmlns:a16="http://schemas.microsoft.com/office/drawing/2014/main" id="{A9BB8D98-4D4C-4207-9FA0-1B603849ED22}"/>
              </a:ext>
            </a:extLst>
          </p:cNvPr>
          <p:cNvSpPr txBox="1"/>
          <p:nvPr/>
        </p:nvSpPr>
        <p:spPr>
          <a:xfrm>
            <a:off x="5331136" y="9877462"/>
            <a:ext cx="886267" cy="369332"/>
          </a:xfrm>
          <a:prstGeom prst="rect">
            <a:avLst/>
          </a:prstGeom>
          <a:noFill/>
          <a:ln>
            <a:solidFill>
              <a:srgbClr val="002060"/>
            </a:solidFill>
          </a:ln>
        </p:spPr>
        <p:txBody>
          <a:bodyPr wrap="square" rtlCol="0">
            <a:spAutoFit/>
          </a:bodyPr>
          <a:lstStyle/>
          <a:p>
            <a:r>
              <a:rPr lang="en-GB" dirty="0"/>
              <a:t>Width</a:t>
            </a:r>
          </a:p>
        </p:txBody>
      </p:sp>
      <p:sp>
        <p:nvSpPr>
          <p:cNvPr id="30" name="TextBox 29">
            <a:extLst>
              <a:ext uri="{FF2B5EF4-FFF2-40B4-BE49-F238E27FC236}">
                <a16:creationId xmlns:a16="http://schemas.microsoft.com/office/drawing/2014/main" id="{AC0C65CC-D815-4236-B4AE-D44DC94F754A}"/>
              </a:ext>
            </a:extLst>
          </p:cNvPr>
          <p:cNvSpPr txBox="1"/>
          <p:nvPr/>
        </p:nvSpPr>
        <p:spPr>
          <a:xfrm>
            <a:off x="2162900" y="9235739"/>
            <a:ext cx="886267" cy="369332"/>
          </a:xfrm>
          <a:prstGeom prst="rect">
            <a:avLst/>
          </a:prstGeom>
          <a:noFill/>
          <a:ln>
            <a:solidFill>
              <a:srgbClr val="002060"/>
            </a:solidFill>
          </a:ln>
        </p:spPr>
        <p:txBody>
          <a:bodyPr wrap="square" rtlCol="0">
            <a:spAutoFit/>
          </a:bodyPr>
          <a:lstStyle/>
          <a:p>
            <a:r>
              <a:rPr lang="en-GB" dirty="0"/>
              <a:t>Height</a:t>
            </a:r>
          </a:p>
        </p:txBody>
      </p:sp>
      <p:sp>
        <p:nvSpPr>
          <p:cNvPr id="31" name="TextBox 30">
            <a:extLst>
              <a:ext uri="{FF2B5EF4-FFF2-40B4-BE49-F238E27FC236}">
                <a16:creationId xmlns:a16="http://schemas.microsoft.com/office/drawing/2014/main" id="{153468D1-9436-41B6-82B9-E930246EEFC0}"/>
              </a:ext>
            </a:extLst>
          </p:cNvPr>
          <p:cNvSpPr txBox="1"/>
          <p:nvPr/>
        </p:nvSpPr>
        <p:spPr>
          <a:xfrm>
            <a:off x="3285825" y="10378660"/>
            <a:ext cx="886266" cy="369332"/>
          </a:xfrm>
          <a:prstGeom prst="rect">
            <a:avLst/>
          </a:prstGeom>
          <a:noFill/>
          <a:ln>
            <a:solidFill>
              <a:srgbClr val="002060"/>
            </a:solidFill>
          </a:ln>
        </p:spPr>
        <p:txBody>
          <a:bodyPr wrap="square" rtlCol="0">
            <a:spAutoFit/>
          </a:bodyPr>
          <a:lstStyle/>
          <a:p>
            <a:r>
              <a:rPr lang="en-GB" dirty="0"/>
              <a:t>Length</a:t>
            </a:r>
          </a:p>
        </p:txBody>
      </p:sp>
    </p:spTree>
    <p:extLst>
      <p:ext uri="{BB962C8B-B14F-4D97-AF65-F5344CB8AC3E}">
        <p14:creationId xmlns:p14="http://schemas.microsoft.com/office/powerpoint/2010/main" val="72647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Formula</a:t>
            </a:r>
          </a:p>
        </p:txBody>
      </p:sp>
      <p:pic>
        <p:nvPicPr>
          <p:cNvPr id="10" name="Picture 9" descr="A close up of text on a white background&#10;&#10;Description automatically generated">
            <a:extLst>
              <a:ext uri="{FF2B5EF4-FFF2-40B4-BE49-F238E27FC236}">
                <a16:creationId xmlns:a16="http://schemas.microsoft.com/office/drawing/2014/main" id="{718C76AE-1F80-4D15-82D3-70171571B457}"/>
              </a:ext>
            </a:extLst>
          </p:cNvPr>
          <p:cNvPicPr>
            <a:picLocks noChangeAspect="1"/>
          </p:cNvPicPr>
          <p:nvPr/>
        </p:nvPicPr>
        <p:blipFill>
          <a:blip r:embed="rId2"/>
          <a:stretch>
            <a:fillRect/>
          </a:stretch>
        </p:blipFill>
        <p:spPr>
          <a:xfrm>
            <a:off x="2179744" y="1972340"/>
            <a:ext cx="2368435" cy="1775498"/>
          </a:xfrm>
          <a:prstGeom prst="rect">
            <a:avLst/>
          </a:prstGeom>
        </p:spPr>
      </p:pic>
      <p:sp>
        <p:nvSpPr>
          <p:cNvPr id="12" name="Title 1">
            <a:extLst>
              <a:ext uri="{FF2B5EF4-FFF2-40B4-BE49-F238E27FC236}">
                <a16:creationId xmlns:a16="http://schemas.microsoft.com/office/drawing/2014/main" id="{0C34BD24-A196-4F64-9481-53AA6D3A4051}"/>
              </a:ext>
            </a:extLst>
          </p:cNvPr>
          <p:cNvSpPr txBox="1">
            <a:spLocks/>
          </p:cNvSpPr>
          <p:nvPr/>
        </p:nvSpPr>
        <p:spPr>
          <a:xfrm>
            <a:off x="2095001" y="1452161"/>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i="1" dirty="0"/>
              <a:t>Key Formula (Cont.)</a:t>
            </a:r>
          </a:p>
        </p:txBody>
      </p:sp>
      <p:sp>
        <p:nvSpPr>
          <p:cNvPr id="14" name="TextBox 13">
            <a:extLst>
              <a:ext uri="{FF2B5EF4-FFF2-40B4-BE49-F238E27FC236}">
                <a16:creationId xmlns:a16="http://schemas.microsoft.com/office/drawing/2014/main" id="{8C5FD0B1-6EBD-4157-9823-60F34CFA2459}"/>
              </a:ext>
            </a:extLst>
          </p:cNvPr>
          <p:cNvSpPr txBox="1"/>
          <p:nvPr/>
        </p:nvSpPr>
        <p:spPr>
          <a:xfrm>
            <a:off x="4548179" y="1972336"/>
            <a:ext cx="1946663" cy="2308324"/>
          </a:xfrm>
          <a:prstGeom prst="rect">
            <a:avLst/>
          </a:prstGeom>
          <a:noFill/>
        </p:spPr>
        <p:txBody>
          <a:bodyPr wrap="square" rtlCol="0">
            <a:spAutoFit/>
          </a:bodyPr>
          <a:lstStyle/>
          <a:p>
            <a:r>
              <a:rPr lang="en-GB" dirty="0"/>
              <a:t>Distance = Speed × Time</a:t>
            </a:r>
          </a:p>
          <a:p>
            <a:endParaRPr lang="en-GB" dirty="0"/>
          </a:p>
          <a:p>
            <a:r>
              <a:rPr lang="en-GB" dirty="0"/>
              <a:t>Speed = Distance ÷ Time</a:t>
            </a:r>
          </a:p>
          <a:p>
            <a:endParaRPr lang="en-GB" dirty="0"/>
          </a:p>
          <a:p>
            <a:r>
              <a:rPr lang="en-GB" dirty="0"/>
              <a:t>Time = Distance ÷ Speed</a:t>
            </a:r>
          </a:p>
        </p:txBody>
      </p:sp>
      <p:sp>
        <p:nvSpPr>
          <p:cNvPr id="20" name="Title 1">
            <a:extLst>
              <a:ext uri="{FF2B5EF4-FFF2-40B4-BE49-F238E27FC236}">
                <a16:creationId xmlns:a16="http://schemas.microsoft.com/office/drawing/2014/main" id="{3AC793A1-3B23-4825-8F7D-A7F9B054957E}"/>
              </a:ext>
            </a:extLst>
          </p:cNvPr>
          <p:cNvSpPr txBox="1">
            <a:spLocks/>
          </p:cNvSpPr>
          <p:nvPr/>
        </p:nvSpPr>
        <p:spPr>
          <a:xfrm>
            <a:off x="2095001" y="4731333"/>
            <a:ext cx="53304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Circumference &amp; Area of Circles</a:t>
            </a:r>
          </a:p>
          <a:p>
            <a:r>
              <a:rPr lang="en-GB" sz="2400" b="1" dirty="0"/>
              <a:t>(Level 2)</a:t>
            </a:r>
          </a:p>
        </p:txBody>
      </p:sp>
      <p:pic>
        <p:nvPicPr>
          <p:cNvPr id="21" name="Picture 20" descr="A close up of a necklace&#10;&#10;Description automatically generated">
            <a:extLst>
              <a:ext uri="{FF2B5EF4-FFF2-40B4-BE49-F238E27FC236}">
                <a16:creationId xmlns:a16="http://schemas.microsoft.com/office/drawing/2014/main" id="{30535F7A-B898-4138-8109-211E033D710D}"/>
              </a:ext>
            </a:extLst>
          </p:cNvPr>
          <p:cNvPicPr>
            <a:picLocks noChangeAspect="1"/>
          </p:cNvPicPr>
          <p:nvPr/>
        </p:nvPicPr>
        <p:blipFill>
          <a:blip r:embed="rId3"/>
          <a:stretch>
            <a:fillRect/>
          </a:stretch>
        </p:blipFill>
        <p:spPr>
          <a:xfrm>
            <a:off x="4945240" y="6750259"/>
            <a:ext cx="1493638" cy="1501668"/>
          </a:xfrm>
          <a:prstGeom prst="rect">
            <a:avLst/>
          </a:prstGeom>
        </p:spPr>
      </p:pic>
      <p:sp>
        <p:nvSpPr>
          <p:cNvPr id="22" name="TextBox 21">
            <a:extLst>
              <a:ext uri="{FF2B5EF4-FFF2-40B4-BE49-F238E27FC236}">
                <a16:creationId xmlns:a16="http://schemas.microsoft.com/office/drawing/2014/main" id="{84788236-6331-470D-95CF-13D1F6D84ABD}"/>
              </a:ext>
            </a:extLst>
          </p:cNvPr>
          <p:cNvSpPr txBox="1"/>
          <p:nvPr/>
        </p:nvSpPr>
        <p:spPr>
          <a:xfrm>
            <a:off x="2069441" y="5793982"/>
            <a:ext cx="3086903" cy="3046988"/>
          </a:xfrm>
          <a:prstGeom prst="rect">
            <a:avLst/>
          </a:prstGeom>
          <a:noFill/>
        </p:spPr>
        <p:txBody>
          <a:bodyPr wrap="square" rtlCol="0">
            <a:spAutoFit/>
          </a:bodyPr>
          <a:lstStyle/>
          <a:p>
            <a:r>
              <a:rPr lang="en-GB" sz="1600" dirty="0"/>
              <a:t>Circumference is the outside of a circle. </a:t>
            </a:r>
          </a:p>
          <a:p>
            <a:endParaRPr lang="en-GB" sz="1600" dirty="0"/>
          </a:p>
          <a:p>
            <a:endParaRPr lang="en-GB" sz="1600" dirty="0"/>
          </a:p>
          <a:p>
            <a:r>
              <a:rPr lang="en-GB" sz="1600" dirty="0"/>
              <a:t>To work out the Circumference, you need to multiply:</a:t>
            </a:r>
          </a:p>
          <a:p>
            <a:endParaRPr lang="en-GB" sz="1600" dirty="0"/>
          </a:p>
          <a:p>
            <a:endParaRPr lang="en-GB" sz="1600" dirty="0"/>
          </a:p>
          <a:p>
            <a:endParaRPr lang="en-GB" sz="1600" dirty="0"/>
          </a:p>
          <a:p>
            <a:endParaRPr lang="en-GB" sz="1600" dirty="0"/>
          </a:p>
          <a:p>
            <a:r>
              <a:rPr lang="en-GB" sz="1600" dirty="0"/>
              <a:t>To work out the area of a circle, you need to multiply:</a:t>
            </a:r>
          </a:p>
        </p:txBody>
      </p:sp>
      <p:sp>
        <p:nvSpPr>
          <p:cNvPr id="23" name="TextBox 22">
            <a:extLst>
              <a:ext uri="{FF2B5EF4-FFF2-40B4-BE49-F238E27FC236}">
                <a16:creationId xmlns:a16="http://schemas.microsoft.com/office/drawing/2014/main" id="{8EA2435A-DE07-46C4-A4D2-BFA6AFAAE5C3}"/>
              </a:ext>
            </a:extLst>
          </p:cNvPr>
          <p:cNvSpPr txBox="1"/>
          <p:nvPr/>
        </p:nvSpPr>
        <p:spPr>
          <a:xfrm>
            <a:off x="2098713" y="7530786"/>
            <a:ext cx="2977663" cy="2031325"/>
          </a:xfrm>
          <a:prstGeom prst="rect">
            <a:avLst/>
          </a:prstGeom>
          <a:noFill/>
        </p:spPr>
        <p:txBody>
          <a:bodyPr wrap="square" rtlCol="0">
            <a:spAutoFit/>
          </a:bodyPr>
          <a:lstStyle/>
          <a:p>
            <a:r>
              <a:rPr lang="en-GB" i="1" dirty="0">
                <a:latin typeface="Arial Narrow" panose="020B0606020202030204" pitchFamily="34" charset="0"/>
              </a:rPr>
              <a:t>∏ × Diameter</a:t>
            </a:r>
          </a:p>
          <a:p>
            <a:endParaRPr lang="en-GB" i="1" dirty="0">
              <a:latin typeface="Arial Narrow" panose="020B0606020202030204" pitchFamily="34" charset="0"/>
            </a:endParaRPr>
          </a:p>
          <a:p>
            <a:endParaRPr lang="en-GB" i="1" dirty="0">
              <a:latin typeface="Arial Narrow" panose="020B0606020202030204" pitchFamily="34" charset="0"/>
            </a:endParaRPr>
          </a:p>
          <a:p>
            <a:endParaRPr lang="en-GB" i="1" dirty="0">
              <a:latin typeface="Arial Narrow" panose="020B0606020202030204" pitchFamily="34" charset="0"/>
            </a:endParaRPr>
          </a:p>
          <a:p>
            <a:endParaRPr lang="en-GB" i="1" dirty="0">
              <a:latin typeface="Arial Narrow" panose="020B0606020202030204" pitchFamily="34" charset="0"/>
            </a:endParaRPr>
          </a:p>
          <a:p>
            <a:r>
              <a:rPr lang="en-GB" i="1" dirty="0">
                <a:latin typeface="Arial Narrow" panose="020B0606020202030204" pitchFamily="34" charset="0"/>
              </a:rPr>
              <a:t>∏ × Radius × Radius</a:t>
            </a:r>
          </a:p>
          <a:p>
            <a:endParaRPr lang="en-GB" i="1" dirty="0">
              <a:latin typeface="Arial Narrow" panose="020B0606020202030204" pitchFamily="34" charset="0"/>
            </a:endParaRPr>
          </a:p>
        </p:txBody>
      </p:sp>
      <p:sp>
        <p:nvSpPr>
          <p:cNvPr id="24" name="TextBox 23">
            <a:extLst>
              <a:ext uri="{FF2B5EF4-FFF2-40B4-BE49-F238E27FC236}">
                <a16:creationId xmlns:a16="http://schemas.microsoft.com/office/drawing/2014/main" id="{6558E7E0-2F8E-495A-B5DD-3AB2A6B6B7A2}"/>
              </a:ext>
            </a:extLst>
          </p:cNvPr>
          <p:cNvSpPr txBox="1"/>
          <p:nvPr/>
        </p:nvSpPr>
        <p:spPr>
          <a:xfrm>
            <a:off x="5200338" y="5706914"/>
            <a:ext cx="1046021" cy="923330"/>
          </a:xfrm>
          <a:prstGeom prst="rect">
            <a:avLst/>
          </a:prstGeom>
          <a:solidFill>
            <a:srgbClr val="FFFF00"/>
          </a:solidFill>
          <a:ln>
            <a:solidFill>
              <a:srgbClr val="FF0000"/>
            </a:solidFill>
          </a:ln>
        </p:spPr>
        <p:txBody>
          <a:bodyPr wrap="square" rtlCol="0">
            <a:spAutoFit/>
          </a:bodyPr>
          <a:lstStyle/>
          <a:p>
            <a:r>
              <a:rPr lang="en-GB" b="1" i="1" dirty="0">
                <a:latin typeface="Arial Narrow" panose="020B0606020202030204" pitchFamily="34" charset="0"/>
              </a:rPr>
              <a:t>∏ = Pi</a:t>
            </a:r>
          </a:p>
          <a:p>
            <a:endParaRPr lang="en-GB" b="1" i="1" dirty="0">
              <a:latin typeface="Arial Narrow" panose="020B0606020202030204" pitchFamily="34" charset="0"/>
            </a:endParaRPr>
          </a:p>
          <a:p>
            <a:r>
              <a:rPr lang="en-GB" b="1" i="1" dirty="0">
                <a:latin typeface="Arial Narrow" panose="020B0606020202030204" pitchFamily="34" charset="0"/>
              </a:rPr>
              <a:t>Pi is 3.14</a:t>
            </a:r>
            <a:endParaRPr lang="en-GB" b="1" dirty="0"/>
          </a:p>
        </p:txBody>
      </p:sp>
    </p:spTree>
    <p:extLst>
      <p:ext uri="{BB962C8B-B14F-4D97-AF65-F5344CB8AC3E}">
        <p14:creationId xmlns:p14="http://schemas.microsoft.com/office/powerpoint/2010/main" val="321402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5142160" cy="9482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522" y="1354664"/>
            <a:ext cx="1645492" cy="948266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4664"/>
            <a:ext cx="2095001" cy="2480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1365022"/>
            <a:ext cx="361950" cy="2480634"/>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3998"/>
            <a:ext cx="2099146" cy="677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056" y="4063998"/>
            <a:ext cx="362958" cy="677333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60B9B6-AFEC-4FC0-AD35-7802F03F3C4D}"/>
              </a:ext>
            </a:extLst>
          </p:cNvPr>
          <p:cNvSpPr>
            <a:spLocks noGrp="1"/>
          </p:cNvSpPr>
          <p:nvPr>
            <p:ph type="title"/>
          </p:nvPr>
        </p:nvSpPr>
        <p:spPr>
          <a:xfrm>
            <a:off x="0" y="1365022"/>
            <a:ext cx="2095001" cy="2480634"/>
          </a:xfrm>
        </p:spPr>
        <p:txBody>
          <a:bodyPr vert="horz" lIns="91440" tIns="45720" rIns="91440" bIns="45720" rtlCol="0" anchor="t">
            <a:normAutofit/>
          </a:bodyPr>
          <a:lstStyle/>
          <a:p>
            <a:pPr defTabSz="914400"/>
            <a:r>
              <a:rPr lang="en-US" sz="3200" spc="-100" dirty="0">
                <a:solidFill>
                  <a:schemeClr val="bg1"/>
                </a:solidFill>
              </a:rPr>
              <a:t>Formula</a:t>
            </a:r>
          </a:p>
        </p:txBody>
      </p:sp>
      <p:sp>
        <p:nvSpPr>
          <p:cNvPr id="10" name="Title 1">
            <a:extLst>
              <a:ext uri="{FF2B5EF4-FFF2-40B4-BE49-F238E27FC236}">
                <a16:creationId xmlns:a16="http://schemas.microsoft.com/office/drawing/2014/main" id="{EB2609D2-DB7E-436B-A757-E0F8764494AF}"/>
              </a:ext>
            </a:extLst>
          </p:cNvPr>
          <p:cNvSpPr txBox="1">
            <a:spLocks/>
          </p:cNvSpPr>
          <p:nvPr/>
        </p:nvSpPr>
        <p:spPr>
          <a:xfrm>
            <a:off x="2095001" y="1787892"/>
            <a:ext cx="3047159" cy="2625087"/>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Inverting Operations (to prove your sums)</a:t>
            </a:r>
          </a:p>
        </p:txBody>
      </p:sp>
      <p:sp>
        <p:nvSpPr>
          <p:cNvPr id="12" name="TextBox 11">
            <a:extLst>
              <a:ext uri="{FF2B5EF4-FFF2-40B4-BE49-F238E27FC236}">
                <a16:creationId xmlns:a16="http://schemas.microsoft.com/office/drawing/2014/main" id="{9C4E678D-B709-411E-83EE-25E4078DEF9A}"/>
              </a:ext>
            </a:extLst>
          </p:cNvPr>
          <p:cNvSpPr txBox="1"/>
          <p:nvPr/>
        </p:nvSpPr>
        <p:spPr>
          <a:xfrm>
            <a:off x="2095001" y="2797082"/>
            <a:ext cx="5094518" cy="2554545"/>
          </a:xfrm>
          <a:prstGeom prst="rect">
            <a:avLst/>
          </a:prstGeom>
          <a:noFill/>
        </p:spPr>
        <p:txBody>
          <a:bodyPr wrap="square" rtlCol="0">
            <a:spAutoFit/>
          </a:bodyPr>
          <a:lstStyle/>
          <a:p>
            <a:r>
              <a:rPr lang="en-GB" sz="1600" dirty="0"/>
              <a:t>While not a formula, it’s useful for you to remember the inverse, or </a:t>
            </a:r>
            <a:r>
              <a:rPr lang="en-GB" sz="1600" b="1" u="sng" dirty="0"/>
              <a:t>opposite</a:t>
            </a:r>
            <a:r>
              <a:rPr lang="en-GB" sz="1600" dirty="0"/>
              <a:t> operations:</a:t>
            </a:r>
          </a:p>
          <a:p>
            <a:endParaRPr lang="en-GB" sz="1600" dirty="0"/>
          </a:p>
          <a:p>
            <a:r>
              <a:rPr lang="en-GB" sz="1600" dirty="0">
                <a:solidFill>
                  <a:srgbClr val="FF0000"/>
                </a:solidFill>
              </a:rPr>
              <a:t>Addition</a:t>
            </a:r>
            <a:r>
              <a:rPr lang="en-GB" sz="1600" dirty="0"/>
              <a:t> is the </a:t>
            </a:r>
            <a:r>
              <a:rPr lang="en-GB" sz="1600" i="1" dirty="0"/>
              <a:t>inverse</a:t>
            </a:r>
            <a:r>
              <a:rPr lang="en-GB" sz="1600" dirty="0"/>
              <a:t> of </a:t>
            </a:r>
            <a:r>
              <a:rPr lang="en-GB" sz="1600" dirty="0">
                <a:solidFill>
                  <a:schemeClr val="accent4"/>
                </a:solidFill>
              </a:rPr>
              <a:t>Subtraction</a:t>
            </a:r>
          </a:p>
          <a:p>
            <a:endParaRPr lang="en-GB" sz="1600" dirty="0"/>
          </a:p>
          <a:p>
            <a:r>
              <a:rPr lang="en-GB" sz="1600" dirty="0">
                <a:solidFill>
                  <a:schemeClr val="accent4"/>
                </a:solidFill>
              </a:rPr>
              <a:t>Subtraction</a:t>
            </a:r>
            <a:r>
              <a:rPr lang="en-GB" sz="1600" dirty="0"/>
              <a:t> is the </a:t>
            </a:r>
            <a:r>
              <a:rPr lang="en-GB" sz="1600" i="1" dirty="0"/>
              <a:t>inverse</a:t>
            </a:r>
            <a:r>
              <a:rPr lang="en-GB" sz="1600" dirty="0"/>
              <a:t> of </a:t>
            </a:r>
            <a:r>
              <a:rPr lang="en-GB" sz="1600" dirty="0">
                <a:solidFill>
                  <a:srgbClr val="FF0000"/>
                </a:solidFill>
              </a:rPr>
              <a:t>Addition</a:t>
            </a:r>
          </a:p>
          <a:p>
            <a:endParaRPr lang="en-GB" sz="1600" dirty="0"/>
          </a:p>
          <a:p>
            <a:r>
              <a:rPr lang="en-GB" sz="1600" dirty="0">
                <a:solidFill>
                  <a:srgbClr val="7030A0"/>
                </a:solidFill>
              </a:rPr>
              <a:t>Multiplication</a:t>
            </a:r>
            <a:r>
              <a:rPr lang="en-GB" sz="1600" dirty="0"/>
              <a:t> is the </a:t>
            </a:r>
            <a:r>
              <a:rPr lang="en-GB" sz="1600" i="1" dirty="0"/>
              <a:t>inverse</a:t>
            </a:r>
            <a:r>
              <a:rPr lang="en-GB" sz="1600" dirty="0"/>
              <a:t> of </a:t>
            </a:r>
            <a:r>
              <a:rPr lang="en-GB" sz="1600" dirty="0">
                <a:solidFill>
                  <a:srgbClr val="FFC000"/>
                </a:solidFill>
              </a:rPr>
              <a:t>Division</a:t>
            </a:r>
          </a:p>
          <a:p>
            <a:endParaRPr lang="en-GB" sz="1600" dirty="0"/>
          </a:p>
          <a:p>
            <a:r>
              <a:rPr lang="en-GB" sz="1600" dirty="0">
                <a:solidFill>
                  <a:srgbClr val="FFC000"/>
                </a:solidFill>
              </a:rPr>
              <a:t>Division</a:t>
            </a:r>
            <a:r>
              <a:rPr lang="en-GB" sz="1600" dirty="0"/>
              <a:t> is the </a:t>
            </a:r>
            <a:r>
              <a:rPr lang="en-GB" sz="1600" i="1" dirty="0"/>
              <a:t>inverse </a:t>
            </a:r>
            <a:r>
              <a:rPr lang="en-GB" sz="1600" dirty="0"/>
              <a:t>of </a:t>
            </a:r>
            <a:r>
              <a:rPr lang="en-GB" sz="1600" dirty="0">
                <a:solidFill>
                  <a:srgbClr val="7030A0"/>
                </a:solidFill>
              </a:rPr>
              <a:t>Multiplication</a:t>
            </a:r>
          </a:p>
        </p:txBody>
      </p:sp>
      <p:pic>
        <p:nvPicPr>
          <p:cNvPr id="14" name="Picture 13" descr="A picture containing drawing, food&#10;&#10;Description automatically generated">
            <a:extLst>
              <a:ext uri="{FF2B5EF4-FFF2-40B4-BE49-F238E27FC236}">
                <a16:creationId xmlns:a16="http://schemas.microsoft.com/office/drawing/2014/main" id="{9B1A4538-5077-4D17-A541-9804FD448883}"/>
              </a:ext>
            </a:extLst>
          </p:cNvPr>
          <p:cNvPicPr>
            <a:picLocks noChangeAspect="1"/>
          </p:cNvPicPr>
          <p:nvPr/>
        </p:nvPicPr>
        <p:blipFill>
          <a:blip r:embed="rId2"/>
          <a:stretch>
            <a:fillRect/>
          </a:stretch>
        </p:blipFill>
        <p:spPr>
          <a:xfrm>
            <a:off x="4661060" y="9042459"/>
            <a:ext cx="1267559" cy="1645010"/>
          </a:xfrm>
          <a:prstGeom prst="rect">
            <a:avLst/>
          </a:prstGeom>
        </p:spPr>
      </p:pic>
      <p:pic>
        <p:nvPicPr>
          <p:cNvPr id="16" name="Picture 15" descr="A close up of a sign&#10;&#10;Description automatically generated">
            <a:extLst>
              <a:ext uri="{FF2B5EF4-FFF2-40B4-BE49-F238E27FC236}">
                <a16:creationId xmlns:a16="http://schemas.microsoft.com/office/drawing/2014/main" id="{E2D975CD-1336-441B-823B-E55B035D2DB9}"/>
              </a:ext>
            </a:extLst>
          </p:cNvPr>
          <p:cNvPicPr>
            <a:picLocks noChangeAspect="1"/>
          </p:cNvPicPr>
          <p:nvPr/>
        </p:nvPicPr>
        <p:blipFill>
          <a:blip r:embed="rId3"/>
          <a:stretch>
            <a:fillRect/>
          </a:stretch>
        </p:blipFill>
        <p:spPr>
          <a:xfrm>
            <a:off x="2492413" y="9033074"/>
            <a:ext cx="1247938" cy="1645010"/>
          </a:xfrm>
          <a:prstGeom prst="rect">
            <a:avLst/>
          </a:prstGeom>
        </p:spPr>
      </p:pic>
      <p:pic>
        <p:nvPicPr>
          <p:cNvPr id="18" name="Picture 17" descr="A close up of a sign&#10;&#10;Description automatically generated">
            <a:extLst>
              <a:ext uri="{FF2B5EF4-FFF2-40B4-BE49-F238E27FC236}">
                <a16:creationId xmlns:a16="http://schemas.microsoft.com/office/drawing/2014/main" id="{08108D31-2930-4850-B6DA-18096F49559B}"/>
              </a:ext>
            </a:extLst>
          </p:cNvPr>
          <p:cNvPicPr>
            <a:picLocks noChangeAspect="1"/>
          </p:cNvPicPr>
          <p:nvPr/>
        </p:nvPicPr>
        <p:blipFill>
          <a:blip r:embed="rId4"/>
          <a:stretch>
            <a:fillRect/>
          </a:stretch>
        </p:blipFill>
        <p:spPr>
          <a:xfrm>
            <a:off x="4680680" y="6096000"/>
            <a:ext cx="1247939" cy="1642929"/>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FD87066C-5AF3-48F2-9D58-04537A318391}"/>
              </a:ext>
            </a:extLst>
          </p:cNvPr>
          <p:cNvPicPr>
            <a:picLocks noChangeAspect="1"/>
          </p:cNvPicPr>
          <p:nvPr/>
        </p:nvPicPr>
        <p:blipFill>
          <a:blip r:embed="rId5"/>
          <a:stretch>
            <a:fillRect/>
          </a:stretch>
        </p:blipFill>
        <p:spPr>
          <a:xfrm>
            <a:off x="2494614" y="6093919"/>
            <a:ext cx="1247938" cy="1645010"/>
          </a:xfrm>
          <a:prstGeom prst="rect">
            <a:avLst/>
          </a:prstGeom>
        </p:spPr>
      </p:pic>
      <p:sp>
        <p:nvSpPr>
          <p:cNvPr id="3" name="Arrow: Curved Down 2">
            <a:extLst>
              <a:ext uri="{FF2B5EF4-FFF2-40B4-BE49-F238E27FC236}">
                <a16:creationId xmlns:a16="http://schemas.microsoft.com/office/drawing/2014/main" id="{004DD09A-3A30-4789-8F35-6E75CFB05D7D}"/>
              </a:ext>
            </a:extLst>
          </p:cNvPr>
          <p:cNvSpPr/>
          <p:nvPr/>
        </p:nvSpPr>
        <p:spPr>
          <a:xfrm>
            <a:off x="3583564" y="5570890"/>
            <a:ext cx="1404071" cy="427810"/>
          </a:xfrm>
          <a:prstGeom prst="curvedDownArrow">
            <a:avLst>
              <a:gd name="adj1" fmla="val 25000"/>
              <a:gd name="adj2" fmla="val 88641"/>
              <a:gd name="adj3" fmla="val 45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Arrow: Curved Down 23">
            <a:extLst>
              <a:ext uri="{FF2B5EF4-FFF2-40B4-BE49-F238E27FC236}">
                <a16:creationId xmlns:a16="http://schemas.microsoft.com/office/drawing/2014/main" id="{F9CC706F-7755-4ADD-BA6C-23873A3CE292}"/>
              </a:ext>
            </a:extLst>
          </p:cNvPr>
          <p:cNvSpPr/>
          <p:nvPr/>
        </p:nvSpPr>
        <p:spPr>
          <a:xfrm>
            <a:off x="3613430" y="8575005"/>
            <a:ext cx="1374206" cy="401033"/>
          </a:xfrm>
          <a:prstGeom prst="curvedDownArrow">
            <a:avLst>
              <a:gd name="adj1" fmla="val 25000"/>
              <a:gd name="adj2" fmla="val 88641"/>
              <a:gd name="adj3" fmla="val 45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Arrow: Curved Down 24">
            <a:extLst>
              <a:ext uri="{FF2B5EF4-FFF2-40B4-BE49-F238E27FC236}">
                <a16:creationId xmlns:a16="http://schemas.microsoft.com/office/drawing/2014/main" id="{A0406BF5-A9A7-48FD-8B79-8EF7D9AA3242}"/>
              </a:ext>
            </a:extLst>
          </p:cNvPr>
          <p:cNvSpPr/>
          <p:nvPr/>
        </p:nvSpPr>
        <p:spPr>
          <a:xfrm rot="10800000">
            <a:off x="3451036" y="10810926"/>
            <a:ext cx="1267559" cy="397551"/>
          </a:xfrm>
          <a:prstGeom prst="curvedDownArrow">
            <a:avLst>
              <a:gd name="adj1" fmla="val 25000"/>
              <a:gd name="adj2" fmla="val 88641"/>
              <a:gd name="adj3" fmla="val 45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Arrow: Curved Down 25">
            <a:extLst>
              <a:ext uri="{FF2B5EF4-FFF2-40B4-BE49-F238E27FC236}">
                <a16:creationId xmlns:a16="http://schemas.microsoft.com/office/drawing/2014/main" id="{817963D9-41E9-4610-A27E-E01467CA6172}"/>
              </a:ext>
            </a:extLst>
          </p:cNvPr>
          <p:cNvSpPr/>
          <p:nvPr/>
        </p:nvSpPr>
        <p:spPr>
          <a:xfrm rot="10800000">
            <a:off x="3534528" y="7958191"/>
            <a:ext cx="1267559" cy="397551"/>
          </a:xfrm>
          <a:prstGeom prst="curvedDownArrow">
            <a:avLst>
              <a:gd name="adj1" fmla="val 25000"/>
              <a:gd name="adj2" fmla="val 88641"/>
              <a:gd name="adj3" fmla="val 45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2347026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DD21A48B239540891180DE06884B64" ma:contentTypeVersion="12" ma:contentTypeDescription="Create a new document." ma:contentTypeScope="" ma:versionID="44d96795b744bc753998d42cc6636169">
  <xsd:schema xmlns:xsd="http://www.w3.org/2001/XMLSchema" xmlns:xs="http://www.w3.org/2001/XMLSchema" xmlns:p="http://schemas.microsoft.com/office/2006/metadata/properties" xmlns:ns2="5257eb83-22a3-41bf-962e-55ddf45a1f82" xmlns:ns3="613aec43-0389-4d79-8514-a460f1622ea9" targetNamespace="http://schemas.microsoft.com/office/2006/metadata/properties" ma:root="true" ma:fieldsID="e446ba11c94c59d5d7d4729bd2d019eb" ns2:_="" ns3:_="">
    <xsd:import namespace="5257eb83-22a3-41bf-962e-55ddf45a1f82"/>
    <xsd:import namespace="613aec43-0389-4d79-8514-a460f1622e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7eb83-22a3-41bf-962e-55ddf45a1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3aec43-0389-4d79-8514-a460f1622e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0354A2-38AE-41F8-A3C9-51F38AB44D50}"/>
</file>

<file path=customXml/itemProps2.xml><?xml version="1.0" encoding="utf-8"?>
<ds:datastoreItem xmlns:ds="http://schemas.openxmlformats.org/officeDocument/2006/customXml" ds:itemID="{488BA891-09EE-4373-A108-9535D09632AF}"/>
</file>

<file path=customXml/itemProps3.xml><?xml version="1.0" encoding="utf-8"?>
<ds:datastoreItem xmlns:ds="http://schemas.openxmlformats.org/officeDocument/2006/customXml" ds:itemID="{72184D27-EBD8-4821-B380-BB7D75F53415}"/>
</file>

<file path=docProps/app.xml><?xml version="1.0" encoding="utf-8"?>
<Properties xmlns="http://schemas.openxmlformats.org/officeDocument/2006/extended-properties" xmlns:vt="http://schemas.openxmlformats.org/officeDocument/2006/docPropsVTypes">
  <TotalTime>0</TotalTime>
  <Words>2585</Words>
  <Application>Microsoft Office PowerPoint</Application>
  <PresentationFormat>Widescreen</PresentationFormat>
  <Paragraphs>302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Agency FB</vt:lpstr>
      <vt:lpstr>Aldhabi</vt:lpstr>
      <vt:lpstr>Arial</vt:lpstr>
      <vt:lpstr>Arial Narrow</vt:lpstr>
      <vt:lpstr>Century Gothic</vt:lpstr>
      <vt:lpstr>Corbel</vt:lpstr>
      <vt:lpstr>Wingdings 2</vt:lpstr>
      <vt:lpstr>Wingdings 3</vt:lpstr>
      <vt:lpstr>Frame</vt:lpstr>
      <vt:lpstr>Functional Skills Maths</vt:lpstr>
      <vt:lpstr>General Information</vt:lpstr>
      <vt:lpstr>General Information</vt:lpstr>
      <vt:lpstr>Number</vt:lpstr>
      <vt:lpstr>PowerPoint Presentation</vt:lpstr>
      <vt:lpstr>Number</vt:lpstr>
      <vt:lpstr>Formula</vt:lpstr>
      <vt:lpstr>Formula</vt:lpstr>
      <vt:lpstr>Formula</vt:lpstr>
      <vt:lpstr>Formula</vt:lpstr>
      <vt:lpstr>Measure</vt:lpstr>
      <vt:lpstr>Measure</vt:lpstr>
      <vt:lpstr>Shape</vt:lpstr>
      <vt:lpstr>Shape</vt:lpstr>
      <vt:lpstr>Shape</vt:lpstr>
      <vt:lpstr>Shape</vt:lpstr>
      <vt:lpstr>Data</vt:lpstr>
      <vt:lpstr>Data</vt:lpstr>
      <vt:lpstr>Data</vt:lpstr>
      <vt:lpstr>Data</vt:lpstr>
      <vt:lpstr>How to prepare for this course</vt:lpstr>
      <vt:lpstr>How to prepare for this course</vt:lpstr>
      <vt:lpstr>How to prepare for this course</vt:lpstr>
      <vt:lpstr>Cheat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Skills Maths</dc:title>
  <dc:creator>Matthew Hazzard</dc:creator>
  <cp:lastModifiedBy>Matthew Hazzard</cp:lastModifiedBy>
  <cp:revision>8</cp:revision>
  <dcterms:created xsi:type="dcterms:W3CDTF">2020-03-30T12:28:47Z</dcterms:created>
  <dcterms:modified xsi:type="dcterms:W3CDTF">2020-03-30T14:03:32Z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0x010100AEDD21A48B239540891180DE06884B64</vt:lpwstr>
  </property>
</Properties>
</file>