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79" r:id="rId3"/>
    <p:sldId id="258" r:id="rId4"/>
    <p:sldId id="259" r:id="rId5"/>
    <p:sldId id="263" r:id="rId6"/>
    <p:sldId id="260" r:id="rId7"/>
    <p:sldId id="261" r:id="rId8"/>
    <p:sldId id="262" r:id="rId9"/>
    <p:sldId id="294" r:id="rId10"/>
    <p:sldId id="296" r:id="rId11"/>
    <p:sldId id="295" r:id="rId12"/>
    <p:sldId id="282" r:id="rId13"/>
    <p:sldId id="280" r:id="rId14"/>
    <p:sldId id="265" r:id="rId15"/>
    <p:sldId id="267" r:id="rId16"/>
    <p:sldId id="266" r:id="rId17"/>
    <p:sldId id="268" r:id="rId18"/>
    <p:sldId id="297" r:id="rId19"/>
    <p:sldId id="298" r:id="rId20"/>
    <p:sldId id="299" r:id="rId21"/>
    <p:sldId id="286" r:id="rId22"/>
    <p:sldId id="287" r:id="rId23"/>
    <p:sldId id="288" r:id="rId24"/>
    <p:sldId id="289" r:id="rId25"/>
    <p:sldId id="290" r:id="rId26"/>
    <p:sldId id="293" r:id="rId27"/>
    <p:sldId id="292" r:id="rId28"/>
    <p:sldId id="291" r:id="rId29"/>
    <p:sldId id="283" r:id="rId30"/>
    <p:sldId id="284" r:id="rId31"/>
    <p:sldId id="285" r:id="rId32"/>
    <p:sldId id="301" r:id="rId33"/>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25" autoAdjust="0"/>
    <p:restoredTop sz="94660"/>
  </p:normalViewPr>
  <p:slideViewPr>
    <p:cSldViewPr snapToGrid="0">
      <p:cViewPr varScale="1">
        <p:scale>
          <a:sx n="68" d="100"/>
          <a:sy n="68" d="100"/>
        </p:scale>
        <p:origin x="308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6350" y="-15054"/>
            <a:ext cx="6878487" cy="12222107"/>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847947" y="4274727"/>
            <a:ext cx="4370039" cy="2926759"/>
          </a:xfrm>
        </p:spPr>
        <p:txBody>
          <a:bodyPr anchor="b">
            <a:noAutofit/>
          </a:bodyPr>
          <a:lstStyle>
            <a:lvl1pPr algn="r">
              <a:defRPr sz="405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47947" y="7201483"/>
            <a:ext cx="4370039" cy="1950043"/>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3588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83734"/>
            <a:ext cx="4760786" cy="6050844"/>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457200" y="7947378"/>
            <a:ext cx="4760786" cy="2792821"/>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546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64" y="1083733"/>
            <a:ext cx="4554137" cy="5373511"/>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25806" y="6457245"/>
            <a:ext cx="4064853" cy="677333"/>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457199" y="7947378"/>
            <a:ext cx="4760786" cy="2792821"/>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362034" y="1405116"/>
            <a:ext cx="342989" cy="103960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25" name="TextBox 24"/>
          <p:cNvSpPr txBox="1"/>
          <p:nvPr/>
        </p:nvSpPr>
        <p:spPr>
          <a:xfrm>
            <a:off x="5060775" y="5131655"/>
            <a:ext cx="342989" cy="103960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27970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457199" y="3434645"/>
            <a:ext cx="4760786" cy="4614151"/>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457199" y="8048796"/>
            <a:ext cx="4760786" cy="2691403"/>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3005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581164" y="1083733"/>
            <a:ext cx="4554137" cy="5373511"/>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457198" y="7134578"/>
            <a:ext cx="4760787" cy="914219"/>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457199" y="8048796"/>
            <a:ext cx="4760786" cy="2691403"/>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362034" y="1405116"/>
            <a:ext cx="342989" cy="103960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25" name="TextBox 24"/>
          <p:cNvSpPr txBox="1"/>
          <p:nvPr/>
        </p:nvSpPr>
        <p:spPr>
          <a:xfrm>
            <a:off x="5060775" y="5131655"/>
            <a:ext cx="342989" cy="103960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09282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461886" y="1083733"/>
            <a:ext cx="4756099" cy="5373511"/>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457198" y="7134578"/>
            <a:ext cx="4760787" cy="914219"/>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457199" y="8048796"/>
            <a:ext cx="4760786" cy="2691403"/>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8534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947085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82984" y="1083734"/>
            <a:ext cx="734109" cy="9335913"/>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457199" y="1083734"/>
            <a:ext cx="3896270" cy="93359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3662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904205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199" y="4801544"/>
            <a:ext cx="4760786" cy="324725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457199" y="8048796"/>
            <a:ext cx="4760786" cy="15296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4415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83733"/>
            <a:ext cx="4760786" cy="234808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3841047"/>
            <a:ext cx="2316082" cy="689915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901903" y="3841050"/>
            <a:ext cx="2316083" cy="689915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14463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83733"/>
            <a:ext cx="4760785" cy="2348089"/>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199" y="3841747"/>
            <a:ext cx="2318004" cy="1024466"/>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199" y="4866216"/>
            <a:ext cx="2318004" cy="587398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899980" y="3841747"/>
            <a:ext cx="2318004" cy="1024466"/>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2899980" y="4866216"/>
            <a:ext cx="2318004" cy="587398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8053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199" y="1083733"/>
            <a:ext cx="4760786" cy="2348089"/>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89913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7098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2664185"/>
            <a:ext cx="2092637" cy="2272828"/>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2678456" y="915423"/>
            <a:ext cx="2539528" cy="982477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199" y="4937012"/>
            <a:ext cx="2092637" cy="4594576"/>
          </a:xfrm>
        </p:spPr>
        <p:txBody>
          <a:bodyPr>
            <a:normAutofit/>
          </a:bodyPr>
          <a:lstStyle>
            <a:lvl1pPr marL="0" indent="0">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001190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8534400"/>
            <a:ext cx="4760786" cy="100753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199" y="1083733"/>
            <a:ext cx="4760786" cy="6836832"/>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457199" y="9541934"/>
            <a:ext cx="4760786" cy="1198265"/>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9985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6350" y="-15054"/>
            <a:ext cx="6878488" cy="12222107"/>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457200" y="1083733"/>
            <a:ext cx="4760785" cy="234808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57199" y="3841050"/>
            <a:ext cx="4760786" cy="689915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053944" y="10740202"/>
            <a:ext cx="513099" cy="649111"/>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smtClean="0"/>
              <a:pPr/>
              <a:t>3/1/2020</a:t>
            </a:fld>
            <a:endParaRPr lang="en-US" dirty="0"/>
          </a:p>
        </p:txBody>
      </p:sp>
      <p:sp>
        <p:nvSpPr>
          <p:cNvPr id="5" name="Footer Placeholder 4"/>
          <p:cNvSpPr>
            <a:spLocks noGrp="1"/>
          </p:cNvSpPr>
          <p:nvPr>
            <p:ph type="ftr" sz="quarter" idx="3"/>
          </p:nvPr>
        </p:nvSpPr>
        <p:spPr>
          <a:xfrm>
            <a:off x="457200" y="10740202"/>
            <a:ext cx="3467230" cy="649111"/>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33507" y="10740202"/>
            <a:ext cx="384479" cy="649111"/>
          </a:xfrm>
          <a:prstGeom prst="rect">
            <a:avLst/>
          </a:prstGeom>
        </p:spPr>
        <p:txBody>
          <a:bodyPr vert="horz" lIns="91440" tIns="45720" rIns="91440" bIns="45720" rtlCol="0" anchor="ctr"/>
          <a:lstStyle>
            <a:lvl1pPr algn="r">
              <a:defRPr sz="675">
                <a:solidFill>
                  <a:schemeClr val="accent1">
                    <a:lumMod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852924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txStyles>
    <p:titleStyle>
      <a:lvl1pPr algn="l" defTabSz="342900" rtl="0" eaLnBrk="1" latinLnBrk="0" hangingPunct="1">
        <a:spcBef>
          <a:spcPct val="0"/>
        </a:spcBef>
        <a:buNone/>
        <a:defRPr sz="27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lumMod val="75000"/>
          </a:schemeClr>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lumMod val="75000"/>
          </a:schemeClr>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utmb.edu/oed/oed-book-photo.jpg"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4668" y="0"/>
            <a:ext cx="685800" cy="12192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7785" y="6544734"/>
            <a:ext cx="2679502" cy="5647266"/>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8054" y="-15052"/>
            <a:ext cx="1691634" cy="12207052"/>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5410" y="-15052"/>
            <a:ext cx="1456064" cy="12207052"/>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911" y="5418666"/>
            <a:ext cx="1833563" cy="677333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130" y="-15052"/>
            <a:ext cx="1605559" cy="12207052"/>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7536" y="6381985"/>
            <a:ext cx="1022152" cy="5810015"/>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Shape 23">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96661" y="-15052"/>
            <a:ext cx="5161339" cy="12207052"/>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506712" y="1961635"/>
            <a:ext cx="4055713" cy="5783683"/>
          </a:xfrm>
        </p:spPr>
        <p:txBody>
          <a:bodyPr>
            <a:normAutofit/>
          </a:bodyPr>
          <a:lstStyle/>
          <a:p>
            <a:pPr algn="l"/>
            <a:r>
              <a:rPr lang="en-GB" sz="5400" dirty="0">
                <a:solidFill>
                  <a:srgbClr val="FFFFFF"/>
                </a:solidFill>
              </a:rPr>
              <a:t>Functional Skills English</a:t>
            </a:r>
            <a:br>
              <a:rPr lang="en-GB" sz="5400" dirty="0">
                <a:solidFill>
                  <a:srgbClr val="FFFFFF"/>
                </a:solidFill>
              </a:rPr>
            </a:br>
            <a:r>
              <a:rPr lang="en-GB" sz="5400" dirty="0">
                <a:solidFill>
                  <a:srgbClr val="FFFFFF"/>
                </a:solidFill>
              </a:rPr>
              <a:t>Level 2 </a:t>
            </a:r>
          </a:p>
        </p:txBody>
      </p:sp>
      <p:sp>
        <p:nvSpPr>
          <p:cNvPr id="3" name="Subtitle 2"/>
          <p:cNvSpPr>
            <a:spLocks noGrp="1"/>
          </p:cNvSpPr>
          <p:nvPr>
            <p:ph type="subTitle" idx="1"/>
          </p:nvPr>
        </p:nvSpPr>
        <p:spPr>
          <a:xfrm>
            <a:off x="2566166" y="7893129"/>
            <a:ext cx="3245067" cy="2108636"/>
          </a:xfrm>
        </p:spPr>
        <p:txBody>
          <a:bodyPr>
            <a:normAutofit/>
          </a:bodyPr>
          <a:lstStyle/>
          <a:p>
            <a:pPr algn="l"/>
            <a:r>
              <a:rPr lang="en-GB" dirty="0">
                <a:solidFill>
                  <a:srgbClr val="FFFFFF">
                    <a:alpha val="70000"/>
                  </a:srgbClr>
                </a:solidFill>
              </a:rPr>
              <a:t>Intensive Day - Reading Booklet – 2019 Specification</a:t>
            </a:r>
          </a:p>
        </p:txBody>
      </p:sp>
      <p:sp>
        <p:nvSpPr>
          <p:cNvPr id="26" name="Isosceles Triangle 25">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151110" y="5929264"/>
            <a:ext cx="392284" cy="104872"/>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490018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2674A-EC0D-4389-A58B-0C1F0F8344B0}"/>
              </a:ext>
            </a:extLst>
          </p:cNvPr>
          <p:cNvSpPr>
            <a:spLocks noGrp="1"/>
          </p:cNvSpPr>
          <p:nvPr>
            <p:ph type="title"/>
          </p:nvPr>
        </p:nvSpPr>
        <p:spPr/>
        <p:txBody>
          <a:bodyPr/>
          <a:lstStyle/>
          <a:p>
            <a:r>
              <a:rPr lang="en-GB" dirty="0"/>
              <a:t>Fact or Opinion</a:t>
            </a:r>
          </a:p>
        </p:txBody>
      </p:sp>
      <p:sp>
        <p:nvSpPr>
          <p:cNvPr id="4" name="Title 1">
            <a:extLst>
              <a:ext uri="{FF2B5EF4-FFF2-40B4-BE49-F238E27FC236}">
                <a16:creationId xmlns:a16="http://schemas.microsoft.com/office/drawing/2014/main" id="{A128765A-74EE-4249-AEC9-463AA602FF82}"/>
              </a:ext>
            </a:extLst>
          </p:cNvPr>
          <p:cNvSpPr txBox="1">
            <a:spLocks/>
          </p:cNvSpPr>
          <p:nvPr/>
        </p:nvSpPr>
        <p:spPr>
          <a:xfrm>
            <a:off x="457072" y="1777275"/>
            <a:ext cx="4760913" cy="2347912"/>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Opinion</a:t>
            </a:r>
          </a:p>
        </p:txBody>
      </p:sp>
      <p:sp>
        <p:nvSpPr>
          <p:cNvPr id="5" name="TextBox 4">
            <a:extLst>
              <a:ext uri="{FF2B5EF4-FFF2-40B4-BE49-F238E27FC236}">
                <a16:creationId xmlns:a16="http://schemas.microsoft.com/office/drawing/2014/main" id="{B6AD7948-6A9B-4500-87B0-B7D426FF1615}"/>
              </a:ext>
            </a:extLst>
          </p:cNvPr>
          <p:cNvSpPr txBox="1"/>
          <p:nvPr/>
        </p:nvSpPr>
        <p:spPr>
          <a:xfrm>
            <a:off x="457200" y="2625915"/>
            <a:ext cx="4760785" cy="3970318"/>
          </a:xfrm>
          <a:prstGeom prst="rect">
            <a:avLst/>
          </a:prstGeom>
          <a:noFill/>
        </p:spPr>
        <p:txBody>
          <a:bodyPr wrap="square" rtlCol="0">
            <a:spAutoFit/>
          </a:bodyPr>
          <a:lstStyle/>
          <a:p>
            <a:r>
              <a:rPr lang="en-GB" dirty="0"/>
              <a:t>Opinion – Opinions are points of view or beliefs. Opinions are not based on evidence that can be checked. They are always </a:t>
            </a:r>
            <a:r>
              <a:rPr lang="en-GB" i="1" dirty="0"/>
              <a:t>subjective</a:t>
            </a:r>
            <a:r>
              <a:rPr lang="en-GB" dirty="0"/>
              <a:t>. </a:t>
            </a:r>
          </a:p>
          <a:p>
            <a:endParaRPr lang="en-GB" dirty="0"/>
          </a:p>
          <a:p>
            <a:r>
              <a:rPr lang="en-GB" dirty="0"/>
              <a:t>The following are typical examples of opinion:</a:t>
            </a:r>
          </a:p>
          <a:p>
            <a:pPr marL="742950" lvl="1" indent="-285750">
              <a:buFont typeface="Arial" panose="020B0604020202020204" pitchFamily="34" charset="0"/>
              <a:buChar char="•"/>
            </a:pPr>
            <a:r>
              <a:rPr lang="en-GB" dirty="0"/>
              <a:t>Water is delicious (not everyone might agree with this)</a:t>
            </a:r>
          </a:p>
          <a:p>
            <a:pPr marL="742950" lvl="1" indent="-285750">
              <a:buFont typeface="Arial" panose="020B0604020202020204" pitchFamily="34" charset="0"/>
              <a:buChar char="•"/>
            </a:pPr>
            <a:r>
              <a:rPr lang="en-GB" dirty="0"/>
              <a:t>Whales should not be hunted (not everyone might agree with this)</a:t>
            </a:r>
          </a:p>
          <a:p>
            <a:pPr marL="742950" lvl="1" indent="-285750">
              <a:buFont typeface="Arial" panose="020B0604020202020204" pitchFamily="34" charset="0"/>
              <a:buChar char="•"/>
            </a:pPr>
            <a:r>
              <a:rPr lang="en-GB" dirty="0"/>
              <a:t>Avengers: Endgame is the best film ever (not everyone might agree with this)</a:t>
            </a:r>
          </a:p>
        </p:txBody>
      </p:sp>
      <p:pic>
        <p:nvPicPr>
          <p:cNvPr id="7" name="Picture 6" descr="A screenshot of a social media post&#10;&#10;Description automatically generated">
            <a:extLst>
              <a:ext uri="{FF2B5EF4-FFF2-40B4-BE49-F238E27FC236}">
                <a16:creationId xmlns:a16="http://schemas.microsoft.com/office/drawing/2014/main" id="{98095FEC-9614-4C63-AFBF-3FE6C4C02994}"/>
              </a:ext>
            </a:extLst>
          </p:cNvPr>
          <p:cNvPicPr>
            <a:picLocks noChangeAspect="1"/>
          </p:cNvPicPr>
          <p:nvPr/>
        </p:nvPicPr>
        <p:blipFill>
          <a:blip r:embed="rId2"/>
          <a:stretch>
            <a:fillRect/>
          </a:stretch>
        </p:blipFill>
        <p:spPr>
          <a:xfrm>
            <a:off x="457072" y="7132137"/>
            <a:ext cx="4889942" cy="3976130"/>
          </a:xfrm>
          <a:prstGeom prst="rect">
            <a:avLst/>
          </a:prstGeom>
        </p:spPr>
      </p:pic>
    </p:spTree>
    <p:extLst>
      <p:ext uri="{BB962C8B-B14F-4D97-AF65-F5344CB8AC3E}">
        <p14:creationId xmlns:p14="http://schemas.microsoft.com/office/powerpoint/2010/main" val="3122341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FEC202E-9FFC-4091-9D52-FCBE43B7C3D4}"/>
              </a:ext>
            </a:extLst>
          </p:cNvPr>
          <p:cNvSpPr>
            <a:spLocks noGrp="1"/>
          </p:cNvSpPr>
          <p:nvPr>
            <p:ph type="title"/>
          </p:nvPr>
        </p:nvSpPr>
        <p:spPr>
          <a:xfrm>
            <a:off x="429065" y="577296"/>
            <a:ext cx="4760785" cy="2348089"/>
          </a:xfrm>
        </p:spPr>
        <p:txBody>
          <a:bodyPr/>
          <a:lstStyle/>
          <a:p>
            <a:r>
              <a:rPr lang="en-GB" dirty="0"/>
              <a:t>Fact or Opinion - Practice</a:t>
            </a:r>
          </a:p>
        </p:txBody>
      </p:sp>
      <p:pic>
        <p:nvPicPr>
          <p:cNvPr id="9" name="Picture 8" descr="A screenshot of a social media post&#10;&#10;Description automatically generated">
            <a:extLst>
              <a:ext uri="{FF2B5EF4-FFF2-40B4-BE49-F238E27FC236}">
                <a16:creationId xmlns:a16="http://schemas.microsoft.com/office/drawing/2014/main" id="{9ABD4012-7BAD-4BFE-81DC-B6573D798EF9}"/>
              </a:ext>
            </a:extLst>
          </p:cNvPr>
          <p:cNvPicPr>
            <a:picLocks noChangeAspect="1"/>
          </p:cNvPicPr>
          <p:nvPr/>
        </p:nvPicPr>
        <p:blipFill>
          <a:blip r:embed="rId2"/>
          <a:stretch>
            <a:fillRect/>
          </a:stretch>
        </p:blipFill>
        <p:spPr>
          <a:xfrm>
            <a:off x="159977" y="2201967"/>
            <a:ext cx="5668166" cy="6773220"/>
          </a:xfrm>
          <a:prstGeom prst="rect">
            <a:avLst/>
          </a:prstGeom>
        </p:spPr>
      </p:pic>
      <p:pic>
        <p:nvPicPr>
          <p:cNvPr id="11" name="Picture 10" descr="A screenshot of a social media post&#10;&#10;Description automatically generated">
            <a:extLst>
              <a:ext uri="{FF2B5EF4-FFF2-40B4-BE49-F238E27FC236}">
                <a16:creationId xmlns:a16="http://schemas.microsoft.com/office/drawing/2014/main" id="{EB91DA1B-C7F9-4E08-8EAE-5932D5F06EE7}"/>
              </a:ext>
            </a:extLst>
          </p:cNvPr>
          <p:cNvPicPr>
            <a:picLocks noChangeAspect="1"/>
          </p:cNvPicPr>
          <p:nvPr/>
        </p:nvPicPr>
        <p:blipFill rotWithShape="1">
          <a:blip r:embed="rId3"/>
          <a:srcRect t="28614"/>
          <a:stretch/>
        </p:blipFill>
        <p:spPr>
          <a:xfrm>
            <a:off x="429065" y="8975187"/>
            <a:ext cx="5129991" cy="2246142"/>
          </a:xfrm>
          <a:prstGeom prst="rect">
            <a:avLst/>
          </a:prstGeom>
        </p:spPr>
      </p:pic>
      <p:sp>
        <p:nvSpPr>
          <p:cNvPr id="12" name="TextBox 11">
            <a:extLst>
              <a:ext uri="{FF2B5EF4-FFF2-40B4-BE49-F238E27FC236}">
                <a16:creationId xmlns:a16="http://schemas.microsoft.com/office/drawing/2014/main" id="{9B7707D0-437E-4347-A595-C4E4186FE74A}"/>
              </a:ext>
            </a:extLst>
          </p:cNvPr>
          <p:cNvSpPr txBox="1"/>
          <p:nvPr/>
        </p:nvSpPr>
        <p:spPr>
          <a:xfrm>
            <a:off x="429065" y="1322363"/>
            <a:ext cx="4944793" cy="646331"/>
          </a:xfrm>
          <a:prstGeom prst="rect">
            <a:avLst/>
          </a:prstGeom>
          <a:noFill/>
        </p:spPr>
        <p:txBody>
          <a:bodyPr wrap="square" rtlCol="0">
            <a:spAutoFit/>
          </a:bodyPr>
          <a:lstStyle/>
          <a:p>
            <a:r>
              <a:rPr lang="en-GB" dirty="0"/>
              <a:t>Read the following text and decide if the sentences beneath are fact or opinion!</a:t>
            </a:r>
          </a:p>
        </p:txBody>
      </p:sp>
    </p:spTree>
    <p:extLst>
      <p:ext uri="{BB962C8B-B14F-4D97-AF65-F5344CB8AC3E}">
        <p14:creationId xmlns:p14="http://schemas.microsoft.com/office/powerpoint/2010/main" val="1620961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AA000-4821-4F5A-B3B3-D583844A237F}"/>
              </a:ext>
            </a:extLst>
          </p:cNvPr>
          <p:cNvSpPr>
            <a:spLocks noGrp="1"/>
          </p:cNvSpPr>
          <p:nvPr>
            <p:ph type="title"/>
          </p:nvPr>
        </p:nvSpPr>
        <p:spPr/>
        <p:txBody>
          <a:bodyPr/>
          <a:lstStyle/>
          <a:p>
            <a:r>
              <a:rPr lang="en-GB" dirty="0"/>
              <a:t>How to Use Texts in the Exam</a:t>
            </a:r>
          </a:p>
        </p:txBody>
      </p:sp>
      <p:sp>
        <p:nvSpPr>
          <p:cNvPr id="4" name="TextBox 3">
            <a:extLst>
              <a:ext uri="{FF2B5EF4-FFF2-40B4-BE49-F238E27FC236}">
                <a16:creationId xmlns:a16="http://schemas.microsoft.com/office/drawing/2014/main" id="{9BE07AFE-5515-4690-9DDC-23B4D36F3250}"/>
              </a:ext>
            </a:extLst>
          </p:cNvPr>
          <p:cNvSpPr txBox="1"/>
          <p:nvPr/>
        </p:nvSpPr>
        <p:spPr>
          <a:xfrm>
            <a:off x="472396" y="1501870"/>
            <a:ext cx="4760785" cy="1200329"/>
          </a:xfrm>
          <a:prstGeom prst="rect">
            <a:avLst/>
          </a:prstGeom>
          <a:noFill/>
        </p:spPr>
        <p:txBody>
          <a:bodyPr wrap="square" rtlCol="0">
            <a:spAutoFit/>
          </a:bodyPr>
          <a:lstStyle/>
          <a:p>
            <a:r>
              <a:rPr lang="en-GB" dirty="0"/>
              <a:t>You’ve now looked at the types of text you’ll have to engage with in the exam, we’re going to look at how we break them apart for points!</a:t>
            </a:r>
          </a:p>
        </p:txBody>
      </p:sp>
      <p:pic>
        <p:nvPicPr>
          <p:cNvPr id="5" name="Picture 4">
            <a:extLst>
              <a:ext uri="{FF2B5EF4-FFF2-40B4-BE49-F238E27FC236}">
                <a16:creationId xmlns:a16="http://schemas.microsoft.com/office/drawing/2014/main" id="{20BCB715-9E4D-4714-BF23-E0815A629FE7}"/>
              </a:ext>
            </a:extLst>
          </p:cNvPr>
          <p:cNvPicPr>
            <a:picLocks noChangeAspect="1"/>
          </p:cNvPicPr>
          <p:nvPr/>
        </p:nvPicPr>
        <p:blipFill>
          <a:blip r:embed="rId2"/>
          <a:stretch>
            <a:fillRect/>
          </a:stretch>
        </p:blipFill>
        <p:spPr>
          <a:xfrm>
            <a:off x="194782" y="4342228"/>
            <a:ext cx="6079408" cy="5591995"/>
          </a:xfrm>
          <a:prstGeom prst="rect">
            <a:avLst/>
          </a:prstGeom>
        </p:spPr>
      </p:pic>
      <p:sp>
        <p:nvSpPr>
          <p:cNvPr id="6" name="Rectangle 5">
            <a:extLst>
              <a:ext uri="{FF2B5EF4-FFF2-40B4-BE49-F238E27FC236}">
                <a16:creationId xmlns:a16="http://schemas.microsoft.com/office/drawing/2014/main" id="{7528F8F4-474C-4CF6-8F89-1DDF0488B0A4}"/>
              </a:ext>
            </a:extLst>
          </p:cNvPr>
          <p:cNvSpPr/>
          <p:nvPr/>
        </p:nvSpPr>
        <p:spPr>
          <a:xfrm>
            <a:off x="457200" y="9695893"/>
            <a:ext cx="5169877" cy="22757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58588A2E-11B9-4BD8-BE4C-A5A1FEA42C71}"/>
              </a:ext>
            </a:extLst>
          </p:cNvPr>
          <p:cNvSpPr txBox="1">
            <a:spLocks/>
          </p:cNvSpPr>
          <p:nvPr/>
        </p:nvSpPr>
        <p:spPr>
          <a:xfrm>
            <a:off x="457200" y="2991394"/>
            <a:ext cx="4760785" cy="2348089"/>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Skimming &amp; Scanning</a:t>
            </a:r>
          </a:p>
        </p:txBody>
      </p:sp>
      <p:sp>
        <p:nvSpPr>
          <p:cNvPr id="8" name="TextBox 7">
            <a:extLst>
              <a:ext uri="{FF2B5EF4-FFF2-40B4-BE49-F238E27FC236}">
                <a16:creationId xmlns:a16="http://schemas.microsoft.com/office/drawing/2014/main" id="{F32257A3-1876-4E76-A473-15D1055C11EF}"/>
              </a:ext>
            </a:extLst>
          </p:cNvPr>
          <p:cNvSpPr txBox="1"/>
          <p:nvPr/>
        </p:nvSpPr>
        <p:spPr>
          <a:xfrm>
            <a:off x="603782" y="3591590"/>
            <a:ext cx="4614203" cy="923330"/>
          </a:xfrm>
          <a:prstGeom prst="rect">
            <a:avLst/>
          </a:prstGeom>
          <a:noFill/>
        </p:spPr>
        <p:txBody>
          <a:bodyPr wrap="square" rtlCol="0">
            <a:spAutoFit/>
          </a:bodyPr>
          <a:lstStyle/>
          <a:p>
            <a:r>
              <a:rPr lang="en-GB" dirty="0"/>
              <a:t>Two of the most valuable skills you will need to use in the FS English Reading exam are </a:t>
            </a:r>
            <a:r>
              <a:rPr lang="en-GB" b="1" dirty="0"/>
              <a:t>Skimming </a:t>
            </a:r>
            <a:r>
              <a:rPr lang="en-GB" dirty="0"/>
              <a:t>and </a:t>
            </a:r>
            <a:r>
              <a:rPr lang="en-GB" b="1" dirty="0"/>
              <a:t>Scanning.</a:t>
            </a:r>
            <a:endParaRPr lang="en-GB" dirty="0"/>
          </a:p>
        </p:txBody>
      </p:sp>
      <p:sp>
        <p:nvSpPr>
          <p:cNvPr id="9" name="TextBox 8">
            <a:extLst>
              <a:ext uri="{FF2B5EF4-FFF2-40B4-BE49-F238E27FC236}">
                <a16:creationId xmlns:a16="http://schemas.microsoft.com/office/drawing/2014/main" id="{69621FA9-A2F0-4C5E-A65D-DA451B7B4095}"/>
              </a:ext>
            </a:extLst>
          </p:cNvPr>
          <p:cNvSpPr txBox="1"/>
          <p:nvPr/>
        </p:nvSpPr>
        <p:spPr>
          <a:xfrm>
            <a:off x="703385" y="10369603"/>
            <a:ext cx="4614203" cy="1477328"/>
          </a:xfrm>
          <a:prstGeom prst="rect">
            <a:avLst/>
          </a:prstGeom>
          <a:noFill/>
        </p:spPr>
        <p:txBody>
          <a:bodyPr wrap="square" rtlCol="0">
            <a:spAutoFit/>
          </a:bodyPr>
          <a:lstStyle/>
          <a:p>
            <a:r>
              <a:rPr lang="en-GB" b="1" dirty="0"/>
              <a:t>Skimming – </a:t>
            </a:r>
            <a:r>
              <a:rPr lang="en-GB" dirty="0"/>
              <a:t>For getting a general idea of a text</a:t>
            </a:r>
          </a:p>
          <a:p>
            <a:endParaRPr lang="en-GB" dirty="0"/>
          </a:p>
          <a:p>
            <a:r>
              <a:rPr lang="en-GB" b="1" dirty="0"/>
              <a:t>Scanning – </a:t>
            </a:r>
            <a:r>
              <a:rPr lang="en-GB" dirty="0"/>
              <a:t>For finding specific information quickly</a:t>
            </a:r>
          </a:p>
        </p:txBody>
      </p:sp>
      <p:sp>
        <p:nvSpPr>
          <p:cNvPr id="10" name="TextBox 9">
            <a:extLst>
              <a:ext uri="{FF2B5EF4-FFF2-40B4-BE49-F238E27FC236}">
                <a16:creationId xmlns:a16="http://schemas.microsoft.com/office/drawing/2014/main" id="{84D40526-0C7D-4A9D-B4E7-4A534EE5129F}"/>
              </a:ext>
            </a:extLst>
          </p:cNvPr>
          <p:cNvSpPr txBox="1"/>
          <p:nvPr/>
        </p:nvSpPr>
        <p:spPr>
          <a:xfrm>
            <a:off x="703385" y="9726461"/>
            <a:ext cx="4614203" cy="707886"/>
          </a:xfrm>
          <a:prstGeom prst="rect">
            <a:avLst/>
          </a:prstGeom>
          <a:noFill/>
        </p:spPr>
        <p:txBody>
          <a:bodyPr wrap="square" rtlCol="0">
            <a:spAutoFit/>
          </a:bodyPr>
          <a:lstStyle/>
          <a:p>
            <a:r>
              <a:rPr lang="en-GB" sz="4000" dirty="0">
                <a:solidFill>
                  <a:schemeClr val="accent1">
                    <a:lumMod val="75000"/>
                  </a:schemeClr>
                </a:solidFill>
              </a:rPr>
              <a:t>Summary</a:t>
            </a:r>
          </a:p>
        </p:txBody>
      </p:sp>
    </p:spTree>
    <p:extLst>
      <p:ext uri="{BB962C8B-B14F-4D97-AF65-F5344CB8AC3E}">
        <p14:creationId xmlns:p14="http://schemas.microsoft.com/office/powerpoint/2010/main" val="766412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5BA36-339F-427E-9481-EA9D1B08AEDA}"/>
              </a:ext>
            </a:extLst>
          </p:cNvPr>
          <p:cNvSpPr>
            <a:spLocks noGrp="1"/>
          </p:cNvSpPr>
          <p:nvPr>
            <p:ph type="title"/>
          </p:nvPr>
        </p:nvSpPr>
        <p:spPr/>
        <p:txBody>
          <a:bodyPr/>
          <a:lstStyle/>
          <a:p>
            <a:r>
              <a:rPr lang="en-GB" dirty="0"/>
              <a:t>How to find information fast</a:t>
            </a:r>
          </a:p>
        </p:txBody>
      </p:sp>
      <p:sp>
        <p:nvSpPr>
          <p:cNvPr id="5" name="Content Placeholder 2">
            <a:extLst>
              <a:ext uri="{FF2B5EF4-FFF2-40B4-BE49-F238E27FC236}">
                <a16:creationId xmlns:a16="http://schemas.microsoft.com/office/drawing/2014/main" id="{C9BF4DF0-6CC4-4052-82DA-D76CA74495A2}"/>
              </a:ext>
            </a:extLst>
          </p:cNvPr>
          <p:cNvSpPr txBox="1">
            <a:spLocks/>
          </p:cNvSpPr>
          <p:nvPr/>
        </p:nvSpPr>
        <p:spPr>
          <a:xfrm>
            <a:off x="457199" y="2257776"/>
            <a:ext cx="4760785" cy="9066715"/>
          </a:xfrm>
          <a:prstGeom prst="rect">
            <a:avLst/>
          </a:prstGeom>
        </p:spPr>
        <p:txBody>
          <a:bodyPr vert="horz" lIns="91440" tIns="45720" rIns="91440" bIns="45720" rtlCol="0">
            <a:normAutofit lnSpcReduction="10000"/>
          </a:bodyPr>
          <a:lstStyle>
            <a:lvl1pPr marL="257175" indent="-257175" algn="l" defTabSz="342900" rtl="0" eaLnBrk="1" latinLnBrk="0" hangingPunct="1">
              <a:spcBef>
                <a:spcPts val="750"/>
              </a:spcBef>
              <a:spcAft>
                <a:spcPts val="0"/>
              </a:spcAft>
              <a:buClr>
                <a:schemeClr val="accent1">
                  <a:lumMod val="75000"/>
                </a:schemeClr>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lumMod val="75000"/>
                </a:schemeClr>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9pPr>
          </a:lstStyle>
          <a:p>
            <a:r>
              <a:rPr lang="en-US" sz="2000" dirty="0"/>
              <a:t>If a text has </a:t>
            </a:r>
            <a:r>
              <a:rPr lang="en-US" sz="2000" b="1" dirty="0"/>
              <a:t>subheadings</a:t>
            </a:r>
            <a:r>
              <a:rPr lang="en-US" sz="2000" dirty="0"/>
              <a:t>, use these to find the information you need.</a:t>
            </a:r>
          </a:p>
          <a:p>
            <a:endParaRPr lang="en-US" sz="2000" dirty="0"/>
          </a:p>
          <a:p>
            <a:endParaRPr lang="en-US" sz="2000" dirty="0"/>
          </a:p>
          <a:p>
            <a:r>
              <a:rPr lang="en-US" sz="2000" dirty="0"/>
              <a:t>If you need </a:t>
            </a:r>
            <a:r>
              <a:rPr lang="en-US" sz="2000" b="1" dirty="0"/>
              <a:t>numerical</a:t>
            </a:r>
            <a:r>
              <a:rPr lang="en-US" sz="2000" dirty="0"/>
              <a:t> information, you can scan a text to find these as they stand out.</a:t>
            </a:r>
          </a:p>
          <a:p>
            <a:endParaRPr lang="en-US" sz="2000" dirty="0"/>
          </a:p>
          <a:p>
            <a:r>
              <a:rPr lang="en-US" sz="2000" dirty="0"/>
              <a:t>Use the text features writers use, e.g. </a:t>
            </a:r>
            <a:r>
              <a:rPr lang="en-US" sz="2000" b="1" dirty="0"/>
              <a:t>bold font</a:t>
            </a:r>
            <a:r>
              <a:rPr lang="en-US" sz="2000" dirty="0"/>
              <a:t>, bullet points, numbered lists, etc.</a:t>
            </a:r>
          </a:p>
          <a:p>
            <a:pPr>
              <a:buFont typeface="Wingdings 3" charset="2"/>
              <a:buNone/>
            </a:pPr>
            <a:endParaRPr lang="en-US" sz="2000" dirty="0"/>
          </a:p>
          <a:p>
            <a:pPr>
              <a:buFont typeface="Wingdings 3" charset="2"/>
              <a:buNone/>
            </a:pPr>
            <a:endParaRPr lang="en-US" sz="2000" dirty="0"/>
          </a:p>
          <a:p>
            <a:pPr>
              <a:buFont typeface="Wingdings 3" charset="2"/>
              <a:buNone/>
            </a:pPr>
            <a:endParaRPr lang="en-US" sz="2000" dirty="0"/>
          </a:p>
          <a:p>
            <a:pPr>
              <a:buFont typeface="Wingdings 3" charset="2"/>
              <a:buNone/>
            </a:pPr>
            <a:endParaRPr lang="en-US" sz="2000" dirty="0"/>
          </a:p>
          <a:p>
            <a:pPr>
              <a:buFont typeface="Wingdings 3" charset="2"/>
              <a:buNone/>
            </a:pPr>
            <a:r>
              <a:rPr lang="en-US" sz="2000" dirty="0"/>
              <a:t>You will need to be able to find both explicit and implicit meaning from texts:</a:t>
            </a:r>
          </a:p>
          <a:p>
            <a:pPr>
              <a:buFont typeface="Wingdings 3" charset="2"/>
              <a:buNone/>
            </a:pPr>
            <a:endParaRPr lang="en-US" sz="2000" dirty="0"/>
          </a:p>
          <a:p>
            <a:pPr lvl="1">
              <a:buFont typeface="Arial" panose="020B0604020202020204" pitchFamily="34" charset="0"/>
              <a:buChar char="•"/>
            </a:pPr>
            <a:r>
              <a:rPr lang="en-US" sz="1850" b="1" u="sng" dirty="0"/>
              <a:t>Explicit</a:t>
            </a:r>
            <a:r>
              <a:rPr lang="en-US" sz="1850" dirty="0"/>
              <a:t> information is stated clearly</a:t>
            </a:r>
          </a:p>
          <a:p>
            <a:pPr lvl="1">
              <a:buFont typeface="Arial" panose="020B0604020202020204" pitchFamily="34" charset="0"/>
              <a:buChar char="•"/>
            </a:pPr>
            <a:r>
              <a:rPr lang="en-US" sz="1850" i="1" u="sng" dirty="0"/>
              <a:t>Implicit</a:t>
            </a:r>
            <a:r>
              <a:rPr lang="en-US" sz="1850" dirty="0"/>
              <a:t> information is implied, but not stated openly</a:t>
            </a:r>
          </a:p>
          <a:p>
            <a:endParaRPr lang="en-US" sz="2000" dirty="0"/>
          </a:p>
          <a:p>
            <a:r>
              <a:rPr lang="en-US" sz="2000" dirty="0"/>
              <a:t>Can you think of examples of explicit and implicit information?</a:t>
            </a:r>
          </a:p>
        </p:txBody>
      </p:sp>
      <p:sp>
        <p:nvSpPr>
          <p:cNvPr id="6" name="Title 1">
            <a:extLst>
              <a:ext uri="{FF2B5EF4-FFF2-40B4-BE49-F238E27FC236}">
                <a16:creationId xmlns:a16="http://schemas.microsoft.com/office/drawing/2014/main" id="{4FAF210F-C86E-4BF6-81B9-24127BFB2F3B}"/>
              </a:ext>
            </a:extLst>
          </p:cNvPr>
          <p:cNvSpPr txBox="1">
            <a:spLocks/>
          </p:cNvSpPr>
          <p:nvPr/>
        </p:nvSpPr>
        <p:spPr>
          <a:xfrm>
            <a:off x="457199" y="7003888"/>
            <a:ext cx="4760785" cy="2348089"/>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Explicit/Implicit Information</a:t>
            </a:r>
          </a:p>
        </p:txBody>
      </p:sp>
    </p:spTree>
    <p:extLst>
      <p:ext uri="{BB962C8B-B14F-4D97-AF65-F5344CB8AC3E}">
        <p14:creationId xmlns:p14="http://schemas.microsoft.com/office/powerpoint/2010/main" val="3347598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Language Features!</a:t>
            </a:r>
          </a:p>
        </p:txBody>
      </p:sp>
      <p:sp>
        <p:nvSpPr>
          <p:cNvPr id="4" name="TextBox 3"/>
          <p:cNvSpPr txBox="1"/>
          <p:nvPr/>
        </p:nvSpPr>
        <p:spPr>
          <a:xfrm>
            <a:off x="457200" y="1828800"/>
            <a:ext cx="5054600" cy="9510296"/>
          </a:xfrm>
          <a:prstGeom prst="rect">
            <a:avLst/>
          </a:prstGeom>
          <a:noFill/>
        </p:spPr>
        <p:txBody>
          <a:bodyPr wrap="square" rtlCol="0">
            <a:spAutoFit/>
          </a:bodyPr>
          <a:lstStyle/>
          <a:p>
            <a:r>
              <a:rPr lang="en-GB" dirty="0"/>
              <a:t>Language Features are how writers use language to get specific outcomes from their readers. You actually know these already – you use them everyday, you’ve just not learned what they’re called!</a:t>
            </a:r>
          </a:p>
          <a:p>
            <a:endParaRPr lang="en-GB" dirty="0"/>
          </a:p>
          <a:p>
            <a:r>
              <a:rPr lang="en-GB" u="sng" dirty="0"/>
              <a:t>Direct Address </a:t>
            </a:r>
            <a:r>
              <a:rPr lang="en-GB" dirty="0"/>
              <a:t>– The writer uses the words ‘you’ and ‘your’ to make the reader feel engaged.</a:t>
            </a:r>
          </a:p>
          <a:p>
            <a:endParaRPr lang="en-GB" dirty="0"/>
          </a:p>
          <a:p>
            <a:r>
              <a:rPr lang="en-GB" u="sng" dirty="0"/>
              <a:t>Alliteration</a:t>
            </a:r>
            <a:r>
              <a:rPr lang="en-GB" dirty="0"/>
              <a:t> – When a series of words start with the same letter or sound to make it stay in your head easily!</a:t>
            </a:r>
          </a:p>
          <a:p>
            <a:endParaRPr lang="en-GB" dirty="0"/>
          </a:p>
          <a:p>
            <a:r>
              <a:rPr lang="en-GB" u="sng" dirty="0"/>
              <a:t>Facts</a:t>
            </a:r>
            <a:r>
              <a:rPr lang="en-GB" dirty="0"/>
              <a:t> – something known to exist or have happened, which adds credibility to an argument.</a:t>
            </a:r>
          </a:p>
          <a:p>
            <a:endParaRPr lang="en-GB" dirty="0"/>
          </a:p>
          <a:p>
            <a:r>
              <a:rPr lang="en-GB" u="sng" dirty="0"/>
              <a:t>Opinion</a:t>
            </a:r>
            <a:r>
              <a:rPr lang="en-GB" dirty="0"/>
              <a:t> – A personal response to an idea which may influence the readers own point of view.</a:t>
            </a:r>
          </a:p>
          <a:p>
            <a:endParaRPr lang="en-GB" dirty="0"/>
          </a:p>
          <a:p>
            <a:r>
              <a:rPr lang="en-GB" u="sng" dirty="0"/>
              <a:t>Rhetorical Questions </a:t>
            </a:r>
            <a:r>
              <a:rPr lang="en-GB" dirty="0"/>
              <a:t>– A question which does not expect an answer, but is designed to make you think about the subject.</a:t>
            </a:r>
          </a:p>
          <a:p>
            <a:endParaRPr lang="en-GB" dirty="0"/>
          </a:p>
          <a:p>
            <a:r>
              <a:rPr lang="en-GB" u="sng" dirty="0"/>
              <a:t>Emotive Language </a:t>
            </a:r>
            <a:r>
              <a:rPr lang="en-GB" dirty="0"/>
              <a:t>– Choice of adjectives to influence </a:t>
            </a:r>
          </a:p>
          <a:p>
            <a:endParaRPr lang="en-GB" dirty="0"/>
          </a:p>
          <a:p>
            <a:r>
              <a:rPr lang="en-GB" u="sng" dirty="0"/>
              <a:t>Similes</a:t>
            </a:r>
            <a:r>
              <a:rPr lang="en-GB" dirty="0"/>
              <a:t> – A way to make comparisons for effect, using the words ‘like’ or ‘as’ in the example.</a:t>
            </a:r>
          </a:p>
          <a:p>
            <a:endParaRPr lang="en-GB" dirty="0"/>
          </a:p>
          <a:p>
            <a:r>
              <a:rPr lang="en-GB" u="sng" dirty="0"/>
              <a:t>Triplets</a:t>
            </a:r>
            <a:r>
              <a:rPr lang="en-GB" dirty="0"/>
              <a:t> – Three connected words (i.e. idea, sound, </a:t>
            </a:r>
            <a:r>
              <a:rPr lang="en-GB" dirty="0" err="1"/>
              <a:t>etc</a:t>
            </a:r>
            <a:r>
              <a:rPr lang="en-GB" dirty="0"/>
              <a:t>)</a:t>
            </a:r>
          </a:p>
        </p:txBody>
      </p:sp>
    </p:spTree>
    <p:extLst>
      <p:ext uri="{BB962C8B-B14F-4D97-AF65-F5344CB8AC3E}">
        <p14:creationId xmlns:p14="http://schemas.microsoft.com/office/powerpoint/2010/main" val="2665293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s01\homes$\jwebster\alliteration-1-6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9320" y="3703512"/>
            <a:ext cx="2448272" cy="15782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a:t>Which Language Feature?</a:t>
            </a:r>
          </a:p>
        </p:txBody>
      </p:sp>
      <p:pic>
        <p:nvPicPr>
          <p:cNvPr id="5" name="Picture 2" descr="E:\lord-kitchener-your-country-needs-yo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571" y="1892186"/>
            <a:ext cx="2027218" cy="19685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E:\recyc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356" y="7023469"/>
            <a:ext cx="2587542" cy="17681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100" y="9328647"/>
            <a:ext cx="4020111" cy="196242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574" y="5281788"/>
            <a:ext cx="5504036" cy="1204657"/>
          </a:xfrm>
          <a:prstGeom prst="rect">
            <a:avLst/>
          </a:prstGeom>
        </p:spPr>
      </p:pic>
      <p:sp>
        <p:nvSpPr>
          <p:cNvPr id="10" name="TextBox 9"/>
          <p:cNvSpPr txBox="1"/>
          <p:nvPr/>
        </p:nvSpPr>
        <p:spPr>
          <a:xfrm>
            <a:off x="2549040" y="2257777"/>
            <a:ext cx="3040570" cy="307777"/>
          </a:xfrm>
          <a:prstGeom prst="rect">
            <a:avLst/>
          </a:prstGeom>
          <a:noFill/>
        </p:spPr>
        <p:txBody>
          <a:bodyPr wrap="square" rtlCol="0">
            <a:spAutoFit/>
          </a:bodyPr>
          <a:lstStyle/>
          <a:p>
            <a:r>
              <a:rPr lang="en-GB" sz="1400" dirty="0"/>
              <a:t>Language Feature: </a:t>
            </a:r>
            <a:r>
              <a:rPr lang="en-GB" sz="1400" u="sng" dirty="0"/>
              <a:t>			</a:t>
            </a:r>
            <a:endParaRPr lang="en-GB" sz="1400" dirty="0"/>
          </a:p>
        </p:txBody>
      </p:sp>
      <p:sp>
        <p:nvSpPr>
          <p:cNvPr id="11" name="TextBox 10"/>
          <p:cNvSpPr txBox="1"/>
          <p:nvPr/>
        </p:nvSpPr>
        <p:spPr>
          <a:xfrm>
            <a:off x="2549040" y="4482161"/>
            <a:ext cx="3040570" cy="307777"/>
          </a:xfrm>
          <a:prstGeom prst="rect">
            <a:avLst/>
          </a:prstGeom>
          <a:noFill/>
        </p:spPr>
        <p:txBody>
          <a:bodyPr wrap="square" rtlCol="0">
            <a:spAutoFit/>
          </a:bodyPr>
          <a:lstStyle/>
          <a:p>
            <a:r>
              <a:rPr lang="en-GB" sz="1400" dirty="0"/>
              <a:t>Language Feature: </a:t>
            </a:r>
            <a:r>
              <a:rPr lang="en-GB" sz="1400" u="sng" dirty="0"/>
              <a:t>			</a:t>
            </a:r>
            <a:endParaRPr lang="en-GB" sz="1400" dirty="0"/>
          </a:p>
        </p:txBody>
      </p:sp>
      <p:sp>
        <p:nvSpPr>
          <p:cNvPr id="12" name="TextBox 11"/>
          <p:cNvSpPr txBox="1"/>
          <p:nvPr/>
        </p:nvSpPr>
        <p:spPr>
          <a:xfrm>
            <a:off x="332842" y="6670995"/>
            <a:ext cx="3040570" cy="307777"/>
          </a:xfrm>
          <a:prstGeom prst="rect">
            <a:avLst/>
          </a:prstGeom>
          <a:noFill/>
        </p:spPr>
        <p:txBody>
          <a:bodyPr wrap="square" rtlCol="0">
            <a:spAutoFit/>
          </a:bodyPr>
          <a:lstStyle/>
          <a:p>
            <a:r>
              <a:rPr lang="en-GB" sz="1400" dirty="0"/>
              <a:t>Language Feature: </a:t>
            </a:r>
            <a:r>
              <a:rPr lang="en-GB" sz="1400" u="sng" dirty="0"/>
              <a:t>			</a:t>
            </a:r>
            <a:endParaRPr lang="en-GB" sz="1400" dirty="0"/>
          </a:p>
        </p:txBody>
      </p:sp>
      <p:sp>
        <p:nvSpPr>
          <p:cNvPr id="13" name="TextBox 12"/>
          <p:cNvSpPr txBox="1"/>
          <p:nvPr/>
        </p:nvSpPr>
        <p:spPr>
          <a:xfrm>
            <a:off x="2837592" y="7939850"/>
            <a:ext cx="3040570" cy="307777"/>
          </a:xfrm>
          <a:prstGeom prst="rect">
            <a:avLst/>
          </a:prstGeom>
          <a:noFill/>
        </p:spPr>
        <p:txBody>
          <a:bodyPr wrap="square" rtlCol="0">
            <a:spAutoFit/>
          </a:bodyPr>
          <a:lstStyle/>
          <a:p>
            <a:r>
              <a:rPr lang="en-GB" sz="1400" dirty="0"/>
              <a:t>Language Feature: </a:t>
            </a:r>
            <a:r>
              <a:rPr lang="en-GB" sz="1400" u="sng" dirty="0"/>
              <a:t>			</a:t>
            </a:r>
            <a:endParaRPr lang="en-GB" sz="1400" dirty="0"/>
          </a:p>
        </p:txBody>
      </p:sp>
      <p:sp>
        <p:nvSpPr>
          <p:cNvPr id="14" name="TextBox 13"/>
          <p:cNvSpPr txBox="1"/>
          <p:nvPr/>
        </p:nvSpPr>
        <p:spPr>
          <a:xfrm>
            <a:off x="559356" y="11621535"/>
            <a:ext cx="3040570" cy="307777"/>
          </a:xfrm>
          <a:prstGeom prst="rect">
            <a:avLst/>
          </a:prstGeom>
          <a:noFill/>
        </p:spPr>
        <p:txBody>
          <a:bodyPr wrap="square" rtlCol="0">
            <a:spAutoFit/>
          </a:bodyPr>
          <a:lstStyle/>
          <a:p>
            <a:r>
              <a:rPr lang="en-GB" sz="1400" dirty="0"/>
              <a:t>Language Feature: </a:t>
            </a:r>
            <a:r>
              <a:rPr lang="en-GB" sz="1400" u="sng" dirty="0"/>
              <a:t>			</a:t>
            </a:r>
            <a:endParaRPr lang="en-GB" sz="1400" dirty="0"/>
          </a:p>
        </p:txBody>
      </p:sp>
    </p:spTree>
    <p:extLst>
      <p:ext uri="{BB962C8B-B14F-4D97-AF65-F5344CB8AC3E}">
        <p14:creationId xmlns:p14="http://schemas.microsoft.com/office/powerpoint/2010/main" val="520958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Presentation/Organisational Features!</a:t>
            </a:r>
          </a:p>
        </p:txBody>
      </p:sp>
      <p:sp>
        <p:nvSpPr>
          <p:cNvPr id="4" name="TextBox 3"/>
          <p:cNvSpPr txBox="1"/>
          <p:nvPr/>
        </p:nvSpPr>
        <p:spPr>
          <a:xfrm>
            <a:off x="457200" y="2110293"/>
            <a:ext cx="5092699" cy="7971413"/>
          </a:xfrm>
          <a:prstGeom prst="rect">
            <a:avLst/>
          </a:prstGeom>
          <a:noFill/>
        </p:spPr>
        <p:txBody>
          <a:bodyPr wrap="square" rtlCol="0">
            <a:spAutoFit/>
          </a:bodyPr>
          <a:lstStyle/>
          <a:p>
            <a:r>
              <a:rPr lang="en-GB" dirty="0"/>
              <a:t>Presentation Features are how we organise our ideas to have the most effect. In this section we will go through the most obvious Presentation Features that you can expect to encounter:</a:t>
            </a:r>
          </a:p>
          <a:p>
            <a:endParaRPr lang="en-GB" dirty="0"/>
          </a:p>
          <a:p>
            <a:endParaRPr lang="en-GB" dirty="0"/>
          </a:p>
          <a:p>
            <a:pPr marL="285750" indent="-285750">
              <a:buFont typeface="Arial" panose="020B0604020202020204" pitchFamily="34" charset="0"/>
              <a:buChar char="•"/>
            </a:pPr>
            <a:r>
              <a:rPr lang="en-GB" sz="1600" dirty="0"/>
              <a:t>Headline – Lets us know what the overall topic of a text is.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Subheading – Helps us to find specific information or identify where to find specific information.</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Bullet Points – Clearly spaces out ideas, and makes them clean for readers.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Italics – Highlights words of importance.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Words in Bold – Highlights words of importance.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Words underlined – Highlights words of importance.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Image – Helps the reader to connect with ideas in text via real world application.</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Border – Clearly separates out parts of text.</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Text Box – Clearly separates text from main body, sometimes repeating ideas in new ways.</a:t>
            </a:r>
          </a:p>
        </p:txBody>
      </p:sp>
    </p:spTree>
    <p:extLst>
      <p:ext uri="{BB962C8B-B14F-4D97-AF65-F5344CB8AC3E}">
        <p14:creationId xmlns:p14="http://schemas.microsoft.com/office/powerpoint/2010/main" val="3981871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Practice!</a:t>
            </a:r>
          </a:p>
        </p:txBody>
      </p:sp>
      <p:sp>
        <p:nvSpPr>
          <p:cNvPr id="3" name="Content Placeholder 2"/>
          <p:cNvSpPr>
            <a:spLocks noGrp="1"/>
          </p:cNvSpPr>
          <p:nvPr>
            <p:ph idx="1"/>
          </p:nvPr>
        </p:nvSpPr>
        <p:spPr>
          <a:xfrm>
            <a:off x="457200" y="1986850"/>
            <a:ext cx="4760786" cy="6899152"/>
          </a:xfrm>
        </p:spPr>
        <p:txBody>
          <a:bodyPr/>
          <a:lstStyle/>
          <a:p>
            <a:r>
              <a:rPr lang="en-GB" dirty="0"/>
              <a:t>Take a look at the exam texts provided on the next three pages. Choose </a:t>
            </a:r>
            <a:r>
              <a:rPr lang="en-GB" b="1" dirty="0"/>
              <a:t>two </a:t>
            </a:r>
            <a:r>
              <a:rPr lang="en-GB" dirty="0"/>
              <a:t>of them. Can you spot the presentation features and can you spot any language features?</a:t>
            </a:r>
          </a:p>
          <a:p>
            <a:endParaRPr lang="en-GB" dirty="0"/>
          </a:p>
          <a:p>
            <a:endParaRPr lang="en-GB" dirty="0"/>
          </a:p>
          <a:p>
            <a:endParaRPr lang="en-GB" dirty="0"/>
          </a:p>
        </p:txBody>
      </p:sp>
      <p:sp>
        <p:nvSpPr>
          <p:cNvPr id="4" name="Content Placeholder 2"/>
          <p:cNvSpPr txBox="1">
            <a:spLocks/>
          </p:cNvSpPr>
          <p:nvPr/>
        </p:nvSpPr>
        <p:spPr>
          <a:xfrm>
            <a:off x="457199" y="2889966"/>
            <a:ext cx="4760786" cy="8070133"/>
          </a:xfrm>
          <a:prstGeom prst="rect">
            <a:avLst/>
          </a:prstGeom>
        </p:spPr>
        <p:txBody>
          <a:bodyPr vert="horz" lIns="91440" tIns="45720" rIns="91440" bIns="45720" rtlCol="0">
            <a:normAutofit/>
          </a:bodyPr>
          <a:lstStyle>
            <a:lvl1pPr marL="257175" indent="-257175" algn="l" defTabSz="342900" rtl="0" eaLnBrk="1" latinLnBrk="0" hangingPunct="1">
              <a:spcBef>
                <a:spcPts val="750"/>
              </a:spcBef>
              <a:spcAft>
                <a:spcPts val="0"/>
              </a:spcAft>
              <a:buClr>
                <a:schemeClr val="accent1">
                  <a:lumMod val="75000"/>
                </a:schemeClr>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lumMod val="75000"/>
                </a:schemeClr>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9pPr>
          </a:lstStyle>
          <a:p>
            <a:endParaRPr lang="en-GB" dirty="0"/>
          </a:p>
          <a:p>
            <a:pPr marL="0" indent="0">
              <a:buNone/>
            </a:pPr>
            <a:r>
              <a:rPr lang="en-GB" dirty="0"/>
              <a:t>Text 1</a:t>
            </a:r>
          </a:p>
          <a:p>
            <a:r>
              <a:rPr lang="en-GB" dirty="0"/>
              <a:t>Presentation Features:</a:t>
            </a:r>
          </a:p>
          <a:p>
            <a:pPr lvl="1"/>
            <a:r>
              <a:rPr lang="en-GB" dirty="0"/>
              <a:t>1. </a:t>
            </a:r>
            <a:r>
              <a:rPr lang="en-GB" u="sng" dirty="0"/>
              <a:t>								</a:t>
            </a:r>
          </a:p>
          <a:p>
            <a:pPr lvl="1"/>
            <a:r>
              <a:rPr lang="en-GB" dirty="0"/>
              <a:t>2. </a:t>
            </a:r>
            <a:r>
              <a:rPr lang="en-GB" u="sng" dirty="0"/>
              <a:t>								</a:t>
            </a:r>
          </a:p>
          <a:p>
            <a:pPr lvl="1"/>
            <a:r>
              <a:rPr lang="en-GB" dirty="0"/>
              <a:t>3. </a:t>
            </a:r>
            <a:r>
              <a:rPr lang="en-GB" u="sng" dirty="0"/>
              <a:t>								</a:t>
            </a:r>
          </a:p>
          <a:p>
            <a:endParaRPr lang="en-GB" dirty="0"/>
          </a:p>
          <a:p>
            <a:r>
              <a:rPr lang="en-GB" dirty="0"/>
              <a:t>Language Features:</a:t>
            </a:r>
          </a:p>
          <a:p>
            <a:pPr lvl="1"/>
            <a:r>
              <a:rPr lang="en-GB" dirty="0"/>
              <a:t>1. </a:t>
            </a:r>
            <a:r>
              <a:rPr lang="en-GB" u="sng" dirty="0"/>
              <a:t>								</a:t>
            </a:r>
          </a:p>
          <a:p>
            <a:pPr lvl="1"/>
            <a:r>
              <a:rPr lang="en-GB" dirty="0"/>
              <a:t>2. </a:t>
            </a:r>
            <a:r>
              <a:rPr lang="en-GB" u="sng" dirty="0"/>
              <a:t>								</a:t>
            </a:r>
          </a:p>
          <a:p>
            <a:pPr lvl="1"/>
            <a:r>
              <a:rPr lang="en-GB" dirty="0"/>
              <a:t>3. </a:t>
            </a:r>
            <a:r>
              <a:rPr lang="en-GB" u="sng" dirty="0"/>
              <a:t>								</a:t>
            </a:r>
          </a:p>
          <a:p>
            <a:pPr lvl="1"/>
            <a:endParaRPr lang="en-GB" u="sng" dirty="0"/>
          </a:p>
          <a:p>
            <a:pPr lvl="1"/>
            <a:endParaRPr lang="en-GB" u="sng" dirty="0"/>
          </a:p>
          <a:p>
            <a:pPr lvl="1"/>
            <a:endParaRPr lang="en-GB" u="sng" dirty="0"/>
          </a:p>
          <a:p>
            <a:pPr marL="0" indent="0">
              <a:buNone/>
            </a:pPr>
            <a:r>
              <a:rPr lang="en-GB" dirty="0"/>
              <a:t>Text 2</a:t>
            </a:r>
          </a:p>
          <a:p>
            <a:r>
              <a:rPr lang="en-GB" dirty="0"/>
              <a:t>Presentation Features:</a:t>
            </a:r>
          </a:p>
          <a:p>
            <a:pPr lvl="1"/>
            <a:r>
              <a:rPr lang="en-GB" dirty="0"/>
              <a:t>1. </a:t>
            </a:r>
            <a:r>
              <a:rPr lang="en-GB" u="sng" dirty="0"/>
              <a:t>								</a:t>
            </a:r>
          </a:p>
          <a:p>
            <a:pPr lvl="1"/>
            <a:r>
              <a:rPr lang="en-GB" dirty="0"/>
              <a:t>2. </a:t>
            </a:r>
            <a:r>
              <a:rPr lang="en-GB" u="sng" dirty="0"/>
              <a:t>								</a:t>
            </a:r>
          </a:p>
          <a:p>
            <a:pPr lvl="1"/>
            <a:r>
              <a:rPr lang="en-GB" dirty="0"/>
              <a:t>3. </a:t>
            </a:r>
            <a:r>
              <a:rPr lang="en-GB" u="sng" dirty="0"/>
              <a:t>								</a:t>
            </a:r>
          </a:p>
          <a:p>
            <a:endParaRPr lang="en-GB" dirty="0"/>
          </a:p>
          <a:p>
            <a:r>
              <a:rPr lang="en-GB" dirty="0"/>
              <a:t>Language Features:</a:t>
            </a:r>
          </a:p>
          <a:p>
            <a:pPr lvl="1"/>
            <a:r>
              <a:rPr lang="en-GB" dirty="0"/>
              <a:t>1. </a:t>
            </a:r>
            <a:r>
              <a:rPr lang="en-GB" u="sng" dirty="0"/>
              <a:t>								</a:t>
            </a:r>
          </a:p>
          <a:p>
            <a:pPr lvl="1"/>
            <a:r>
              <a:rPr lang="en-GB" dirty="0"/>
              <a:t>2. </a:t>
            </a:r>
            <a:r>
              <a:rPr lang="en-GB" u="sng" dirty="0"/>
              <a:t>								</a:t>
            </a:r>
          </a:p>
          <a:p>
            <a:pPr lvl="1"/>
            <a:r>
              <a:rPr lang="en-GB" dirty="0"/>
              <a:t>3. </a:t>
            </a:r>
            <a:r>
              <a:rPr lang="en-GB" u="sng" dirty="0"/>
              <a:t>								</a:t>
            </a:r>
          </a:p>
          <a:p>
            <a:pPr lvl="1"/>
            <a:endParaRPr lang="en-GB" u="sng" dirty="0"/>
          </a:p>
        </p:txBody>
      </p:sp>
    </p:spTree>
    <p:extLst>
      <p:ext uri="{BB962C8B-B14F-4D97-AF65-F5344CB8AC3E}">
        <p14:creationId xmlns:p14="http://schemas.microsoft.com/office/powerpoint/2010/main" val="3353698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5EF21-EB62-4C28-B44A-5A7E8FB822BC}"/>
              </a:ext>
            </a:extLst>
          </p:cNvPr>
          <p:cNvSpPr>
            <a:spLocks noGrp="1"/>
          </p:cNvSpPr>
          <p:nvPr>
            <p:ph type="title"/>
          </p:nvPr>
        </p:nvSpPr>
        <p:spPr/>
        <p:txBody>
          <a:bodyPr/>
          <a:lstStyle/>
          <a:p>
            <a:r>
              <a:rPr lang="en-GB" dirty="0"/>
              <a:t>Practice Text</a:t>
            </a:r>
          </a:p>
        </p:txBody>
      </p:sp>
      <p:pic>
        <p:nvPicPr>
          <p:cNvPr id="5" name="Picture 4" descr="A screenshot of a social media post&#10;&#10;Description automatically generated">
            <a:extLst>
              <a:ext uri="{FF2B5EF4-FFF2-40B4-BE49-F238E27FC236}">
                <a16:creationId xmlns:a16="http://schemas.microsoft.com/office/drawing/2014/main" id="{6FCF1388-4083-43CC-A77B-6FD19232B41C}"/>
              </a:ext>
            </a:extLst>
          </p:cNvPr>
          <p:cNvPicPr>
            <a:picLocks noChangeAspect="1"/>
          </p:cNvPicPr>
          <p:nvPr/>
        </p:nvPicPr>
        <p:blipFill>
          <a:blip r:embed="rId2"/>
          <a:stretch>
            <a:fillRect/>
          </a:stretch>
        </p:blipFill>
        <p:spPr>
          <a:xfrm>
            <a:off x="457200" y="2463575"/>
            <a:ext cx="5648365" cy="8509226"/>
          </a:xfrm>
          <a:prstGeom prst="rect">
            <a:avLst/>
          </a:prstGeom>
        </p:spPr>
      </p:pic>
      <p:sp>
        <p:nvSpPr>
          <p:cNvPr id="6" name="TextBox 5">
            <a:extLst>
              <a:ext uri="{FF2B5EF4-FFF2-40B4-BE49-F238E27FC236}">
                <a16:creationId xmlns:a16="http://schemas.microsoft.com/office/drawing/2014/main" id="{45504D41-5F17-44B7-9D1C-5B1D996FC356}"/>
              </a:ext>
            </a:extLst>
          </p:cNvPr>
          <p:cNvSpPr txBox="1"/>
          <p:nvPr/>
        </p:nvSpPr>
        <p:spPr>
          <a:xfrm>
            <a:off x="777333" y="2073111"/>
            <a:ext cx="2504049" cy="369332"/>
          </a:xfrm>
          <a:prstGeom prst="rect">
            <a:avLst/>
          </a:prstGeom>
          <a:noFill/>
        </p:spPr>
        <p:txBody>
          <a:bodyPr wrap="square" rtlCol="0">
            <a:spAutoFit/>
          </a:bodyPr>
          <a:lstStyle/>
          <a:p>
            <a:r>
              <a:rPr lang="en-GB" dirty="0">
                <a:solidFill>
                  <a:schemeClr val="accent1">
                    <a:lumMod val="75000"/>
                  </a:schemeClr>
                </a:solidFill>
                <a:latin typeface="Arial Black" panose="020B0A04020102020204" pitchFamily="34" charset="0"/>
              </a:rPr>
              <a:t>Text A</a:t>
            </a:r>
          </a:p>
        </p:txBody>
      </p:sp>
    </p:spTree>
    <p:extLst>
      <p:ext uri="{BB962C8B-B14F-4D97-AF65-F5344CB8AC3E}">
        <p14:creationId xmlns:p14="http://schemas.microsoft.com/office/powerpoint/2010/main" val="2400672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5EF21-EB62-4C28-B44A-5A7E8FB822BC}"/>
              </a:ext>
            </a:extLst>
          </p:cNvPr>
          <p:cNvSpPr>
            <a:spLocks noGrp="1"/>
          </p:cNvSpPr>
          <p:nvPr>
            <p:ph type="title"/>
          </p:nvPr>
        </p:nvSpPr>
        <p:spPr/>
        <p:txBody>
          <a:bodyPr/>
          <a:lstStyle/>
          <a:p>
            <a:r>
              <a:rPr lang="en-GB" dirty="0"/>
              <a:t>Practice Text</a:t>
            </a:r>
          </a:p>
        </p:txBody>
      </p:sp>
      <p:pic>
        <p:nvPicPr>
          <p:cNvPr id="5" name="Picture 4" descr="A screenshot of a cell phone&#10;&#10;Description automatically generated">
            <a:extLst>
              <a:ext uri="{FF2B5EF4-FFF2-40B4-BE49-F238E27FC236}">
                <a16:creationId xmlns:a16="http://schemas.microsoft.com/office/drawing/2014/main" id="{F4948263-C7F3-488F-A012-06816145FD7E}"/>
              </a:ext>
            </a:extLst>
          </p:cNvPr>
          <p:cNvPicPr>
            <a:picLocks noChangeAspect="1"/>
          </p:cNvPicPr>
          <p:nvPr/>
        </p:nvPicPr>
        <p:blipFill>
          <a:blip r:embed="rId2"/>
          <a:stretch>
            <a:fillRect/>
          </a:stretch>
        </p:blipFill>
        <p:spPr>
          <a:xfrm>
            <a:off x="285312" y="2375968"/>
            <a:ext cx="5897786" cy="6979047"/>
          </a:xfrm>
          <a:prstGeom prst="rect">
            <a:avLst/>
          </a:prstGeom>
        </p:spPr>
      </p:pic>
      <p:sp>
        <p:nvSpPr>
          <p:cNvPr id="6" name="TextBox 5">
            <a:extLst>
              <a:ext uri="{FF2B5EF4-FFF2-40B4-BE49-F238E27FC236}">
                <a16:creationId xmlns:a16="http://schemas.microsoft.com/office/drawing/2014/main" id="{D2A14042-DABF-4C60-949C-F4B1479812D9}"/>
              </a:ext>
            </a:extLst>
          </p:cNvPr>
          <p:cNvSpPr txBox="1"/>
          <p:nvPr/>
        </p:nvSpPr>
        <p:spPr>
          <a:xfrm>
            <a:off x="777333" y="2073111"/>
            <a:ext cx="2504049" cy="369332"/>
          </a:xfrm>
          <a:prstGeom prst="rect">
            <a:avLst/>
          </a:prstGeom>
          <a:noFill/>
        </p:spPr>
        <p:txBody>
          <a:bodyPr wrap="square" rtlCol="0">
            <a:spAutoFit/>
          </a:bodyPr>
          <a:lstStyle/>
          <a:p>
            <a:r>
              <a:rPr lang="en-GB" dirty="0">
                <a:solidFill>
                  <a:schemeClr val="accent1">
                    <a:lumMod val="75000"/>
                  </a:schemeClr>
                </a:solidFill>
                <a:latin typeface="Arial Black" panose="020B0A04020102020204" pitchFamily="34" charset="0"/>
              </a:rPr>
              <a:t>Text B</a:t>
            </a:r>
          </a:p>
        </p:txBody>
      </p:sp>
    </p:spTree>
    <p:extLst>
      <p:ext uri="{BB962C8B-B14F-4D97-AF65-F5344CB8AC3E}">
        <p14:creationId xmlns:p14="http://schemas.microsoft.com/office/powerpoint/2010/main" val="34583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Course Breakdown</a:t>
            </a:r>
          </a:p>
        </p:txBody>
      </p:sp>
      <p:sp>
        <p:nvSpPr>
          <p:cNvPr id="3" name="Content Placeholder 2"/>
          <p:cNvSpPr>
            <a:spLocks noGrp="1"/>
          </p:cNvSpPr>
          <p:nvPr>
            <p:ph idx="1"/>
          </p:nvPr>
        </p:nvSpPr>
        <p:spPr>
          <a:xfrm>
            <a:off x="457199" y="2367850"/>
            <a:ext cx="4760786" cy="6899152"/>
          </a:xfrm>
        </p:spPr>
        <p:txBody>
          <a:bodyPr/>
          <a:lstStyle/>
          <a:p>
            <a:pPr marL="0" indent="0">
              <a:buNone/>
            </a:pPr>
            <a:r>
              <a:rPr lang="en-GB" dirty="0"/>
              <a:t>Functional Skills English is broken up into several components. They are as follows:</a:t>
            </a:r>
          </a:p>
          <a:p>
            <a:endParaRPr lang="en-GB" dirty="0"/>
          </a:p>
          <a:p>
            <a:r>
              <a:rPr lang="en-GB" dirty="0"/>
              <a:t>Reading Exam – Level 2 = 75 Minutes</a:t>
            </a:r>
          </a:p>
          <a:p>
            <a:r>
              <a:rPr lang="en-GB" dirty="0"/>
              <a:t>Writing Exam – Level 2 = 60 Minutes</a:t>
            </a:r>
          </a:p>
          <a:p>
            <a:r>
              <a:rPr lang="en-GB" dirty="0"/>
              <a:t>Speaking &amp; Listening Component = 20 Minute Discussion &amp; 10 Minute Presentation</a:t>
            </a:r>
          </a:p>
          <a:p>
            <a:endParaRPr lang="en-GB" dirty="0"/>
          </a:p>
          <a:p>
            <a:pPr marL="0" indent="0">
              <a:buNone/>
            </a:pPr>
            <a:r>
              <a:rPr lang="en-GB" dirty="0"/>
              <a:t>This booklet will guide you through the Reading section of the course.</a:t>
            </a:r>
          </a:p>
        </p:txBody>
      </p:sp>
      <p:sp>
        <p:nvSpPr>
          <p:cNvPr id="4" name="Title 1"/>
          <p:cNvSpPr txBox="1">
            <a:spLocks/>
          </p:cNvSpPr>
          <p:nvPr/>
        </p:nvSpPr>
        <p:spPr>
          <a:xfrm>
            <a:off x="457198" y="6608233"/>
            <a:ext cx="4760785" cy="2348089"/>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Course Content:</a:t>
            </a:r>
          </a:p>
        </p:txBody>
      </p:sp>
      <p:sp>
        <p:nvSpPr>
          <p:cNvPr id="5" name="Content Placeholder 2"/>
          <p:cNvSpPr txBox="1">
            <a:spLocks/>
          </p:cNvSpPr>
          <p:nvPr/>
        </p:nvSpPr>
        <p:spPr>
          <a:xfrm>
            <a:off x="457196" y="7460550"/>
            <a:ext cx="4760786" cy="6899152"/>
          </a:xfrm>
          <a:prstGeom prst="rect">
            <a:avLst/>
          </a:prstGeom>
        </p:spPr>
        <p:txBody>
          <a:bodyPr vert="horz" lIns="91440" tIns="45720" rIns="91440" bIns="45720" rtlCol="0">
            <a:normAutofit/>
          </a:bodyPr>
          <a:lstStyle>
            <a:lvl1pPr marL="257175" indent="-257175" algn="l" defTabSz="342900" rtl="0" eaLnBrk="1" latinLnBrk="0" hangingPunct="1">
              <a:spcBef>
                <a:spcPts val="750"/>
              </a:spcBef>
              <a:spcAft>
                <a:spcPts val="0"/>
              </a:spcAft>
              <a:buClr>
                <a:schemeClr val="accent1">
                  <a:lumMod val="75000"/>
                </a:schemeClr>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lumMod val="75000"/>
                </a:schemeClr>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Font typeface="Wingdings 3" charset="2"/>
              <a:buNone/>
            </a:pPr>
            <a:r>
              <a:rPr lang="en-GB" dirty="0"/>
              <a:t>This course will booster your ability to draw meaning from texts to answer questions, as well as constructing your own pieces of writing using similar techniques.</a:t>
            </a:r>
          </a:p>
          <a:p>
            <a:pPr marL="0" indent="0">
              <a:buFont typeface="Wingdings 3" charset="2"/>
              <a:buNone/>
            </a:pPr>
            <a:endParaRPr lang="en-GB" dirty="0"/>
          </a:p>
          <a:p>
            <a:pPr marL="0" indent="0">
              <a:buFont typeface="Wingdings 3" charset="2"/>
              <a:buNone/>
            </a:pPr>
            <a:r>
              <a:rPr lang="en-GB" dirty="0"/>
              <a:t>You actually use all of these skills already, you just may not know the technical language for these skills!</a:t>
            </a:r>
          </a:p>
          <a:p>
            <a:pPr marL="0" indent="0">
              <a:buFont typeface="Wingdings 3" charset="2"/>
              <a:buNone/>
            </a:pPr>
            <a:endParaRPr lang="en-GB" dirty="0"/>
          </a:p>
          <a:p>
            <a:pPr marL="0" indent="0">
              <a:buFont typeface="Wingdings 3" charset="2"/>
              <a:buNone/>
            </a:pPr>
            <a:endParaRPr lang="en-GB" dirty="0"/>
          </a:p>
        </p:txBody>
      </p:sp>
    </p:spTree>
    <p:extLst>
      <p:ext uri="{BB962C8B-B14F-4D97-AF65-F5344CB8AC3E}">
        <p14:creationId xmlns:p14="http://schemas.microsoft.com/office/powerpoint/2010/main" val="919131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social media post&#10;&#10;Description automatically generated">
            <a:extLst>
              <a:ext uri="{FF2B5EF4-FFF2-40B4-BE49-F238E27FC236}">
                <a16:creationId xmlns:a16="http://schemas.microsoft.com/office/drawing/2014/main" id="{629CBF6C-3F99-47C1-97C8-AA31EA42241C}"/>
              </a:ext>
            </a:extLst>
          </p:cNvPr>
          <p:cNvPicPr>
            <a:picLocks noChangeAspect="1"/>
          </p:cNvPicPr>
          <p:nvPr/>
        </p:nvPicPr>
        <p:blipFill>
          <a:blip r:embed="rId2"/>
          <a:stretch>
            <a:fillRect/>
          </a:stretch>
        </p:blipFill>
        <p:spPr>
          <a:xfrm>
            <a:off x="418680" y="2257777"/>
            <a:ext cx="5716983" cy="8096045"/>
          </a:xfrm>
          <a:prstGeom prst="rect">
            <a:avLst/>
          </a:prstGeom>
        </p:spPr>
      </p:pic>
      <p:sp>
        <p:nvSpPr>
          <p:cNvPr id="2" name="Title 1">
            <a:extLst>
              <a:ext uri="{FF2B5EF4-FFF2-40B4-BE49-F238E27FC236}">
                <a16:creationId xmlns:a16="http://schemas.microsoft.com/office/drawing/2014/main" id="{C2F5EF21-EB62-4C28-B44A-5A7E8FB822BC}"/>
              </a:ext>
            </a:extLst>
          </p:cNvPr>
          <p:cNvSpPr>
            <a:spLocks noGrp="1"/>
          </p:cNvSpPr>
          <p:nvPr>
            <p:ph type="title"/>
          </p:nvPr>
        </p:nvSpPr>
        <p:spPr/>
        <p:txBody>
          <a:bodyPr/>
          <a:lstStyle/>
          <a:p>
            <a:r>
              <a:rPr lang="en-GB" dirty="0"/>
              <a:t>Practice Text</a:t>
            </a:r>
          </a:p>
        </p:txBody>
      </p:sp>
      <p:sp>
        <p:nvSpPr>
          <p:cNvPr id="5" name="TextBox 4">
            <a:extLst>
              <a:ext uri="{FF2B5EF4-FFF2-40B4-BE49-F238E27FC236}">
                <a16:creationId xmlns:a16="http://schemas.microsoft.com/office/drawing/2014/main" id="{090F37C2-F171-4AC3-8B35-0FEF4331C8EE}"/>
              </a:ext>
            </a:extLst>
          </p:cNvPr>
          <p:cNvSpPr txBox="1"/>
          <p:nvPr/>
        </p:nvSpPr>
        <p:spPr>
          <a:xfrm>
            <a:off x="773122" y="1888445"/>
            <a:ext cx="2504049" cy="369332"/>
          </a:xfrm>
          <a:prstGeom prst="rect">
            <a:avLst/>
          </a:prstGeom>
          <a:noFill/>
        </p:spPr>
        <p:txBody>
          <a:bodyPr wrap="square" rtlCol="0">
            <a:spAutoFit/>
          </a:bodyPr>
          <a:lstStyle/>
          <a:p>
            <a:r>
              <a:rPr lang="en-GB" dirty="0">
                <a:solidFill>
                  <a:schemeClr val="accent1">
                    <a:lumMod val="75000"/>
                  </a:schemeClr>
                </a:solidFill>
                <a:latin typeface="Arial Black" panose="020B0A04020102020204" pitchFamily="34" charset="0"/>
              </a:rPr>
              <a:t>Text C</a:t>
            </a:r>
          </a:p>
        </p:txBody>
      </p:sp>
    </p:spTree>
    <p:extLst>
      <p:ext uri="{BB962C8B-B14F-4D97-AF65-F5344CB8AC3E}">
        <p14:creationId xmlns:p14="http://schemas.microsoft.com/office/powerpoint/2010/main" val="1914379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93B47-78AC-4DC7-B60D-C38A14845D87}"/>
              </a:ext>
            </a:extLst>
          </p:cNvPr>
          <p:cNvSpPr>
            <a:spLocks noGrp="1"/>
          </p:cNvSpPr>
          <p:nvPr>
            <p:ph type="title"/>
          </p:nvPr>
        </p:nvSpPr>
        <p:spPr/>
        <p:txBody>
          <a:bodyPr/>
          <a:lstStyle/>
          <a:p>
            <a:r>
              <a:rPr lang="en-GB" dirty="0"/>
              <a:t>Breaking Apart the Exam!</a:t>
            </a:r>
          </a:p>
        </p:txBody>
      </p:sp>
      <p:sp>
        <p:nvSpPr>
          <p:cNvPr id="4" name="TextBox 3">
            <a:extLst>
              <a:ext uri="{FF2B5EF4-FFF2-40B4-BE49-F238E27FC236}">
                <a16:creationId xmlns:a16="http://schemas.microsoft.com/office/drawing/2014/main" id="{3EDE0C39-D31F-431C-B082-3867A21E925C}"/>
              </a:ext>
            </a:extLst>
          </p:cNvPr>
          <p:cNvSpPr txBox="1"/>
          <p:nvPr/>
        </p:nvSpPr>
        <p:spPr>
          <a:xfrm>
            <a:off x="457200" y="1631852"/>
            <a:ext cx="4937760" cy="1754326"/>
          </a:xfrm>
          <a:prstGeom prst="rect">
            <a:avLst/>
          </a:prstGeom>
          <a:noFill/>
        </p:spPr>
        <p:txBody>
          <a:bodyPr wrap="square" rtlCol="0">
            <a:spAutoFit/>
          </a:bodyPr>
          <a:lstStyle/>
          <a:p>
            <a:r>
              <a:rPr lang="en-GB" dirty="0"/>
              <a:t>Over the next few pages we are going to break apart what the exam is looking for when we are asked to answer questions. The exam paper we are looking at will be the one you practice with next (you won’t have the texts until the practice!)</a:t>
            </a:r>
          </a:p>
        </p:txBody>
      </p:sp>
      <p:pic>
        <p:nvPicPr>
          <p:cNvPr id="6" name="Picture 5" descr="A screenshot of a cell phone&#10;&#10;Description automatically generated">
            <a:extLst>
              <a:ext uri="{FF2B5EF4-FFF2-40B4-BE49-F238E27FC236}">
                <a16:creationId xmlns:a16="http://schemas.microsoft.com/office/drawing/2014/main" id="{BD554B37-5676-444E-90A3-B03D2E1E612A}"/>
              </a:ext>
            </a:extLst>
          </p:cNvPr>
          <p:cNvPicPr>
            <a:picLocks noChangeAspect="1"/>
          </p:cNvPicPr>
          <p:nvPr/>
        </p:nvPicPr>
        <p:blipFill rotWithShape="1">
          <a:blip r:embed="rId2"/>
          <a:srcRect l="16206" r="11795"/>
          <a:stretch/>
        </p:blipFill>
        <p:spPr>
          <a:xfrm>
            <a:off x="368712" y="3671888"/>
            <a:ext cx="4937760" cy="7661266"/>
          </a:xfrm>
          <a:prstGeom prst="rect">
            <a:avLst/>
          </a:prstGeom>
        </p:spPr>
      </p:pic>
    </p:spTree>
    <p:extLst>
      <p:ext uri="{BB962C8B-B14F-4D97-AF65-F5344CB8AC3E}">
        <p14:creationId xmlns:p14="http://schemas.microsoft.com/office/powerpoint/2010/main" val="325745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67373-4CBF-47B9-90E7-F7D5987D53A6}"/>
              </a:ext>
            </a:extLst>
          </p:cNvPr>
          <p:cNvSpPr>
            <a:spLocks noGrp="1"/>
          </p:cNvSpPr>
          <p:nvPr>
            <p:ph type="title"/>
          </p:nvPr>
        </p:nvSpPr>
        <p:spPr/>
        <p:txBody>
          <a:bodyPr/>
          <a:lstStyle/>
          <a:p>
            <a:r>
              <a:rPr lang="en-GB" dirty="0"/>
              <a:t>Breaking Down the Exam</a:t>
            </a:r>
          </a:p>
        </p:txBody>
      </p:sp>
      <p:pic>
        <p:nvPicPr>
          <p:cNvPr id="5" name="Picture 4" descr="A screenshot of a cell phone&#10;&#10;Description automatically generated">
            <a:extLst>
              <a:ext uri="{FF2B5EF4-FFF2-40B4-BE49-F238E27FC236}">
                <a16:creationId xmlns:a16="http://schemas.microsoft.com/office/drawing/2014/main" id="{9CC4DC16-062C-449F-82D2-F9BADE62FF59}"/>
              </a:ext>
            </a:extLst>
          </p:cNvPr>
          <p:cNvPicPr>
            <a:picLocks noChangeAspect="1"/>
          </p:cNvPicPr>
          <p:nvPr/>
        </p:nvPicPr>
        <p:blipFill rotWithShape="1">
          <a:blip r:embed="rId2"/>
          <a:srcRect l="2667" r="2564"/>
          <a:stretch/>
        </p:blipFill>
        <p:spPr>
          <a:xfrm>
            <a:off x="211015" y="1772294"/>
            <a:ext cx="5697636" cy="4867658"/>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5483796-2F68-408D-8B9A-B1139858726C}"/>
              </a:ext>
            </a:extLst>
          </p:cNvPr>
          <p:cNvPicPr>
            <a:picLocks noChangeAspect="1"/>
          </p:cNvPicPr>
          <p:nvPr/>
        </p:nvPicPr>
        <p:blipFill>
          <a:blip r:embed="rId3"/>
          <a:stretch>
            <a:fillRect/>
          </a:stretch>
        </p:blipFill>
        <p:spPr>
          <a:xfrm>
            <a:off x="211016" y="7328513"/>
            <a:ext cx="5697636" cy="2784438"/>
          </a:xfrm>
          <a:prstGeom prst="rect">
            <a:avLst/>
          </a:prstGeom>
        </p:spPr>
      </p:pic>
      <p:sp>
        <p:nvSpPr>
          <p:cNvPr id="8" name="Rectangle 7">
            <a:extLst>
              <a:ext uri="{FF2B5EF4-FFF2-40B4-BE49-F238E27FC236}">
                <a16:creationId xmlns:a16="http://schemas.microsoft.com/office/drawing/2014/main" id="{D0E7D259-E807-4542-9E8B-B562B9F9B72C}"/>
              </a:ext>
            </a:extLst>
          </p:cNvPr>
          <p:cNvSpPr/>
          <p:nvPr/>
        </p:nvSpPr>
        <p:spPr>
          <a:xfrm>
            <a:off x="815926" y="2025748"/>
            <a:ext cx="1195754" cy="1969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56FAFA1E-4FB7-4491-B61A-97E527658E37}"/>
              </a:ext>
            </a:extLst>
          </p:cNvPr>
          <p:cNvSpPr/>
          <p:nvPr/>
        </p:nvSpPr>
        <p:spPr>
          <a:xfrm>
            <a:off x="3683391" y="5441853"/>
            <a:ext cx="1195754" cy="1969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ABFBAB4B-2401-40C1-A237-91BEC6EC5443}"/>
              </a:ext>
            </a:extLst>
          </p:cNvPr>
          <p:cNvSpPr/>
          <p:nvPr/>
        </p:nvSpPr>
        <p:spPr>
          <a:xfrm>
            <a:off x="3428999" y="8806376"/>
            <a:ext cx="1450145" cy="2368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E663562-81A2-49D0-BFE6-3A4BFE8E0EE6}"/>
              </a:ext>
            </a:extLst>
          </p:cNvPr>
          <p:cNvSpPr/>
          <p:nvPr/>
        </p:nvSpPr>
        <p:spPr>
          <a:xfrm>
            <a:off x="2630658" y="1645920"/>
            <a:ext cx="3277993" cy="379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10076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6CD5F-6A73-4C5D-9E73-51F5762413B1}"/>
              </a:ext>
            </a:extLst>
          </p:cNvPr>
          <p:cNvSpPr>
            <a:spLocks noGrp="1"/>
          </p:cNvSpPr>
          <p:nvPr>
            <p:ph type="title"/>
          </p:nvPr>
        </p:nvSpPr>
        <p:spPr/>
        <p:txBody>
          <a:bodyPr/>
          <a:lstStyle/>
          <a:p>
            <a:r>
              <a:rPr lang="en-GB" dirty="0"/>
              <a:t>Breaking Down the Exam</a:t>
            </a:r>
          </a:p>
        </p:txBody>
      </p:sp>
      <p:pic>
        <p:nvPicPr>
          <p:cNvPr id="5" name="Picture 4" descr="A screenshot of a cell phone&#10;&#10;Description automatically generated">
            <a:extLst>
              <a:ext uri="{FF2B5EF4-FFF2-40B4-BE49-F238E27FC236}">
                <a16:creationId xmlns:a16="http://schemas.microsoft.com/office/drawing/2014/main" id="{74EA5A25-F4A4-4AC6-8945-76EFE99B5251}"/>
              </a:ext>
            </a:extLst>
          </p:cNvPr>
          <p:cNvPicPr>
            <a:picLocks noChangeAspect="1"/>
          </p:cNvPicPr>
          <p:nvPr/>
        </p:nvPicPr>
        <p:blipFill>
          <a:blip r:embed="rId2"/>
          <a:stretch>
            <a:fillRect/>
          </a:stretch>
        </p:blipFill>
        <p:spPr>
          <a:xfrm>
            <a:off x="255295" y="1644576"/>
            <a:ext cx="5925377" cy="5611008"/>
          </a:xfrm>
          <a:prstGeom prst="rect">
            <a:avLst/>
          </a:prstGeom>
        </p:spPr>
      </p:pic>
      <p:sp>
        <p:nvSpPr>
          <p:cNvPr id="6" name="Rectangle 5">
            <a:extLst>
              <a:ext uri="{FF2B5EF4-FFF2-40B4-BE49-F238E27FC236}">
                <a16:creationId xmlns:a16="http://schemas.microsoft.com/office/drawing/2014/main" id="{074431CB-D93C-44A5-A7E0-EAA64619CC45}"/>
              </a:ext>
            </a:extLst>
          </p:cNvPr>
          <p:cNvSpPr/>
          <p:nvPr/>
        </p:nvSpPr>
        <p:spPr>
          <a:xfrm>
            <a:off x="1978855" y="5977597"/>
            <a:ext cx="1450145" cy="2368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6485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0CF6A-236B-4D15-894A-A8D1C01BA53C}"/>
              </a:ext>
            </a:extLst>
          </p:cNvPr>
          <p:cNvSpPr>
            <a:spLocks noGrp="1"/>
          </p:cNvSpPr>
          <p:nvPr>
            <p:ph type="title"/>
          </p:nvPr>
        </p:nvSpPr>
        <p:spPr/>
        <p:txBody>
          <a:bodyPr/>
          <a:lstStyle/>
          <a:p>
            <a:r>
              <a:rPr lang="en-GB" dirty="0"/>
              <a:t>Breaking Down the Exam</a:t>
            </a:r>
          </a:p>
        </p:txBody>
      </p:sp>
      <p:pic>
        <p:nvPicPr>
          <p:cNvPr id="5" name="Picture 4" descr="A screenshot of a cell phone&#10;&#10;Description automatically generated">
            <a:extLst>
              <a:ext uri="{FF2B5EF4-FFF2-40B4-BE49-F238E27FC236}">
                <a16:creationId xmlns:a16="http://schemas.microsoft.com/office/drawing/2014/main" id="{C9449520-640A-4BF2-B9A7-9ADC38D0A9C8}"/>
              </a:ext>
            </a:extLst>
          </p:cNvPr>
          <p:cNvPicPr>
            <a:picLocks noChangeAspect="1"/>
          </p:cNvPicPr>
          <p:nvPr/>
        </p:nvPicPr>
        <p:blipFill rotWithShape="1">
          <a:blip r:embed="rId2"/>
          <a:srcRect l="2051"/>
          <a:stretch/>
        </p:blipFill>
        <p:spPr>
          <a:xfrm>
            <a:off x="253217" y="2694464"/>
            <a:ext cx="5520611" cy="6803072"/>
          </a:xfrm>
          <a:prstGeom prst="rect">
            <a:avLst/>
          </a:prstGeom>
        </p:spPr>
      </p:pic>
      <p:sp>
        <p:nvSpPr>
          <p:cNvPr id="6" name="Rectangle 5">
            <a:extLst>
              <a:ext uri="{FF2B5EF4-FFF2-40B4-BE49-F238E27FC236}">
                <a16:creationId xmlns:a16="http://schemas.microsoft.com/office/drawing/2014/main" id="{310C7D0D-B1D6-4124-9349-B3F04039B067}"/>
              </a:ext>
            </a:extLst>
          </p:cNvPr>
          <p:cNvSpPr/>
          <p:nvPr/>
        </p:nvSpPr>
        <p:spPr>
          <a:xfrm>
            <a:off x="2288449" y="8523373"/>
            <a:ext cx="1450145" cy="2368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1065707-EAF6-4CB5-85E7-1C3346DA53DA}"/>
              </a:ext>
            </a:extLst>
          </p:cNvPr>
          <p:cNvSpPr/>
          <p:nvPr/>
        </p:nvSpPr>
        <p:spPr>
          <a:xfrm>
            <a:off x="3767840" y="5859194"/>
            <a:ext cx="1450145" cy="2368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A714524-38BD-4F99-9C61-04067617F7DB}"/>
              </a:ext>
            </a:extLst>
          </p:cNvPr>
          <p:cNvSpPr/>
          <p:nvPr/>
        </p:nvSpPr>
        <p:spPr>
          <a:xfrm>
            <a:off x="838304" y="2912013"/>
            <a:ext cx="1450145" cy="2368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2BE156F-8B93-4A76-B02F-8DC0FE05A7F1}"/>
              </a:ext>
            </a:extLst>
          </p:cNvPr>
          <p:cNvSpPr/>
          <p:nvPr/>
        </p:nvSpPr>
        <p:spPr>
          <a:xfrm>
            <a:off x="2785403" y="2518117"/>
            <a:ext cx="2988425" cy="3938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4DA27DA-90E7-40A0-8F49-9C4330B65DA1}"/>
              </a:ext>
            </a:extLst>
          </p:cNvPr>
          <p:cNvSpPr/>
          <p:nvPr/>
        </p:nvSpPr>
        <p:spPr>
          <a:xfrm>
            <a:off x="5731623" y="2518117"/>
            <a:ext cx="70486" cy="6979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3473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82312-EF25-4EBD-B419-5C540C6CF500}"/>
              </a:ext>
            </a:extLst>
          </p:cNvPr>
          <p:cNvSpPr>
            <a:spLocks noGrp="1"/>
          </p:cNvSpPr>
          <p:nvPr>
            <p:ph type="title"/>
          </p:nvPr>
        </p:nvSpPr>
        <p:spPr/>
        <p:txBody>
          <a:bodyPr/>
          <a:lstStyle/>
          <a:p>
            <a:r>
              <a:rPr lang="en-GB" dirty="0"/>
              <a:t>Breaking Down the Exam</a:t>
            </a:r>
          </a:p>
        </p:txBody>
      </p:sp>
      <p:pic>
        <p:nvPicPr>
          <p:cNvPr id="5" name="Content Placeholder 4" descr="A screenshot of a cell phone&#10;&#10;Description automatically generated">
            <a:extLst>
              <a:ext uri="{FF2B5EF4-FFF2-40B4-BE49-F238E27FC236}">
                <a16:creationId xmlns:a16="http://schemas.microsoft.com/office/drawing/2014/main" id="{73E2E638-1CBE-4F3C-B230-9D7E685DCB57}"/>
              </a:ext>
            </a:extLst>
          </p:cNvPr>
          <p:cNvPicPr>
            <a:picLocks noGrp="1" noChangeAspect="1"/>
          </p:cNvPicPr>
          <p:nvPr>
            <p:ph idx="1"/>
          </p:nvPr>
        </p:nvPicPr>
        <p:blipFill>
          <a:blip r:embed="rId2"/>
          <a:stretch>
            <a:fillRect/>
          </a:stretch>
        </p:blipFill>
        <p:spPr>
          <a:xfrm>
            <a:off x="457200" y="1894799"/>
            <a:ext cx="4760913" cy="5136378"/>
          </a:xfrm>
        </p:spPr>
      </p:pic>
      <p:sp>
        <p:nvSpPr>
          <p:cNvPr id="6" name="Rectangle 5">
            <a:extLst>
              <a:ext uri="{FF2B5EF4-FFF2-40B4-BE49-F238E27FC236}">
                <a16:creationId xmlns:a16="http://schemas.microsoft.com/office/drawing/2014/main" id="{296F75FF-808E-4305-A990-C3D9A964A56A}"/>
              </a:ext>
            </a:extLst>
          </p:cNvPr>
          <p:cNvSpPr/>
          <p:nvPr/>
        </p:nvSpPr>
        <p:spPr>
          <a:xfrm>
            <a:off x="2886807" y="2546252"/>
            <a:ext cx="1319433" cy="1946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1561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82312-EF25-4EBD-B419-5C540C6CF500}"/>
              </a:ext>
            </a:extLst>
          </p:cNvPr>
          <p:cNvSpPr>
            <a:spLocks noGrp="1"/>
          </p:cNvSpPr>
          <p:nvPr>
            <p:ph type="title"/>
          </p:nvPr>
        </p:nvSpPr>
        <p:spPr/>
        <p:txBody>
          <a:bodyPr/>
          <a:lstStyle/>
          <a:p>
            <a:r>
              <a:rPr lang="en-GB" dirty="0"/>
              <a:t>Breaking Down the Exam</a:t>
            </a:r>
          </a:p>
        </p:txBody>
      </p:sp>
      <p:pic>
        <p:nvPicPr>
          <p:cNvPr id="5" name="Content Placeholder 4" descr="A close up of a map&#10;&#10;Description automatically generated">
            <a:extLst>
              <a:ext uri="{FF2B5EF4-FFF2-40B4-BE49-F238E27FC236}">
                <a16:creationId xmlns:a16="http://schemas.microsoft.com/office/drawing/2014/main" id="{7863421D-D511-4407-90E6-0ED5B28B09A7}"/>
              </a:ext>
            </a:extLst>
          </p:cNvPr>
          <p:cNvPicPr>
            <a:picLocks noGrp="1" noChangeAspect="1"/>
          </p:cNvPicPr>
          <p:nvPr>
            <p:ph idx="1"/>
          </p:nvPr>
        </p:nvPicPr>
        <p:blipFill>
          <a:blip r:embed="rId2"/>
          <a:stretch>
            <a:fillRect/>
          </a:stretch>
        </p:blipFill>
        <p:spPr>
          <a:xfrm>
            <a:off x="626012" y="2257777"/>
            <a:ext cx="4760913" cy="5377927"/>
          </a:xfrm>
        </p:spPr>
      </p:pic>
      <p:sp>
        <p:nvSpPr>
          <p:cNvPr id="6" name="Rectangle 5">
            <a:extLst>
              <a:ext uri="{FF2B5EF4-FFF2-40B4-BE49-F238E27FC236}">
                <a16:creationId xmlns:a16="http://schemas.microsoft.com/office/drawing/2014/main" id="{EA91CDD5-B6E6-462A-B7DF-2C591123F572}"/>
              </a:ext>
            </a:extLst>
          </p:cNvPr>
          <p:cNvSpPr/>
          <p:nvPr/>
        </p:nvSpPr>
        <p:spPr>
          <a:xfrm>
            <a:off x="3429000" y="5296957"/>
            <a:ext cx="1450145" cy="2368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87AB915-1C03-4F29-82BB-07BD4E557935}"/>
              </a:ext>
            </a:extLst>
          </p:cNvPr>
          <p:cNvSpPr/>
          <p:nvPr/>
        </p:nvSpPr>
        <p:spPr>
          <a:xfrm>
            <a:off x="2703927" y="3313419"/>
            <a:ext cx="1450145" cy="2368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18858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82312-EF25-4EBD-B419-5C540C6CF500}"/>
              </a:ext>
            </a:extLst>
          </p:cNvPr>
          <p:cNvSpPr>
            <a:spLocks noGrp="1"/>
          </p:cNvSpPr>
          <p:nvPr>
            <p:ph type="title"/>
          </p:nvPr>
        </p:nvSpPr>
        <p:spPr/>
        <p:txBody>
          <a:bodyPr/>
          <a:lstStyle/>
          <a:p>
            <a:r>
              <a:rPr lang="en-GB" dirty="0"/>
              <a:t>Breaking Down the Exam</a:t>
            </a:r>
          </a:p>
        </p:txBody>
      </p:sp>
      <p:pic>
        <p:nvPicPr>
          <p:cNvPr id="5" name="Content Placeholder 4" descr="A screenshot of a cell phone&#10;&#10;Description automatically generated">
            <a:extLst>
              <a:ext uri="{FF2B5EF4-FFF2-40B4-BE49-F238E27FC236}">
                <a16:creationId xmlns:a16="http://schemas.microsoft.com/office/drawing/2014/main" id="{8B0A512E-F791-4203-91DE-F512D2672F61}"/>
              </a:ext>
            </a:extLst>
          </p:cNvPr>
          <p:cNvPicPr>
            <a:picLocks noGrp="1" noChangeAspect="1"/>
          </p:cNvPicPr>
          <p:nvPr>
            <p:ph idx="1"/>
          </p:nvPr>
        </p:nvPicPr>
        <p:blipFill>
          <a:blip r:embed="rId2"/>
          <a:stretch>
            <a:fillRect/>
          </a:stretch>
        </p:blipFill>
        <p:spPr>
          <a:xfrm>
            <a:off x="457200" y="2257777"/>
            <a:ext cx="4760913" cy="3531073"/>
          </a:xfrm>
        </p:spPr>
      </p:pic>
      <p:pic>
        <p:nvPicPr>
          <p:cNvPr id="7" name="Picture 6" descr="A screenshot of a cell phone&#10;&#10;Description automatically generated">
            <a:extLst>
              <a:ext uri="{FF2B5EF4-FFF2-40B4-BE49-F238E27FC236}">
                <a16:creationId xmlns:a16="http://schemas.microsoft.com/office/drawing/2014/main" id="{D06D3A83-D226-45F1-B1C7-C03874BC793D}"/>
              </a:ext>
            </a:extLst>
          </p:cNvPr>
          <p:cNvPicPr>
            <a:picLocks noChangeAspect="1"/>
          </p:cNvPicPr>
          <p:nvPr/>
        </p:nvPicPr>
        <p:blipFill>
          <a:blip r:embed="rId3"/>
          <a:stretch>
            <a:fillRect/>
          </a:stretch>
        </p:blipFill>
        <p:spPr>
          <a:xfrm>
            <a:off x="456948" y="6294993"/>
            <a:ext cx="4760660" cy="4222432"/>
          </a:xfrm>
          <a:prstGeom prst="rect">
            <a:avLst/>
          </a:prstGeom>
        </p:spPr>
      </p:pic>
      <p:sp>
        <p:nvSpPr>
          <p:cNvPr id="8" name="Rectangle 7">
            <a:extLst>
              <a:ext uri="{FF2B5EF4-FFF2-40B4-BE49-F238E27FC236}">
                <a16:creationId xmlns:a16="http://schemas.microsoft.com/office/drawing/2014/main" id="{30DF097A-57C8-44A4-A4AC-6FB8243AF22A}"/>
              </a:ext>
            </a:extLst>
          </p:cNvPr>
          <p:cNvSpPr/>
          <p:nvPr/>
        </p:nvSpPr>
        <p:spPr>
          <a:xfrm>
            <a:off x="770205" y="4605866"/>
            <a:ext cx="1450145" cy="2368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03BE803-0E55-4846-9DC7-1B32F12B2F48}"/>
              </a:ext>
            </a:extLst>
          </p:cNvPr>
          <p:cNvSpPr/>
          <p:nvPr/>
        </p:nvSpPr>
        <p:spPr>
          <a:xfrm>
            <a:off x="1387133" y="9003322"/>
            <a:ext cx="1341999" cy="1805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727430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82312-EF25-4EBD-B419-5C540C6CF500}"/>
              </a:ext>
            </a:extLst>
          </p:cNvPr>
          <p:cNvSpPr>
            <a:spLocks noGrp="1"/>
          </p:cNvSpPr>
          <p:nvPr>
            <p:ph type="title"/>
          </p:nvPr>
        </p:nvSpPr>
        <p:spPr/>
        <p:txBody>
          <a:bodyPr/>
          <a:lstStyle/>
          <a:p>
            <a:r>
              <a:rPr lang="en-GB" dirty="0"/>
              <a:t>Breaking Down the Exam</a:t>
            </a:r>
          </a:p>
        </p:txBody>
      </p:sp>
      <p:pic>
        <p:nvPicPr>
          <p:cNvPr id="5" name="Content Placeholder 4" descr="A close up of a map&#10;&#10;Description automatically generated">
            <a:extLst>
              <a:ext uri="{FF2B5EF4-FFF2-40B4-BE49-F238E27FC236}">
                <a16:creationId xmlns:a16="http://schemas.microsoft.com/office/drawing/2014/main" id="{0FEBCA11-9D3E-4908-83B0-15D5C0DE285D}"/>
              </a:ext>
            </a:extLst>
          </p:cNvPr>
          <p:cNvPicPr>
            <a:picLocks noGrp="1" noChangeAspect="1"/>
          </p:cNvPicPr>
          <p:nvPr>
            <p:ph idx="1"/>
          </p:nvPr>
        </p:nvPicPr>
        <p:blipFill>
          <a:blip r:embed="rId2"/>
          <a:stretch>
            <a:fillRect/>
          </a:stretch>
        </p:blipFill>
        <p:spPr>
          <a:xfrm>
            <a:off x="583809" y="2257777"/>
            <a:ext cx="4760913" cy="4829580"/>
          </a:xfrm>
        </p:spPr>
      </p:pic>
      <p:pic>
        <p:nvPicPr>
          <p:cNvPr id="7" name="Picture 6" descr="A screenshot of a cell phone&#10;&#10;Description automatically generated">
            <a:extLst>
              <a:ext uri="{FF2B5EF4-FFF2-40B4-BE49-F238E27FC236}">
                <a16:creationId xmlns:a16="http://schemas.microsoft.com/office/drawing/2014/main" id="{3482E075-4B94-4A3A-A706-5D5700158707}"/>
              </a:ext>
            </a:extLst>
          </p:cNvPr>
          <p:cNvPicPr>
            <a:picLocks noChangeAspect="1"/>
          </p:cNvPicPr>
          <p:nvPr/>
        </p:nvPicPr>
        <p:blipFill>
          <a:blip r:embed="rId3"/>
          <a:stretch>
            <a:fillRect/>
          </a:stretch>
        </p:blipFill>
        <p:spPr>
          <a:xfrm>
            <a:off x="583809" y="7087357"/>
            <a:ext cx="5035581" cy="4562824"/>
          </a:xfrm>
          <a:prstGeom prst="rect">
            <a:avLst/>
          </a:prstGeom>
        </p:spPr>
      </p:pic>
      <p:sp>
        <p:nvSpPr>
          <p:cNvPr id="8" name="Rectangle 7">
            <a:extLst>
              <a:ext uri="{FF2B5EF4-FFF2-40B4-BE49-F238E27FC236}">
                <a16:creationId xmlns:a16="http://schemas.microsoft.com/office/drawing/2014/main" id="{6B9B5FFF-203B-4C40-AD35-63AE03A6E569}"/>
              </a:ext>
            </a:extLst>
          </p:cNvPr>
          <p:cNvSpPr/>
          <p:nvPr/>
        </p:nvSpPr>
        <p:spPr>
          <a:xfrm>
            <a:off x="3171937" y="3910818"/>
            <a:ext cx="1400063" cy="1242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AAF1132D-D706-4EA1-8505-02DD7538B375}"/>
              </a:ext>
            </a:extLst>
          </p:cNvPr>
          <p:cNvSpPr/>
          <p:nvPr/>
        </p:nvSpPr>
        <p:spPr>
          <a:xfrm>
            <a:off x="3429000" y="8117059"/>
            <a:ext cx="1635369" cy="1443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66CAEC2-370E-4CF7-8F77-12B49AA5E6FA}"/>
              </a:ext>
            </a:extLst>
          </p:cNvPr>
          <p:cNvSpPr/>
          <p:nvPr/>
        </p:nvSpPr>
        <p:spPr>
          <a:xfrm>
            <a:off x="3629466" y="9691408"/>
            <a:ext cx="1252024" cy="1443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61760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38F6B-A2B6-47BC-88FD-4E8317E5769C}"/>
              </a:ext>
            </a:extLst>
          </p:cNvPr>
          <p:cNvSpPr>
            <a:spLocks noGrp="1"/>
          </p:cNvSpPr>
          <p:nvPr>
            <p:ph type="title"/>
          </p:nvPr>
        </p:nvSpPr>
        <p:spPr/>
        <p:txBody>
          <a:bodyPr/>
          <a:lstStyle/>
          <a:p>
            <a:r>
              <a:rPr lang="en-GB" dirty="0"/>
              <a:t>Practice Time!</a:t>
            </a:r>
          </a:p>
        </p:txBody>
      </p:sp>
      <p:sp>
        <p:nvSpPr>
          <p:cNvPr id="4" name="TextBox 3">
            <a:extLst>
              <a:ext uri="{FF2B5EF4-FFF2-40B4-BE49-F238E27FC236}">
                <a16:creationId xmlns:a16="http://schemas.microsoft.com/office/drawing/2014/main" id="{AAFD50C7-666C-4A8C-AE13-8034D6C68EF1}"/>
              </a:ext>
            </a:extLst>
          </p:cNvPr>
          <p:cNvSpPr txBox="1"/>
          <p:nvPr/>
        </p:nvSpPr>
        <p:spPr>
          <a:xfrm>
            <a:off x="562708" y="2039815"/>
            <a:ext cx="4909624" cy="2585323"/>
          </a:xfrm>
          <a:prstGeom prst="rect">
            <a:avLst/>
          </a:prstGeom>
          <a:noFill/>
        </p:spPr>
        <p:txBody>
          <a:bodyPr wrap="square" rtlCol="0">
            <a:spAutoFit/>
          </a:bodyPr>
          <a:lstStyle/>
          <a:p>
            <a:r>
              <a:rPr lang="en-GB" dirty="0"/>
              <a:t>You are now going to have a go at the level 2 practice exam. </a:t>
            </a:r>
          </a:p>
          <a:p>
            <a:endParaRPr lang="en-GB" dirty="0"/>
          </a:p>
          <a:p>
            <a:r>
              <a:rPr lang="en-GB" dirty="0"/>
              <a:t>You have 75 minutes to answer all the questions. </a:t>
            </a:r>
          </a:p>
          <a:p>
            <a:endParaRPr lang="en-GB" dirty="0"/>
          </a:p>
          <a:p>
            <a:r>
              <a:rPr lang="en-GB" dirty="0"/>
              <a:t>There will be a 25 minute break after the practice, so if you receive extra time in exams this can be used.</a:t>
            </a:r>
          </a:p>
        </p:txBody>
      </p:sp>
    </p:spTree>
    <p:extLst>
      <p:ext uri="{BB962C8B-B14F-4D97-AF65-F5344CB8AC3E}">
        <p14:creationId xmlns:p14="http://schemas.microsoft.com/office/powerpoint/2010/main" val="201918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Texts – What is a text?</a:t>
            </a:r>
          </a:p>
        </p:txBody>
      </p:sp>
      <p:sp>
        <p:nvSpPr>
          <p:cNvPr id="3" name="Content Placeholder 2"/>
          <p:cNvSpPr>
            <a:spLocks noGrp="1"/>
          </p:cNvSpPr>
          <p:nvPr>
            <p:ph idx="1"/>
          </p:nvPr>
        </p:nvSpPr>
        <p:spPr>
          <a:xfrm>
            <a:off x="457199" y="1934019"/>
            <a:ext cx="4760786" cy="807150"/>
          </a:xfrm>
        </p:spPr>
        <p:txBody>
          <a:bodyPr/>
          <a:lstStyle/>
          <a:p>
            <a:pPr marL="0" indent="0">
              <a:buNone/>
            </a:pPr>
            <a:r>
              <a:rPr lang="en-GB" dirty="0"/>
              <a:t>You will be dealing with texts in all aspects of FS English… but what is a text?</a:t>
            </a:r>
          </a:p>
          <a:p>
            <a:pPr marL="0" indent="0">
              <a:buNone/>
            </a:pPr>
            <a:endParaRPr lang="en-GB" dirty="0"/>
          </a:p>
        </p:txBody>
      </p:sp>
      <p:sp>
        <p:nvSpPr>
          <p:cNvPr id="4" name="Title 1"/>
          <p:cNvSpPr txBox="1">
            <a:spLocks/>
          </p:cNvSpPr>
          <p:nvPr/>
        </p:nvSpPr>
        <p:spPr>
          <a:xfrm>
            <a:off x="457199" y="2741169"/>
            <a:ext cx="4760786" cy="1143000"/>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ltLang="en-US" dirty="0">
                <a:solidFill>
                  <a:schemeClr val="tx1"/>
                </a:solidFill>
              </a:rPr>
              <a:t>The dictionary definition of the word </a:t>
            </a:r>
            <a:r>
              <a:rPr lang="en-GB" altLang="en-US" b="1" i="1" dirty="0">
                <a:solidFill>
                  <a:schemeClr val="tx1"/>
                </a:solidFill>
              </a:rPr>
              <a:t>TEXT</a:t>
            </a:r>
          </a:p>
        </p:txBody>
      </p:sp>
      <p:sp>
        <p:nvSpPr>
          <p:cNvPr id="5" name="Content Placeholder 2"/>
          <p:cNvSpPr txBox="1">
            <a:spLocks/>
          </p:cNvSpPr>
          <p:nvPr/>
        </p:nvSpPr>
        <p:spPr>
          <a:xfrm>
            <a:off x="457199" y="4032822"/>
            <a:ext cx="4760786" cy="4525963"/>
          </a:xfrm>
          <a:prstGeom prst="rect">
            <a:avLst/>
          </a:prstGeom>
          <a:solidFill>
            <a:schemeClr val="bg1"/>
          </a:solidFill>
          <a:ln>
            <a:solidFill>
              <a:srgbClr val="FF0000"/>
            </a:solidFill>
          </a:ln>
        </p:spPr>
        <p:txBody>
          <a:bodyPr vert="horz" lIns="91440" tIns="45720" rIns="91440" bIns="45720" rtlCol="0">
            <a:normAutofit/>
          </a:bodyPr>
          <a:lstStyle>
            <a:lvl1pPr marL="257175" indent="-257175" algn="l" defTabSz="342900" rtl="0" eaLnBrk="1" latinLnBrk="0" hangingPunct="1">
              <a:spcBef>
                <a:spcPts val="750"/>
              </a:spcBef>
              <a:spcAft>
                <a:spcPts val="0"/>
              </a:spcAft>
              <a:buClr>
                <a:schemeClr val="accent1">
                  <a:lumMod val="75000"/>
                </a:schemeClr>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lumMod val="75000"/>
                </a:schemeClr>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FontTx/>
              <a:buNone/>
              <a:defRPr/>
            </a:pPr>
            <a:r>
              <a:rPr lang="en-GB" sz="2400" dirty="0"/>
              <a:t>Noun,</a:t>
            </a:r>
          </a:p>
          <a:p>
            <a:pPr marL="0" indent="0" algn="ctr">
              <a:buFontTx/>
              <a:buNone/>
              <a:defRPr/>
            </a:pPr>
            <a:r>
              <a:rPr lang="en-GB" sz="2400" dirty="0">
                <a:solidFill>
                  <a:srgbClr val="FF0000"/>
                </a:solidFill>
              </a:rPr>
              <a:t>1) A BOOK OR OTHER WRITTEN WORK</a:t>
            </a:r>
          </a:p>
          <a:p>
            <a:pPr marL="0" indent="0" algn="ctr">
              <a:buFontTx/>
              <a:buNone/>
              <a:defRPr/>
            </a:pPr>
            <a:endParaRPr lang="en-GB" sz="2400" dirty="0"/>
          </a:p>
          <a:p>
            <a:pPr marL="0" indent="0" algn="ctr">
              <a:buFontTx/>
              <a:buNone/>
              <a:defRPr/>
            </a:pPr>
            <a:r>
              <a:rPr lang="en-GB" sz="2400" dirty="0">
                <a:solidFill>
                  <a:srgbClr val="00B0F0"/>
                </a:solidFill>
              </a:rPr>
              <a:t>2) THE MAIN PART OF WRITTEN WORK, NOT INCLUDING PICTURES AND DIAGRAMS ETC.,</a:t>
            </a:r>
          </a:p>
          <a:p>
            <a:pPr marL="0" indent="0" algn="ctr">
              <a:buFontTx/>
              <a:buNone/>
              <a:defRPr/>
            </a:pPr>
            <a:endParaRPr lang="en-GB" sz="2400" dirty="0">
              <a:solidFill>
                <a:schemeClr val="accent2"/>
              </a:solidFill>
            </a:endParaRPr>
          </a:p>
          <a:p>
            <a:pPr marL="0" indent="0" algn="ctr">
              <a:buFontTx/>
              <a:buNone/>
              <a:defRPr/>
            </a:pPr>
            <a:r>
              <a:rPr lang="en-GB" sz="2400" dirty="0">
                <a:solidFill>
                  <a:srgbClr val="FFC000"/>
                </a:solidFill>
              </a:rPr>
              <a:t>3) WRITTEN OR PRINTED WORK FROM A COMPUTER</a:t>
            </a:r>
          </a:p>
        </p:txBody>
      </p:sp>
      <p:sp>
        <p:nvSpPr>
          <p:cNvPr id="6" name="Content Placeholder 2"/>
          <p:cNvSpPr txBox="1">
            <a:spLocks/>
          </p:cNvSpPr>
          <p:nvPr/>
        </p:nvSpPr>
        <p:spPr>
          <a:xfrm>
            <a:off x="457199" y="9113838"/>
            <a:ext cx="4760786" cy="2049462"/>
          </a:xfrm>
          <a:prstGeom prst="rect">
            <a:avLst/>
          </a:prstGeom>
        </p:spPr>
        <p:txBody>
          <a:bodyPr vert="horz" lIns="91440" tIns="45720" rIns="91440" bIns="45720" rtlCol="0">
            <a:normAutofit/>
          </a:bodyPr>
          <a:lstStyle>
            <a:lvl1pPr marL="257175" indent="-257175" algn="l" defTabSz="342900" rtl="0" eaLnBrk="1" latinLnBrk="0" hangingPunct="1">
              <a:spcBef>
                <a:spcPts val="750"/>
              </a:spcBef>
              <a:spcAft>
                <a:spcPts val="0"/>
              </a:spcAft>
              <a:buClr>
                <a:schemeClr val="accent1">
                  <a:lumMod val="75000"/>
                </a:schemeClr>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lumMod val="75000"/>
                </a:schemeClr>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Font typeface="Wingdings 3" charset="2"/>
              <a:buNone/>
            </a:pPr>
            <a:r>
              <a:rPr lang="en-GB" dirty="0"/>
              <a:t>So basically, any written work is a text! You will be given three texts to look at in the reading exam and expected to produce 2 texts for the writing exam.</a:t>
            </a:r>
          </a:p>
          <a:p>
            <a:pPr marL="0" indent="0">
              <a:buFont typeface="Wingdings 3" charset="2"/>
              <a:buNone/>
            </a:pPr>
            <a:endParaRPr lang="en-GB" dirty="0"/>
          </a:p>
          <a:p>
            <a:pPr marL="0" indent="0">
              <a:buFont typeface="Wingdings 3" charset="2"/>
              <a:buNone/>
            </a:pPr>
            <a:r>
              <a:rPr lang="en-GB" dirty="0"/>
              <a:t>All texts have purposes, but what is the purpose of an advert? What is the purpose of a review?</a:t>
            </a:r>
          </a:p>
        </p:txBody>
      </p:sp>
    </p:spTree>
    <p:extLst>
      <p:ext uri="{BB962C8B-B14F-4D97-AF65-F5344CB8AC3E}">
        <p14:creationId xmlns:p14="http://schemas.microsoft.com/office/powerpoint/2010/main" val="39572304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5224F-0EEE-45C5-BA7A-E136251E8ADE}"/>
              </a:ext>
            </a:extLst>
          </p:cNvPr>
          <p:cNvSpPr>
            <a:spLocks noGrp="1"/>
          </p:cNvSpPr>
          <p:nvPr>
            <p:ph type="title"/>
          </p:nvPr>
        </p:nvSpPr>
        <p:spPr>
          <a:xfrm>
            <a:off x="457199" y="514078"/>
            <a:ext cx="4760785" cy="2348089"/>
          </a:xfrm>
        </p:spPr>
        <p:txBody>
          <a:bodyPr/>
          <a:lstStyle/>
          <a:p>
            <a:r>
              <a:rPr lang="en-GB" dirty="0"/>
              <a:t>Marking and Exemplars</a:t>
            </a:r>
          </a:p>
        </p:txBody>
      </p:sp>
      <p:graphicFrame>
        <p:nvGraphicFramePr>
          <p:cNvPr id="4" name="Table 3">
            <a:extLst>
              <a:ext uri="{FF2B5EF4-FFF2-40B4-BE49-F238E27FC236}">
                <a16:creationId xmlns:a16="http://schemas.microsoft.com/office/drawing/2014/main" id="{A84485B6-02C9-4F49-865E-6A1E2775F366}"/>
              </a:ext>
            </a:extLst>
          </p:cNvPr>
          <p:cNvGraphicFramePr>
            <a:graphicFrameLocks noGrp="1"/>
          </p:cNvGraphicFramePr>
          <p:nvPr>
            <p:extLst>
              <p:ext uri="{D42A27DB-BD31-4B8C-83A1-F6EECF244321}">
                <p14:modId xmlns:p14="http://schemas.microsoft.com/office/powerpoint/2010/main" val="2208925873"/>
              </p:ext>
            </p:extLst>
          </p:nvPr>
        </p:nvGraphicFramePr>
        <p:xfrm>
          <a:off x="457198" y="1069318"/>
          <a:ext cx="5648180" cy="10028311"/>
        </p:xfrm>
        <a:graphic>
          <a:graphicData uri="http://schemas.openxmlformats.org/drawingml/2006/table">
            <a:tbl>
              <a:tblPr/>
              <a:tblGrid>
                <a:gridCol w="2824090">
                  <a:extLst>
                    <a:ext uri="{9D8B030D-6E8A-4147-A177-3AD203B41FA5}">
                      <a16:colId xmlns:a16="http://schemas.microsoft.com/office/drawing/2014/main" val="1244731931"/>
                    </a:ext>
                  </a:extLst>
                </a:gridCol>
                <a:gridCol w="2824090">
                  <a:extLst>
                    <a:ext uri="{9D8B030D-6E8A-4147-A177-3AD203B41FA5}">
                      <a16:colId xmlns:a16="http://schemas.microsoft.com/office/drawing/2014/main" val="2616031617"/>
                    </a:ext>
                  </a:extLst>
                </a:gridCol>
              </a:tblGrid>
              <a:tr h="418514">
                <a:tc>
                  <a:txBody>
                    <a:bodyPr/>
                    <a:lstStyle/>
                    <a:p>
                      <a:r>
                        <a:rPr lang="en-GB" sz="1600" b="1" dirty="0"/>
                        <a:t>Question Number &amp; Type</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r>
                        <a:rPr lang="en-GB" sz="1600" b="1" dirty="0"/>
                        <a:t>Points Scored/Total Points</a:t>
                      </a: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330555812"/>
                  </a:ext>
                </a:extLst>
              </a:tr>
              <a:tr h="418514">
                <a:tc>
                  <a:txBody>
                    <a:bodyPr/>
                    <a:lstStyle/>
                    <a:p>
                      <a:r>
                        <a:rPr lang="en-GB" dirty="0"/>
                        <a:t>1. – Finding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939268"/>
                  </a:ext>
                </a:extLst>
              </a:tr>
              <a:tr h="418513">
                <a:tc>
                  <a:txBody>
                    <a:bodyPr/>
                    <a:lstStyle/>
                    <a:p>
                      <a:r>
                        <a:rPr lang="en-GB" dirty="0"/>
                        <a:t>2. – Multiple choice, single option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5243125"/>
                  </a:ext>
                </a:extLst>
              </a:tr>
              <a:tr h="418514">
                <a:tc>
                  <a:txBody>
                    <a:bodyPr/>
                    <a:lstStyle/>
                    <a:p>
                      <a:r>
                        <a:rPr lang="en-GB" dirty="0"/>
                        <a:t>3. – Multiple choice, multiple options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0670526"/>
                  </a:ext>
                </a:extLst>
              </a:tr>
              <a:tr h="418514">
                <a:tc>
                  <a:txBody>
                    <a:bodyPr/>
                    <a:lstStyle/>
                    <a:p>
                      <a:r>
                        <a:rPr lang="en-GB" dirty="0"/>
                        <a:t>4. – Matching subtitles to paragraphs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7334691"/>
                  </a:ext>
                </a:extLst>
              </a:tr>
              <a:tr h="418514">
                <a:tc>
                  <a:txBody>
                    <a:bodyPr/>
                    <a:lstStyle/>
                    <a:p>
                      <a:r>
                        <a:rPr lang="en-GB" b="1" dirty="0"/>
                        <a:t>Section A 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GB" b="1"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426247529"/>
                  </a:ext>
                </a:extLst>
              </a:tr>
              <a:tr h="418514">
                <a:tc>
                  <a:txBody>
                    <a:bodyPr/>
                    <a:lstStyle/>
                    <a:p>
                      <a:r>
                        <a:rPr lang="en-GB" dirty="0"/>
                        <a:t>5. – Explaining quotations from text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2833901"/>
                  </a:ext>
                </a:extLst>
              </a:tr>
              <a:tr h="418514">
                <a:tc>
                  <a:txBody>
                    <a:bodyPr/>
                    <a:lstStyle/>
                    <a:p>
                      <a:r>
                        <a:rPr lang="en-GB" dirty="0"/>
                        <a:t>6. – Multiple choice, single option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5525913"/>
                  </a:ext>
                </a:extLst>
              </a:tr>
              <a:tr h="418514">
                <a:tc>
                  <a:txBody>
                    <a:bodyPr/>
                    <a:lstStyle/>
                    <a:p>
                      <a:r>
                        <a:rPr lang="en-GB" dirty="0"/>
                        <a:t>7. - Finding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4497296"/>
                  </a:ext>
                </a:extLst>
              </a:tr>
              <a:tr h="418514">
                <a:tc>
                  <a:txBody>
                    <a:bodyPr/>
                    <a:lstStyle/>
                    <a:p>
                      <a:r>
                        <a:rPr lang="en-GB" dirty="0"/>
                        <a:t>8. – Identifying problems and solutions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9691734"/>
                  </a:ext>
                </a:extLst>
              </a:tr>
              <a:tr h="418514">
                <a:tc>
                  <a:txBody>
                    <a:bodyPr/>
                    <a:lstStyle/>
                    <a:p>
                      <a:r>
                        <a:rPr lang="en-GB" b="1" dirty="0"/>
                        <a:t>Section B 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GB" b="1"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953970665"/>
                  </a:ext>
                </a:extLst>
              </a:tr>
              <a:tr h="418514">
                <a:tc>
                  <a:txBody>
                    <a:bodyPr/>
                    <a:lstStyle/>
                    <a:p>
                      <a:r>
                        <a:rPr lang="en-GB" dirty="0"/>
                        <a:t>9. – Finding quotations to back up point of view provided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7774752"/>
                  </a:ext>
                </a:extLst>
              </a:tr>
              <a:tr h="418514">
                <a:tc>
                  <a:txBody>
                    <a:bodyPr/>
                    <a:lstStyle/>
                    <a:p>
                      <a:r>
                        <a:rPr lang="en-GB" dirty="0"/>
                        <a:t>10. – Identifying language features and providing examples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5700968"/>
                  </a:ext>
                </a:extLst>
              </a:tr>
              <a:tr h="418514">
                <a:tc>
                  <a:txBody>
                    <a:bodyPr/>
                    <a:lstStyle/>
                    <a:p>
                      <a:r>
                        <a:rPr lang="en-GB" dirty="0"/>
                        <a:t>11. – Multiple choice, single option of quotation to back up provided point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56220258"/>
                  </a:ext>
                </a:extLst>
              </a:tr>
              <a:tr h="418514">
                <a:tc>
                  <a:txBody>
                    <a:bodyPr/>
                    <a:lstStyle/>
                    <a:p>
                      <a:r>
                        <a:rPr lang="en-GB" b="1" dirty="0"/>
                        <a:t>Section C 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GB" b="1"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605736261"/>
                  </a:ext>
                </a:extLst>
              </a:tr>
              <a:tr h="418514">
                <a:tc>
                  <a:txBody>
                    <a:bodyPr/>
                    <a:lstStyle/>
                    <a:p>
                      <a:r>
                        <a:rPr lang="en-GB" dirty="0"/>
                        <a:t>12. – Replacing words with synonyms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4246642"/>
                  </a:ext>
                </a:extLst>
              </a:tr>
              <a:tr h="418513">
                <a:tc>
                  <a:txBody>
                    <a:bodyPr/>
                    <a:lstStyle/>
                    <a:p>
                      <a:r>
                        <a:rPr lang="en-GB" dirty="0"/>
                        <a:t>13. – Comparing texts for similarities and providing quotes from each text to support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9905253"/>
                  </a:ext>
                </a:extLst>
              </a:tr>
              <a:tr h="418514">
                <a:tc>
                  <a:txBody>
                    <a:bodyPr/>
                    <a:lstStyle/>
                    <a:p>
                      <a:r>
                        <a:rPr lang="en-GB" dirty="0"/>
                        <a:t>14. – Multiple choice, single option applying to </a:t>
                      </a:r>
                      <a:r>
                        <a:rPr lang="en-GB" i="1" dirty="0"/>
                        <a:t>two </a:t>
                      </a:r>
                      <a:r>
                        <a:rPr lang="en-GB" i="0" dirty="0"/>
                        <a:t> texts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4584785"/>
                  </a:ext>
                </a:extLst>
              </a:tr>
              <a:tr h="222885">
                <a:tc>
                  <a:txBody>
                    <a:bodyPr/>
                    <a:lstStyle/>
                    <a:p>
                      <a:r>
                        <a:rPr lang="en-GB" dirty="0"/>
                        <a:t>15. – Identifying information across </a:t>
                      </a:r>
                      <a:r>
                        <a:rPr lang="en-GB" i="1" dirty="0"/>
                        <a:t>all</a:t>
                      </a:r>
                      <a:r>
                        <a:rPr lang="en-GB" dirty="0"/>
                        <a:t> texts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830618"/>
                  </a:ext>
                </a:extLst>
              </a:tr>
              <a:tr h="368300">
                <a:tc>
                  <a:txBody>
                    <a:bodyPr/>
                    <a:lstStyle/>
                    <a:p>
                      <a:r>
                        <a:rPr lang="en-GB" b="1" dirty="0"/>
                        <a:t>Section D 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GB" b="1"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299952350"/>
                  </a:ext>
                </a:extLst>
              </a:tr>
              <a:tr h="368300">
                <a:tc>
                  <a:txBody>
                    <a:bodyPr/>
                    <a:lstStyle/>
                    <a:p>
                      <a:r>
                        <a:rPr lang="en-GB" dirty="0"/>
                        <a:t>Total Points: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5009842"/>
                  </a:ext>
                </a:extLst>
              </a:tr>
            </a:tbl>
          </a:graphicData>
        </a:graphic>
      </p:graphicFrame>
    </p:spTree>
    <p:extLst>
      <p:ext uri="{BB962C8B-B14F-4D97-AF65-F5344CB8AC3E}">
        <p14:creationId xmlns:p14="http://schemas.microsoft.com/office/powerpoint/2010/main" val="1969481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E82F8-0A88-4448-877A-D1B3697BCFC8}"/>
              </a:ext>
            </a:extLst>
          </p:cNvPr>
          <p:cNvSpPr>
            <a:spLocks noGrp="1"/>
          </p:cNvSpPr>
          <p:nvPr>
            <p:ph type="title"/>
          </p:nvPr>
        </p:nvSpPr>
        <p:spPr/>
        <p:txBody>
          <a:bodyPr/>
          <a:lstStyle/>
          <a:p>
            <a:r>
              <a:rPr lang="en-GB" dirty="0"/>
              <a:t>Further Practice with Past Papers</a:t>
            </a:r>
          </a:p>
        </p:txBody>
      </p:sp>
      <p:sp>
        <p:nvSpPr>
          <p:cNvPr id="4" name="TextBox 3">
            <a:extLst>
              <a:ext uri="{FF2B5EF4-FFF2-40B4-BE49-F238E27FC236}">
                <a16:creationId xmlns:a16="http://schemas.microsoft.com/office/drawing/2014/main" id="{B20E05D1-F164-4059-B940-280AB457359F}"/>
              </a:ext>
            </a:extLst>
          </p:cNvPr>
          <p:cNvSpPr txBox="1"/>
          <p:nvPr/>
        </p:nvSpPr>
        <p:spPr>
          <a:xfrm>
            <a:off x="759655" y="2574388"/>
            <a:ext cx="4458330" cy="3139321"/>
          </a:xfrm>
          <a:prstGeom prst="rect">
            <a:avLst/>
          </a:prstGeom>
          <a:noFill/>
        </p:spPr>
        <p:txBody>
          <a:bodyPr wrap="square" rtlCol="0">
            <a:spAutoFit/>
          </a:bodyPr>
          <a:lstStyle/>
          <a:p>
            <a:r>
              <a:rPr lang="en-GB" dirty="0"/>
              <a:t>You now have time to work with more practice papers before your exam. </a:t>
            </a:r>
          </a:p>
          <a:p>
            <a:endParaRPr lang="en-GB" dirty="0"/>
          </a:p>
          <a:p>
            <a:r>
              <a:rPr lang="en-GB" dirty="0"/>
              <a:t>If you noticed a specific type of question causing you issues in the previous practice, then focus on those types of questions now. </a:t>
            </a:r>
          </a:p>
          <a:p>
            <a:endParaRPr lang="en-GB" dirty="0"/>
          </a:p>
          <a:p>
            <a:r>
              <a:rPr lang="en-GB" dirty="0"/>
              <a:t>Work with your trainer for extra help on how to work with the texts and break apart the information required.</a:t>
            </a:r>
          </a:p>
        </p:txBody>
      </p:sp>
    </p:spTree>
    <p:extLst>
      <p:ext uri="{BB962C8B-B14F-4D97-AF65-F5344CB8AC3E}">
        <p14:creationId xmlns:p14="http://schemas.microsoft.com/office/powerpoint/2010/main" val="23281391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4668" y="0"/>
            <a:ext cx="685800" cy="12192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7785" y="6544734"/>
            <a:ext cx="2679502" cy="5647266"/>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8054" y="-15052"/>
            <a:ext cx="1691634" cy="12207052"/>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5410" y="-15052"/>
            <a:ext cx="1456064" cy="12207052"/>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911" y="5418666"/>
            <a:ext cx="1833563" cy="677333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130" y="-15052"/>
            <a:ext cx="1605559" cy="12207052"/>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7536" y="6381985"/>
            <a:ext cx="1022152" cy="5810015"/>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Shape 23">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96661" y="-15052"/>
            <a:ext cx="5161339" cy="12207052"/>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539814" y="2464041"/>
            <a:ext cx="4055713" cy="5783683"/>
          </a:xfrm>
        </p:spPr>
        <p:txBody>
          <a:bodyPr>
            <a:normAutofit/>
          </a:bodyPr>
          <a:lstStyle/>
          <a:p>
            <a:pPr algn="l"/>
            <a:r>
              <a:rPr lang="en-GB" sz="5400" dirty="0">
                <a:solidFill>
                  <a:srgbClr val="FFFFFF"/>
                </a:solidFill>
              </a:rPr>
              <a:t>Good Luck!</a:t>
            </a:r>
          </a:p>
        </p:txBody>
      </p:sp>
      <p:sp>
        <p:nvSpPr>
          <p:cNvPr id="3" name="Subtitle 2"/>
          <p:cNvSpPr>
            <a:spLocks noGrp="1"/>
          </p:cNvSpPr>
          <p:nvPr>
            <p:ph type="subTitle" idx="1"/>
          </p:nvPr>
        </p:nvSpPr>
        <p:spPr>
          <a:xfrm>
            <a:off x="2599268" y="8395535"/>
            <a:ext cx="3245067" cy="2108636"/>
          </a:xfrm>
        </p:spPr>
        <p:txBody>
          <a:bodyPr>
            <a:normAutofit/>
          </a:bodyPr>
          <a:lstStyle/>
          <a:p>
            <a:pPr algn="l"/>
            <a:r>
              <a:rPr lang="en-GB" dirty="0">
                <a:solidFill>
                  <a:srgbClr val="FFFFFF">
                    <a:alpha val="70000"/>
                  </a:srgbClr>
                </a:solidFill>
              </a:rPr>
              <a:t>Intensive Day - Reading Booklet – 2019 Specification</a:t>
            </a:r>
          </a:p>
        </p:txBody>
      </p:sp>
      <p:sp>
        <p:nvSpPr>
          <p:cNvPr id="26" name="Isosceles Triangle 25">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151110" y="5929264"/>
            <a:ext cx="392284" cy="104872"/>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9C81CAF-E0A8-4688-BB10-2EC2ADF48D44}"/>
              </a:ext>
            </a:extLst>
          </p:cNvPr>
          <p:cNvSpPr txBox="1"/>
          <p:nvPr/>
        </p:nvSpPr>
        <p:spPr>
          <a:xfrm>
            <a:off x="2432790" y="1017687"/>
            <a:ext cx="4124198" cy="5078313"/>
          </a:xfrm>
          <a:prstGeom prst="rect">
            <a:avLst/>
          </a:prstGeom>
          <a:noFill/>
        </p:spPr>
        <p:txBody>
          <a:bodyPr wrap="square" rtlCol="0">
            <a:spAutoFit/>
          </a:bodyPr>
          <a:lstStyle/>
          <a:p>
            <a:r>
              <a:rPr lang="en-GB" dirty="0"/>
              <a:t>Things to remember in the exam:</a:t>
            </a:r>
          </a:p>
          <a:p>
            <a:endParaRPr lang="en-GB" dirty="0"/>
          </a:p>
          <a:p>
            <a:pPr marL="285750" indent="-285750">
              <a:buFont typeface="Arial" panose="020B0604020202020204" pitchFamily="34" charset="0"/>
              <a:buChar char="•"/>
            </a:pPr>
            <a:r>
              <a:rPr lang="en-GB" dirty="0"/>
              <a:t>Read all three texts in full before you even look at the first question.</a:t>
            </a:r>
          </a:p>
          <a:p>
            <a:pPr marL="285750" indent="-285750">
              <a:buFont typeface="Arial" panose="020B0604020202020204" pitchFamily="34" charset="0"/>
              <a:buChar char="•"/>
            </a:pPr>
            <a:r>
              <a:rPr lang="en-GB" dirty="0"/>
              <a:t>Read through the questions, and start using the skills we have talked about.</a:t>
            </a:r>
          </a:p>
          <a:p>
            <a:pPr marL="285750" indent="-285750">
              <a:buFont typeface="Arial" panose="020B0604020202020204" pitchFamily="34" charset="0"/>
              <a:buChar char="•"/>
            </a:pPr>
            <a:r>
              <a:rPr lang="en-GB" dirty="0"/>
              <a:t>Skim the texts for </a:t>
            </a:r>
            <a:r>
              <a:rPr lang="en-GB" b="1" dirty="0"/>
              <a:t>general</a:t>
            </a:r>
            <a:r>
              <a:rPr lang="en-GB" dirty="0"/>
              <a:t> information, Scan the texts for </a:t>
            </a:r>
            <a:r>
              <a:rPr lang="en-GB" i="1" dirty="0"/>
              <a:t>specific</a:t>
            </a:r>
            <a:r>
              <a:rPr lang="en-GB" dirty="0"/>
              <a:t> information!</a:t>
            </a:r>
          </a:p>
          <a:p>
            <a:pPr marL="285750" indent="-285750">
              <a:buFont typeface="Arial" panose="020B0604020202020204" pitchFamily="34" charset="0"/>
              <a:buChar char="•"/>
            </a:pPr>
            <a:r>
              <a:rPr lang="en-GB" dirty="0"/>
              <a:t>You have 75 minutes to read all the texts and answer the questions inside. </a:t>
            </a:r>
          </a:p>
          <a:p>
            <a:pPr marL="285750" indent="-285750">
              <a:buFont typeface="Arial" panose="020B0604020202020204" pitchFamily="34" charset="0"/>
              <a:buChar char="•"/>
            </a:pPr>
            <a:r>
              <a:rPr lang="en-GB" dirty="0"/>
              <a:t>Remember to look for both explicit and implicit information in texts.</a:t>
            </a:r>
          </a:p>
          <a:p>
            <a:pPr marL="285750" indent="-285750">
              <a:buFont typeface="Arial" panose="020B0604020202020204" pitchFamily="34" charset="0"/>
              <a:buChar char="•"/>
            </a:pPr>
            <a:r>
              <a:rPr lang="en-GB" dirty="0"/>
              <a:t>Check and see if the text is using Facts, Opinions or even a Mixture of both!</a:t>
            </a:r>
          </a:p>
        </p:txBody>
      </p:sp>
    </p:spTree>
    <p:extLst>
      <p:ext uri="{BB962C8B-B14F-4D97-AF65-F5344CB8AC3E}">
        <p14:creationId xmlns:p14="http://schemas.microsoft.com/office/powerpoint/2010/main" val="77927622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818" y="7607300"/>
            <a:ext cx="3162300" cy="3162300"/>
          </a:xfrm>
          <a:prstGeom prst="rect">
            <a:avLst/>
          </a:prstGeom>
        </p:spPr>
      </p:pic>
      <p:sp>
        <p:nvSpPr>
          <p:cNvPr id="2" name="Title 1"/>
          <p:cNvSpPr>
            <a:spLocks noGrp="1"/>
          </p:cNvSpPr>
          <p:nvPr>
            <p:ph type="title"/>
          </p:nvPr>
        </p:nvSpPr>
        <p:spPr/>
        <p:txBody>
          <a:bodyPr/>
          <a:lstStyle/>
          <a:p>
            <a:r>
              <a:rPr lang="en-GB" dirty="0"/>
              <a:t>Texts – What is the purpose?</a:t>
            </a:r>
          </a:p>
        </p:txBody>
      </p:sp>
      <p:sp>
        <p:nvSpPr>
          <p:cNvPr id="5" name="Content Placeholder 2"/>
          <p:cNvSpPr txBox="1">
            <a:spLocks/>
          </p:cNvSpPr>
          <p:nvPr/>
        </p:nvSpPr>
        <p:spPr>
          <a:xfrm>
            <a:off x="457200" y="2081212"/>
            <a:ext cx="4533900" cy="9628187"/>
          </a:xfrm>
          <a:prstGeom prst="rect">
            <a:avLst/>
          </a:prstGeom>
        </p:spPr>
        <p:txBody>
          <a:bodyPr vert="horz" lIns="91440" tIns="45720" rIns="91440" bIns="45720" rtlCol="0">
            <a:normAutofit/>
          </a:bodyPr>
          <a:lstStyle>
            <a:lvl1pPr marL="257175" indent="-257175" algn="l" defTabSz="342900" rtl="0" eaLnBrk="1" latinLnBrk="0" hangingPunct="1">
              <a:spcBef>
                <a:spcPts val="750"/>
              </a:spcBef>
              <a:spcAft>
                <a:spcPts val="0"/>
              </a:spcAft>
              <a:buClr>
                <a:schemeClr val="accent1">
                  <a:lumMod val="75000"/>
                </a:schemeClr>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lumMod val="75000"/>
                </a:schemeClr>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FontTx/>
              <a:buNone/>
            </a:pPr>
            <a:r>
              <a:rPr lang="en-US" altLang="en-US" sz="1300" b="1" dirty="0">
                <a:solidFill>
                  <a:schemeClr val="tx1"/>
                </a:solidFill>
                <a:latin typeface="+mj-lt"/>
              </a:rPr>
              <a:t>What is the main purpose?</a:t>
            </a:r>
          </a:p>
          <a:p>
            <a:pPr marL="0" indent="0">
              <a:buFontTx/>
              <a:buNone/>
            </a:pPr>
            <a:endParaRPr lang="en-US" altLang="en-US" sz="1300" dirty="0">
              <a:solidFill>
                <a:schemeClr val="tx1"/>
              </a:solidFill>
              <a:latin typeface="+mj-lt"/>
            </a:endParaRPr>
          </a:p>
          <a:p>
            <a:pPr marL="0" indent="0">
              <a:buFontTx/>
              <a:buNone/>
            </a:pPr>
            <a:r>
              <a:rPr lang="en-US" altLang="en-US" sz="1300" dirty="0">
                <a:solidFill>
                  <a:schemeClr val="tx1"/>
                </a:solidFill>
                <a:latin typeface="+mj-lt"/>
              </a:rPr>
              <a:t>Every text that we come across has a purpose;</a:t>
            </a:r>
          </a:p>
          <a:p>
            <a:pPr marL="0" indent="0">
              <a:buFontTx/>
              <a:buNone/>
            </a:pPr>
            <a:endParaRPr lang="en-US" altLang="en-US" sz="1300" dirty="0">
              <a:solidFill>
                <a:schemeClr val="tx1"/>
              </a:solidFill>
              <a:latin typeface="+mj-lt"/>
            </a:endParaRPr>
          </a:p>
          <a:p>
            <a:pPr marL="0" indent="0">
              <a:buFontTx/>
              <a:buNone/>
            </a:pPr>
            <a:r>
              <a:rPr lang="en-US" altLang="en-US" sz="1300" dirty="0">
                <a:solidFill>
                  <a:schemeClr val="tx1"/>
                </a:solidFill>
                <a:latin typeface="+mj-lt"/>
              </a:rPr>
              <a:t>The purpose is the reason for the text being composed/written. </a:t>
            </a:r>
          </a:p>
          <a:p>
            <a:pPr marL="0" indent="0">
              <a:buFontTx/>
              <a:buNone/>
            </a:pPr>
            <a:endParaRPr lang="en-US" altLang="en-US" sz="1300" dirty="0">
              <a:solidFill>
                <a:schemeClr val="tx1"/>
              </a:solidFill>
              <a:latin typeface="+mj-lt"/>
            </a:endParaRPr>
          </a:p>
          <a:p>
            <a:pPr marL="0" indent="0">
              <a:buFontTx/>
              <a:buNone/>
            </a:pPr>
            <a:r>
              <a:rPr lang="en-US" altLang="en-US" sz="1300" dirty="0">
                <a:solidFill>
                  <a:schemeClr val="tx1"/>
                </a:solidFill>
                <a:latin typeface="+mj-lt"/>
              </a:rPr>
              <a:t>For example;</a:t>
            </a:r>
          </a:p>
          <a:p>
            <a:pPr marL="0" indent="0">
              <a:buFontTx/>
              <a:buNone/>
            </a:pPr>
            <a:r>
              <a:rPr lang="en-US" altLang="en-US" sz="1300" dirty="0">
                <a:solidFill>
                  <a:schemeClr val="tx1"/>
                </a:solidFill>
                <a:latin typeface="+mj-lt"/>
              </a:rPr>
              <a:t>The purpose of an advertisements is to persuade. </a:t>
            </a:r>
          </a:p>
          <a:p>
            <a:pPr marL="0" indent="0">
              <a:buFontTx/>
              <a:buNone/>
            </a:pPr>
            <a:endParaRPr lang="en-US" altLang="en-US" sz="1300" dirty="0">
              <a:solidFill>
                <a:schemeClr val="tx1"/>
              </a:solidFill>
              <a:latin typeface="+mj-lt"/>
            </a:endParaRPr>
          </a:p>
          <a:p>
            <a:pPr marL="0" indent="0">
              <a:buFontTx/>
              <a:buNone/>
            </a:pPr>
            <a:endParaRPr lang="en-US" altLang="en-US" sz="1300" dirty="0">
              <a:solidFill>
                <a:schemeClr val="tx1"/>
              </a:solidFill>
              <a:latin typeface="+mj-lt"/>
            </a:endParaRPr>
          </a:p>
          <a:p>
            <a:pPr marL="0" indent="0">
              <a:buFontTx/>
              <a:buNone/>
            </a:pPr>
            <a:endParaRPr lang="en-US" altLang="en-US" sz="1300" dirty="0">
              <a:solidFill>
                <a:schemeClr val="tx1"/>
              </a:solidFill>
              <a:latin typeface="+mj-lt"/>
            </a:endParaRPr>
          </a:p>
          <a:p>
            <a:pPr marL="0" indent="0">
              <a:buFontTx/>
              <a:buNone/>
            </a:pPr>
            <a:endParaRPr lang="en-US" altLang="en-US" sz="1300" dirty="0">
              <a:solidFill>
                <a:schemeClr val="tx1"/>
              </a:solidFill>
              <a:latin typeface="+mj-lt"/>
            </a:endParaRPr>
          </a:p>
          <a:p>
            <a:pPr marL="0" indent="0">
              <a:buFontTx/>
              <a:buNone/>
            </a:pPr>
            <a:endParaRPr lang="en-US" altLang="en-US" sz="1300" dirty="0">
              <a:solidFill>
                <a:schemeClr val="tx1"/>
              </a:solidFill>
              <a:latin typeface="+mj-lt"/>
            </a:endParaRPr>
          </a:p>
          <a:p>
            <a:pPr marL="0" indent="0">
              <a:buFontTx/>
              <a:buNone/>
            </a:pPr>
            <a:endParaRPr lang="en-US" altLang="en-US" sz="1300" dirty="0">
              <a:solidFill>
                <a:schemeClr val="tx1"/>
              </a:solidFill>
              <a:latin typeface="+mj-lt"/>
            </a:endParaRPr>
          </a:p>
          <a:p>
            <a:pPr marL="0" indent="0">
              <a:buFontTx/>
              <a:buNone/>
            </a:pPr>
            <a:endParaRPr lang="en-US" altLang="en-US" sz="1300" dirty="0">
              <a:solidFill>
                <a:schemeClr val="tx1"/>
              </a:solidFill>
              <a:latin typeface="+mj-lt"/>
            </a:endParaRPr>
          </a:p>
          <a:p>
            <a:pPr marL="0" indent="0">
              <a:buFontTx/>
              <a:buNone/>
            </a:pPr>
            <a:endParaRPr lang="en-US" altLang="en-US" sz="1300" dirty="0">
              <a:solidFill>
                <a:schemeClr val="tx1"/>
              </a:solidFill>
              <a:latin typeface="+mj-lt"/>
            </a:endParaRPr>
          </a:p>
          <a:p>
            <a:pPr marL="0" indent="0">
              <a:buFontTx/>
              <a:buNone/>
            </a:pPr>
            <a:endParaRPr lang="en-US" altLang="en-US" sz="1300" dirty="0">
              <a:solidFill>
                <a:schemeClr val="tx1"/>
              </a:solidFill>
              <a:latin typeface="+mj-lt"/>
            </a:endParaRPr>
          </a:p>
          <a:p>
            <a:pPr marL="0" indent="0">
              <a:buFontTx/>
              <a:buNone/>
            </a:pPr>
            <a:r>
              <a:rPr lang="en-US" altLang="en-US" sz="1300" dirty="0">
                <a:solidFill>
                  <a:schemeClr val="tx1"/>
                </a:solidFill>
                <a:latin typeface="+mj-lt"/>
              </a:rPr>
              <a:t>The purpose of a stop sign is to warn of impending (or possible) danger.</a:t>
            </a:r>
          </a:p>
          <a:p>
            <a:pPr marL="0" indent="0">
              <a:buFontTx/>
              <a:buNone/>
            </a:pPr>
            <a:r>
              <a:rPr lang="en-US" altLang="en-US" sz="1300" dirty="0">
                <a:solidFill>
                  <a:schemeClr val="tx1"/>
                </a:solidFill>
                <a:latin typeface="+mj-lt"/>
              </a:rPr>
              <a:t> </a:t>
            </a:r>
          </a:p>
          <a:p>
            <a:pPr marL="0" indent="0">
              <a:buFontTx/>
              <a:buNone/>
            </a:pPr>
            <a:endParaRPr lang="en-US" altLang="en-US" sz="1300" dirty="0">
              <a:solidFill>
                <a:schemeClr val="tx1"/>
              </a:solidFill>
              <a:latin typeface="+mj-lt"/>
            </a:endParaRPr>
          </a:p>
          <a:p>
            <a:pPr marL="0" indent="0">
              <a:buFontTx/>
              <a:buNone/>
            </a:pPr>
            <a:endParaRPr lang="en-US" altLang="en-US" sz="1300" dirty="0">
              <a:solidFill>
                <a:schemeClr val="tx1"/>
              </a:solidFill>
              <a:latin typeface="+mj-lt"/>
            </a:endParaRPr>
          </a:p>
          <a:p>
            <a:pPr marL="0" indent="0">
              <a:buFontTx/>
              <a:buNone/>
            </a:pPr>
            <a:endParaRPr lang="en-US" altLang="en-US" sz="1300" dirty="0">
              <a:solidFill>
                <a:schemeClr val="tx1"/>
              </a:solidFill>
              <a:latin typeface="+mj-lt"/>
            </a:endParaRPr>
          </a:p>
          <a:p>
            <a:pPr marL="0" indent="0">
              <a:buFontTx/>
              <a:buNone/>
            </a:pPr>
            <a:endParaRPr lang="en-US" altLang="en-US" sz="1300" dirty="0">
              <a:solidFill>
                <a:schemeClr val="tx1"/>
              </a:solidFill>
              <a:latin typeface="+mj-lt"/>
            </a:endParaRPr>
          </a:p>
          <a:p>
            <a:pPr marL="0" indent="0">
              <a:buFontTx/>
              <a:buNone/>
            </a:pPr>
            <a:endParaRPr lang="en-US" altLang="en-US" sz="1300" dirty="0">
              <a:solidFill>
                <a:schemeClr val="tx1"/>
              </a:solidFill>
              <a:latin typeface="+mj-lt"/>
            </a:endParaRPr>
          </a:p>
          <a:p>
            <a:pPr marL="0" indent="0">
              <a:buFontTx/>
              <a:buNone/>
            </a:pPr>
            <a:endParaRPr lang="en-US" altLang="en-US" sz="1300" dirty="0">
              <a:solidFill>
                <a:schemeClr val="tx1"/>
              </a:solidFill>
              <a:latin typeface="+mj-lt"/>
            </a:endParaRPr>
          </a:p>
          <a:p>
            <a:pPr marL="0" indent="0">
              <a:buFontTx/>
              <a:buNone/>
            </a:pPr>
            <a:endParaRPr lang="en-US" altLang="en-US" sz="1300" dirty="0">
              <a:solidFill>
                <a:schemeClr val="tx1"/>
              </a:solidFill>
              <a:latin typeface="+mj-lt"/>
            </a:endParaRPr>
          </a:p>
          <a:p>
            <a:pPr marL="0" indent="0">
              <a:buFontTx/>
              <a:buNone/>
            </a:pPr>
            <a:endParaRPr lang="en-US" altLang="en-US" sz="1300" dirty="0">
              <a:solidFill>
                <a:schemeClr val="tx1"/>
              </a:solidFill>
              <a:latin typeface="+mj-lt"/>
            </a:endParaRPr>
          </a:p>
          <a:p>
            <a:pPr marL="0" indent="0">
              <a:buFontTx/>
              <a:buNone/>
            </a:pPr>
            <a:r>
              <a:rPr lang="en-US" altLang="en-US" sz="1300" dirty="0">
                <a:solidFill>
                  <a:schemeClr val="tx1"/>
                </a:solidFill>
                <a:latin typeface="+mj-lt"/>
              </a:rPr>
              <a:t>In each case, the purpose of a visual text will influence the way in which it is composed/written. </a:t>
            </a:r>
          </a:p>
          <a:p>
            <a:pPr marL="0" indent="0">
              <a:buFontTx/>
              <a:buNone/>
            </a:pPr>
            <a:endParaRPr lang="en-GB" alt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00" y="4853225"/>
            <a:ext cx="3249337" cy="2296875"/>
          </a:xfrm>
          <a:prstGeom prst="rect">
            <a:avLst/>
          </a:prstGeom>
        </p:spPr>
      </p:pic>
    </p:spTree>
    <p:extLst>
      <p:ext uri="{BB962C8B-B14F-4D97-AF65-F5344CB8AC3E}">
        <p14:creationId xmlns:p14="http://schemas.microsoft.com/office/powerpoint/2010/main" val="77119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7" end="1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27" end="2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Text - Purpose</a:t>
            </a:r>
          </a:p>
        </p:txBody>
      </p:sp>
      <p:sp>
        <p:nvSpPr>
          <p:cNvPr id="4" name="TextBox 3"/>
          <p:cNvSpPr txBox="1"/>
          <p:nvPr/>
        </p:nvSpPr>
        <p:spPr>
          <a:xfrm>
            <a:off x="457200" y="2257777"/>
            <a:ext cx="4927600" cy="1200329"/>
          </a:xfrm>
          <a:prstGeom prst="rect">
            <a:avLst/>
          </a:prstGeom>
          <a:noFill/>
        </p:spPr>
        <p:txBody>
          <a:bodyPr wrap="square" rtlCol="0">
            <a:spAutoFit/>
          </a:bodyPr>
          <a:lstStyle/>
          <a:p>
            <a:r>
              <a:rPr lang="en-GB" dirty="0"/>
              <a:t>There are three main types of text that you will encounter.</a:t>
            </a:r>
          </a:p>
          <a:p>
            <a:endParaRPr lang="en-GB" dirty="0"/>
          </a:p>
          <a:p>
            <a:r>
              <a:rPr lang="en-GB" dirty="0"/>
              <a:t>The Big Three are:</a:t>
            </a:r>
          </a:p>
        </p:txBody>
      </p:sp>
      <p:sp>
        <p:nvSpPr>
          <p:cNvPr id="5" name="Content Placeholder 3"/>
          <p:cNvSpPr>
            <a:spLocks noGrp="1"/>
          </p:cNvSpPr>
          <p:nvPr>
            <p:ph sz="half" idx="4294967295"/>
          </p:nvPr>
        </p:nvSpPr>
        <p:spPr>
          <a:xfrm>
            <a:off x="457200" y="3508310"/>
            <a:ext cx="2768600" cy="3235424"/>
          </a:xfrm>
          <a:prstGeom prst="rect">
            <a:avLst/>
          </a:prstGeom>
        </p:spPr>
        <p:txBody>
          <a:bodyPr>
            <a:normAutofit fontScale="70000" lnSpcReduction="20000"/>
          </a:bodyPr>
          <a:lstStyle/>
          <a:p>
            <a:pPr>
              <a:defRPr/>
            </a:pPr>
            <a:r>
              <a:rPr lang="en-GB" sz="3200" b="1" dirty="0">
                <a:solidFill>
                  <a:srgbClr val="0070C0"/>
                </a:solidFill>
              </a:rPr>
              <a:t>To Inform</a:t>
            </a:r>
          </a:p>
          <a:p>
            <a:pPr marL="0" indent="0">
              <a:buFontTx/>
              <a:buNone/>
              <a:defRPr/>
            </a:pPr>
            <a:r>
              <a:rPr lang="en-GB" sz="2800" dirty="0"/>
              <a:t>advise, direct, notify,</a:t>
            </a:r>
          </a:p>
          <a:p>
            <a:pPr marL="0" indent="0">
              <a:buFontTx/>
              <a:buNone/>
              <a:defRPr/>
            </a:pPr>
            <a:r>
              <a:rPr lang="en-GB" sz="2800" dirty="0"/>
              <a:t>explain, tell, enlighten</a:t>
            </a:r>
            <a:r>
              <a:rPr lang="en-GB" sz="3200" dirty="0">
                <a:solidFill>
                  <a:srgbClr val="0070C0"/>
                </a:solidFill>
              </a:rPr>
              <a:t>   </a:t>
            </a:r>
          </a:p>
          <a:p>
            <a:pPr marL="0" indent="0">
              <a:buFontTx/>
              <a:buNone/>
              <a:defRPr/>
            </a:pPr>
            <a:r>
              <a:rPr lang="en-GB" dirty="0"/>
              <a:t>    </a:t>
            </a:r>
          </a:p>
          <a:p>
            <a:pPr marL="0" indent="0">
              <a:buFontTx/>
              <a:buNone/>
              <a:defRPr/>
            </a:pPr>
            <a:endParaRPr lang="en-GB" dirty="0"/>
          </a:p>
          <a:p>
            <a:pPr>
              <a:defRPr/>
            </a:pPr>
            <a:r>
              <a:rPr lang="en-GB" sz="3200" b="1" dirty="0">
                <a:solidFill>
                  <a:srgbClr val="0070C0"/>
                </a:solidFill>
              </a:rPr>
              <a:t>To Persuade</a:t>
            </a:r>
          </a:p>
          <a:p>
            <a:pPr marL="0" indent="0">
              <a:buFontTx/>
              <a:buNone/>
              <a:defRPr/>
            </a:pPr>
            <a:r>
              <a:rPr lang="en-GB" sz="2800" dirty="0"/>
              <a:t>influence, lead, sway,</a:t>
            </a:r>
          </a:p>
          <a:p>
            <a:pPr marL="0" indent="0">
              <a:buFontTx/>
              <a:buNone/>
              <a:defRPr/>
            </a:pPr>
            <a:r>
              <a:rPr lang="en-GB" sz="2800" dirty="0"/>
              <a:t>encourage, entice</a:t>
            </a:r>
          </a:p>
          <a:p>
            <a:pPr marL="0" indent="0">
              <a:buFontTx/>
              <a:buNone/>
              <a:defRPr/>
            </a:pPr>
            <a:endParaRPr lang="en-GB" sz="3200" dirty="0">
              <a:solidFill>
                <a:srgbClr val="0070C0"/>
              </a:solidFill>
            </a:endParaRPr>
          </a:p>
        </p:txBody>
      </p:sp>
      <p:sp>
        <p:nvSpPr>
          <p:cNvPr id="6" name="Content Placeholder 5"/>
          <p:cNvSpPr>
            <a:spLocks noGrp="1"/>
          </p:cNvSpPr>
          <p:nvPr>
            <p:ph sz="quarter" idx="4294967295"/>
          </p:nvPr>
        </p:nvSpPr>
        <p:spPr>
          <a:xfrm>
            <a:off x="3225800" y="2793057"/>
            <a:ext cx="2581275" cy="3184525"/>
          </a:xfrm>
          <a:prstGeom prst="rect">
            <a:avLst/>
          </a:prstGeom>
        </p:spPr>
        <p:txBody>
          <a:bodyPr>
            <a:normAutofit/>
          </a:bodyPr>
          <a:lstStyle/>
          <a:p>
            <a:pPr>
              <a:defRPr/>
            </a:pPr>
            <a:endParaRPr lang="en-GB" sz="2200" b="1" dirty="0">
              <a:solidFill>
                <a:srgbClr val="0070C0"/>
              </a:solidFill>
            </a:endParaRPr>
          </a:p>
          <a:p>
            <a:pPr>
              <a:defRPr/>
            </a:pPr>
            <a:endParaRPr lang="en-GB" sz="2200" b="1" dirty="0">
              <a:solidFill>
                <a:srgbClr val="0070C0"/>
              </a:solidFill>
            </a:endParaRPr>
          </a:p>
          <a:p>
            <a:pPr>
              <a:defRPr/>
            </a:pPr>
            <a:endParaRPr lang="en-GB" sz="2200" b="1" dirty="0">
              <a:solidFill>
                <a:srgbClr val="0070C0"/>
              </a:solidFill>
            </a:endParaRPr>
          </a:p>
          <a:p>
            <a:pPr>
              <a:defRPr/>
            </a:pPr>
            <a:r>
              <a:rPr lang="en-GB" sz="2200" b="1" dirty="0">
                <a:solidFill>
                  <a:srgbClr val="0070C0"/>
                </a:solidFill>
              </a:rPr>
              <a:t>To Instruct</a:t>
            </a:r>
          </a:p>
          <a:p>
            <a:pPr marL="0" indent="0">
              <a:buFontTx/>
              <a:buNone/>
              <a:defRPr/>
            </a:pPr>
            <a:r>
              <a:rPr lang="en-GB" sz="2000" dirty="0"/>
              <a:t>teach, show, coach,</a:t>
            </a:r>
          </a:p>
          <a:p>
            <a:pPr marL="0" indent="0">
              <a:buFontTx/>
              <a:buNone/>
              <a:defRPr/>
            </a:pPr>
            <a:r>
              <a:rPr lang="en-GB" sz="2000" dirty="0"/>
              <a:t>train, educate</a:t>
            </a:r>
          </a:p>
          <a:p>
            <a:pPr marL="0" indent="0">
              <a:buFontTx/>
              <a:buNone/>
              <a:defRPr/>
            </a:pPr>
            <a:endParaRPr lang="en-GB" sz="2200" b="1" dirty="0">
              <a:solidFill>
                <a:srgbClr val="0070C0"/>
              </a:solidFill>
            </a:endParaRPr>
          </a:p>
          <a:p>
            <a:pPr marL="0" indent="0">
              <a:buFontTx/>
              <a:buNone/>
              <a:defRPr/>
            </a:pPr>
            <a:endParaRPr lang="en-GB" sz="2200" b="1" dirty="0">
              <a:solidFill>
                <a:srgbClr val="0070C0"/>
              </a:solidFill>
            </a:endParaRPr>
          </a:p>
        </p:txBody>
      </p:sp>
    </p:spTree>
    <p:extLst>
      <p:ext uri="{BB962C8B-B14F-4D97-AF65-F5344CB8AC3E}">
        <p14:creationId xmlns:p14="http://schemas.microsoft.com/office/powerpoint/2010/main" val="383494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Purpose of Text - Persuasive</a:t>
            </a:r>
          </a:p>
        </p:txBody>
      </p:sp>
      <p:sp>
        <p:nvSpPr>
          <p:cNvPr id="5" name="TextBox 4"/>
          <p:cNvSpPr txBox="1"/>
          <p:nvPr/>
        </p:nvSpPr>
        <p:spPr>
          <a:xfrm>
            <a:off x="457200" y="2057400"/>
            <a:ext cx="4533900" cy="9233297"/>
          </a:xfrm>
          <a:prstGeom prst="rect">
            <a:avLst/>
          </a:prstGeom>
          <a:noFill/>
        </p:spPr>
        <p:txBody>
          <a:bodyPr wrap="square" rtlCol="0">
            <a:spAutoFit/>
          </a:bodyPr>
          <a:lstStyle/>
          <a:p>
            <a:r>
              <a:rPr lang="en-GB" altLang="en-US" b="1" dirty="0"/>
              <a:t>The purpose of Persuasive Texts is that these really want you to DO something, or change your mind!</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Persuasive Texts include:</a:t>
            </a:r>
          </a:p>
          <a:p>
            <a:pPr marL="285750" indent="-285750">
              <a:buFont typeface="Arial" panose="020B0604020202020204" pitchFamily="34" charset="0"/>
              <a:buChar char="•"/>
            </a:pPr>
            <a:r>
              <a:rPr lang="en-GB" dirty="0"/>
              <a:t>Relevant Images</a:t>
            </a:r>
          </a:p>
          <a:p>
            <a:pPr marL="285750" indent="-285750">
              <a:buFont typeface="Arial" panose="020B0604020202020204" pitchFamily="34" charset="0"/>
              <a:buChar char="•"/>
            </a:pPr>
            <a:r>
              <a:rPr lang="en-GB" dirty="0"/>
              <a:t>Rhetorical Questions</a:t>
            </a:r>
          </a:p>
          <a:p>
            <a:pPr marL="285750" indent="-285750">
              <a:buFont typeface="Arial" panose="020B0604020202020204" pitchFamily="34" charset="0"/>
              <a:buChar char="•"/>
            </a:pPr>
            <a:r>
              <a:rPr lang="en-GB" dirty="0"/>
              <a:t>Emotive Language</a:t>
            </a:r>
          </a:p>
          <a:p>
            <a:pPr marL="285750" indent="-285750">
              <a:buFont typeface="Arial" panose="020B0604020202020204" pitchFamily="34" charset="0"/>
              <a:buChar char="•"/>
            </a:pPr>
            <a:r>
              <a:rPr lang="en-GB" dirty="0"/>
              <a:t>Rule of Three</a:t>
            </a:r>
          </a:p>
          <a:p>
            <a:pPr marL="285750" indent="-285750">
              <a:buFont typeface="Arial" panose="020B0604020202020204" pitchFamily="34" charset="0"/>
              <a:buChar char="•"/>
            </a:pPr>
            <a:r>
              <a:rPr lang="en-GB" dirty="0"/>
              <a:t>Text in Capitals and Bold</a:t>
            </a:r>
          </a:p>
          <a:p>
            <a:pPr marL="285750" indent="-285750">
              <a:buFont typeface="Arial" panose="020B0604020202020204" pitchFamily="34" charset="0"/>
              <a:buChar char="•"/>
            </a:pPr>
            <a:r>
              <a:rPr lang="en-GB" dirty="0"/>
              <a:t>Humour</a:t>
            </a:r>
          </a:p>
          <a:p>
            <a:pPr marL="285750" indent="-285750">
              <a:buFont typeface="Arial" panose="020B0604020202020204" pitchFamily="34" charset="0"/>
              <a:buChar char="•"/>
            </a:pPr>
            <a:r>
              <a:rPr lang="en-GB" dirty="0"/>
              <a:t>Price</a:t>
            </a:r>
          </a:p>
          <a:p>
            <a:pPr marL="285750" indent="-285750">
              <a:buFont typeface="Arial" panose="020B0604020202020204" pitchFamily="34" charset="0"/>
              <a:buChar char="•"/>
            </a:pPr>
            <a:r>
              <a:rPr lang="en-GB" dirty="0"/>
              <a:t>Exclamation &amp; question marks</a:t>
            </a:r>
          </a:p>
        </p:txBody>
      </p:sp>
      <p:pic>
        <p:nvPicPr>
          <p:cNvPr id="6" name="Content Placeholder 2"/>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273176" y="3292121"/>
            <a:ext cx="3303230" cy="4807303"/>
          </a:xfrm>
          <a:prstGeom prst="rect">
            <a:avLst/>
          </a:prstGeom>
        </p:spPr>
      </p:pic>
    </p:spTree>
    <p:extLst>
      <p:ext uri="{BB962C8B-B14F-4D97-AF65-F5344CB8AC3E}">
        <p14:creationId xmlns:p14="http://schemas.microsoft.com/office/powerpoint/2010/main" val="2649887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Purpose of Text - Informative</a:t>
            </a:r>
          </a:p>
        </p:txBody>
      </p:sp>
      <p:sp>
        <p:nvSpPr>
          <p:cNvPr id="4" name="TextBox 3"/>
          <p:cNvSpPr txBox="1"/>
          <p:nvPr/>
        </p:nvSpPr>
        <p:spPr>
          <a:xfrm>
            <a:off x="457200" y="2057400"/>
            <a:ext cx="4533900" cy="8402300"/>
          </a:xfrm>
          <a:prstGeom prst="rect">
            <a:avLst/>
          </a:prstGeom>
          <a:noFill/>
        </p:spPr>
        <p:txBody>
          <a:bodyPr wrap="square" rtlCol="0">
            <a:spAutoFit/>
          </a:bodyPr>
          <a:lstStyle/>
          <a:p>
            <a:r>
              <a:rPr lang="en-GB" altLang="en-US" b="1" dirty="0"/>
              <a:t>The purpose of Informative Texts is that the text wants to ADVISE or TELL you something!</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Informative Texts include:</a:t>
            </a:r>
          </a:p>
          <a:p>
            <a:pPr marL="285750" indent="-285750">
              <a:buFont typeface="Arial" panose="020B0604020202020204" pitchFamily="34" charset="0"/>
              <a:buChar char="•"/>
            </a:pPr>
            <a:r>
              <a:rPr lang="en-GB" dirty="0"/>
              <a:t>Avoid Repetition</a:t>
            </a:r>
          </a:p>
          <a:p>
            <a:pPr marL="285750" indent="-285750">
              <a:buFont typeface="Arial" panose="020B0604020202020204" pitchFamily="34" charset="0"/>
              <a:buChar char="•"/>
            </a:pPr>
            <a:r>
              <a:rPr lang="en-GB" dirty="0"/>
              <a:t>Contains Facts and Statistics</a:t>
            </a:r>
          </a:p>
          <a:p>
            <a:pPr marL="285750" indent="-285750">
              <a:buFont typeface="Arial" panose="020B0604020202020204" pitchFamily="34" charset="0"/>
              <a:buChar char="•"/>
            </a:pPr>
            <a:r>
              <a:rPr lang="en-GB" dirty="0"/>
              <a:t>Information is given in a clear and precise way.</a:t>
            </a:r>
          </a:p>
          <a:p>
            <a:r>
              <a:rPr lang="en-GB" dirty="0"/>
              <a:t> </a:t>
            </a:r>
          </a:p>
        </p:txBody>
      </p:sp>
      <p:pic>
        <p:nvPicPr>
          <p:cNvPr id="6" name="Picture 7" descr="See full size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8" y="6011516"/>
            <a:ext cx="3887787"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7438" y="3125441"/>
            <a:ext cx="3586162"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1599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Purpose of Text - Instructive</a:t>
            </a:r>
          </a:p>
        </p:txBody>
      </p:sp>
      <p:sp>
        <p:nvSpPr>
          <p:cNvPr id="4" name="TextBox 3"/>
          <p:cNvSpPr txBox="1"/>
          <p:nvPr/>
        </p:nvSpPr>
        <p:spPr>
          <a:xfrm>
            <a:off x="457200" y="2057400"/>
            <a:ext cx="4533900" cy="8956298"/>
          </a:xfrm>
          <a:prstGeom prst="rect">
            <a:avLst/>
          </a:prstGeom>
          <a:noFill/>
        </p:spPr>
        <p:txBody>
          <a:bodyPr wrap="square" rtlCol="0">
            <a:spAutoFit/>
          </a:bodyPr>
          <a:lstStyle/>
          <a:p>
            <a:r>
              <a:rPr lang="en-GB" altLang="en-US" b="1" dirty="0"/>
              <a:t>The purpose of Instructive Texts is to tell you HOW to do something!</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Informative Texts include:</a:t>
            </a:r>
          </a:p>
          <a:p>
            <a:pPr marL="285750" indent="-285750">
              <a:buFont typeface="Arial" panose="020B0604020202020204" pitchFamily="34" charset="0"/>
              <a:buChar char="•"/>
            </a:pPr>
            <a:r>
              <a:rPr lang="en-GB" dirty="0"/>
              <a:t>Series of steps</a:t>
            </a:r>
          </a:p>
          <a:p>
            <a:pPr marL="285750" indent="-285750">
              <a:buFont typeface="Arial" panose="020B0604020202020204" pitchFamily="34" charset="0"/>
              <a:buChar char="•"/>
            </a:pPr>
            <a:r>
              <a:rPr lang="en-GB" dirty="0"/>
              <a:t>Direct language</a:t>
            </a:r>
          </a:p>
          <a:p>
            <a:pPr marL="285750" indent="-285750">
              <a:buFont typeface="Arial" panose="020B0604020202020204" pitchFamily="34" charset="0"/>
              <a:buChar char="•"/>
            </a:pPr>
            <a:r>
              <a:rPr lang="en-GB" dirty="0"/>
              <a:t>Often uses ‘must’ and ‘must not’</a:t>
            </a:r>
          </a:p>
          <a:p>
            <a:pPr marL="285750" indent="-285750">
              <a:buFont typeface="Arial" panose="020B0604020202020204" pitchFamily="34" charset="0"/>
              <a:buChar char="•"/>
            </a:pPr>
            <a:r>
              <a:rPr lang="en-GB" dirty="0"/>
              <a:t>Uses diagrams, pictures or pictographs to help understanding.</a:t>
            </a:r>
          </a:p>
          <a:p>
            <a:pPr marL="285750" indent="-285750">
              <a:buFont typeface="Arial" panose="020B0604020202020204" pitchFamily="34" charset="0"/>
              <a:buChar char="•"/>
            </a:pPr>
            <a:r>
              <a:rPr lang="en-GB" dirty="0"/>
              <a:t>Imperative verbs, i.e. cook, cut, place, </a:t>
            </a:r>
            <a:r>
              <a:rPr lang="en-GB" dirty="0" err="1"/>
              <a:t>etc</a:t>
            </a:r>
            <a:endParaRPr lang="en-GB" dirty="0"/>
          </a:p>
          <a:p>
            <a:r>
              <a:rPr lang="en-GB" dirty="0"/>
              <a:t> </a:t>
            </a:r>
          </a:p>
        </p:txBody>
      </p:sp>
      <p:pic>
        <p:nvPicPr>
          <p:cNvPr id="5" name="Picture 19" descr="instruc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379" y="3431822"/>
            <a:ext cx="4162425"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9195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6C895-EFCD-458C-9580-A83BC38C67B8}"/>
              </a:ext>
            </a:extLst>
          </p:cNvPr>
          <p:cNvSpPr>
            <a:spLocks noGrp="1"/>
          </p:cNvSpPr>
          <p:nvPr>
            <p:ph type="title"/>
          </p:nvPr>
        </p:nvSpPr>
        <p:spPr>
          <a:xfrm>
            <a:off x="457200" y="3106187"/>
            <a:ext cx="4760785" cy="2348089"/>
          </a:xfrm>
        </p:spPr>
        <p:txBody>
          <a:bodyPr/>
          <a:lstStyle/>
          <a:p>
            <a:r>
              <a:rPr lang="en-GB" dirty="0"/>
              <a:t>Fact</a:t>
            </a:r>
          </a:p>
        </p:txBody>
      </p:sp>
      <p:sp>
        <p:nvSpPr>
          <p:cNvPr id="5" name="TextBox 4">
            <a:extLst>
              <a:ext uri="{FF2B5EF4-FFF2-40B4-BE49-F238E27FC236}">
                <a16:creationId xmlns:a16="http://schemas.microsoft.com/office/drawing/2014/main" id="{E444CCCA-8A80-4746-AF60-516106843E93}"/>
              </a:ext>
            </a:extLst>
          </p:cNvPr>
          <p:cNvSpPr txBox="1"/>
          <p:nvPr/>
        </p:nvSpPr>
        <p:spPr>
          <a:xfrm>
            <a:off x="457200" y="1932143"/>
            <a:ext cx="4927600" cy="5632311"/>
          </a:xfrm>
          <a:prstGeom prst="rect">
            <a:avLst/>
          </a:prstGeom>
          <a:noFill/>
        </p:spPr>
        <p:txBody>
          <a:bodyPr wrap="square" rtlCol="0">
            <a:spAutoFit/>
          </a:bodyPr>
          <a:lstStyle/>
          <a:p>
            <a:r>
              <a:rPr lang="en-GB" dirty="0"/>
              <a:t>Facts and Opinions can give us a better indication of what type of text we’re looking at.</a:t>
            </a:r>
          </a:p>
          <a:p>
            <a:endParaRPr lang="en-GB" dirty="0"/>
          </a:p>
          <a:p>
            <a:endParaRPr lang="en-GB" dirty="0"/>
          </a:p>
          <a:p>
            <a:endParaRPr lang="en-GB" dirty="0"/>
          </a:p>
          <a:p>
            <a:r>
              <a:rPr lang="en-GB" dirty="0"/>
              <a:t>Fact – Facts can be backed up with evidence that can be checked. Facts are always </a:t>
            </a:r>
            <a:r>
              <a:rPr lang="en-GB" i="1" dirty="0"/>
              <a:t>objective</a:t>
            </a:r>
            <a:r>
              <a:rPr lang="en-GB" dirty="0"/>
              <a:t>. </a:t>
            </a:r>
          </a:p>
          <a:p>
            <a:endParaRPr lang="en-GB" dirty="0"/>
          </a:p>
          <a:p>
            <a:r>
              <a:rPr lang="en-GB" dirty="0"/>
              <a:t>The following are typical examples of fact:</a:t>
            </a:r>
          </a:p>
          <a:p>
            <a:pPr marL="742950" lvl="1" indent="-285750">
              <a:buFont typeface="Arial" panose="020B0604020202020204" pitchFamily="34" charset="0"/>
              <a:buChar char="•"/>
            </a:pPr>
            <a:r>
              <a:rPr lang="en-GB" dirty="0"/>
              <a:t>Water boils at 100 degrees Celsius (we can perform an experiment to check)</a:t>
            </a:r>
          </a:p>
          <a:p>
            <a:pPr marL="742950" lvl="1" indent="-285750">
              <a:buFont typeface="Arial" panose="020B0604020202020204" pitchFamily="34" charset="0"/>
              <a:buChar char="•"/>
            </a:pPr>
            <a:r>
              <a:rPr lang="en-GB" dirty="0"/>
              <a:t>Blue Whales are the largest animal on the planet (we can compare it to other animals)</a:t>
            </a:r>
          </a:p>
          <a:p>
            <a:pPr marL="742950" lvl="1" indent="-285750">
              <a:buFont typeface="Arial" panose="020B0604020202020204" pitchFamily="34" charset="0"/>
              <a:buChar char="•"/>
            </a:pPr>
            <a:r>
              <a:rPr lang="en-GB" dirty="0"/>
              <a:t>Avengers: Endgame is the most successful film of all time (we can check box office and compare with other films)</a:t>
            </a:r>
          </a:p>
        </p:txBody>
      </p:sp>
      <p:sp>
        <p:nvSpPr>
          <p:cNvPr id="9" name="Title 1">
            <a:extLst>
              <a:ext uri="{FF2B5EF4-FFF2-40B4-BE49-F238E27FC236}">
                <a16:creationId xmlns:a16="http://schemas.microsoft.com/office/drawing/2014/main" id="{A996DE0A-0B1C-42B5-8CA3-FAE788586A24}"/>
              </a:ext>
            </a:extLst>
          </p:cNvPr>
          <p:cNvSpPr txBox="1">
            <a:spLocks/>
          </p:cNvSpPr>
          <p:nvPr/>
        </p:nvSpPr>
        <p:spPr>
          <a:xfrm>
            <a:off x="457200" y="1083733"/>
            <a:ext cx="4760785" cy="2348089"/>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Fact or Opinion</a:t>
            </a:r>
          </a:p>
        </p:txBody>
      </p:sp>
      <p:pic>
        <p:nvPicPr>
          <p:cNvPr id="11" name="Picture 10" descr="A screenshot of a social media post&#10;&#10;Description automatically generated">
            <a:extLst>
              <a:ext uri="{FF2B5EF4-FFF2-40B4-BE49-F238E27FC236}">
                <a16:creationId xmlns:a16="http://schemas.microsoft.com/office/drawing/2014/main" id="{919C09E0-1163-4847-A5FB-D3A9235FA15E}"/>
              </a:ext>
            </a:extLst>
          </p:cNvPr>
          <p:cNvPicPr>
            <a:picLocks noChangeAspect="1"/>
          </p:cNvPicPr>
          <p:nvPr/>
        </p:nvPicPr>
        <p:blipFill>
          <a:blip r:embed="rId2"/>
          <a:stretch>
            <a:fillRect/>
          </a:stretch>
        </p:blipFill>
        <p:spPr>
          <a:xfrm>
            <a:off x="457200" y="8145917"/>
            <a:ext cx="5384800" cy="2962350"/>
          </a:xfrm>
          <a:prstGeom prst="rect">
            <a:avLst/>
          </a:prstGeom>
        </p:spPr>
      </p:pic>
    </p:spTree>
    <p:extLst>
      <p:ext uri="{BB962C8B-B14F-4D97-AF65-F5344CB8AC3E}">
        <p14:creationId xmlns:p14="http://schemas.microsoft.com/office/powerpoint/2010/main" val="212059493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DD21A48B239540891180DE06884B64" ma:contentTypeVersion="12" ma:contentTypeDescription="Create a new document." ma:contentTypeScope="" ma:versionID="44d96795b744bc753998d42cc6636169">
  <xsd:schema xmlns:xsd="http://www.w3.org/2001/XMLSchema" xmlns:xs="http://www.w3.org/2001/XMLSchema" xmlns:p="http://schemas.microsoft.com/office/2006/metadata/properties" xmlns:ns2="5257eb83-22a3-41bf-962e-55ddf45a1f82" xmlns:ns3="613aec43-0389-4d79-8514-a460f1622ea9" targetNamespace="http://schemas.microsoft.com/office/2006/metadata/properties" ma:root="true" ma:fieldsID="e446ba11c94c59d5d7d4729bd2d019eb" ns2:_="" ns3:_="">
    <xsd:import namespace="5257eb83-22a3-41bf-962e-55ddf45a1f82"/>
    <xsd:import namespace="613aec43-0389-4d79-8514-a460f1622ea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AutoTags" minOccurs="0"/>
                <xsd:element ref="ns2:MediaServiceOCR" minOccurs="0"/>
                <xsd:element ref="ns2:MediaServiceDateTaken"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57eb83-22a3-41bf-962e-55ddf45a1f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3aec43-0389-4d79-8514-a460f1622ea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C39A7D-602E-4AE1-A009-7050A7839F33}"/>
</file>

<file path=customXml/itemProps2.xml><?xml version="1.0" encoding="utf-8"?>
<ds:datastoreItem xmlns:ds="http://schemas.openxmlformats.org/officeDocument/2006/customXml" ds:itemID="{16C401F6-3E18-4983-B297-5040726B78BB}"/>
</file>

<file path=customXml/itemProps3.xml><?xml version="1.0" encoding="utf-8"?>
<ds:datastoreItem xmlns:ds="http://schemas.openxmlformats.org/officeDocument/2006/customXml" ds:itemID="{95C8E275-7B03-45F5-8676-DDA7491B763A}"/>
</file>

<file path=docProps/app.xml><?xml version="1.0" encoding="utf-8"?>
<Properties xmlns="http://schemas.openxmlformats.org/officeDocument/2006/extended-properties" xmlns:vt="http://schemas.openxmlformats.org/officeDocument/2006/docPropsVTypes">
  <TotalTime>0</TotalTime>
  <Words>1997</Words>
  <Application>Microsoft Office PowerPoint</Application>
  <PresentationFormat>Widescreen</PresentationFormat>
  <Paragraphs>363</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Arial Black</vt:lpstr>
      <vt:lpstr>Trebuchet MS</vt:lpstr>
      <vt:lpstr>Wingdings 3</vt:lpstr>
      <vt:lpstr>Facet</vt:lpstr>
      <vt:lpstr>Functional Skills English Level 2 </vt:lpstr>
      <vt:lpstr>Course Breakdown</vt:lpstr>
      <vt:lpstr>Texts – What is a text?</vt:lpstr>
      <vt:lpstr>Texts – What is the purpose?</vt:lpstr>
      <vt:lpstr>Text - Purpose</vt:lpstr>
      <vt:lpstr>Purpose of Text - Persuasive</vt:lpstr>
      <vt:lpstr>Purpose of Text - Informative</vt:lpstr>
      <vt:lpstr>Purpose of Text - Instructive</vt:lpstr>
      <vt:lpstr>Fact</vt:lpstr>
      <vt:lpstr>Fact or Opinion</vt:lpstr>
      <vt:lpstr>Fact or Opinion - Practice</vt:lpstr>
      <vt:lpstr>How to Use Texts in the Exam</vt:lpstr>
      <vt:lpstr>How to find information fast</vt:lpstr>
      <vt:lpstr>Language Features!</vt:lpstr>
      <vt:lpstr>Which Language Feature?</vt:lpstr>
      <vt:lpstr>Presentation/Organisational Features!</vt:lpstr>
      <vt:lpstr>Practice!</vt:lpstr>
      <vt:lpstr>Practice Text</vt:lpstr>
      <vt:lpstr>Practice Text</vt:lpstr>
      <vt:lpstr>Practice Text</vt:lpstr>
      <vt:lpstr>Breaking Apart the Exam!</vt:lpstr>
      <vt:lpstr>Breaking Down the Exam</vt:lpstr>
      <vt:lpstr>Breaking Down the Exam</vt:lpstr>
      <vt:lpstr>Breaking Down the Exam</vt:lpstr>
      <vt:lpstr>Breaking Down the Exam</vt:lpstr>
      <vt:lpstr>Breaking Down the Exam</vt:lpstr>
      <vt:lpstr>Breaking Down the Exam</vt:lpstr>
      <vt:lpstr>Breaking Down the Exam</vt:lpstr>
      <vt:lpstr>Practice Time!</vt:lpstr>
      <vt:lpstr>Marking and Exemplars</vt:lpstr>
      <vt:lpstr>Further Practice with Past Papers</vt:lpstr>
      <vt:lpstr>Good Luck!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Functional Skills English Level 1 &amp; 2 </dc:title>
  <dc:creator>Matthew Hazzard</dc:creator>
  <cp:lastModifiedBy>Matthew Hazzard</cp:lastModifiedBy>
  <cp:revision>10</cp:revision>
  <dcterms:created xsi:type="dcterms:W3CDTF">2020-03-01T17:05:06Z</dcterms:created>
  <dcterms:modified xsi:type="dcterms:W3CDTF">2020-03-01T21:21:16Z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0x010100AEDD21A48B239540891180DE06884B64</vt:lpwstr>
  </property>
</Properties>
</file>