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4"/>
  </p:sldMasterIdLst>
  <p:notesMasterIdLst>
    <p:notesMasterId r:id="rId37"/>
  </p:notesMasterIdLst>
  <p:sldIdLst>
    <p:sldId id="257" r:id="rId5"/>
    <p:sldId id="258" r:id="rId6"/>
    <p:sldId id="263" r:id="rId7"/>
    <p:sldId id="266" r:id="rId8"/>
    <p:sldId id="267" r:id="rId9"/>
    <p:sldId id="268" r:id="rId10"/>
    <p:sldId id="259" r:id="rId11"/>
    <p:sldId id="264" r:id="rId12"/>
    <p:sldId id="265" r:id="rId13"/>
    <p:sldId id="260" r:id="rId14"/>
    <p:sldId id="261" r:id="rId15"/>
    <p:sldId id="262" r:id="rId16"/>
    <p:sldId id="277" r:id="rId17"/>
    <p:sldId id="271" r:id="rId18"/>
    <p:sldId id="272" r:id="rId19"/>
    <p:sldId id="273" r:id="rId20"/>
    <p:sldId id="274" r:id="rId21"/>
    <p:sldId id="275" r:id="rId22"/>
    <p:sldId id="276" r:id="rId23"/>
    <p:sldId id="278" r:id="rId24"/>
    <p:sldId id="285" r:id="rId25"/>
    <p:sldId id="279" r:id="rId26"/>
    <p:sldId id="286" r:id="rId27"/>
    <p:sldId id="280" r:id="rId28"/>
    <p:sldId id="287" r:id="rId29"/>
    <p:sldId id="281" r:id="rId30"/>
    <p:sldId id="288" r:id="rId31"/>
    <p:sldId id="282" r:id="rId32"/>
    <p:sldId id="289" r:id="rId33"/>
    <p:sldId id="283" r:id="rId34"/>
    <p:sldId id="290" r:id="rId35"/>
    <p:sldId id="284" r:id="rId36"/>
  </p:sldIdLst>
  <p:sldSz cx="6858000" cy="1219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E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69" autoAdjust="0"/>
    <p:restoredTop sz="94660"/>
  </p:normalViewPr>
  <p:slideViewPr>
    <p:cSldViewPr snapToGrid="0">
      <p:cViewPr>
        <p:scale>
          <a:sx n="51" d="100"/>
          <a:sy n="51" d="100"/>
        </p:scale>
        <p:origin x="1980"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Colcombe" userId="64ba9071-0968-4753-ba72-100e27ea7f34" providerId="ADAL" clId="{5FD3CA40-798A-481A-B884-E2FDAF737A30}"/>
    <pc:docChg chg="modSld">
      <pc:chgData name="Katie Colcombe" userId="64ba9071-0968-4753-ba72-100e27ea7f34" providerId="ADAL" clId="{5FD3CA40-798A-481A-B884-E2FDAF737A30}" dt="2020-10-18T16:26:22.641" v="5" actId="20577"/>
      <pc:docMkLst>
        <pc:docMk/>
      </pc:docMkLst>
      <pc:sldChg chg="modSp">
        <pc:chgData name="Katie Colcombe" userId="64ba9071-0968-4753-ba72-100e27ea7f34" providerId="ADAL" clId="{5FD3CA40-798A-481A-B884-E2FDAF737A30}" dt="2020-10-18T16:26:22.641" v="5" actId="20577"/>
        <pc:sldMkLst>
          <pc:docMk/>
          <pc:sldMk cId="229244027" sldId="261"/>
        </pc:sldMkLst>
        <pc:spChg chg="mod">
          <ac:chgData name="Katie Colcombe" userId="64ba9071-0968-4753-ba72-100e27ea7f34" providerId="ADAL" clId="{5FD3CA40-798A-481A-B884-E2FDAF737A30}" dt="2020-10-18T16:26:22.641" v="5" actId="20577"/>
          <ac:spMkLst>
            <pc:docMk/>
            <pc:sldMk cId="229244027" sldId="261"/>
            <ac:spMk id="1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24FD7F-72FB-4295-A806-DA2DC8DA068E}" type="datetimeFigureOut">
              <a:rPr lang="en-GB" smtClean="0"/>
              <a:t>18/10/2020</a:t>
            </a:fld>
            <a:endParaRPr lang="en-GB"/>
          </a:p>
        </p:txBody>
      </p:sp>
      <p:sp>
        <p:nvSpPr>
          <p:cNvPr id="4" name="Slide Image Placeholder 3"/>
          <p:cNvSpPr>
            <a:spLocks noGrp="1" noRot="1" noChangeAspect="1"/>
          </p:cNvSpPr>
          <p:nvPr>
            <p:ph type="sldImg" idx="2"/>
          </p:nvPr>
        </p:nvSpPr>
        <p:spPr>
          <a:xfrm>
            <a:off x="2560638" y="1143000"/>
            <a:ext cx="17367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00EFD1-425A-4A33-8DB3-6E8A2A8FE875}" type="slidenum">
              <a:rPr lang="en-GB" smtClean="0"/>
              <a:t>‹#›</a:t>
            </a:fld>
            <a:endParaRPr lang="en-GB"/>
          </a:p>
        </p:txBody>
      </p:sp>
    </p:spTree>
    <p:extLst>
      <p:ext uri="{BB962C8B-B14F-4D97-AF65-F5344CB8AC3E}">
        <p14:creationId xmlns:p14="http://schemas.microsoft.com/office/powerpoint/2010/main" val="1340442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6350" y="-15054"/>
            <a:ext cx="6878487" cy="12222107"/>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847947" y="4274727"/>
            <a:ext cx="4370039" cy="2926759"/>
          </a:xfrm>
        </p:spPr>
        <p:txBody>
          <a:bodyPr anchor="b">
            <a:noAutofit/>
          </a:bodyPr>
          <a:lstStyle>
            <a:lvl1pPr algn="r">
              <a:defRPr sz="405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47947" y="7201483"/>
            <a:ext cx="4370039" cy="1950043"/>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18489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83734"/>
            <a:ext cx="4760786" cy="6050844"/>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457200" y="7947378"/>
            <a:ext cx="4760786" cy="2792821"/>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51290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64" y="1083733"/>
            <a:ext cx="4554137" cy="5373511"/>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825806" y="6457245"/>
            <a:ext cx="4064853" cy="677333"/>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457199" y="7947378"/>
            <a:ext cx="4760786" cy="2792821"/>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362034" y="1405116"/>
            <a:ext cx="342989" cy="103960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25" name="TextBox 24"/>
          <p:cNvSpPr txBox="1"/>
          <p:nvPr/>
        </p:nvSpPr>
        <p:spPr>
          <a:xfrm>
            <a:off x="5060775" y="5131655"/>
            <a:ext cx="342989" cy="103960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14628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457199" y="3434645"/>
            <a:ext cx="4760786" cy="4614151"/>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457199" y="8048796"/>
            <a:ext cx="4760786" cy="2691403"/>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38686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581164" y="1083733"/>
            <a:ext cx="4554137" cy="5373511"/>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457198" y="7134578"/>
            <a:ext cx="4760787" cy="914219"/>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457199" y="8048796"/>
            <a:ext cx="4760786" cy="2691403"/>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362034" y="1405116"/>
            <a:ext cx="342989" cy="103960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25" name="TextBox 24"/>
          <p:cNvSpPr txBox="1"/>
          <p:nvPr/>
        </p:nvSpPr>
        <p:spPr>
          <a:xfrm>
            <a:off x="5060775" y="5131655"/>
            <a:ext cx="342989" cy="103960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73111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461886" y="1083733"/>
            <a:ext cx="4756099" cy="5373511"/>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457198" y="7134578"/>
            <a:ext cx="4760787" cy="914219"/>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457199" y="8048796"/>
            <a:ext cx="4760786" cy="2691403"/>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30100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10/18/2020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1586947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82984" y="1083734"/>
            <a:ext cx="734109" cy="9335913"/>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457199" y="1083734"/>
            <a:ext cx="3896270" cy="93359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11162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t>10/18/2020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446922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199" y="4801544"/>
            <a:ext cx="4760786" cy="3247255"/>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457199" y="8048796"/>
            <a:ext cx="4760786" cy="15296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83999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83733"/>
            <a:ext cx="4760786" cy="234808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3841047"/>
            <a:ext cx="2316082" cy="6899150"/>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901903" y="3841050"/>
            <a:ext cx="2316083" cy="689915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t>10/18/2020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549446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83733"/>
            <a:ext cx="4760785" cy="2348089"/>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199" y="3841747"/>
            <a:ext cx="2318004" cy="1024466"/>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57199" y="4866216"/>
            <a:ext cx="2318004" cy="587398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899980" y="3841747"/>
            <a:ext cx="2318004" cy="1024466"/>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2899980" y="4866216"/>
            <a:ext cx="2318004" cy="587398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9499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199" y="1083733"/>
            <a:ext cx="4760786" cy="2348089"/>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41154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17674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2664185"/>
            <a:ext cx="2092637" cy="2272828"/>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2678456" y="915423"/>
            <a:ext cx="2539528" cy="982477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199" y="4937012"/>
            <a:ext cx="2092637" cy="4594576"/>
          </a:xfrm>
        </p:spPr>
        <p:txBody>
          <a:bodyPr>
            <a:normAutofit/>
          </a:bodyPr>
          <a:lstStyle>
            <a:lvl1pPr marL="0" indent="0">
              <a:buNone/>
              <a:defRPr sz="10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10/18/2020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941759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8534400"/>
            <a:ext cx="4760786" cy="100753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199" y="1083733"/>
            <a:ext cx="4760786" cy="6836832"/>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457199" y="9541934"/>
            <a:ext cx="4760786" cy="1198265"/>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6618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6350" y="-15054"/>
            <a:ext cx="6878488" cy="12222107"/>
            <a:chOff x="-8467" y="-8468"/>
            <a:chExt cx="9171317" cy="6874935"/>
          </a:xfrm>
        </p:grpSpPr>
        <p:cxnSp>
          <p:nvCxnSpPr>
            <p:cNvPr id="7" name="Straight Connector 6"/>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457200" y="1083733"/>
            <a:ext cx="4760785" cy="234808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457199" y="3841050"/>
            <a:ext cx="4760786" cy="689915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053944" y="10740202"/>
            <a:ext cx="513099" cy="649111"/>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smtClean="0"/>
              <a:pPr/>
              <a:t>10/18/2020</a:t>
            </a:fld>
            <a:endParaRPr lang="en-US" dirty="0"/>
          </a:p>
        </p:txBody>
      </p:sp>
      <p:sp>
        <p:nvSpPr>
          <p:cNvPr id="5" name="Footer Placeholder 4"/>
          <p:cNvSpPr>
            <a:spLocks noGrp="1"/>
          </p:cNvSpPr>
          <p:nvPr>
            <p:ph type="ftr" sz="quarter" idx="3"/>
          </p:nvPr>
        </p:nvSpPr>
        <p:spPr>
          <a:xfrm>
            <a:off x="457200" y="10740202"/>
            <a:ext cx="3467230" cy="649111"/>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33507" y="10740202"/>
            <a:ext cx="384479" cy="649111"/>
          </a:xfrm>
          <a:prstGeom prst="rect">
            <a:avLst/>
          </a:prstGeom>
        </p:spPr>
        <p:txBody>
          <a:bodyPr vert="horz" lIns="91440" tIns="45720" rIns="91440" bIns="45720" rtlCol="0" anchor="ctr"/>
          <a:lstStyle>
            <a:lvl1pPr algn="r">
              <a:defRPr sz="675">
                <a:solidFill>
                  <a:schemeClr val="accent1">
                    <a:lumMod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5654441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Lst>
  <p:txStyles>
    <p:titleStyle>
      <a:lvl1pPr algn="l" defTabSz="342900" rtl="0" eaLnBrk="1" latinLnBrk="0" hangingPunct="1">
        <a:spcBef>
          <a:spcPct val="0"/>
        </a:spcBef>
        <a:buNone/>
        <a:defRPr sz="27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lumMod val="75000"/>
          </a:schemeClr>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lumMod val="75000"/>
          </a:schemeClr>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121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4668" y="0"/>
            <a:ext cx="685800" cy="12192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7785" y="6544734"/>
            <a:ext cx="2679502" cy="5647266"/>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8054" y="-15052"/>
            <a:ext cx="1691634" cy="12207052"/>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5410" y="-15052"/>
            <a:ext cx="1456064" cy="12207052"/>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911" y="5418666"/>
            <a:ext cx="1833563" cy="677333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4130" y="-15052"/>
            <a:ext cx="1605559" cy="12207052"/>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7536" y="6381985"/>
            <a:ext cx="1022152" cy="5810015"/>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Shape 23">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96661" y="-15052"/>
            <a:ext cx="5161339" cy="12207052"/>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151110" y="5929264"/>
            <a:ext cx="392284" cy="104872"/>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35049FF2-FDF9-4A66-9249-D3D338EF79DB}"/>
              </a:ext>
            </a:extLst>
          </p:cNvPr>
          <p:cNvSpPr txBox="1">
            <a:spLocks/>
          </p:cNvSpPr>
          <p:nvPr/>
        </p:nvSpPr>
        <p:spPr>
          <a:xfrm>
            <a:off x="2506712" y="1961635"/>
            <a:ext cx="4055713" cy="5783683"/>
          </a:xfrm>
          <a:prstGeom prst="rect">
            <a:avLst/>
          </a:prstGeom>
        </p:spPr>
        <p:txBody>
          <a:bodyPr vert="horz" lIns="91440" tIns="45720" rIns="91440" bIns="45720" rtlCol="0" anchor="b">
            <a:normAutofit/>
          </a:bodyPr>
          <a:lstStyle>
            <a:lvl1pPr algn="r" defTabSz="342900" rtl="0" eaLnBrk="1" latinLnBrk="0" hangingPunct="1">
              <a:spcBef>
                <a:spcPct val="0"/>
              </a:spcBef>
              <a:buNone/>
              <a:defRPr sz="405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GB" sz="5400">
                <a:solidFill>
                  <a:srgbClr val="FFFFFF"/>
                </a:solidFill>
              </a:rPr>
              <a:t>Functional Skills English</a:t>
            </a:r>
            <a:br>
              <a:rPr lang="en-GB" sz="5400">
                <a:solidFill>
                  <a:srgbClr val="FFFFFF"/>
                </a:solidFill>
              </a:rPr>
            </a:br>
            <a:r>
              <a:rPr lang="en-GB" sz="5400">
                <a:solidFill>
                  <a:srgbClr val="FFFFFF"/>
                </a:solidFill>
              </a:rPr>
              <a:t>Level 2 </a:t>
            </a:r>
            <a:endParaRPr lang="en-GB" sz="5400" dirty="0">
              <a:solidFill>
                <a:srgbClr val="FFFFFF"/>
              </a:solidFill>
            </a:endParaRPr>
          </a:p>
        </p:txBody>
      </p:sp>
      <p:sp>
        <p:nvSpPr>
          <p:cNvPr id="21" name="Subtitle 2">
            <a:extLst>
              <a:ext uri="{FF2B5EF4-FFF2-40B4-BE49-F238E27FC236}">
                <a16:creationId xmlns:a16="http://schemas.microsoft.com/office/drawing/2014/main" id="{F8B11184-AD8D-4679-8571-F92A22D847D6}"/>
              </a:ext>
            </a:extLst>
          </p:cNvPr>
          <p:cNvSpPr txBox="1">
            <a:spLocks/>
          </p:cNvSpPr>
          <p:nvPr/>
        </p:nvSpPr>
        <p:spPr>
          <a:xfrm>
            <a:off x="2566166" y="7893129"/>
            <a:ext cx="3245067" cy="2108636"/>
          </a:xfrm>
          <a:prstGeom prst="rect">
            <a:avLst/>
          </a:prstGeom>
        </p:spPr>
        <p:txBody>
          <a:bodyPr vert="horz" lIns="91440" tIns="45720" rIns="91440" bIns="45720" rtlCol="0" anchor="t">
            <a:normAutofit/>
          </a:bodyPr>
          <a:lstStyle>
            <a:lvl1pPr marL="0" indent="0" algn="r" defTabSz="342900" rtl="0" eaLnBrk="1" latinLnBrk="0" hangingPunct="1">
              <a:spcBef>
                <a:spcPts val="750"/>
              </a:spcBef>
              <a:spcAft>
                <a:spcPts val="0"/>
              </a:spcAft>
              <a:buClr>
                <a:schemeClr val="accent1">
                  <a:lumMod val="75000"/>
                </a:schemeClr>
              </a:buClr>
              <a:buSzPct val="80000"/>
              <a:buFont typeface="Wingdings 3" charset="2"/>
              <a:buNone/>
              <a:defRPr sz="1350" kern="1200">
                <a:solidFill>
                  <a:schemeClr val="tx1">
                    <a:lumMod val="50000"/>
                    <a:lumOff val="50000"/>
                  </a:schemeClr>
                </a:solidFill>
                <a:latin typeface="+mn-lt"/>
                <a:ea typeface="+mn-ea"/>
                <a:cs typeface="+mn-cs"/>
              </a:defRPr>
            </a:lvl1pPr>
            <a:lvl2pPr marL="342900" indent="0" algn="ctr" defTabSz="342900" rtl="0" eaLnBrk="1" latinLnBrk="0" hangingPunct="1">
              <a:spcBef>
                <a:spcPts val="750"/>
              </a:spcBef>
              <a:spcAft>
                <a:spcPts val="0"/>
              </a:spcAft>
              <a:buClr>
                <a:schemeClr val="accent1">
                  <a:lumMod val="75000"/>
                </a:schemeClr>
              </a:buClr>
              <a:buSzPct val="80000"/>
              <a:buFont typeface="Wingdings 3" charset="2"/>
              <a:buNone/>
              <a:defRPr sz="1200" kern="1200">
                <a:solidFill>
                  <a:schemeClr val="tx1">
                    <a:tint val="75000"/>
                  </a:schemeClr>
                </a:solidFill>
                <a:latin typeface="+mn-lt"/>
                <a:ea typeface="+mn-ea"/>
                <a:cs typeface="+mn-cs"/>
              </a:defRPr>
            </a:lvl2pPr>
            <a:lvl3pPr marL="685800" indent="0" algn="ctr" defTabSz="342900" rtl="0" eaLnBrk="1" latinLnBrk="0" hangingPunct="1">
              <a:spcBef>
                <a:spcPts val="750"/>
              </a:spcBef>
              <a:spcAft>
                <a:spcPts val="0"/>
              </a:spcAft>
              <a:buClr>
                <a:schemeClr val="accent1">
                  <a:lumMod val="75000"/>
                </a:schemeClr>
              </a:buClr>
              <a:buSzPct val="80000"/>
              <a:buFont typeface="Wingdings 3" charset="2"/>
              <a:buNone/>
              <a:defRPr sz="1050" kern="1200">
                <a:solidFill>
                  <a:schemeClr val="tx1">
                    <a:tint val="75000"/>
                  </a:schemeClr>
                </a:solidFill>
                <a:latin typeface="+mn-lt"/>
                <a:ea typeface="+mn-ea"/>
                <a:cs typeface="+mn-cs"/>
              </a:defRPr>
            </a:lvl3pPr>
            <a:lvl4pPr marL="1028700" indent="0" algn="ctr" defTabSz="342900" rtl="0" eaLnBrk="1" latinLnBrk="0" hangingPunct="1">
              <a:spcBef>
                <a:spcPts val="750"/>
              </a:spcBef>
              <a:spcAft>
                <a:spcPts val="0"/>
              </a:spcAft>
              <a:buClr>
                <a:schemeClr val="accent1">
                  <a:lumMod val="75000"/>
                </a:schemeClr>
              </a:buClr>
              <a:buSzPct val="80000"/>
              <a:buFont typeface="Wingdings 3" charset="2"/>
              <a:buNone/>
              <a:defRPr sz="900" kern="1200">
                <a:solidFill>
                  <a:schemeClr val="tx1">
                    <a:tint val="75000"/>
                  </a:schemeClr>
                </a:solidFill>
                <a:latin typeface="+mn-lt"/>
                <a:ea typeface="+mn-ea"/>
                <a:cs typeface="+mn-cs"/>
              </a:defRPr>
            </a:lvl4pPr>
            <a:lvl5pPr marL="1371600" indent="0" algn="ctr" defTabSz="342900" rtl="0" eaLnBrk="1" latinLnBrk="0" hangingPunct="1">
              <a:spcBef>
                <a:spcPts val="750"/>
              </a:spcBef>
              <a:spcAft>
                <a:spcPts val="0"/>
              </a:spcAft>
              <a:buClr>
                <a:schemeClr val="accent1">
                  <a:lumMod val="75000"/>
                </a:schemeClr>
              </a:buClr>
              <a:buSzPct val="80000"/>
              <a:buFont typeface="Wingdings 3" charset="2"/>
              <a:buNone/>
              <a:defRPr sz="900" kern="1200">
                <a:solidFill>
                  <a:schemeClr val="tx1">
                    <a:tint val="75000"/>
                  </a:schemeClr>
                </a:solidFill>
                <a:latin typeface="+mn-lt"/>
                <a:ea typeface="+mn-ea"/>
                <a:cs typeface="+mn-cs"/>
              </a:defRPr>
            </a:lvl5pPr>
            <a:lvl6pPr marL="1714500" indent="0" algn="ctr" defTabSz="342900" rtl="0" eaLnBrk="1" latinLnBrk="0" hangingPunct="1">
              <a:spcBef>
                <a:spcPts val="750"/>
              </a:spcBef>
              <a:spcAft>
                <a:spcPts val="0"/>
              </a:spcAft>
              <a:buClr>
                <a:schemeClr val="accent1">
                  <a:lumMod val="75000"/>
                </a:schemeClr>
              </a:buClr>
              <a:buSzPct val="80000"/>
              <a:buFont typeface="Wingdings 3" charset="2"/>
              <a:buNone/>
              <a:defRPr sz="900" kern="1200">
                <a:solidFill>
                  <a:schemeClr val="tx1">
                    <a:tint val="75000"/>
                  </a:schemeClr>
                </a:solidFill>
                <a:latin typeface="+mn-lt"/>
                <a:ea typeface="+mn-ea"/>
                <a:cs typeface="+mn-cs"/>
              </a:defRPr>
            </a:lvl6pPr>
            <a:lvl7pPr marL="2057400" indent="0" algn="ctr" defTabSz="342900" rtl="0" eaLnBrk="1" latinLnBrk="0" hangingPunct="1">
              <a:spcBef>
                <a:spcPts val="750"/>
              </a:spcBef>
              <a:spcAft>
                <a:spcPts val="0"/>
              </a:spcAft>
              <a:buClr>
                <a:schemeClr val="accent1">
                  <a:lumMod val="75000"/>
                </a:schemeClr>
              </a:buClr>
              <a:buSzPct val="80000"/>
              <a:buFont typeface="Wingdings 3" charset="2"/>
              <a:buNone/>
              <a:defRPr sz="900" kern="1200">
                <a:solidFill>
                  <a:schemeClr val="tx1">
                    <a:tint val="75000"/>
                  </a:schemeClr>
                </a:solidFill>
                <a:latin typeface="+mn-lt"/>
                <a:ea typeface="+mn-ea"/>
                <a:cs typeface="+mn-cs"/>
              </a:defRPr>
            </a:lvl7pPr>
            <a:lvl8pPr marL="2400300" indent="0" algn="ctr" defTabSz="342900" rtl="0" eaLnBrk="1" latinLnBrk="0" hangingPunct="1">
              <a:spcBef>
                <a:spcPts val="750"/>
              </a:spcBef>
              <a:spcAft>
                <a:spcPts val="0"/>
              </a:spcAft>
              <a:buClr>
                <a:schemeClr val="accent1">
                  <a:lumMod val="75000"/>
                </a:schemeClr>
              </a:buClr>
              <a:buSzPct val="80000"/>
              <a:buFont typeface="Wingdings 3" charset="2"/>
              <a:buNone/>
              <a:defRPr sz="900" kern="1200">
                <a:solidFill>
                  <a:schemeClr val="tx1">
                    <a:tint val="75000"/>
                  </a:schemeClr>
                </a:solidFill>
                <a:latin typeface="+mn-lt"/>
                <a:ea typeface="+mn-ea"/>
                <a:cs typeface="+mn-cs"/>
              </a:defRPr>
            </a:lvl8pPr>
            <a:lvl9pPr marL="2743200" indent="0" algn="ctr" defTabSz="342900" rtl="0" eaLnBrk="1" latinLnBrk="0" hangingPunct="1">
              <a:spcBef>
                <a:spcPts val="750"/>
              </a:spcBef>
              <a:spcAft>
                <a:spcPts val="0"/>
              </a:spcAft>
              <a:buClr>
                <a:schemeClr val="accent1">
                  <a:lumMod val="75000"/>
                </a:schemeClr>
              </a:buClr>
              <a:buSzPct val="80000"/>
              <a:buFont typeface="Wingdings 3" charset="2"/>
              <a:buNone/>
              <a:defRPr sz="900" kern="1200">
                <a:solidFill>
                  <a:schemeClr val="tx1">
                    <a:tint val="75000"/>
                  </a:schemeClr>
                </a:solidFill>
                <a:latin typeface="+mn-lt"/>
                <a:ea typeface="+mn-ea"/>
                <a:cs typeface="+mn-cs"/>
              </a:defRPr>
            </a:lvl9pPr>
          </a:lstStyle>
          <a:p>
            <a:pPr algn="l"/>
            <a:r>
              <a:rPr lang="en-GB" dirty="0">
                <a:solidFill>
                  <a:srgbClr val="FFFFFF">
                    <a:alpha val="70000"/>
                  </a:srgbClr>
                </a:solidFill>
              </a:rPr>
              <a:t>Intensive Day - Writing Booklet – 2019 Specification</a:t>
            </a:r>
          </a:p>
        </p:txBody>
      </p:sp>
    </p:spTree>
    <p:extLst>
      <p:ext uri="{BB962C8B-B14F-4D97-AF65-F5344CB8AC3E}">
        <p14:creationId xmlns:p14="http://schemas.microsoft.com/office/powerpoint/2010/main" val="220678063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Writing Tips</a:t>
            </a:r>
          </a:p>
        </p:txBody>
      </p:sp>
      <p:sp>
        <p:nvSpPr>
          <p:cNvPr id="4" name="Title 1"/>
          <p:cNvSpPr txBox="1">
            <a:spLocks/>
          </p:cNvSpPr>
          <p:nvPr/>
        </p:nvSpPr>
        <p:spPr>
          <a:xfrm>
            <a:off x="360017" y="2885594"/>
            <a:ext cx="10058400" cy="1450757"/>
          </a:xfrm>
          <a:prstGeom prst="rect">
            <a:avLst/>
          </a:prstGeom>
        </p:spPr>
        <p:txBody>
          <a:bodyPr vert="horz" lIns="91440" tIns="45720" rIns="91440" bIns="45720" rtlCol="0" anchor="t">
            <a:normAutofit/>
          </a:bodyPr>
          <a:lstStyle>
            <a:lvl1pPr algn="l" defTabSz="342900" rtl="0" eaLnBrk="1" latinLnBrk="0" hangingPunct="1">
              <a:spcBef>
                <a:spcPct val="0"/>
              </a:spcBef>
              <a:buNone/>
              <a:defRPr sz="27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u="sng" dirty="0"/>
              <a:t>TAP</a:t>
            </a:r>
          </a:p>
        </p:txBody>
      </p:sp>
      <p:sp>
        <p:nvSpPr>
          <p:cNvPr id="5" name="Content Placeholder 2"/>
          <p:cNvSpPr txBox="1">
            <a:spLocks/>
          </p:cNvSpPr>
          <p:nvPr/>
        </p:nvSpPr>
        <p:spPr>
          <a:xfrm>
            <a:off x="285966" y="3083540"/>
            <a:ext cx="5103251" cy="4850296"/>
          </a:xfrm>
          <a:prstGeom prst="rect">
            <a:avLst/>
          </a:prstGeom>
        </p:spPr>
        <p:txBody>
          <a:bodyPr vert="horz" lIns="91440" tIns="45720" rIns="91440" bIns="45720" rtlCol="0">
            <a:normAutofit/>
          </a:bodyPr>
          <a:lstStyle>
            <a:lvl1pPr marL="257175" indent="-257175" algn="l" defTabSz="342900" rtl="0" eaLnBrk="1" latinLnBrk="0" hangingPunct="1">
              <a:spcBef>
                <a:spcPts val="750"/>
              </a:spcBef>
              <a:spcAft>
                <a:spcPts val="0"/>
              </a:spcAft>
              <a:buClr>
                <a:schemeClr val="accent1">
                  <a:lumMod val="75000"/>
                </a:schemeClr>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lumMod val="75000"/>
                </a:schemeClr>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9pPr>
          </a:lstStyle>
          <a:p>
            <a:pPr marL="45720" indent="0">
              <a:buFont typeface="Wingdings 3" charset="2"/>
              <a:buNone/>
            </a:pPr>
            <a:endParaRPr lang="en-GB" sz="1600" dirty="0"/>
          </a:p>
          <a:p>
            <a:pPr marL="45720" indent="0">
              <a:buFont typeface="Wingdings 3" charset="2"/>
              <a:buNone/>
            </a:pPr>
            <a:r>
              <a:rPr lang="en-GB" sz="1600" dirty="0"/>
              <a:t>When you see a writing task, read it carefully and think about </a:t>
            </a:r>
            <a:r>
              <a:rPr lang="en-GB" sz="1600" dirty="0">
                <a:solidFill>
                  <a:schemeClr val="accent2"/>
                </a:solidFill>
              </a:rPr>
              <a:t>TAP</a:t>
            </a:r>
            <a:r>
              <a:rPr lang="en-GB" sz="1600" dirty="0"/>
              <a:t>:</a:t>
            </a:r>
          </a:p>
          <a:p>
            <a:r>
              <a:rPr lang="en-GB" sz="1600" u="sng" dirty="0">
                <a:solidFill>
                  <a:schemeClr val="accent2"/>
                </a:solidFill>
              </a:rPr>
              <a:t>Type</a:t>
            </a:r>
          </a:p>
          <a:p>
            <a:pPr marL="45720" indent="0">
              <a:buFont typeface="Wingdings 3" charset="2"/>
              <a:buNone/>
            </a:pPr>
            <a:r>
              <a:rPr lang="en-GB" sz="1600" dirty="0"/>
              <a:t>Type of text you have to write e.g. letter, email, article, leaflet</a:t>
            </a:r>
          </a:p>
          <a:p>
            <a:r>
              <a:rPr lang="en-GB" sz="1600" u="sng" dirty="0">
                <a:solidFill>
                  <a:schemeClr val="accent2"/>
                </a:solidFill>
              </a:rPr>
              <a:t>Audience</a:t>
            </a:r>
          </a:p>
          <a:p>
            <a:pPr marL="45720" indent="0">
              <a:buFont typeface="Wingdings 3" charset="2"/>
              <a:buNone/>
            </a:pPr>
            <a:r>
              <a:rPr lang="en-GB" sz="1600" dirty="0"/>
              <a:t>Who will read your writing? Who are you writing to/for?</a:t>
            </a:r>
          </a:p>
          <a:p>
            <a:r>
              <a:rPr lang="en-GB" sz="1600" u="sng" dirty="0">
                <a:solidFill>
                  <a:schemeClr val="accent2"/>
                </a:solidFill>
              </a:rPr>
              <a:t>Purpose </a:t>
            </a:r>
          </a:p>
          <a:p>
            <a:pPr marL="45720" indent="0">
              <a:buFont typeface="Wingdings 3" charset="2"/>
              <a:buNone/>
            </a:pPr>
            <a:r>
              <a:rPr lang="en-GB" sz="1600" dirty="0"/>
              <a:t>Why are you writing? What are you writing about? What do you want?</a:t>
            </a:r>
          </a:p>
          <a:p>
            <a:pPr marL="45720" indent="0">
              <a:buFont typeface="Wingdings 3" charset="2"/>
              <a:buNone/>
            </a:pPr>
            <a:r>
              <a:rPr lang="en-GB" dirty="0"/>
              <a:t> </a:t>
            </a:r>
          </a:p>
        </p:txBody>
      </p:sp>
      <p:pic>
        <p:nvPicPr>
          <p:cNvPr id="6" name="Picture 2" descr="G:\Chi S and L\tap.jpg"/>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3557102" y="1713257"/>
            <a:ext cx="1660883" cy="1826386"/>
          </a:xfrm>
          <a:prstGeom prst="rect">
            <a:avLst/>
          </a:prstGeom>
          <a:noFill/>
          <a:extLst>
            <a:ext uri="{909E8E84-426E-40DD-AFC4-6F175D3DCCD1}">
              <a14:hiddenFill xmlns:a14="http://schemas.microsoft.com/office/drawing/2010/main">
                <a:solidFill>
                  <a:srgbClr val="FFFFFF"/>
                </a:solidFill>
              </a14:hiddenFill>
            </a:ext>
          </a:extLst>
        </p:spPr>
      </p:pic>
      <p:sp>
        <p:nvSpPr>
          <p:cNvPr id="7" name="Title 3"/>
          <p:cNvSpPr txBox="1">
            <a:spLocks/>
          </p:cNvSpPr>
          <p:nvPr/>
        </p:nvSpPr>
        <p:spPr>
          <a:xfrm>
            <a:off x="360017" y="6681025"/>
            <a:ext cx="10058400" cy="1450757"/>
          </a:xfrm>
          <a:prstGeom prst="rect">
            <a:avLst/>
          </a:prstGeom>
        </p:spPr>
        <p:txBody>
          <a:bodyPr vert="horz" lIns="91440" tIns="45720" rIns="91440" bIns="45720" rtlCol="0" anchor="t">
            <a:normAutofit/>
          </a:bodyPr>
          <a:lstStyle>
            <a:lvl1pPr algn="l" defTabSz="342900" rtl="0" eaLnBrk="1" latinLnBrk="0" hangingPunct="1">
              <a:spcBef>
                <a:spcPct val="0"/>
              </a:spcBef>
              <a:buNone/>
              <a:defRPr sz="27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a:t>Example task:</a:t>
            </a:r>
            <a:endParaRPr lang="en-GB" dirty="0"/>
          </a:p>
        </p:txBody>
      </p:sp>
      <p:sp>
        <p:nvSpPr>
          <p:cNvPr id="8" name="Content Placeholder 4"/>
          <p:cNvSpPr>
            <a:spLocks noGrp="1"/>
          </p:cNvSpPr>
          <p:nvPr>
            <p:ph idx="1"/>
          </p:nvPr>
        </p:nvSpPr>
        <p:spPr>
          <a:xfrm>
            <a:off x="360017" y="8467062"/>
            <a:ext cx="4567583" cy="4023360"/>
          </a:xfrm>
        </p:spPr>
        <p:txBody>
          <a:bodyPr>
            <a:normAutofit/>
          </a:bodyPr>
          <a:lstStyle/>
          <a:p>
            <a:pPr marL="45720" indent="0">
              <a:buNone/>
            </a:pPr>
            <a:endParaRPr lang="en-GB" sz="3200" dirty="0"/>
          </a:p>
          <a:p>
            <a:pPr marL="45720" indent="0">
              <a:buNone/>
            </a:pPr>
            <a:endParaRPr lang="en-GB" sz="3200" dirty="0"/>
          </a:p>
          <a:p>
            <a:pPr marL="45720" indent="0">
              <a:buNone/>
            </a:pPr>
            <a:r>
              <a:rPr lang="en-GB" sz="2000" dirty="0">
                <a:solidFill>
                  <a:schemeClr val="tx1"/>
                </a:solidFill>
              </a:rPr>
              <a:t>Write</a:t>
            </a:r>
            <a:r>
              <a:rPr lang="en-GB" sz="2000" dirty="0"/>
              <a:t> </a:t>
            </a:r>
            <a:r>
              <a:rPr lang="en-GB" sz="2000" dirty="0">
                <a:solidFill>
                  <a:srgbClr val="00B0F0"/>
                </a:solidFill>
              </a:rPr>
              <a:t>a letter </a:t>
            </a:r>
            <a:r>
              <a:rPr lang="en-GB" sz="2000" dirty="0">
                <a:solidFill>
                  <a:schemeClr val="tx1"/>
                </a:solidFill>
              </a:rPr>
              <a:t>to the </a:t>
            </a:r>
            <a:r>
              <a:rPr lang="en-GB" sz="2000" dirty="0">
                <a:solidFill>
                  <a:srgbClr val="C00000"/>
                </a:solidFill>
              </a:rPr>
              <a:t>chairperson of your local council</a:t>
            </a:r>
            <a:r>
              <a:rPr lang="en-GB" sz="2000" dirty="0"/>
              <a:t>, </a:t>
            </a:r>
            <a:r>
              <a:rPr lang="en-GB" sz="2000" dirty="0">
                <a:solidFill>
                  <a:schemeClr val="accent5"/>
                </a:solidFill>
              </a:rPr>
              <a:t>persuading them to create better leisure facilities for residents of your age</a:t>
            </a:r>
          </a:p>
          <a:p>
            <a:pPr marL="45720" indent="0">
              <a:buNone/>
            </a:pPr>
            <a:endParaRPr lang="en-GB" sz="3200" dirty="0"/>
          </a:p>
        </p:txBody>
      </p:sp>
      <p:sp>
        <p:nvSpPr>
          <p:cNvPr id="9" name="Rectangle: Rounded Corners 5"/>
          <p:cNvSpPr/>
          <p:nvPr/>
        </p:nvSpPr>
        <p:spPr>
          <a:xfrm>
            <a:off x="3154815" y="10856492"/>
            <a:ext cx="2597426" cy="1136374"/>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Purpose- why you are writing</a:t>
            </a:r>
          </a:p>
        </p:txBody>
      </p:sp>
      <p:sp>
        <p:nvSpPr>
          <p:cNvPr id="10" name="Rectangle: Rounded Corners 6"/>
          <p:cNvSpPr/>
          <p:nvPr/>
        </p:nvSpPr>
        <p:spPr>
          <a:xfrm>
            <a:off x="360017" y="8129305"/>
            <a:ext cx="2597426" cy="113637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TYPE- what you have to write?</a:t>
            </a:r>
          </a:p>
        </p:txBody>
      </p:sp>
      <p:sp>
        <p:nvSpPr>
          <p:cNvPr id="11" name="Rectangle: Rounded Corners 7"/>
          <p:cNvSpPr/>
          <p:nvPr/>
        </p:nvSpPr>
        <p:spPr>
          <a:xfrm>
            <a:off x="3031494" y="8129305"/>
            <a:ext cx="2597426" cy="1136374"/>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Audience- who you are writing for</a:t>
            </a:r>
          </a:p>
        </p:txBody>
      </p:sp>
      <p:cxnSp>
        <p:nvCxnSpPr>
          <p:cNvPr id="12" name="Straight Arrow Connector 11"/>
          <p:cNvCxnSpPr/>
          <p:nvPr/>
        </p:nvCxnSpPr>
        <p:spPr>
          <a:xfrm>
            <a:off x="1387061" y="9323326"/>
            <a:ext cx="111539" cy="392174"/>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Straight Arrow Connector 12"/>
          <p:cNvCxnSpPr/>
          <p:nvPr/>
        </p:nvCxnSpPr>
        <p:spPr>
          <a:xfrm flipH="1" flipV="1">
            <a:off x="3154815" y="10658546"/>
            <a:ext cx="499692" cy="199632"/>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4" name="Straight Arrow Connector 13"/>
          <p:cNvCxnSpPr/>
          <p:nvPr/>
        </p:nvCxnSpPr>
        <p:spPr>
          <a:xfrm flipH="1">
            <a:off x="4387543" y="9351201"/>
            <a:ext cx="131970" cy="336423"/>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2" name="TextBox 21"/>
          <p:cNvSpPr txBox="1"/>
          <p:nvPr/>
        </p:nvSpPr>
        <p:spPr>
          <a:xfrm>
            <a:off x="457200" y="7137400"/>
            <a:ext cx="4470400" cy="923330"/>
          </a:xfrm>
          <a:prstGeom prst="rect">
            <a:avLst/>
          </a:prstGeom>
          <a:noFill/>
        </p:spPr>
        <p:txBody>
          <a:bodyPr wrap="square" rtlCol="0">
            <a:spAutoFit/>
          </a:bodyPr>
          <a:lstStyle/>
          <a:p>
            <a:r>
              <a:rPr lang="en-GB" dirty="0"/>
              <a:t>Below is an example task; Using TAP, we can quickly identify what we are being asked to do!</a:t>
            </a:r>
          </a:p>
        </p:txBody>
      </p:sp>
    </p:spTree>
    <p:extLst>
      <p:ext uri="{BB962C8B-B14F-4D97-AF65-F5344CB8AC3E}">
        <p14:creationId xmlns:p14="http://schemas.microsoft.com/office/powerpoint/2010/main" val="153329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GB" dirty="0"/>
              <a:t>Writing Tips</a:t>
            </a:r>
          </a:p>
        </p:txBody>
      </p:sp>
      <p:sp>
        <p:nvSpPr>
          <p:cNvPr id="14" name="Title 1"/>
          <p:cNvSpPr txBox="1">
            <a:spLocks/>
          </p:cNvSpPr>
          <p:nvPr/>
        </p:nvSpPr>
        <p:spPr>
          <a:xfrm>
            <a:off x="457200" y="1632803"/>
            <a:ext cx="4947920" cy="1450757"/>
          </a:xfrm>
          <a:prstGeom prst="rect">
            <a:avLst/>
          </a:prstGeom>
        </p:spPr>
        <p:txBody>
          <a:bodyPr vert="horz" lIns="91440" tIns="45720" rIns="91440" bIns="45720" rtlCol="0" anchor="t">
            <a:normAutofit/>
          </a:bodyPr>
          <a:lstStyle>
            <a:lvl1pPr algn="l" defTabSz="342900" rtl="0" eaLnBrk="1" latinLnBrk="0" hangingPunct="1">
              <a:spcBef>
                <a:spcPct val="0"/>
              </a:spcBef>
              <a:buNone/>
              <a:defRPr sz="27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dirty="0"/>
              <a:t>PEE paragraph</a:t>
            </a:r>
          </a:p>
        </p:txBody>
      </p:sp>
      <p:sp>
        <p:nvSpPr>
          <p:cNvPr id="15" name="Content Placeholder 2"/>
          <p:cNvSpPr txBox="1">
            <a:spLocks/>
          </p:cNvSpPr>
          <p:nvPr/>
        </p:nvSpPr>
        <p:spPr>
          <a:xfrm>
            <a:off x="457200" y="2459781"/>
            <a:ext cx="5041900" cy="4555435"/>
          </a:xfrm>
          <a:prstGeom prst="rect">
            <a:avLst/>
          </a:prstGeom>
        </p:spPr>
        <p:txBody>
          <a:bodyPr vert="horz" lIns="91440" tIns="45720" rIns="91440" bIns="45720" rtlCol="0">
            <a:normAutofit/>
          </a:bodyPr>
          <a:lstStyle>
            <a:lvl1pPr marL="257175" indent="-257175" algn="l" defTabSz="342900" rtl="0" eaLnBrk="1" latinLnBrk="0" hangingPunct="1">
              <a:spcBef>
                <a:spcPts val="750"/>
              </a:spcBef>
              <a:spcAft>
                <a:spcPts val="0"/>
              </a:spcAft>
              <a:buClr>
                <a:schemeClr val="accent1">
                  <a:lumMod val="75000"/>
                </a:schemeClr>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lumMod val="75000"/>
                </a:schemeClr>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buFont typeface="Wingdings 3" charset="2"/>
              <a:buNone/>
            </a:pPr>
            <a:r>
              <a:rPr lang="en-GB" sz="1800" dirty="0"/>
              <a:t>What is a PEE paragraph? It’s not as dirty as you think!!</a:t>
            </a:r>
          </a:p>
          <a:p>
            <a:pPr marL="0" indent="0">
              <a:buFont typeface="Wingdings 3" charset="2"/>
              <a:buNone/>
            </a:pPr>
            <a:endParaRPr lang="en-GB" sz="1800" dirty="0"/>
          </a:p>
          <a:p>
            <a:pPr marL="0" indent="0">
              <a:buFont typeface="Wingdings 3" charset="2"/>
              <a:buNone/>
            </a:pPr>
            <a:r>
              <a:rPr lang="en-GB" sz="1800" dirty="0"/>
              <a:t>PEE is a technique we can use to help structure </a:t>
            </a:r>
            <a:r>
              <a:rPr lang="en-GB" sz="1800"/>
              <a:t>our paragraphs</a:t>
            </a:r>
            <a:r>
              <a:rPr lang="en-GB" sz="1800" dirty="0"/>
              <a:t>. It stands for:</a:t>
            </a:r>
            <a:endParaRPr lang="en-GB" sz="1800" dirty="0">
              <a:solidFill>
                <a:schemeClr val="tx1"/>
              </a:solidFill>
            </a:endParaRPr>
          </a:p>
          <a:p>
            <a:pPr marL="45720" indent="0">
              <a:buFont typeface="Wingdings 3" charset="2"/>
              <a:buNone/>
            </a:pPr>
            <a:endParaRPr lang="en-GB" sz="1800" dirty="0">
              <a:solidFill>
                <a:schemeClr val="tx1"/>
              </a:solidFill>
            </a:endParaRPr>
          </a:p>
          <a:p>
            <a:pPr marL="45720" indent="0">
              <a:buFont typeface="Wingdings 3" charset="2"/>
              <a:buNone/>
            </a:pPr>
            <a:r>
              <a:rPr lang="en-GB" sz="1800" u="sng" dirty="0">
                <a:solidFill>
                  <a:schemeClr val="accent2"/>
                </a:solidFill>
              </a:rPr>
              <a:t>Point</a:t>
            </a:r>
            <a:r>
              <a:rPr lang="en-GB" sz="1800" dirty="0">
                <a:solidFill>
                  <a:schemeClr val="accent2"/>
                </a:solidFill>
              </a:rPr>
              <a:t>- tell the reader your main point	</a:t>
            </a:r>
          </a:p>
          <a:p>
            <a:pPr marL="45720" indent="0">
              <a:buFont typeface="Wingdings 3" charset="2"/>
              <a:buNone/>
            </a:pPr>
            <a:r>
              <a:rPr lang="en-GB" sz="1800" u="sng" dirty="0">
                <a:solidFill>
                  <a:schemeClr val="accent2"/>
                </a:solidFill>
              </a:rPr>
              <a:t>Evidence</a:t>
            </a:r>
            <a:r>
              <a:rPr lang="en-GB" sz="1800" dirty="0">
                <a:solidFill>
                  <a:schemeClr val="accent2"/>
                </a:solidFill>
              </a:rPr>
              <a:t>- give facts/anecdotes to prove your point is sensible</a:t>
            </a:r>
          </a:p>
          <a:p>
            <a:pPr marL="45720" indent="0">
              <a:buFont typeface="Wingdings 3" charset="2"/>
              <a:buNone/>
            </a:pPr>
            <a:r>
              <a:rPr lang="en-GB" sz="1800" u="sng" dirty="0">
                <a:solidFill>
                  <a:schemeClr val="accent2"/>
                </a:solidFill>
              </a:rPr>
              <a:t>Explain</a:t>
            </a:r>
            <a:r>
              <a:rPr lang="en-GB" sz="1800" dirty="0">
                <a:solidFill>
                  <a:schemeClr val="accent2"/>
                </a:solidFill>
              </a:rPr>
              <a:t>- explain your main point in more depth, add details to it</a:t>
            </a:r>
          </a:p>
        </p:txBody>
      </p:sp>
      <p:sp>
        <p:nvSpPr>
          <p:cNvPr id="16" name="TextBox 15"/>
          <p:cNvSpPr txBox="1"/>
          <p:nvPr/>
        </p:nvSpPr>
        <p:spPr>
          <a:xfrm>
            <a:off x="647700" y="6667500"/>
            <a:ext cx="3822700" cy="1754326"/>
          </a:xfrm>
          <a:prstGeom prst="rect">
            <a:avLst/>
          </a:prstGeom>
          <a:noFill/>
        </p:spPr>
        <p:txBody>
          <a:bodyPr wrap="square" rtlCol="0">
            <a:spAutoFit/>
          </a:bodyPr>
          <a:lstStyle/>
          <a:p>
            <a:r>
              <a:rPr lang="en-GB" dirty="0"/>
              <a:t>Try it out! Below is an example question you could be asked for the writing paper. You have also been given a bullet point to guide you. Try to write a PEE paragraph in response to this bullet point.</a:t>
            </a:r>
          </a:p>
        </p:txBody>
      </p:sp>
      <p:sp>
        <p:nvSpPr>
          <p:cNvPr id="17" name="TextBox 16"/>
          <p:cNvSpPr txBox="1"/>
          <p:nvPr/>
        </p:nvSpPr>
        <p:spPr>
          <a:xfrm>
            <a:off x="439420" y="8879026"/>
            <a:ext cx="4965700" cy="2308324"/>
          </a:xfrm>
          <a:prstGeom prst="rect">
            <a:avLst/>
          </a:prstGeom>
          <a:solidFill>
            <a:schemeClr val="bg1"/>
          </a:solidFill>
          <a:ln>
            <a:solidFill>
              <a:srgbClr val="FF0000"/>
            </a:solidFill>
          </a:ln>
        </p:spPr>
        <p:txBody>
          <a:bodyPr wrap="square" rtlCol="0">
            <a:spAutoFit/>
          </a:bodyPr>
          <a:lstStyle/>
          <a:p>
            <a:r>
              <a:rPr lang="en-GB" dirty="0"/>
              <a:t>Could You Live without your favourite gadgets for a fortnight?</a:t>
            </a:r>
          </a:p>
          <a:p>
            <a:pPr marL="285750" indent="-285750">
              <a:buFont typeface="Arial" panose="020B0604020202020204" pitchFamily="34" charset="0"/>
              <a:buChar char="•"/>
            </a:pPr>
            <a:r>
              <a:rPr lang="en-GB" dirty="0"/>
              <a:t>Which gadgets would you find most difficult to give up and why?</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r>
              <a:rPr lang="en-GB" dirty="0"/>
              <a:t>(There is space on the next page to write your response!)</a:t>
            </a:r>
          </a:p>
        </p:txBody>
      </p:sp>
    </p:spTree>
    <p:extLst>
      <p:ext uri="{BB962C8B-B14F-4D97-AF65-F5344CB8AC3E}">
        <p14:creationId xmlns:p14="http://schemas.microsoft.com/office/powerpoint/2010/main" val="229244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Writing Practice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471191"/>
            <a:ext cx="5624136" cy="8514309"/>
          </a:xfrm>
          <a:prstGeom prst="rect">
            <a:avLst/>
          </a:prstGeom>
          <a:ln w="28575">
            <a:solidFill>
              <a:schemeClr val="tx1"/>
            </a:solidFill>
          </a:ln>
        </p:spPr>
      </p:pic>
    </p:spTree>
    <p:extLst>
      <p:ext uri="{BB962C8B-B14F-4D97-AF65-F5344CB8AC3E}">
        <p14:creationId xmlns:p14="http://schemas.microsoft.com/office/powerpoint/2010/main" val="3423653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FC81C-C6E8-42A3-B9CD-C123143CF60B}"/>
              </a:ext>
            </a:extLst>
          </p:cNvPr>
          <p:cNvSpPr>
            <a:spLocks noGrp="1"/>
          </p:cNvSpPr>
          <p:nvPr>
            <p:ph type="title"/>
          </p:nvPr>
        </p:nvSpPr>
        <p:spPr/>
        <p:txBody>
          <a:bodyPr/>
          <a:lstStyle/>
          <a:p>
            <a:r>
              <a:rPr lang="en-GB" dirty="0"/>
              <a:t>Practice Exam – </a:t>
            </a:r>
            <a:br>
              <a:rPr lang="en-GB" dirty="0"/>
            </a:br>
            <a:r>
              <a:rPr lang="en-GB" dirty="0"/>
              <a:t>	Time: 1 Hour</a:t>
            </a:r>
          </a:p>
        </p:txBody>
      </p:sp>
      <p:sp>
        <p:nvSpPr>
          <p:cNvPr id="4" name="TextBox 3">
            <a:extLst>
              <a:ext uri="{FF2B5EF4-FFF2-40B4-BE49-F238E27FC236}">
                <a16:creationId xmlns:a16="http://schemas.microsoft.com/office/drawing/2014/main" id="{7C8F0700-954D-438E-AADB-3D6AD3B11672}"/>
              </a:ext>
            </a:extLst>
          </p:cNvPr>
          <p:cNvSpPr txBox="1"/>
          <p:nvPr/>
        </p:nvSpPr>
        <p:spPr>
          <a:xfrm>
            <a:off x="457200" y="2222695"/>
            <a:ext cx="4888523" cy="2585323"/>
          </a:xfrm>
          <a:prstGeom prst="rect">
            <a:avLst/>
          </a:prstGeom>
          <a:noFill/>
        </p:spPr>
        <p:txBody>
          <a:bodyPr wrap="square" rtlCol="0">
            <a:spAutoFit/>
          </a:bodyPr>
          <a:lstStyle/>
          <a:p>
            <a:r>
              <a:rPr lang="en-GB" dirty="0"/>
              <a:t>In the real exam, you will have one hour to produce your two texts. The following two tasks are examples of what you may be asked to write in the exam. </a:t>
            </a:r>
          </a:p>
          <a:p>
            <a:endParaRPr lang="en-GB" dirty="0"/>
          </a:p>
          <a:p>
            <a:r>
              <a:rPr lang="en-GB" dirty="0"/>
              <a:t>We will be having a go in exam conditions; the practice we work through later will be work shop style, where we can help each other.</a:t>
            </a:r>
          </a:p>
        </p:txBody>
      </p:sp>
      <p:pic>
        <p:nvPicPr>
          <p:cNvPr id="6" name="Picture 5" descr="A drawing of a cartoon character&#10;&#10;Description automatically generated">
            <a:extLst>
              <a:ext uri="{FF2B5EF4-FFF2-40B4-BE49-F238E27FC236}">
                <a16:creationId xmlns:a16="http://schemas.microsoft.com/office/drawing/2014/main" id="{4910B1E9-A948-46AB-9E6D-DFA64FBE608F}"/>
              </a:ext>
            </a:extLst>
          </p:cNvPr>
          <p:cNvPicPr>
            <a:picLocks noChangeAspect="1"/>
          </p:cNvPicPr>
          <p:nvPr/>
        </p:nvPicPr>
        <p:blipFill>
          <a:blip r:embed="rId2"/>
          <a:stretch>
            <a:fillRect/>
          </a:stretch>
        </p:blipFill>
        <p:spPr>
          <a:xfrm>
            <a:off x="1590705" y="5022405"/>
            <a:ext cx="2488925" cy="2832924"/>
          </a:xfrm>
          <a:prstGeom prst="rect">
            <a:avLst/>
          </a:prstGeom>
        </p:spPr>
      </p:pic>
      <p:sp>
        <p:nvSpPr>
          <p:cNvPr id="7" name="TextBox 6">
            <a:extLst>
              <a:ext uri="{FF2B5EF4-FFF2-40B4-BE49-F238E27FC236}">
                <a16:creationId xmlns:a16="http://schemas.microsoft.com/office/drawing/2014/main" id="{5D4D6E7F-1FA5-45EE-A3CC-798C169ED265}"/>
              </a:ext>
            </a:extLst>
          </p:cNvPr>
          <p:cNvSpPr txBox="1"/>
          <p:nvPr/>
        </p:nvSpPr>
        <p:spPr>
          <a:xfrm>
            <a:off x="604911" y="8257735"/>
            <a:ext cx="4613074" cy="1200329"/>
          </a:xfrm>
          <a:prstGeom prst="rect">
            <a:avLst/>
          </a:prstGeom>
          <a:noFill/>
        </p:spPr>
        <p:txBody>
          <a:bodyPr wrap="square" rtlCol="0">
            <a:spAutoFit/>
          </a:bodyPr>
          <a:lstStyle/>
          <a:p>
            <a:r>
              <a:rPr lang="en-GB" dirty="0"/>
              <a:t>After, there will be a short break, and then we will look at example answers from the exam board, as well as the mark scheme!</a:t>
            </a:r>
          </a:p>
        </p:txBody>
      </p:sp>
    </p:spTree>
    <p:extLst>
      <p:ext uri="{BB962C8B-B14F-4D97-AF65-F5344CB8AC3E}">
        <p14:creationId xmlns:p14="http://schemas.microsoft.com/office/powerpoint/2010/main" val="3998384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850A1-8FCC-4D7A-A134-8DF51458E986}"/>
              </a:ext>
            </a:extLst>
          </p:cNvPr>
          <p:cNvSpPr>
            <a:spLocks noGrp="1"/>
          </p:cNvSpPr>
          <p:nvPr>
            <p:ph type="title"/>
          </p:nvPr>
        </p:nvSpPr>
        <p:spPr/>
        <p:txBody>
          <a:bodyPr/>
          <a:lstStyle/>
          <a:p>
            <a:r>
              <a:rPr lang="en-GB" dirty="0"/>
              <a:t>Practice</a:t>
            </a:r>
          </a:p>
        </p:txBody>
      </p:sp>
      <p:pic>
        <p:nvPicPr>
          <p:cNvPr id="5" name="Picture 4" descr="A screenshot of a social media post&#10;&#10;Description automatically generated">
            <a:extLst>
              <a:ext uri="{FF2B5EF4-FFF2-40B4-BE49-F238E27FC236}">
                <a16:creationId xmlns:a16="http://schemas.microsoft.com/office/drawing/2014/main" id="{3891845F-93B1-4070-BF22-FEF5947C51B2}"/>
              </a:ext>
            </a:extLst>
          </p:cNvPr>
          <p:cNvPicPr>
            <a:picLocks noChangeAspect="1"/>
          </p:cNvPicPr>
          <p:nvPr/>
        </p:nvPicPr>
        <p:blipFill>
          <a:blip r:embed="rId2"/>
          <a:stretch>
            <a:fillRect/>
          </a:stretch>
        </p:blipFill>
        <p:spPr>
          <a:xfrm>
            <a:off x="555702" y="1903772"/>
            <a:ext cx="5071374" cy="5210877"/>
          </a:xfrm>
          <a:prstGeom prst="rect">
            <a:avLst/>
          </a:prstGeom>
        </p:spPr>
      </p:pic>
      <p:pic>
        <p:nvPicPr>
          <p:cNvPr id="6" name="Picture 5">
            <a:extLst>
              <a:ext uri="{FF2B5EF4-FFF2-40B4-BE49-F238E27FC236}">
                <a16:creationId xmlns:a16="http://schemas.microsoft.com/office/drawing/2014/main" id="{95DFA6A3-0559-4284-8A16-D4F58F3CE3BF}"/>
              </a:ext>
            </a:extLst>
          </p:cNvPr>
          <p:cNvPicPr>
            <a:picLocks noChangeAspect="1"/>
          </p:cNvPicPr>
          <p:nvPr/>
        </p:nvPicPr>
        <p:blipFill rotWithShape="1">
          <a:blip r:embed="rId3">
            <a:extLst>
              <a:ext uri="{28A0092B-C50C-407E-A947-70E740481C1C}">
                <a14:useLocalDpi xmlns:a14="http://schemas.microsoft.com/office/drawing/2010/main" val="0"/>
              </a:ext>
            </a:extLst>
          </a:blip>
          <a:srcRect b="51534"/>
          <a:stretch/>
        </p:blipFill>
        <p:spPr>
          <a:xfrm>
            <a:off x="457200" y="7934688"/>
            <a:ext cx="4760785" cy="3493097"/>
          </a:xfrm>
          <a:prstGeom prst="rect">
            <a:avLst/>
          </a:prstGeom>
          <a:ln w="28575">
            <a:solidFill>
              <a:schemeClr val="tx1"/>
            </a:solidFill>
          </a:ln>
        </p:spPr>
      </p:pic>
    </p:spTree>
    <p:extLst>
      <p:ext uri="{BB962C8B-B14F-4D97-AF65-F5344CB8AC3E}">
        <p14:creationId xmlns:p14="http://schemas.microsoft.com/office/powerpoint/2010/main" val="3478917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D50CD-93DC-40B3-893B-1249791F861C}"/>
              </a:ext>
            </a:extLst>
          </p:cNvPr>
          <p:cNvSpPr>
            <a:spLocks noGrp="1"/>
          </p:cNvSpPr>
          <p:nvPr>
            <p:ph type="title"/>
          </p:nvPr>
        </p:nvSpPr>
        <p:spPr/>
        <p:txBody>
          <a:bodyPr/>
          <a:lstStyle/>
          <a:p>
            <a:r>
              <a:rPr lang="en-GB" dirty="0"/>
              <a:t>Practice</a:t>
            </a:r>
          </a:p>
        </p:txBody>
      </p:sp>
      <p:pic>
        <p:nvPicPr>
          <p:cNvPr id="4" name="Picture 3">
            <a:extLst>
              <a:ext uri="{FF2B5EF4-FFF2-40B4-BE49-F238E27FC236}">
                <a16:creationId xmlns:a16="http://schemas.microsoft.com/office/drawing/2014/main" id="{27A2989F-FBB0-40ED-A408-D357F8AC47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644726"/>
            <a:ext cx="5091348" cy="8340774"/>
          </a:xfrm>
          <a:prstGeom prst="rect">
            <a:avLst/>
          </a:prstGeom>
          <a:ln w="28575">
            <a:solidFill>
              <a:schemeClr val="tx1"/>
            </a:solidFill>
          </a:ln>
        </p:spPr>
      </p:pic>
    </p:spTree>
    <p:extLst>
      <p:ext uri="{BB962C8B-B14F-4D97-AF65-F5344CB8AC3E}">
        <p14:creationId xmlns:p14="http://schemas.microsoft.com/office/powerpoint/2010/main" val="1663387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D50CD-93DC-40B3-893B-1249791F861C}"/>
              </a:ext>
            </a:extLst>
          </p:cNvPr>
          <p:cNvSpPr>
            <a:spLocks noGrp="1"/>
          </p:cNvSpPr>
          <p:nvPr>
            <p:ph type="title"/>
          </p:nvPr>
        </p:nvSpPr>
        <p:spPr/>
        <p:txBody>
          <a:bodyPr/>
          <a:lstStyle/>
          <a:p>
            <a:r>
              <a:rPr lang="en-GB" dirty="0"/>
              <a:t>Practice</a:t>
            </a:r>
          </a:p>
        </p:txBody>
      </p:sp>
      <p:pic>
        <p:nvPicPr>
          <p:cNvPr id="4" name="Picture 3">
            <a:extLst>
              <a:ext uri="{FF2B5EF4-FFF2-40B4-BE49-F238E27FC236}">
                <a16:creationId xmlns:a16="http://schemas.microsoft.com/office/drawing/2014/main" id="{27A2989F-FBB0-40ED-A408-D357F8AC47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644726"/>
            <a:ext cx="5091348" cy="8340774"/>
          </a:xfrm>
          <a:prstGeom prst="rect">
            <a:avLst/>
          </a:prstGeom>
          <a:ln w="28575">
            <a:solidFill>
              <a:schemeClr val="tx1"/>
            </a:solidFill>
          </a:ln>
        </p:spPr>
      </p:pic>
    </p:spTree>
    <p:extLst>
      <p:ext uri="{BB962C8B-B14F-4D97-AF65-F5344CB8AC3E}">
        <p14:creationId xmlns:p14="http://schemas.microsoft.com/office/powerpoint/2010/main" val="1501181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425F1-CD76-4849-B7AE-04FF77F1D21B}"/>
              </a:ext>
            </a:extLst>
          </p:cNvPr>
          <p:cNvSpPr>
            <a:spLocks noGrp="1"/>
          </p:cNvSpPr>
          <p:nvPr>
            <p:ph type="title"/>
          </p:nvPr>
        </p:nvSpPr>
        <p:spPr/>
        <p:txBody>
          <a:bodyPr/>
          <a:lstStyle/>
          <a:p>
            <a:r>
              <a:rPr lang="en-GB" dirty="0"/>
              <a:t>Practice</a:t>
            </a:r>
          </a:p>
        </p:txBody>
      </p:sp>
      <p:pic>
        <p:nvPicPr>
          <p:cNvPr id="5" name="Picture 4" descr="A screenshot of a social media post&#10;&#10;Description automatically generated">
            <a:extLst>
              <a:ext uri="{FF2B5EF4-FFF2-40B4-BE49-F238E27FC236}">
                <a16:creationId xmlns:a16="http://schemas.microsoft.com/office/drawing/2014/main" id="{5E4D8E9F-B9A9-42A0-BE07-0EF06E5EF490}"/>
              </a:ext>
            </a:extLst>
          </p:cNvPr>
          <p:cNvPicPr>
            <a:picLocks noChangeAspect="1"/>
          </p:cNvPicPr>
          <p:nvPr/>
        </p:nvPicPr>
        <p:blipFill>
          <a:blip r:embed="rId2"/>
          <a:stretch>
            <a:fillRect/>
          </a:stretch>
        </p:blipFill>
        <p:spPr>
          <a:xfrm>
            <a:off x="457200" y="1574449"/>
            <a:ext cx="4909883" cy="5628210"/>
          </a:xfrm>
          <a:prstGeom prst="rect">
            <a:avLst/>
          </a:prstGeom>
        </p:spPr>
      </p:pic>
      <p:pic>
        <p:nvPicPr>
          <p:cNvPr id="6" name="Picture 5">
            <a:extLst>
              <a:ext uri="{FF2B5EF4-FFF2-40B4-BE49-F238E27FC236}">
                <a16:creationId xmlns:a16="http://schemas.microsoft.com/office/drawing/2014/main" id="{74EF8CAC-4B2D-4A54-A76E-5270DEDA989A}"/>
              </a:ext>
            </a:extLst>
          </p:cNvPr>
          <p:cNvPicPr>
            <a:picLocks noChangeAspect="1"/>
          </p:cNvPicPr>
          <p:nvPr/>
        </p:nvPicPr>
        <p:blipFill rotWithShape="1">
          <a:blip r:embed="rId3">
            <a:extLst>
              <a:ext uri="{28A0092B-C50C-407E-A947-70E740481C1C}">
                <a14:useLocalDpi xmlns:a14="http://schemas.microsoft.com/office/drawing/2010/main" val="0"/>
              </a:ext>
            </a:extLst>
          </a:blip>
          <a:srcRect b="51534"/>
          <a:stretch/>
        </p:blipFill>
        <p:spPr>
          <a:xfrm>
            <a:off x="457199" y="7693375"/>
            <a:ext cx="4760785" cy="3493097"/>
          </a:xfrm>
          <a:prstGeom prst="rect">
            <a:avLst/>
          </a:prstGeom>
          <a:ln w="28575">
            <a:solidFill>
              <a:schemeClr val="tx1"/>
            </a:solidFill>
          </a:ln>
        </p:spPr>
      </p:pic>
    </p:spTree>
    <p:extLst>
      <p:ext uri="{BB962C8B-B14F-4D97-AF65-F5344CB8AC3E}">
        <p14:creationId xmlns:p14="http://schemas.microsoft.com/office/powerpoint/2010/main" val="2992664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D50CD-93DC-40B3-893B-1249791F861C}"/>
              </a:ext>
            </a:extLst>
          </p:cNvPr>
          <p:cNvSpPr>
            <a:spLocks noGrp="1"/>
          </p:cNvSpPr>
          <p:nvPr>
            <p:ph type="title"/>
          </p:nvPr>
        </p:nvSpPr>
        <p:spPr/>
        <p:txBody>
          <a:bodyPr/>
          <a:lstStyle/>
          <a:p>
            <a:r>
              <a:rPr lang="en-GB" dirty="0"/>
              <a:t>Practice</a:t>
            </a:r>
          </a:p>
        </p:txBody>
      </p:sp>
      <p:pic>
        <p:nvPicPr>
          <p:cNvPr id="4" name="Picture 3">
            <a:extLst>
              <a:ext uri="{FF2B5EF4-FFF2-40B4-BE49-F238E27FC236}">
                <a16:creationId xmlns:a16="http://schemas.microsoft.com/office/drawing/2014/main" id="{27A2989F-FBB0-40ED-A408-D357F8AC47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644726"/>
            <a:ext cx="5091348" cy="8340774"/>
          </a:xfrm>
          <a:prstGeom prst="rect">
            <a:avLst/>
          </a:prstGeom>
          <a:ln w="28575">
            <a:solidFill>
              <a:schemeClr val="tx1"/>
            </a:solidFill>
          </a:ln>
        </p:spPr>
      </p:pic>
    </p:spTree>
    <p:extLst>
      <p:ext uri="{BB962C8B-B14F-4D97-AF65-F5344CB8AC3E}">
        <p14:creationId xmlns:p14="http://schemas.microsoft.com/office/powerpoint/2010/main" val="1771672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D50CD-93DC-40B3-893B-1249791F861C}"/>
              </a:ext>
            </a:extLst>
          </p:cNvPr>
          <p:cNvSpPr>
            <a:spLocks noGrp="1"/>
          </p:cNvSpPr>
          <p:nvPr>
            <p:ph type="title"/>
          </p:nvPr>
        </p:nvSpPr>
        <p:spPr/>
        <p:txBody>
          <a:bodyPr/>
          <a:lstStyle/>
          <a:p>
            <a:r>
              <a:rPr lang="en-GB" dirty="0"/>
              <a:t>Practice</a:t>
            </a:r>
          </a:p>
        </p:txBody>
      </p:sp>
      <p:pic>
        <p:nvPicPr>
          <p:cNvPr id="4" name="Picture 3">
            <a:extLst>
              <a:ext uri="{FF2B5EF4-FFF2-40B4-BE49-F238E27FC236}">
                <a16:creationId xmlns:a16="http://schemas.microsoft.com/office/drawing/2014/main" id="{27A2989F-FBB0-40ED-A408-D357F8AC47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644726"/>
            <a:ext cx="5091348" cy="8340774"/>
          </a:xfrm>
          <a:prstGeom prst="rect">
            <a:avLst/>
          </a:prstGeom>
          <a:ln w="28575">
            <a:solidFill>
              <a:schemeClr val="tx1"/>
            </a:solidFill>
          </a:ln>
        </p:spPr>
      </p:pic>
    </p:spTree>
    <p:extLst>
      <p:ext uri="{BB962C8B-B14F-4D97-AF65-F5344CB8AC3E}">
        <p14:creationId xmlns:p14="http://schemas.microsoft.com/office/powerpoint/2010/main" val="690420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Course Breakdown</a:t>
            </a:r>
          </a:p>
        </p:txBody>
      </p:sp>
      <p:sp>
        <p:nvSpPr>
          <p:cNvPr id="3" name="Content Placeholder 2"/>
          <p:cNvSpPr>
            <a:spLocks noGrp="1"/>
          </p:cNvSpPr>
          <p:nvPr>
            <p:ph idx="1"/>
          </p:nvPr>
        </p:nvSpPr>
        <p:spPr>
          <a:xfrm>
            <a:off x="457199" y="2367850"/>
            <a:ext cx="4760786" cy="6899152"/>
          </a:xfrm>
        </p:spPr>
        <p:txBody>
          <a:bodyPr/>
          <a:lstStyle/>
          <a:p>
            <a:pPr marL="0" indent="0">
              <a:buNone/>
            </a:pPr>
            <a:r>
              <a:rPr lang="en-GB" dirty="0"/>
              <a:t>Functional Skills English is broken up into several components. They are as follows:</a:t>
            </a:r>
          </a:p>
          <a:p>
            <a:endParaRPr lang="en-GB" dirty="0"/>
          </a:p>
          <a:p>
            <a:r>
              <a:rPr lang="en-GB" dirty="0"/>
              <a:t>Reading Exam – Level 1 = 60 Minutes, Level 2 = 75 Minutes</a:t>
            </a:r>
          </a:p>
          <a:p>
            <a:r>
              <a:rPr lang="en-GB" dirty="0"/>
              <a:t>Writing Exam – Level 1 = 60 Minutes, Level 2 = 60 Minutes</a:t>
            </a:r>
          </a:p>
          <a:p>
            <a:r>
              <a:rPr lang="en-GB" dirty="0"/>
              <a:t>Speaking &amp; Listening Component = 20 Minute Discussion &amp; 10 Minute Presentation</a:t>
            </a:r>
          </a:p>
          <a:p>
            <a:endParaRPr lang="en-GB" dirty="0"/>
          </a:p>
          <a:p>
            <a:pPr marL="0" indent="0">
              <a:buNone/>
            </a:pPr>
            <a:r>
              <a:rPr lang="en-GB" dirty="0"/>
              <a:t>This booklet will guide you through the Writing section of the course.</a:t>
            </a:r>
          </a:p>
        </p:txBody>
      </p:sp>
      <p:sp>
        <p:nvSpPr>
          <p:cNvPr id="4" name="Title 1"/>
          <p:cNvSpPr txBox="1">
            <a:spLocks/>
          </p:cNvSpPr>
          <p:nvPr/>
        </p:nvSpPr>
        <p:spPr>
          <a:xfrm>
            <a:off x="457198" y="6608233"/>
            <a:ext cx="4760785" cy="2348089"/>
          </a:xfrm>
          <a:prstGeom prst="rect">
            <a:avLst/>
          </a:prstGeom>
        </p:spPr>
        <p:txBody>
          <a:bodyPr vert="horz" lIns="91440" tIns="45720" rIns="91440" bIns="45720" rtlCol="0" anchor="t">
            <a:normAutofit/>
          </a:bodyPr>
          <a:lstStyle>
            <a:lvl1pPr algn="l" defTabSz="342900" rtl="0" eaLnBrk="1" latinLnBrk="0" hangingPunct="1">
              <a:spcBef>
                <a:spcPct val="0"/>
              </a:spcBef>
              <a:buNone/>
              <a:defRPr sz="27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t>Course Content:</a:t>
            </a:r>
          </a:p>
        </p:txBody>
      </p:sp>
      <p:sp>
        <p:nvSpPr>
          <p:cNvPr id="5" name="Content Placeholder 2"/>
          <p:cNvSpPr txBox="1">
            <a:spLocks/>
          </p:cNvSpPr>
          <p:nvPr/>
        </p:nvSpPr>
        <p:spPr>
          <a:xfrm>
            <a:off x="457196" y="7460550"/>
            <a:ext cx="4760786" cy="6899152"/>
          </a:xfrm>
          <a:prstGeom prst="rect">
            <a:avLst/>
          </a:prstGeom>
        </p:spPr>
        <p:txBody>
          <a:bodyPr vert="horz" lIns="91440" tIns="45720" rIns="91440" bIns="45720" rtlCol="0">
            <a:normAutofit/>
          </a:bodyPr>
          <a:lstStyle>
            <a:lvl1pPr marL="257175" indent="-257175" algn="l" defTabSz="342900" rtl="0" eaLnBrk="1" latinLnBrk="0" hangingPunct="1">
              <a:spcBef>
                <a:spcPts val="750"/>
              </a:spcBef>
              <a:spcAft>
                <a:spcPts val="0"/>
              </a:spcAft>
              <a:buClr>
                <a:schemeClr val="accent1">
                  <a:lumMod val="75000"/>
                </a:schemeClr>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lumMod val="75000"/>
                </a:schemeClr>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buFont typeface="Wingdings 3" charset="2"/>
              <a:buNone/>
            </a:pPr>
            <a:r>
              <a:rPr lang="en-GB" dirty="0"/>
              <a:t>This course will booster your ability to draw meaning from texts to answer questions, as well as constructing your own pieces of writing using similar techniques.</a:t>
            </a:r>
          </a:p>
          <a:p>
            <a:pPr marL="0" indent="0">
              <a:buFont typeface="Wingdings 3" charset="2"/>
              <a:buNone/>
            </a:pPr>
            <a:endParaRPr lang="en-GB" dirty="0"/>
          </a:p>
          <a:p>
            <a:pPr marL="0" indent="0">
              <a:buFont typeface="Wingdings 3" charset="2"/>
              <a:buNone/>
            </a:pPr>
            <a:r>
              <a:rPr lang="en-GB" dirty="0"/>
              <a:t>You actually use all of these skills already, you just may not know the technical language for these skills!</a:t>
            </a:r>
          </a:p>
          <a:p>
            <a:pPr marL="0" indent="0">
              <a:buFont typeface="Wingdings 3" charset="2"/>
              <a:buNone/>
            </a:pPr>
            <a:endParaRPr lang="en-GB" dirty="0"/>
          </a:p>
          <a:p>
            <a:pPr marL="0" indent="0">
              <a:buFont typeface="Wingdings 3" charset="2"/>
              <a:buNone/>
            </a:pPr>
            <a:endParaRPr lang="en-GB" dirty="0"/>
          </a:p>
        </p:txBody>
      </p:sp>
    </p:spTree>
    <p:extLst>
      <p:ext uri="{BB962C8B-B14F-4D97-AF65-F5344CB8AC3E}">
        <p14:creationId xmlns:p14="http://schemas.microsoft.com/office/powerpoint/2010/main" val="2769190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63CC1-9EBA-49EB-A56A-D3DE9B0491F6}"/>
              </a:ext>
            </a:extLst>
          </p:cNvPr>
          <p:cNvSpPr>
            <a:spLocks noGrp="1"/>
          </p:cNvSpPr>
          <p:nvPr>
            <p:ph type="title"/>
          </p:nvPr>
        </p:nvSpPr>
        <p:spPr/>
        <p:txBody>
          <a:bodyPr/>
          <a:lstStyle/>
          <a:p>
            <a:r>
              <a:rPr lang="en-GB" dirty="0"/>
              <a:t>Additional Practice Questions</a:t>
            </a:r>
          </a:p>
        </p:txBody>
      </p:sp>
      <p:pic>
        <p:nvPicPr>
          <p:cNvPr id="5" name="Picture 4" descr="A screenshot of a cell phone&#10;&#10;Description automatically generated">
            <a:extLst>
              <a:ext uri="{FF2B5EF4-FFF2-40B4-BE49-F238E27FC236}">
                <a16:creationId xmlns:a16="http://schemas.microsoft.com/office/drawing/2014/main" id="{4B1FE8F8-8E59-498F-ADD6-01301FCB44B3}"/>
              </a:ext>
            </a:extLst>
          </p:cNvPr>
          <p:cNvPicPr>
            <a:picLocks noChangeAspect="1"/>
          </p:cNvPicPr>
          <p:nvPr/>
        </p:nvPicPr>
        <p:blipFill rotWithShape="1">
          <a:blip r:embed="rId2"/>
          <a:srcRect b="2827"/>
          <a:stretch/>
        </p:blipFill>
        <p:spPr>
          <a:xfrm>
            <a:off x="457200" y="1660618"/>
            <a:ext cx="4760785" cy="5470976"/>
          </a:xfrm>
          <a:prstGeom prst="rect">
            <a:avLst/>
          </a:prstGeom>
          <a:ln>
            <a:solidFill>
              <a:schemeClr val="tx1"/>
            </a:solidFill>
          </a:ln>
        </p:spPr>
      </p:pic>
      <p:pic>
        <p:nvPicPr>
          <p:cNvPr id="8" name="Picture 7">
            <a:extLst>
              <a:ext uri="{FF2B5EF4-FFF2-40B4-BE49-F238E27FC236}">
                <a16:creationId xmlns:a16="http://schemas.microsoft.com/office/drawing/2014/main" id="{F7801469-4D53-4A34-91AC-4456E86EF947}"/>
              </a:ext>
            </a:extLst>
          </p:cNvPr>
          <p:cNvPicPr>
            <a:picLocks noChangeAspect="1"/>
          </p:cNvPicPr>
          <p:nvPr/>
        </p:nvPicPr>
        <p:blipFill rotWithShape="1">
          <a:blip r:embed="rId3">
            <a:extLst>
              <a:ext uri="{28A0092B-C50C-407E-A947-70E740481C1C}">
                <a14:useLocalDpi xmlns:a14="http://schemas.microsoft.com/office/drawing/2010/main" val="0"/>
              </a:ext>
            </a:extLst>
          </a:blip>
          <a:srcRect b="51534"/>
          <a:stretch/>
        </p:blipFill>
        <p:spPr>
          <a:xfrm>
            <a:off x="457199" y="7693375"/>
            <a:ext cx="4760785" cy="3493097"/>
          </a:xfrm>
          <a:prstGeom prst="rect">
            <a:avLst/>
          </a:prstGeom>
          <a:ln w="28575">
            <a:solidFill>
              <a:schemeClr val="tx1"/>
            </a:solidFill>
          </a:ln>
        </p:spPr>
      </p:pic>
    </p:spTree>
    <p:extLst>
      <p:ext uri="{BB962C8B-B14F-4D97-AF65-F5344CB8AC3E}">
        <p14:creationId xmlns:p14="http://schemas.microsoft.com/office/powerpoint/2010/main" val="2234583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A2989F-FBB0-40ED-A408-D357F8AC47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644726"/>
            <a:ext cx="5091348" cy="8340774"/>
          </a:xfrm>
          <a:prstGeom prst="rect">
            <a:avLst/>
          </a:prstGeom>
          <a:ln w="28575">
            <a:solidFill>
              <a:schemeClr val="tx1"/>
            </a:solidFill>
          </a:ln>
        </p:spPr>
      </p:pic>
      <p:sp>
        <p:nvSpPr>
          <p:cNvPr id="5" name="Title 1">
            <a:extLst>
              <a:ext uri="{FF2B5EF4-FFF2-40B4-BE49-F238E27FC236}">
                <a16:creationId xmlns:a16="http://schemas.microsoft.com/office/drawing/2014/main" id="{5C5592BE-A314-4222-A432-CD9584E31D53}"/>
              </a:ext>
            </a:extLst>
          </p:cNvPr>
          <p:cNvSpPr txBox="1">
            <a:spLocks/>
          </p:cNvSpPr>
          <p:nvPr/>
        </p:nvSpPr>
        <p:spPr>
          <a:xfrm>
            <a:off x="609600" y="1236133"/>
            <a:ext cx="4760785" cy="2348089"/>
          </a:xfrm>
          <a:prstGeom prst="rect">
            <a:avLst/>
          </a:prstGeom>
        </p:spPr>
        <p:txBody>
          <a:bodyPr vert="horz" lIns="91440" tIns="45720" rIns="91440" bIns="45720" rtlCol="0" anchor="t">
            <a:normAutofit/>
          </a:bodyPr>
          <a:lstStyle>
            <a:lvl1pPr algn="l" defTabSz="342900" rtl="0" eaLnBrk="1" latinLnBrk="0" hangingPunct="1">
              <a:spcBef>
                <a:spcPct val="0"/>
              </a:spcBef>
              <a:buNone/>
              <a:defRPr sz="27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a:t>Additional Practice Questions</a:t>
            </a:r>
            <a:endParaRPr lang="en-GB" dirty="0"/>
          </a:p>
        </p:txBody>
      </p:sp>
    </p:spTree>
    <p:extLst>
      <p:ext uri="{BB962C8B-B14F-4D97-AF65-F5344CB8AC3E}">
        <p14:creationId xmlns:p14="http://schemas.microsoft.com/office/powerpoint/2010/main" val="875924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63CC1-9EBA-49EB-A56A-D3DE9B0491F6}"/>
              </a:ext>
            </a:extLst>
          </p:cNvPr>
          <p:cNvSpPr>
            <a:spLocks noGrp="1"/>
          </p:cNvSpPr>
          <p:nvPr>
            <p:ph type="title"/>
          </p:nvPr>
        </p:nvSpPr>
        <p:spPr/>
        <p:txBody>
          <a:bodyPr/>
          <a:lstStyle/>
          <a:p>
            <a:r>
              <a:rPr lang="en-GB" dirty="0"/>
              <a:t>Additional Practice Questions</a:t>
            </a:r>
          </a:p>
        </p:txBody>
      </p:sp>
      <p:pic>
        <p:nvPicPr>
          <p:cNvPr id="3" name="Picture 2" descr="A screenshot of a social media post&#10;&#10;Description automatically generated">
            <a:extLst>
              <a:ext uri="{FF2B5EF4-FFF2-40B4-BE49-F238E27FC236}">
                <a16:creationId xmlns:a16="http://schemas.microsoft.com/office/drawing/2014/main" id="{37DEA6C8-A451-4381-B8BF-F63B926234B2}"/>
              </a:ext>
            </a:extLst>
          </p:cNvPr>
          <p:cNvPicPr>
            <a:picLocks noChangeAspect="1"/>
          </p:cNvPicPr>
          <p:nvPr/>
        </p:nvPicPr>
        <p:blipFill rotWithShape="1">
          <a:blip r:embed="rId2"/>
          <a:srcRect b="4038"/>
          <a:stretch/>
        </p:blipFill>
        <p:spPr>
          <a:xfrm>
            <a:off x="457200" y="2075756"/>
            <a:ext cx="4720889" cy="4381314"/>
          </a:xfrm>
          <a:prstGeom prst="rect">
            <a:avLst/>
          </a:prstGeom>
          <a:ln>
            <a:solidFill>
              <a:schemeClr val="tx1"/>
            </a:solidFill>
          </a:ln>
        </p:spPr>
      </p:pic>
      <p:pic>
        <p:nvPicPr>
          <p:cNvPr id="4" name="Picture 3">
            <a:extLst>
              <a:ext uri="{FF2B5EF4-FFF2-40B4-BE49-F238E27FC236}">
                <a16:creationId xmlns:a16="http://schemas.microsoft.com/office/drawing/2014/main" id="{2322AFEC-92B6-482C-93D4-FF895C87F9CB}"/>
              </a:ext>
            </a:extLst>
          </p:cNvPr>
          <p:cNvPicPr>
            <a:picLocks noChangeAspect="1"/>
          </p:cNvPicPr>
          <p:nvPr/>
        </p:nvPicPr>
        <p:blipFill rotWithShape="1">
          <a:blip r:embed="rId3">
            <a:extLst>
              <a:ext uri="{28A0092B-C50C-407E-A947-70E740481C1C}">
                <a14:useLocalDpi xmlns:a14="http://schemas.microsoft.com/office/drawing/2010/main" val="0"/>
              </a:ext>
            </a:extLst>
          </a:blip>
          <a:srcRect b="51534"/>
          <a:stretch/>
        </p:blipFill>
        <p:spPr>
          <a:xfrm>
            <a:off x="457199" y="7693375"/>
            <a:ext cx="4760785" cy="3493097"/>
          </a:xfrm>
          <a:prstGeom prst="rect">
            <a:avLst/>
          </a:prstGeom>
          <a:ln w="28575">
            <a:solidFill>
              <a:schemeClr val="tx1"/>
            </a:solidFill>
          </a:ln>
        </p:spPr>
      </p:pic>
    </p:spTree>
    <p:extLst>
      <p:ext uri="{BB962C8B-B14F-4D97-AF65-F5344CB8AC3E}">
        <p14:creationId xmlns:p14="http://schemas.microsoft.com/office/powerpoint/2010/main" val="4050372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A2989F-FBB0-40ED-A408-D357F8AC47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644726"/>
            <a:ext cx="5091348" cy="8340774"/>
          </a:xfrm>
          <a:prstGeom prst="rect">
            <a:avLst/>
          </a:prstGeom>
          <a:ln w="28575">
            <a:solidFill>
              <a:schemeClr val="tx1"/>
            </a:solidFill>
          </a:ln>
        </p:spPr>
      </p:pic>
      <p:sp>
        <p:nvSpPr>
          <p:cNvPr id="6" name="Title 1">
            <a:extLst>
              <a:ext uri="{FF2B5EF4-FFF2-40B4-BE49-F238E27FC236}">
                <a16:creationId xmlns:a16="http://schemas.microsoft.com/office/drawing/2014/main" id="{C54EDF15-AAD7-4461-906F-9F89DDBB71BA}"/>
              </a:ext>
            </a:extLst>
          </p:cNvPr>
          <p:cNvSpPr>
            <a:spLocks noGrp="1"/>
          </p:cNvSpPr>
          <p:nvPr>
            <p:ph type="title"/>
          </p:nvPr>
        </p:nvSpPr>
        <p:spPr>
          <a:xfrm>
            <a:off x="457200" y="1083733"/>
            <a:ext cx="4760785" cy="2348089"/>
          </a:xfrm>
        </p:spPr>
        <p:txBody>
          <a:bodyPr/>
          <a:lstStyle/>
          <a:p>
            <a:r>
              <a:rPr lang="en-GB" dirty="0"/>
              <a:t>Additional Practice Questions</a:t>
            </a:r>
          </a:p>
        </p:txBody>
      </p:sp>
    </p:spTree>
    <p:extLst>
      <p:ext uri="{BB962C8B-B14F-4D97-AF65-F5344CB8AC3E}">
        <p14:creationId xmlns:p14="http://schemas.microsoft.com/office/powerpoint/2010/main" val="2568999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63CC1-9EBA-49EB-A56A-D3DE9B0491F6}"/>
              </a:ext>
            </a:extLst>
          </p:cNvPr>
          <p:cNvSpPr>
            <a:spLocks noGrp="1"/>
          </p:cNvSpPr>
          <p:nvPr>
            <p:ph type="title"/>
          </p:nvPr>
        </p:nvSpPr>
        <p:spPr/>
        <p:txBody>
          <a:bodyPr/>
          <a:lstStyle/>
          <a:p>
            <a:r>
              <a:rPr lang="en-GB" dirty="0"/>
              <a:t>Additional Practice Questions</a:t>
            </a:r>
          </a:p>
        </p:txBody>
      </p:sp>
      <p:pic>
        <p:nvPicPr>
          <p:cNvPr id="4" name="Picture 3" descr="A screenshot of a social media post&#10;&#10;Description automatically generated">
            <a:extLst>
              <a:ext uri="{FF2B5EF4-FFF2-40B4-BE49-F238E27FC236}">
                <a16:creationId xmlns:a16="http://schemas.microsoft.com/office/drawing/2014/main" id="{243D1111-D3EF-40E0-99B6-4E3F5EC85768}"/>
              </a:ext>
            </a:extLst>
          </p:cNvPr>
          <p:cNvPicPr>
            <a:picLocks noChangeAspect="1"/>
          </p:cNvPicPr>
          <p:nvPr/>
        </p:nvPicPr>
        <p:blipFill rotWithShape="1">
          <a:blip r:embed="rId2"/>
          <a:srcRect b="3722"/>
          <a:stretch/>
        </p:blipFill>
        <p:spPr>
          <a:xfrm>
            <a:off x="457200" y="1750020"/>
            <a:ext cx="5046990" cy="4866228"/>
          </a:xfrm>
          <a:prstGeom prst="rect">
            <a:avLst/>
          </a:prstGeom>
          <a:ln>
            <a:solidFill>
              <a:schemeClr val="tx1"/>
            </a:solidFill>
          </a:ln>
        </p:spPr>
      </p:pic>
      <p:pic>
        <p:nvPicPr>
          <p:cNvPr id="5" name="Picture 4">
            <a:extLst>
              <a:ext uri="{FF2B5EF4-FFF2-40B4-BE49-F238E27FC236}">
                <a16:creationId xmlns:a16="http://schemas.microsoft.com/office/drawing/2014/main" id="{29D6AF0D-405C-4EB9-ACD7-358BB379EB46}"/>
              </a:ext>
            </a:extLst>
          </p:cNvPr>
          <p:cNvPicPr>
            <a:picLocks noChangeAspect="1"/>
          </p:cNvPicPr>
          <p:nvPr/>
        </p:nvPicPr>
        <p:blipFill rotWithShape="1">
          <a:blip r:embed="rId3">
            <a:extLst>
              <a:ext uri="{28A0092B-C50C-407E-A947-70E740481C1C}">
                <a14:useLocalDpi xmlns:a14="http://schemas.microsoft.com/office/drawing/2010/main" val="0"/>
              </a:ext>
            </a:extLst>
          </a:blip>
          <a:srcRect b="51534"/>
          <a:stretch/>
        </p:blipFill>
        <p:spPr>
          <a:xfrm>
            <a:off x="457199" y="7693375"/>
            <a:ext cx="4760785" cy="3493097"/>
          </a:xfrm>
          <a:prstGeom prst="rect">
            <a:avLst/>
          </a:prstGeom>
          <a:ln w="28575">
            <a:solidFill>
              <a:schemeClr val="tx1"/>
            </a:solidFill>
          </a:ln>
        </p:spPr>
      </p:pic>
    </p:spTree>
    <p:extLst>
      <p:ext uri="{BB962C8B-B14F-4D97-AF65-F5344CB8AC3E}">
        <p14:creationId xmlns:p14="http://schemas.microsoft.com/office/powerpoint/2010/main" val="11897649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A2989F-FBB0-40ED-A408-D357F8AC47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644726"/>
            <a:ext cx="5091348" cy="8340774"/>
          </a:xfrm>
          <a:prstGeom prst="rect">
            <a:avLst/>
          </a:prstGeom>
          <a:ln w="28575">
            <a:solidFill>
              <a:schemeClr val="tx1"/>
            </a:solidFill>
          </a:ln>
        </p:spPr>
      </p:pic>
      <p:sp>
        <p:nvSpPr>
          <p:cNvPr id="6" name="Title 1">
            <a:extLst>
              <a:ext uri="{FF2B5EF4-FFF2-40B4-BE49-F238E27FC236}">
                <a16:creationId xmlns:a16="http://schemas.microsoft.com/office/drawing/2014/main" id="{83633FCB-EEC6-4EE8-B1A6-B9EFEA50E146}"/>
              </a:ext>
            </a:extLst>
          </p:cNvPr>
          <p:cNvSpPr>
            <a:spLocks noGrp="1"/>
          </p:cNvSpPr>
          <p:nvPr>
            <p:ph type="title"/>
          </p:nvPr>
        </p:nvSpPr>
        <p:spPr>
          <a:xfrm>
            <a:off x="457200" y="1083733"/>
            <a:ext cx="4760785" cy="2348089"/>
          </a:xfrm>
        </p:spPr>
        <p:txBody>
          <a:bodyPr/>
          <a:lstStyle/>
          <a:p>
            <a:r>
              <a:rPr lang="en-GB" dirty="0"/>
              <a:t>Additional Practice Questions</a:t>
            </a:r>
          </a:p>
        </p:txBody>
      </p:sp>
    </p:spTree>
    <p:extLst>
      <p:ext uri="{BB962C8B-B14F-4D97-AF65-F5344CB8AC3E}">
        <p14:creationId xmlns:p14="http://schemas.microsoft.com/office/powerpoint/2010/main" val="213409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63CC1-9EBA-49EB-A56A-D3DE9B0491F6}"/>
              </a:ext>
            </a:extLst>
          </p:cNvPr>
          <p:cNvSpPr>
            <a:spLocks noGrp="1"/>
          </p:cNvSpPr>
          <p:nvPr>
            <p:ph type="title"/>
          </p:nvPr>
        </p:nvSpPr>
        <p:spPr/>
        <p:txBody>
          <a:bodyPr/>
          <a:lstStyle/>
          <a:p>
            <a:r>
              <a:rPr lang="en-GB" dirty="0"/>
              <a:t>Additional Practice Questions</a:t>
            </a:r>
          </a:p>
        </p:txBody>
      </p:sp>
      <p:pic>
        <p:nvPicPr>
          <p:cNvPr id="5" name="Picture 4">
            <a:extLst>
              <a:ext uri="{FF2B5EF4-FFF2-40B4-BE49-F238E27FC236}">
                <a16:creationId xmlns:a16="http://schemas.microsoft.com/office/drawing/2014/main" id="{29D6AF0D-405C-4EB9-ACD7-358BB379EB46}"/>
              </a:ext>
            </a:extLst>
          </p:cNvPr>
          <p:cNvPicPr>
            <a:picLocks noChangeAspect="1"/>
          </p:cNvPicPr>
          <p:nvPr/>
        </p:nvPicPr>
        <p:blipFill rotWithShape="1">
          <a:blip r:embed="rId2">
            <a:extLst>
              <a:ext uri="{28A0092B-C50C-407E-A947-70E740481C1C}">
                <a14:useLocalDpi xmlns:a14="http://schemas.microsoft.com/office/drawing/2010/main" val="0"/>
              </a:ext>
            </a:extLst>
          </a:blip>
          <a:srcRect b="51534"/>
          <a:stretch/>
        </p:blipFill>
        <p:spPr>
          <a:xfrm>
            <a:off x="457199" y="7693375"/>
            <a:ext cx="4760785" cy="3493097"/>
          </a:xfrm>
          <a:prstGeom prst="rect">
            <a:avLst/>
          </a:prstGeom>
          <a:ln w="28575">
            <a:solidFill>
              <a:schemeClr val="tx1"/>
            </a:solidFill>
          </a:ln>
        </p:spPr>
      </p:pic>
      <p:pic>
        <p:nvPicPr>
          <p:cNvPr id="6" name="Picture 5" descr="A screenshot of a social media post&#10;&#10;Description automatically generated">
            <a:extLst>
              <a:ext uri="{FF2B5EF4-FFF2-40B4-BE49-F238E27FC236}">
                <a16:creationId xmlns:a16="http://schemas.microsoft.com/office/drawing/2014/main" id="{CB26052B-47D9-4562-B447-DC420071DDA7}"/>
              </a:ext>
            </a:extLst>
          </p:cNvPr>
          <p:cNvPicPr>
            <a:picLocks noChangeAspect="1"/>
          </p:cNvPicPr>
          <p:nvPr/>
        </p:nvPicPr>
        <p:blipFill rotWithShape="1">
          <a:blip r:embed="rId3"/>
          <a:srcRect b="3124"/>
          <a:stretch/>
        </p:blipFill>
        <p:spPr>
          <a:xfrm>
            <a:off x="457199" y="2257777"/>
            <a:ext cx="4716933" cy="4177716"/>
          </a:xfrm>
          <a:prstGeom prst="rect">
            <a:avLst/>
          </a:prstGeom>
          <a:ln>
            <a:solidFill>
              <a:schemeClr val="tx1"/>
            </a:solidFill>
          </a:ln>
        </p:spPr>
      </p:pic>
    </p:spTree>
    <p:extLst>
      <p:ext uri="{BB962C8B-B14F-4D97-AF65-F5344CB8AC3E}">
        <p14:creationId xmlns:p14="http://schemas.microsoft.com/office/powerpoint/2010/main" val="40814668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A2989F-FBB0-40ED-A408-D357F8AC47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644726"/>
            <a:ext cx="5091348" cy="8340774"/>
          </a:xfrm>
          <a:prstGeom prst="rect">
            <a:avLst/>
          </a:prstGeom>
          <a:ln w="28575">
            <a:solidFill>
              <a:schemeClr val="tx1"/>
            </a:solidFill>
          </a:ln>
        </p:spPr>
      </p:pic>
      <p:sp>
        <p:nvSpPr>
          <p:cNvPr id="6" name="Title 1">
            <a:extLst>
              <a:ext uri="{FF2B5EF4-FFF2-40B4-BE49-F238E27FC236}">
                <a16:creationId xmlns:a16="http://schemas.microsoft.com/office/drawing/2014/main" id="{B7001292-F863-4F68-9EC6-A1A22A33BE9E}"/>
              </a:ext>
            </a:extLst>
          </p:cNvPr>
          <p:cNvSpPr>
            <a:spLocks noGrp="1"/>
          </p:cNvSpPr>
          <p:nvPr>
            <p:ph type="title"/>
          </p:nvPr>
        </p:nvSpPr>
        <p:spPr>
          <a:xfrm>
            <a:off x="457200" y="1083733"/>
            <a:ext cx="4760785" cy="2348089"/>
          </a:xfrm>
        </p:spPr>
        <p:txBody>
          <a:bodyPr/>
          <a:lstStyle/>
          <a:p>
            <a:r>
              <a:rPr lang="en-GB" dirty="0"/>
              <a:t>Additional Practice Questions</a:t>
            </a:r>
          </a:p>
        </p:txBody>
      </p:sp>
    </p:spTree>
    <p:extLst>
      <p:ext uri="{BB962C8B-B14F-4D97-AF65-F5344CB8AC3E}">
        <p14:creationId xmlns:p14="http://schemas.microsoft.com/office/powerpoint/2010/main" val="36768174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63CC1-9EBA-49EB-A56A-D3DE9B0491F6}"/>
              </a:ext>
            </a:extLst>
          </p:cNvPr>
          <p:cNvSpPr>
            <a:spLocks noGrp="1"/>
          </p:cNvSpPr>
          <p:nvPr>
            <p:ph type="title"/>
          </p:nvPr>
        </p:nvSpPr>
        <p:spPr/>
        <p:txBody>
          <a:bodyPr/>
          <a:lstStyle/>
          <a:p>
            <a:r>
              <a:rPr lang="en-GB" dirty="0"/>
              <a:t>Additional Practice Questions</a:t>
            </a:r>
          </a:p>
        </p:txBody>
      </p:sp>
      <p:pic>
        <p:nvPicPr>
          <p:cNvPr id="5" name="Picture 4">
            <a:extLst>
              <a:ext uri="{FF2B5EF4-FFF2-40B4-BE49-F238E27FC236}">
                <a16:creationId xmlns:a16="http://schemas.microsoft.com/office/drawing/2014/main" id="{29D6AF0D-405C-4EB9-ACD7-358BB379EB46}"/>
              </a:ext>
            </a:extLst>
          </p:cNvPr>
          <p:cNvPicPr>
            <a:picLocks noChangeAspect="1"/>
          </p:cNvPicPr>
          <p:nvPr/>
        </p:nvPicPr>
        <p:blipFill rotWithShape="1">
          <a:blip r:embed="rId2">
            <a:extLst>
              <a:ext uri="{28A0092B-C50C-407E-A947-70E740481C1C}">
                <a14:useLocalDpi xmlns:a14="http://schemas.microsoft.com/office/drawing/2010/main" val="0"/>
              </a:ext>
            </a:extLst>
          </a:blip>
          <a:srcRect b="51534"/>
          <a:stretch/>
        </p:blipFill>
        <p:spPr>
          <a:xfrm>
            <a:off x="457199" y="7693375"/>
            <a:ext cx="4760785" cy="3493097"/>
          </a:xfrm>
          <a:prstGeom prst="rect">
            <a:avLst/>
          </a:prstGeom>
          <a:ln w="28575">
            <a:solidFill>
              <a:schemeClr val="tx1"/>
            </a:solidFill>
          </a:ln>
        </p:spPr>
      </p:pic>
      <p:pic>
        <p:nvPicPr>
          <p:cNvPr id="4" name="Picture 3" descr="A screenshot of a social media post&#10;&#10;Description automatically generated">
            <a:extLst>
              <a:ext uri="{FF2B5EF4-FFF2-40B4-BE49-F238E27FC236}">
                <a16:creationId xmlns:a16="http://schemas.microsoft.com/office/drawing/2014/main" id="{829C7EDB-95F0-47CF-BC5D-A362768EDD70}"/>
              </a:ext>
            </a:extLst>
          </p:cNvPr>
          <p:cNvPicPr>
            <a:picLocks noChangeAspect="1"/>
          </p:cNvPicPr>
          <p:nvPr/>
        </p:nvPicPr>
        <p:blipFill>
          <a:blip r:embed="rId3"/>
          <a:stretch>
            <a:fillRect/>
          </a:stretch>
        </p:blipFill>
        <p:spPr>
          <a:xfrm>
            <a:off x="513415" y="1885667"/>
            <a:ext cx="4648351" cy="5225915"/>
          </a:xfrm>
          <a:prstGeom prst="rect">
            <a:avLst/>
          </a:prstGeom>
          <a:ln>
            <a:solidFill>
              <a:schemeClr val="tx1"/>
            </a:solidFill>
          </a:ln>
        </p:spPr>
      </p:pic>
    </p:spTree>
    <p:extLst>
      <p:ext uri="{BB962C8B-B14F-4D97-AF65-F5344CB8AC3E}">
        <p14:creationId xmlns:p14="http://schemas.microsoft.com/office/powerpoint/2010/main" val="28688627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A2989F-FBB0-40ED-A408-D357F8AC47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644726"/>
            <a:ext cx="5091348" cy="8340774"/>
          </a:xfrm>
          <a:prstGeom prst="rect">
            <a:avLst/>
          </a:prstGeom>
          <a:ln w="28575">
            <a:solidFill>
              <a:schemeClr val="tx1"/>
            </a:solidFill>
          </a:ln>
        </p:spPr>
      </p:pic>
      <p:sp>
        <p:nvSpPr>
          <p:cNvPr id="6" name="Title 1">
            <a:extLst>
              <a:ext uri="{FF2B5EF4-FFF2-40B4-BE49-F238E27FC236}">
                <a16:creationId xmlns:a16="http://schemas.microsoft.com/office/drawing/2014/main" id="{F96F1AC9-A43B-43F3-B376-442421260552}"/>
              </a:ext>
            </a:extLst>
          </p:cNvPr>
          <p:cNvSpPr>
            <a:spLocks noGrp="1"/>
          </p:cNvSpPr>
          <p:nvPr>
            <p:ph type="title"/>
          </p:nvPr>
        </p:nvSpPr>
        <p:spPr>
          <a:xfrm>
            <a:off x="457200" y="1083733"/>
            <a:ext cx="4760785" cy="2348089"/>
          </a:xfrm>
        </p:spPr>
        <p:txBody>
          <a:bodyPr/>
          <a:lstStyle/>
          <a:p>
            <a:r>
              <a:rPr lang="en-GB" dirty="0"/>
              <a:t>Additional Practice Questions</a:t>
            </a:r>
          </a:p>
        </p:txBody>
      </p:sp>
    </p:spTree>
    <p:extLst>
      <p:ext uri="{BB962C8B-B14F-4D97-AF65-F5344CB8AC3E}">
        <p14:creationId xmlns:p14="http://schemas.microsoft.com/office/powerpoint/2010/main" val="2491005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FS Writing</a:t>
            </a:r>
          </a:p>
        </p:txBody>
      </p:sp>
      <p:sp>
        <p:nvSpPr>
          <p:cNvPr id="3" name="Content Placeholder 2"/>
          <p:cNvSpPr>
            <a:spLocks noGrp="1"/>
          </p:cNvSpPr>
          <p:nvPr>
            <p:ph idx="1"/>
          </p:nvPr>
        </p:nvSpPr>
        <p:spPr/>
        <p:txBody>
          <a:bodyPr/>
          <a:lstStyle/>
          <a:p>
            <a:r>
              <a:rPr lang="en-GB" dirty="0"/>
              <a:t>So far, you’ve covered techniques and tips for dealing with the reading exam, but now we’re going to focus on writing!</a:t>
            </a:r>
          </a:p>
          <a:p>
            <a:r>
              <a:rPr lang="en-GB" dirty="0"/>
              <a:t>You’ve done a lot of the ground work already! Reading is you using Language and Presentation features to draw meaning from a text, writing is you producing a text using the same techniques!</a:t>
            </a:r>
          </a:p>
          <a:p>
            <a:r>
              <a:rPr lang="en-GB" dirty="0"/>
              <a:t>You already know how to spot them, but now we need to practice using Language Features and Presentation Features in our construction of texts (you most likely already do this, you just don’t know that’s what you’re doing!)</a:t>
            </a:r>
          </a:p>
        </p:txBody>
      </p:sp>
    </p:spTree>
    <p:extLst>
      <p:ext uri="{BB962C8B-B14F-4D97-AF65-F5344CB8AC3E}">
        <p14:creationId xmlns:p14="http://schemas.microsoft.com/office/powerpoint/2010/main" val="18430569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63CC1-9EBA-49EB-A56A-D3DE9B0491F6}"/>
              </a:ext>
            </a:extLst>
          </p:cNvPr>
          <p:cNvSpPr>
            <a:spLocks noGrp="1"/>
          </p:cNvSpPr>
          <p:nvPr>
            <p:ph type="title"/>
          </p:nvPr>
        </p:nvSpPr>
        <p:spPr/>
        <p:txBody>
          <a:bodyPr/>
          <a:lstStyle/>
          <a:p>
            <a:r>
              <a:rPr lang="en-GB" dirty="0"/>
              <a:t>Additional Practice Questions</a:t>
            </a:r>
          </a:p>
        </p:txBody>
      </p:sp>
      <p:pic>
        <p:nvPicPr>
          <p:cNvPr id="5" name="Picture 4">
            <a:extLst>
              <a:ext uri="{FF2B5EF4-FFF2-40B4-BE49-F238E27FC236}">
                <a16:creationId xmlns:a16="http://schemas.microsoft.com/office/drawing/2014/main" id="{29D6AF0D-405C-4EB9-ACD7-358BB379EB46}"/>
              </a:ext>
            </a:extLst>
          </p:cNvPr>
          <p:cNvPicPr>
            <a:picLocks noChangeAspect="1"/>
          </p:cNvPicPr>
          <p:nvPr/>
        </p:nvPicPr>
        <p:blipFill rotWithShape="1">
          <a:blip r:embed="rId2">
            <a:extLst>
              <a:ext uri="{28A0092B-C50C-407E-A947-70E740481C1C}">
                <a14:useLocalDpi xmlns:a14="http://schemas.microsoft.com/office/drawing/2010/main" val="0"/>
              </a:ext>
            </a:extLst>
          </a:blip>
          <a:srcRect b="51534"/>
          <a:stretch/>
        </p:blipFill>
        <p:spPr>
          <a:xfrm>
            <a:off x="457199" y="7693375"/>
            <a:ext cx="4760785" cy="3493097"/>
          </a:xfrm>
          <a:prstGeom prst="rect">
            <a:avLst/>
          </a:prstGeom>
          <a:ln w="28575">
            <a:solidFill>
              <a:schemeClr val="tx1"/>
            </a:solidFill>
          </a:ln>
        </p:spPr>
      </p:pic>
      <p:pic>
        <p:nvPicPr>
          <p:cNvPr id="4" name="Picture 3" descr="A screenshot of a social media post&#10;&#10;Description automatically generated">
            <a:extLst>
              <a:ext uri="{FF2B5EF4-FFF2-40B4-BE49-F238E27FC236}">
                <a16:creationId xmlns:a16="http://schemas.microsoft.com/office/drawing/2014/main" id="{A1D45F21-1FFB-40EC-989C-2FA9F5B32F70}"/>
              </a:ext>
            </a:extLst>
          </p:cNvPr>
          <p:cNvPicPr>
            <a:picLocks noChangeAspect="1"/>
          </p:cNvPicPr>
          <p:nvPr/>
        </p:nvPicPr>
        <p:blipFill>
          <a:blip r:embed="rId3"/>
          <a:stretch>
            <a:fillRect/>
          </a:stretch>
        </p:blipFill>
        <p:spPr>
          <a:xfrm>
            <a:off x="447285" y="2018986"/>
            <a:ext cx="4770699" cy="5136594"/>
          </a:xfrm>
          <a:prstGeom prst="rect">
            <a:avLst/>
          </a:prstGeom>
          <a:ln>
            <a:solidFill>
              <a:schemeClr val="tx1"/>
            </a:solidFill>
          </a:ln>
        </p:spPr>
      </p:pic>
    </p:spTree>
    <p:extLst>
      <p:ext uri="{BB962C8B-B14F-4D97-AF65-F5344CB8AC3E}">
        <p14:creationId xmlns:p14="http://schemas.microsoft.com/office/powerpoint/2010/main" val="1724962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A2989F-FBB0-40ED-A408-D357F8AC47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644726"/>
            <a:ext cx="5091348" cy="8340774"/>
          </a:xfrm>
          <a:prstGeom prst="rect">
            <a:avLst/>
          </a:prstGeom>
          <a:ln w="28575">
            <a:solidFill>
              <a:schemeClr val="tx1"/>
            </a:solidFill>
          </a:ln>
        </p:spPr>
      </p:pic>
      <p:sp>
        <p:nvSpPr>
          <p:cNvPr id="6" name="Title 1">
            <a:extLst>
              <a:ext uri="{FF2B5EF4-FFF2-40B4-BE49-F238E27FC236}">
                <a16:creationId xmlns:a16="http://schemas.microsoft.com/office/drawing/2014/main" id="{4762B21A-C177-4662-B6C0-8E76E267FD7D}"/>
              </a:ext>
            </a:extLst>
          </p:cNvPr>
          <p:cNvSpPr>
            <a:spLocks noGrp="1"/>
          </p:cNvSpPr>
          <p:nvPr>
            <p:ph type="title"/>
          </p:nvPr>
        </p:nvSpPr>
        <p:spPr>
          <a:xfrm>
            <a:off x="457200" y="1083733"/>
            <a:ext cx="4760785" cy="2348089"/>
          </a:xfrm>
        </p:spPr>
        <p:txBody>
          <a:bodyPr/>
          <a:lstStyle/>
          <a:p>
            <a:r>
              <a:rPr lang="en-GB" dirty="0"/>
              <a:t>Additional Practice Questions</a:t>
            </a:r>
          </a:p>
        </p:txBody>
      </p:sp>
    </p:spTree>
    <p:extLst>
      <p:ext uri="{BB962C8B-B14F-4D97-AF65-F5344CB8AC3E}">
        <p14:creationId xmlns:p14="http://schemas.microsoft.com/office/powerpoint/2010/main" val="39460347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121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4668" y="0"/>
            <a:ext cx="685800" cy="12192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7785" y="6544734"/>
            <a:ext cx="2679502" cy="5647266"/>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8054" y="-15052"/>
            <a:ext cx="1691634" cy="12207052"/>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5410" y="-15052"/>
            <a:ext cx="1456064" cy="12207052"/>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911" y="5418666"/>
            <a:ext cx="1833563" cy="677333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4130" y="-15052"/>
            <a:ext cx="1605559" cy="12207052"/>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7536" y="6381985"/>
            <a:ext cx="1022152" cy="5810015"/>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Shape 23">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96661" y="-15052"/>
            <a:ext cx="5161339" cy="12207052"/>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151110" y="5929264"/>
            <a:ext cx="392284" cy="104872"/>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7CBFED02-94E5-4D91-8ABA-ECD20C70646A}"/>
              </a:ext>
            </a:extLst>
          </p:cNvPr>
          <p:cNvSpPr>
            <a:spLocks noGrp="1"/>
          </p:cNvSpPr>
          <p:nvPr>
            <p:ph type="ctrTitle"/>
          </p:nvPr>
        </p:nvSpPr>
        <p:spPr>
          <a:xfrm>
            <a:off x="2539814" y="2464041"/>
            <a:ext cx="4055713" cy="5783683"/>
          </a:xfrm>
        </p:spPr>
        <p:txBody>
          <a:bodyPr>
            <a:normAutofit/>
          </a:bodyPr>
          <a:lstStyle/>
          <a:p>
            <a:pPr algn="l"/>
            <a:r>
              <a:rPr lang="en-GB" sz="5400" dirty="0">
                <a:solidFill>
                  <a:srgbClr val="FFFFFF"/>
                </a:solidFill>
              </a:rPr>
              <a:t>Good Luck!</a:t>
            </a:r>
          </a:p>
        </p:txBody>
      </p:sp>
      <p:sp>
        <p:nvSpPr>
          <p:cNvPr id="17" name="Subtitle 2">
            <a:extLst>
              <a:ext uri="{FF2B5EF4-FFF2-40B4-BE49-F238E27FC236}">
                <a16:creationId xmlns:a16="http://schemas.microsoft.com/office/drawing/2014/main" id="{F992B236-66BB-449A-A300-0797FC9EC6E0}"/>
              </a:ext>
            </a:extLst>
          </p:cNvPr>
          <p:cNvSpPr>
            <a:spLocks noGrp="1"/>
          </p:cNvSpPr>
          <p:nvPr>
            <p:ph type="subTitle" idx="1"/>
          </p:nvPr>
        </p:nvSpPr>
        <p:spPr>
          <a:xfrm>
            <a:off x="2599268" y="8395535"/>
            <a:ext cx="3245067" cy="2108636"/>
          </a:xfrm>
        </p:spPr>
        <p:txBody>
          <a:bodyPr>
            <a:normAutofit/>
          </a:bodyPr>
          <a:lstStyle/>
          <a:p>
            <a:pPr algn="l"/>
            <a:r>
              <a:rPr lang="en-GB" dirty="0">
                <a:solidFill>
                  <a:srgbClr val="FFFFFF">
                    <a:alpha val="70000"/>
                  </a:srgbClr>
                </a:solidFill>
              </a:rPr>
              <a:t>Intensive Day - Writing Booklet – 2019 Specification</a:t>
            </a:r>
          </a:p>
        </p:txBody>
      </p:sp>
      <p:sp>
        <p:nvSpPr>
          <p:cNvPr id="23" name="TextBox 22">
            <a:extLst>
              <a:ext uri="{FF2B5EF4-FFF2-40B4-BE49-F238E27FC236}">
                <a16:creationId xmlns:a16="http://schemas.microsoft.com/office/drawing/2014/main" id="{31AA333B-CF2E-46F9-8781-B7B8AACAF561}"/>
              </a:ext>
            </a:extLst>
          </p:cNvPr>
          <p:cNvSpPr txBox="1"/>
          <p:nvPr/>
        </p:nvSpPr>
        <p:spPr>
          <a:xfrm>
            <a:off x="2432790" y="1017687"/>
            <a:ext cx="4124198" cy="4801314"/>
          </a:xfrm>
          <a:prstGeom prst="rect">
            <a:avLst/>
          </a:prstGeom>
          <a:noFill/>
        </p:spPr>
        <p:txBody>
          <a:bodyPr wrap="square" rtlCol="0">
            <a:spAutoFit/>
          </a:bodyPr>
          <a:lstStyle/>
          <a:p>
            <a:r>
              <a:rPr lang="en-GB" dirty="0"/>
              <a:t>Things to remember in the exam:</a:t>
            </a:r>
          </a:p>
          <a:p>
            <a:endParaRPr lang="en-GB" dirty="0"/>
          </a:p>
          <a:p>
            <a:pPr marL="285750" indent="-285750">
              <a:buFont typeface="Arial" panose="020B0604020202020204" pitchFamily="34" charset="0"/>
              <a:buChar char="•"/>
            </a:pPr>
            <a:r>
              <a:rPr lang="en-GB" dirty="0"/>
              <a:t>Read all the information you are given for the first question.</a:t>
            </a:r>
          </a:p>
          <a:p>
            <a:pPr marL="285750" indent="-285750">
              <a:buFont typeface="Arial" panose="020B0604020202020204" pitchFamily="34" charset="0"/>
              <a:buChar char="•"/>
            </a:pPr>
            <a:r>
              <a:rPr lang="en-GB" dirty="0"/>
              <a:t>Use the form given, as well as the bullet pointed information, to plan your writing.</a:t>
            </a:r>
          </a:p>
          <a:p>
            <a:pPr marL="285750" indent="-285750">
              <a:buFont typeface="Arial" panose="020B0604020202020204" pitchFamily="34" charset="0"/>
              <a:buChar char="•"/>
            </a:pPr>
            <a:r>
              <a:rPr lang="en-GB" dirty="0"/>
              <a:t>After completing the first question, repeat this for the second question.</a:t>
            </a:r>
          </a:p>
          <a:p>
            <a:pPr marL="285750" indent="-285750">
              <a:buFont typeface="Arial" panose="020B0604020202020204" pitchFamily="34" charset="0"/>
              <a:buChar char="•"/>
            </a:pPr>
            <a:r>
              <a:rPr lang="en-GB" dirty="0"/>
              <a:t>You have 60 minutes to answer the questions inside. </a:t>
            </a:r>
          </a:p>
          <a:p>
            <a:pPr marL="285750" indent="-285750">
              <a:buFont typeface="Arial" panose="020B0604020202020204" pitchFamily="34" charset="0"/>
              <a:buChar char="•"/>
            </a:pPr>
            <a:r>
              <a:rPr lang="en-GB" dirty="0"/>
              <a:t>Remember to use your language features to effectively connect with the reader.</a:t>
            </a:r>
          </a:p>
          <a:p>
            <a:pPr marL="285750" indent="-285750">
              <a:buFont typeface="Arial" panose="020B0604020202020204" pitchFamily="34" charset="0"/>
              <a:buChar char="•"/>
            </a:pPr>
            <a:r>
              <a:rPr lang="en-GB" dirty="0"/>
              <a:t>Be careful to check your tenses, spelling and paragraphing.</a:t>
            </a:r>
          </a:p>
        </p:txBody>
      </p:sp>
    </p:spTree>
    <p:extLst>
      <p:ext uri="{BB962C8B-B14F-4D97-AF65-F5344CB8AC3E}">
        <p14:creationId xmlns:p14="http://schemas.microsoft.com/office/powerpoint/2010/main" val="223514505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920D6-C5CC-41A7-BC14-6F42668EA990}"/>
              </a:ext>
            </a:extLst>
          </p:cNvPr>
          <p:cNvSpPr>
            <a:spLocks noGrp="1"/>
          </p:cNvSpPr>
          <p:nvPr>
            <p:ph type="title"/>
          </p:nvPr>
        </p:nvSpPr>
        <p:spPr/>
        <p:txBody>
          <a:bodyPr/>
          <a:lstStyle/>
          <a:p>
            <a:r>
              <a:rPr lang="en-GB" dirty="0"/>
              <a:t>Types of Writing</a:t>
            </a:r>
          </a:p>
        </p:txBody>
      </p:sp>
      <p:sp>
        <p:nvSpPr>
          <p:cNvPr id="4" name="TextBox 3">
            <a:extLst>
              <a:ext uri="{FF2B5EF4-FFF2-40B4-BE49-F238E27FC236}">
                <a16:creationId xmlns:a16="http://schemas.microsoft.com/office/drawing/2014/main" id="{2B5F979E-B725-446F-A4A5-B9623D8D4DD8}"/>
              </a:ext>
            </a:extLst>
          </p:cNvPr>
          <p:cNvSpPr txBox="1"/>
          <p:nvPr/>
        </p:nvSpPr>
        <p:spPr>
          <a:xfrm>
            <a:off x="457199" y="1814732"/>
            <a:ext cx="4760785" cy="923330"/>
          </a:xfrm>
          <a:prstGeom prst="rect">
            <a:avLst/>
          </a:prstGeom>
          <a:noFill/>
        </p:spPr>
        <p:txBody>
          <a:bodyPr wrap="square" rtlCol="0">
            <a:spAutoFit/>
          </a:bodyPr>
          <a:lstStyle/>
          <a:p>
            <a:r>
              <a:rPr lang="en-GB" dirty="0"/>
              <a:t>In the level 2 Functional Skills English exam you will be asked to produce two texts from the following list*. </a:t>
            </a:r>
          </a:p>
        </p:txBody>
      </p:sp>
      <p:sp>
        <p:nvSpPr>
          <p:cNvPr id="5" name="Footer Placeholder 4">
            <a:extLst>
              <a:ext uri="{FF2B5EF4-FFF2-40B4-BE49-F238E27FC236}">
                <a16:creationId xmlns:a16="http://schemas.microsoft.com/office/drawing/2014/main" id="{C41FA23C-A289-4261-A998-DE223820C479}"/>
              </a:ext>
            </a:extLst>
          </p:cNvPr>
          <p:cNvSpPr>
            <a:spLocks noGrp="1"/>
          </p:cNvSpPr>
          <p:nvPr>
            <p:ph type="ftr" sz="quarter" idx="11"/>
          </p:nvPr>
        </p:nvSpPr>
        <p:spPr>
          <a:xfrm>
            <a:off x="457199" y="11108267"/>
            <a:ext cx="4452425" cy="722662"/>
          </a:xfrm>
        </p:spPr>
        <p:txBody>
          <a:bodyPr/>
          <a:lstStyle/>
          <a:p>
            <a:r>
              <a:rPr lang="en-GB" sz="900" dirty="0"/>
              <a:t>*Information comes from Pearson Edexcel Guide to Level 1 and 2 Functional Skills Writing</a:t>
            </a:r>
            <a:endParaRPr lang="en-US" sz="900" dirty="0"/>
          </a:p>
        </p:txBody>
      </p:sp>
      <p:pic>
        <p:nvPicPr>
          <p:cNvPr id="8" name="Picture 7" descr="A screenshot of a cell phone&#10;&#10;Description automatically generated">
            <a:extLst>
              <a:ext uri="{FF2B5EF4-FFF2-40B4-BE49-F238E27FC236}">
                <a16:creationId xmlns:a16="http://schemas.microsoft.com/office/drawing/2014/main" id="{04EF443A-FA90-4FEA-8FA2-72792105BB58}"/>
              </a:ext>
            </a:extLst>
          </p:cNvPr>
          <p:cNvPicPr>
            <a:picLocks noChangeAspect="1"/>
          </p:cNvPicPr>
          <p:nvPr/>
        </p:nvPicPr>
        <p:blipFill>
          <a:blip r:embed="rId2"/>
          <a:stretch>
            <a:fillRect/>
          </a:stretch>
        </p:blipFill>
        <p:spPr>
          <a:xfrm>
            <a:off x="457199" y="3431822"/>
            <a:ext cx="4473686" cy="2122306"/>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E954E070-92D9-4E9A-A57D-BAFDAFDD9D19}"/>
              </a:ext>
            </a:extLst>
          </p:cNvPr>
          <p:cNvPicPr>
            <a:picLocks noChangeAspect="1"/>
          </p:cNvPicPr>
          <p:nvPr/>
        </p:nvPicPr>
        <p:blipFill>
          <a:blip r:embed="rId3"/>
          <a:stretch>
            <a:fillRect/>
          </a:stretch>
        </p:blipFill>
        <p:spPr>
          <a:xfrm>
            <a:off x="457199" y="5714404"/>
            <a:ext cx="4929364" cy="2512291"/>
          </a:xfrm>
          <a:prstGeom prst="rect">
            <a:avLst/>
          </a:prstGeom>
        </p:spPr>
      </p:pic>
      <p:pic>
        <p:nvPicPr>
          <p:cNvPr id="12" name="Picture 11" descr="A picture containing indoor, bird&#10;&#10;Description automatically generated">
            <a:extLst>
              <a:ext uri="{FF2B5EF4-FFF2-40B4-BE49-F238E27FC236}">
                <a16:creationId xmlns:a16="http://schemas.microsoft.com/office/drawing/2014/main" id="{30E4FF83-E0EB-44FF-A19E-297DD632BDAA}"/>
              </a:ext>
            </a:extLst>
          </p:cNvPr>
          <p:cNvPicPr>
            <a:picLocks noChangeAspect="1"/>
          </p:cNvPicPr>
          <p:nvPr/>
        </p:nvPicPr>
        <p:blipFill>
          <a:blip r:embed="rId4"/>
          <a:stretch>
            <a:fillRect/>
          </a:stretch>
        </p:blipFill>
        <p:spPr>
          <a:xfrm>
            <a:off x="457200" y="8234436"/>
            <a:ext cx="4929364" cy="1754250"/>
          </a:xfrm>
          <a:prstGeom prst="rect">
            <a:avLst/>
          </a:prstGeom>
        </p:spPr>
      </p:pic>
    </p:spTree>
    <p:extLst>
      <p:ext uri="{BB962C8B-B14F-4D97-AF65-F5344CB8AC3E}">
        <p14:creationId xmlns:p14="http://schemas.microsoft.com/office/powerpoint/2010/main" val="809723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D641B-9742-4ACC-BACC-D6FB262DE911}"/>
              </a:ext>
            </a:extLst>
          </p:cNvPr>
          <p:cNvSpPr>
            <a:spLocks noGrp="1"/>
          </p:cNvSpPr>
          <p:nvPr>
            <p:ph type="title"/>
          </p:nvPr>
        </p:nvSpPr>
        <p:spPr/>
        <p:txBody>
          <a:bodyPr/>
          <a:lstStyle/>
          <a:p>
            <a:r>
              <a:rPr lang="en-GB" dirty="0"/>
              <a:t>Types of Writing</a:t>
            </a:r>
          </a:p>
        </p:txBody>
      </p:sp>
      <p:pic>
        <p:nvPicPr>
          <p:cNvPr id="5" name="Picture 4" descr="A screenshot of a cell phone&#10;&#10;Description automatically generated">
            <a:extLst>
              <a:ext uri="{FF2B5EF4-FFF2-40B4-BE49-F238E27FC236}">
                <a16:creationId xmlns:a16="http://schemas.microsoft.com/office/drawing/2014/main" id="{A446FC54-59DF-4990-B4D7-B43341CDCBDB}"/>
              </a:ext>
            </a:extLst>
          </p:cNvPr>
          <p:cNvPicPr>
            <a:picLocks noChangeAspect="1"/>
          </p:cNvPicPr>
          <p:nvPr/>
        </p:nvPicPr>
        <p:blipFill>
          <a:blip r:embed="rId2"/>
          <a:stretch>
            <a:fillRect/>
          </a:stretch>
        </p:blipFill>
        <p:spPr>
          <a:xfrm>
            <a:off x="122886" y="1955241"/>
            <a:ext cx="5355158" cy="2348089"/>
          </a:xfrm>
          <a:prstGeom prst="rect">
            <a:avLst/>
          </a:prstGeom>
        </p:spPr>
      </p:pic>
      <p:pic>
        <p:nvPicPr>
          <p:cNvPr id="7" name="Picture 6" descr="A screenshot of a social media post&#10;&#10;Description automatically generated">
            <a:extLst>
              <a:ext uri="{FF2B5EF4-FFF2-40B4-BE49-F238E27FC236}">
                <a16:creationId xmlns:a16="http://schemas.microsoft.com/office/drawing/2014/main" id="{761C3EAC-0818-4F13-A1F9-E58BC85FCD67}"/>
              </a:ext>
            </a:extLst>
          </p:cNvPr>
          <p:cNvPicPr>
            <a:picLocks noChangeAspect="1"/>
          </p:cNvPicPr>
          <p:nvPr/>
        </p:nvPicPr>
        <p:blipFill>
          <a:blip r:embed="rId3"/>
          <a:stretch>
            <a:fillRect/>
          </a:stretch>
        </p:blipFill>
        <p:spPr>
          <a:xfrm>
            <a:off x="457201" y="4303330"/>
            <a:ext cx="5020844" cy="2334183"/>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B457910B-87BA-4EEA-BDDB-BDFCC1621673}"/>
              </a:ext>
            </a:extLst>
          </p:cNvPr>
          <p:cNvPicPr>
            <a:picLocks noChangeAspect="1"/>
          </p:cNvPicPr>
          <p:nvPr/>
        </p:nvPicPr>
        <p:blipFill>
          <a:blip r:embed="rId4"/>
          <a:stretch>
            <a:fillRect/>
          </a:stretch>
        </p:blipFill>
        <p:spPr>
          <a:xfrm>
            <a:off x="457201" y="6406121"/>
            <a:ext cx="5015644" cy="2751947"/>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4E5BF44E-A008-49E3-9B70-10E4B22BA080}"/>
              </a:ext>
            </a:extLst>
          </p:cNvPr>
          <p:cNvPicPr>
            <a:picLocks noChangeAspect="1"/>
          </p:cNvPicPr>
          <p:nvPr/>
        </p:nvPicPr>
        <p:blipFill>
          <a:blip r:embed="rId5"/>
          <a:stretch>
            <a:fillRect/>
          </a:stretch>
        </p:blipFill>
        <p:spPr>
          <a:xfrm>
            <a:off x="452001" y="8985603"/>
            <a:ext cx="5009957" cy="1705844"/>
          </a:xfrm>
          <a:prstGeom prst="rect">
            <a:avLst/>
          </a:prstGeom>
        </p:spPr>
      </p:pic>
    </p:spTree>
    <p:extLst>
      <p:ext uri="{BB962C8B-B14F-4D97-AF65-F5344CB8AC3E}">
        <p14:creationId xmlns:p14="http://schemas.microsoft.com/office/powerpoint/2010/main" val="2897341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D641B-9742-4ACC-BACC-D6FB262DE911}"/>
              </a:ext>
            </a:extLst>
          </p:cNvPr>
          <p:cNvSpPr>
            <a:spLocks noGrp="1"/>
          </p:cNvSpPr>
          <p:nvPr>
            <p:ph type="title"/>
          </p:nvPr>
        </p:nvSpPr>
        <p:spPr/>
        <p:txBody>
          <a:bodyPr/>
          <a:lstStyle/>
          <a:p>
            <a:r>
              <a:rPr lang="en-GB" dirty="0"/>
              <a:t>Types of Writing</a:t>
            </a:r>
          </a:p>
        </p:txBody>
      </p:sp>
      <p:pic>
        <p:nvPicPr>
          <p:cNvPr id="4" name="Picture 3" descr="A screenshot of a cell phone&#10;&#10;Description automatically generated">
            <a:extLst>
              <a:ext uri="{FF2B5EF4-FFF2-40B4-BE49-F238E27FC236}">
                <a16:creationId xmlns:a16="http://schemas.microsoft.com/office/drawing/2014/main" id="{6AE472A4-3D80-4251-81A3-477367557310}"/>
              </a:ext>
            </a:extLst>
          </p:cNvPr>
          <p:cNvPicPr>
            <a:picLocks noChangeAspect="1"/>
          </p:cNvPicPr>
          <p:nvPr/>
        </p:nvPicPr>
        <p:blipFill>
          <a:blip r:embed="rId2"/>
          <a:stretch>
            <a:fillRect/>
          </a:stretch>
        </p:blipFill>
        <p:spPr>
          <a:xfrm>
            <a:off x="185285" y="1807583"/>
            <a:ext cx="5464540" cy="2736282"/>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8C59F7E2-AF96-49EB-B207-A9D44D1887D6}"/>
              </a:ext>
            </a:extLst>
          </p:cNvPr>
          <p:cNvPicPr>
            <a:picLocks noChangeAspect="1"/>
          </p:cNvPicPr>
          <p:nvPr/>
        </p:nvPicPr>
        <p:blipFill>
          <a:blip r:embed="rId3"/>
          <a:stretch>
            <a:fillRect/>
          </a:stretch>
        </p:blipFill>
        <p:spPr>
          <a:xfrm>
            <a:off x="185285" y="4056710"/>
            <a:ext cx="5464540" cy="3145239"/>
          </a:xfrm>
          <a:prstGeom prst="rect">
            <a:avLst/>
          </a:prstGeom>
        </p:spPr>
      </p:pic>
    </p:spTree>
    <p:extLst>
      <p:ext uri="{BB962C8B-B14F-4D97-AF65-F5344CB8AC3E}">
        <p14:creationId xmlns:p14="http://schemas.microsoft.com/office/powerpoint/2010/main" val="2647566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Writing - Planning</a:t>
            </a:r>
          </a:p>
        </p:txBody>
      </p:sp>
      <p:sp>
        <p:nvSpPr>
          <p:cNvPr id="4" name="TextBox 3"/>
          <p:cNvSpPr txBox="1"/>
          <p:nvPr/>
        </p:nvSpPr>
        <p:spPr>
          <a:xfrm>
            <a:off x="546100" y="2387600"/>
            <a:ext cx="4671885" cy="5632311"/>
          </a:xfrm>
          <a:prstGeom prst="rect">
            <a:avLst/>
          </a:prstGeom>
          <a:noFill/>
        </p:spPr>
        <p:txBody>
          <a:bodyPr wrap="square" rtlCol="0">
            <a:spAutoFit/>
          </a:bodyPr>
          <a:lstStyle/>
          <a:p>
            <a:r>
              <a:rPr lang="en-GB" dirty="0"/>
              <a:t>Planning is your key to success! If you think about something ahead of time, it’s always going to go smoother than just ‘winging’ it.</a:t>
            </a:r>
          </a:p>
          <a:p>
            <a:endParaRPr lang="en-GB" dirty="0"/>
          </a:p>
          <a:p>
            <a:r>
              <a:rPr lang="en-GB" dirty="0"/>
              <a:t>Below is the technique we advise using:</a:t>
            </a:r>
          </a:p>
          <a:p>
            <a:endParaRPr lang="en-GB" dirty="0"/>
          </a:p>
          <a:p>
            <a:r>
              <a:rPr lang="en-GB" dirty="0"/>
              <a:t>Spider Diagrams – Starting with a central idea, and any linked ideas coming off.</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This helps to give you points to expand 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800" y="5043733"/>
            <a:ext cx="3975100" cy="2466114"/>
          </a:xfrm>
          <a:prstGeom prst="rect">
            <a:avLst/>
          </a:prstGeom>
        </p:spPr>
      </p:pic>
      <p:sp>
        <p:nvSpPr>
          <p:cNvPr id="6" name="TextBox 5"/>
          <p:cNvSpPr txBox="1"/>
          <p:nvPr/>
        </p:nvSpPr>
        <p:spPr>
          <a:xfrm>
            <a:off x="546100" y="8661400"/>
            <a:ext cx="4671885" cy="2031325"/>
          </a:xfrm>
          <a:prstGeom prst="rect">
            <a:avLst/>
          </a:prstGeom>
          <a:solidFill>
            <a:srgbClr val="FFFF00"/>
          </a:solidFill>
          <a:ln>
            <a:solidFill>
              <a:srgbClr val="FF0000"/>
            </a:solidFill>
          </a:ln>
        </p:spPr>
        <p:txBody>
          <a:bodyPr wrap="square" rtlCol="0">
            <a:spAutoFit/>
          </a:bodyPr>
          <a:lstStyle/>
          <a:p>
            <a:pPr algn="ctr"/>
            <a:r>
              <a:rPr lang="en-GB" dirty="0">
                <a:solidFill>
                  <a:srgbClr val="FF0000"/>
                </a:solidFill>
              </a:rPr>
              <a:t>REMEMBER</a:t>
            </a:r>
          </a:p>
          <a:p>
            <a:r>
              <a:rPr lang="en-GB" dirty="0"/>
              <a:t>One thing to remember with your writing questions! You will be given bullet points to guide you – if you can make a paragraph from each bullet point, then you are well on course to pass the exam! Lets look at an example on the next page!</a:t>
            </a:r>
          </a:p>
        </p:txBody>
      </p:sp>
    </p:spTree>
    <p:extLst>
      <p:ext uri="{BB962C8B-B14F-4D97-AF65-F5344CB8AC3E}">
        <p14:creationId xmlns:p14="http://schemas.microsoft.com/office/powerpoint/2010/main" val="1950376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GB" dirty="0"/>
              <a:t>Writing - Planning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246" y="1849022"/>
            <a:ext cx="5134692" cy="5953956"/>
          </a:xfrm>
          <a:prstGeom prst="rect">
            <a:avLst/>
          </a:prstGeom>
          <a:solidFill>
            <a:schemeClr val="tx1"/>
          </a:solidFill>
          <a:ln>
            <a:solidFill>
              <a:schemeClr val="tx1"/>
            </a:solidFill>
          </a:ln>
        </p:spPr>
      </p:pic>
      <p:sp>
        <p:nvSpPr>
          <p:cNvPr id="6" name="TextBox 5"/>
          <p:cNvSpPr txBox="1"/>
          <p:nvPr/>
        </p:nvSpPr>
        <p:spPr>
          <a:xfrm>
            <a:off x="546100" y="8100961"/>
            <a:ext cx="4671885" cy="3139321"/>
          </a:xfrm>
          <a:prstGeom prst="rect">
            <a:avLst/>
          </a:prstGeom>
          <a:solidFill>
            <a:srgbClr val="FFFF00"/>
          </a:solidFill>
          <a:ln>
            <a:solidFill>
              <a:srgbClr val="FF0000"/>
            </a:solidFill>
          </a:ln>
        </p:spPr>
        <p:txBody>
          <a:bodyPr wrap="square" rtlCol="0">
            <a:spAutoFit/>
          </a:bodyPr>
          <a:lstStyle/>
          <a:p>
            <a:pPr algn="ctr"/>
            <a:r>
              <a:rPr lang="en-GB" dirty="0">
                <a:solidFill>
                  <a:srgbClr val="FF0000"/>
                </a:solidFill>
              </a:rPr>
              <a:t>REMEMBER</a:t>
            </a:r>
          </a:p>
          <a:p>
            <a:r>
              <a:rPr lang="en-GB" dirty="0"/>
              <a:t>This task is asking you to write a letter. The information you need (i.e. person you are writing to, address) is given to you, as well as </a:t>
            </a:r>
            <a:r>
              <a:rPr lang="en-GB" b="1" i="1" dirty="0"/>
              <a:t>two prompts</a:t>
            </a:r>
            <a:r>
              <a:rPr lang="en-GB" dirty="0"/>
              <a:t>; </a:t>
            </a:r>
          </a:p>
          <a:p>
            <a:endParaRPr lang="en-GB" dirty="0"/>
          </a:p>
          <a:p>
            <a:pPr marL="285750" indent="-285750">
              <a:buFont typeface="Arial" panose="020B0604020202020204" pitchFamily="34" charset="0"/>
              <a:buChar char="•"/>
            </a:pPr>
            <a:r>
              <a:rPr lang="en-GB" dirty="0"/>
              <a:t>Say whether you agree with the plan.</a:t>
            </a:r>
          </a:p>
          <a:p>
            <a:pPr marL="285750" indent="-285750">
              <a:buFont typeface="Arial" panose="020B0604020202020204" pitchFamily="34" charset="0"/>
              <a:buChar char="•"/>
            </a:pPr>
            <a:r>
              <a:rPr lang="en-GB" dirty="0"/>
              <a:t>Explain your views in detail.</a:t>
            </a:r>
          </a:p>
          <a:p>
            <a:pPr marL="285750" indent="-285750">
              <a:buFont typeface="Arial" panose="020B0604020202020204" pitchFamily="34" charset="0"/>
              <a:buChar char="•"/>
            </a:pPr>
            <a:endParaRPr lang="en-GB" dirty="0"/>
          </a:p>
          <a:p>
            <a:r>
              <a:rPr lang="en-GB" dirty="0"/>
              <a:t>You should use these prompts to make paragraphs for your writing!</a:t>
            </a:r>
          </a:p>
        </p:txBody>
      </p:sp>
    </p:spTree>
    <p:extLst>
      <p:ext uri="{BB962C8B-B14F-4D97-AF65-F5344CB8AC3E}">
        <p14:creationId xmlns:p14="http://schemas.microsoft.com/office/powerpoint/2010/main" val="2555580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Writing - Planning</a:t>
            </a:r>
          </a:p>
        </p:txBody>
      </p:sp>
      <p:sp>
        <p:nvSpPr>
          <p:cNvPr id="3" name="Content Placeholder 2"/>
          <p:cNvSpPr>
            <a:spLocks noGrp="1"/>
          </p:cNvSpPr>
          <p:nvPr>
            <p:ph idx="1"/>
          </p:nvPr>
        </p:nvSpPr>
        <p:spPr>
          <a:xfrm>
            <a:off x="457199" y="2257777"/>
            <a:ext cx="4760786" cy="1680042"/>
          </a:xfrm>
        </p:spPr>
        <p:txBody>
          <a:bodyPr/>
          <a:lstStyle/>
          <a:p>
            <a:pPr marL="0" indent="0">
              <a:buNone/>
            </a:pPr>
            <a:r>
              <a:rPr lang="en-GB" dirty="0"/>
              <a:t>Your writing should be broken down into three main areas:</a:t>
            </a:r>
          </a:p>
          <a:p>
            <a:pPr marL="0" indent="0">
              <a:buNone/>
            </a:pPr>
            <a:endParaRPr lang="en-GB" dirty="0"/>
          </a:p>
          <a:p>
            <a:pPr>
              <a:buFont typeface="Arial" panose="020B0604020202020204" pitchFamily="34" charset="0"/>
              <a:buChar char="•"/>
            </a:pPr>
            <a:r>
              <a:rPr lang="en-GB" dirty="0"/>
              <a:t>Introductory statement</a:t>
            </a:r>
          </a:p>
          <a:p>
            <a:pPr>
              <a:buFont typeface="Arial" panose="020B0604020202020204" pitchFamily="34" charset="0"/>
              <a:buChar char="•"/>
            </a:pPr>
            <a:r>
              <a:rPr lang="en-GB" dirty="0"/>
              <a:t>Main body of text</a:t>
            </a:r>
          </a:p>
          <a:p>
            <a:pPr>
              <a:buFont typeface="Arial" panose="020B0604020202020204" pitchFamily="34" charset="0"/>
              <a:buChar char="•"/>
            </a:pPr>
            <a:r>
              <a:rPr lang="en-GB" dirty="0"/>
              <a:t>Summary/sign off</a:t>
            </a:r>
          </a:p>
          <a:p>
            <a:pPr>
              <a:buFont typeface="Arial" panose="020B0604020202020204" pitchFamily="34" charset="0"/>
              <a:buChar char="•"/>
            </a:pPr>
            <a:endParaRPr lang="en-GB" dirty="0"/>
          </a:p>
          <a:p>
            <a:pPr>
              <a:buFont typeface="Arial" panose="020B0604020202020204" pitchFamily="34" charset="0"/>
              <a:buChar char="•"/>
            </a:pPr>
            <a:endParaRPr lang="en-GB" dirty="0"/>
          </a:p>
        </p:txBody>
      </p:sp>
      <p:sp>
        <p:nvSpPr>
          <p:cNvPr id="4" name="TextBox 3"/>
          <p:cNvSpPr txBox="1"/>
          <p:nvPr/>
        </p:nvSpPr>
        <p:spPr>
          <a:xfrm>
            <a:off x="457199" y="4247535"/>
            <a:ext cx="4940711" cy="1200329"/>
          </a:xfrm>
          <a:prstGeom prst="rect">
            <a:avLst/>
          </a:prstGeom>
          <a:noFill/>
        </p:spPr>
        <p:txBody>
          <a:bodyPr wrap="square" rtlCol="0">
            <a:spAutoFit/>
          </a:bodyPr>
          <a:lstStyle/>
          <a:p>
            <a:r>
              <a:rPr lang="en-GB" b="1" u="sng" dirty="0">
                <a:solidFill>
                  <a:srgbClr val="FF0000"/>
                </a:solidFill>
              </a:rPr>
              <a:t>Introductory Statement</a:t>
            </a:r>
          </a:p>
          <a:p>
            <a:r>
              <a:rPr lang="en-GB" dirty="0"/>
              <a:t>No matter the type of writing, you start with an introduction that guides your reader into what type of text they will be reading.</a:t>
            </a:r>
          </a:p>
        </p:txBody>
      </p:sp>
      <p:sp>
        <p:nvSpPr>
          <p:cNvPr id="5" name="TextBox 4"/>
          <p:cNvSpPr txBox="1"/>
          <p:nvPr/>
        </p:nvSpPr>
        <p:spPr>
          <a:xfrm>
            <a:off x="457198" y="6137723"/>
            <a:ext cx="4940711" cy="1754326"/>
          </a:xfrm>
          <a:prstGeom prst="rect">
            <a:avLst/>
          </a:prstGeom>
          <a:noFill/>
        </p:spPr>
        <p:txBody>
          <a:bodyPr wrap="square" rtlCol="0">
            <a:spAutoFit/>
          </a:bodyPr>
          <a:lstStyle/>
          <a:p>
            <a:r>
              <a:rPr lang="en-GB" b="1" u="sng" dirty="0">
                <a:solidFill>
                  <a:srgbClr val="FFC000"/>
                </a:solidFill>
              </a:rPr>
              <a:t>Main Body of Text</a:t>
            </a:r>
          </a:p>
          <a:p>
            <a:r>
              <a:rPr lang="en-GB" dirty="0"/>
              <a:t>The main body of text is your main bulk of writing. It will include paragraphs made from the prompts from the question (last page). This is where you will address and answer the task given to you.</a:t>
            </a:r>
          </a:p>
        </p:txBody>
      </p:sp>
      <p:sp>
        <p:nvSpPr>
          <p:cNvPr id="6" name="TextBox 5"/>
          <p:cNvSpPr txBox="1"/>
          <p:nvPr/>
        </p:nvSpPr>
        <p:spPr>
          <a:xfrm>
            <a:off x="457198" y="8581908"/>
            <a:ext cx="4940711" cy="923330"/>
          </a:xfrm>
          <a:prstGeom prst="rect">
            <a:avLst/>
          </a:prstGeom>
          <a:noFill/>
        </p:spPr>
        <p:txBody>
          <a:bodyPr wrap="square" rtlCol="0">
            <a:spAutoFit/>
          </a:bodyPr>
          <a:lstStyle/>
          <a:p>
            <a:r>
              <a:rPr lang="en-GB" b="1" u="sng" dirty="0">
                <a:solidFill>
                  <a:srgbClr val="40E040"/>
                </a:solidFill>
              </a:rPr>
              <a:t>Summary/Sign off</a:t>
            </a:r>
          </a:p>
          <a:p>
            <a:r>
              <a:rPr lang="en-GB" dirty="0"/>
              <a:t>The end of your writing should include a short summary of your main points, as well as </a:t>
            </a:r>
          </a:p>
        </p:txBody>
      </p:sp>
    </p:spTree>
    <p:extLst>
      <p:ext uri="{BB962C8B-B14F-4D97-AF65-F5344CB8AC3E}">
        <p14:creationId xmlns:p14="http://schemas.microsoft.com/office/powerpoint/2010/main" val="252832901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DD21A48B239540891180DE06884B64" ma:contentTypeVersion="12" ma:contentTypeDescription="Create a new document." ma:contentTypeScope="" ma:versionID="44d96795b744bc753998d42cc6636169">
  <xsd:schema xmlns:xsd="http://www.w3.org/2001/XMLSchema" xmlns:xs="http://www.w3.org/2001/XMLSchema" xmlns:p="http://schemas.microsoft.com/office/2006/metadata/properties" xmlns:ns2="5257eb83-22a3-41bf-962e-55ddf45a1f82" xmlns:ns3="613aec43-0389-4d79-8514-a460f1622ea9" targetNamespace="http://schemas.microsoft.com/office/2006/metadata/properties" ma:root="true" ma:fieldsID="e446ba11c94c59d5d7d4729bd2d019eb" ns2:_="" ns3:_="">
    <xsd:import namespace="5257eb83-22a3-41bf-962e-55ddf45a1f82"/>
    <xsd:import namespace="613aec43-0389-4d79-8514-a460f1622ea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EventHashCode" minOccurs="0"/>
                <xsd:element ref="ns2:MediaServiceGenerationTime" minOccurs="0"/>
                <xsd:element ref="ns2:MediaServiceAutoTags" minOccurs="0"/>
                <xsd:element ref="ns2:MediaServiceOCR" minOccurs="0"/>
                <xsd:element ref="ns2:MediaServiceDateTaken"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57eb83-22a3-41bf-962e-55ddf45a1f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13aec43-0389-4d79-8514-a460f1622ea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C32A09-F7E6-40C5-8DDB-1D36B1B90699}"/>
</file>

<file path=customXml/itemProps2.xml><?xml version="1.0" encoding="utf-8"?>
<ds:datastoreItem xmlns:ds="http://schemas.openxmlformats.org/officeDocument/2006/customXml" ds:itemID="{CE48CFBA-81A2-4C0D-B232-CC083807506D}">
  <ds:schemaRefs>
    <ds:schemaRef ds:uri="http://purl.org/dc/elements/1.1/"/>
    <ds:schemaRef ds:uri="http://purl.org/dc/dcmitype/"/>
    <ds:schemaRef ds:uri="http://schemas.microsoft.com/office/2006/metadata/properties"/>
    <ds:schemaRef ds:uri="http://schemas.microsoft.com/office/2006/documentManagement/types"/>
    <ds:schemaRef ds:uri="613aec43-0389-4d79-8514-a460f1622ea9"/>
    <ds:schemaRef ds:uri="http://purl.org/dc/terms/"/>
    <ds:schemaRef ds:uri="http://schemas.openxmlformats.org/package/2006/metadata/core-properties"/>
    <ds:schemaRef ds:uri="http://schemas.microsoft.com/office/infopath/2007/PartnerControls"/>
    <ds:schemaRef ds:uri="5257eb83-22a3-41bf-962e-55ddf45a1f82"/>
    <ds:schemaRef ds:uri="http://www.w3.org/XML/1998/namespace"/>
  </ds:schemaRefs>
</ds:datastoreItem>
</file>

<file path=customXml/itemProps3.xml><?xml version="1.0" encoding="utf-8"?>
<ds:datastoreItem xmlns:ds="http://schemas.openxmlformats.org/officeDocument/2006/customXml" ds:itemID="{665E6273-2EAC-4E42-8653-25A9444474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1112</Words>
  <Application>Microsoft Office PowerPoint</Application>
  <PresentationFormat>Widescreen</PresentationFormat>
  <Paragraphs>131</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Trebuchet MS</vt:lpstr>
      <vt:lpstr>Wingdings 3</vt:lpstr>
      <vt:lpstr>Facet</vt:lpstr>
      <vt:lpstr>PowerPoint Presentation</vt:lpstr>
      <vt:lpstr>Course Breakdown</vt:lpstr>
      <vt:lpstr>FS Writing</vt:lpstr>
      <vt:lpstr>Types of Writing</vt:lpstr>
      <vt:lpstr>Types of Writing</vt:lpstr>
      <vt:lpstr>Types of Writing</vt:lpstr>
      <vt:lpstr>Writing - Planning</vt:lpstr>
      <vt:lpstr>Writing - Planning</vt:lpstr>
      <vt:lpstr>Writing - Planning</vt:lpstr>
      <vt:lpstr>Writing Tips</vt:lpstr>
      <vt:lpstr>Writing Tips</vt:lpstr>
      <vt:lpstr>Writing Practice</vt:lpstr>
      <vt:lpstr>Practice Exam –   Time: 1 Hour</vt:lpstr>
      <vt:lpstr>Practice</vt:lpstr>
      <vt:lpstr>Practice</vt:lpstr>
      <vt:lpstr>Practice</vt:lpstr>
      <vt:lpstr>Practice</vt:lpstr>
      <vt:lpstr>Practice</vt:lpstr>
      <vt:lpstr>Practice</vt:lpstr>
      <vt:lpstr>Additional Practice Questions</vt:lpstr>
      <vt:lpstr>PowerPoint Presentation</vt:lpstr>
      <vt:lpstr>Additional Practice Questions</vt:lpstr>
      <vt:lpstr>Additional Practice Questions</vt:lpstr>
      <vt:lpstr>Additional Practice Questions</vt:lpstr>
      <vt:lpstr>Additional Practice Questions</vt:lpstr>
      <vt:lpstr>Additional Practice Questions</vt:lpstr>
      <vt:lpstr>Additional Practice Questions</vt:lpstr>
      <vt:lpstr>Additional Practice Questions</vt:lpstr>
      <vt:lpstr>Additional Practice Questions</vt:lpstr>
      <vt:lpstr>Additional Practice Questions</vt:lpstr>
      <vt:lpstr>Additional Practice Questions</vt:lpstr>
      <vt:lpstr>Good Luck!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Hazzard</dc:creator>
  <cp:lastModifiedBy>Katherine Colcombe</cp:lastModifiedBy>
  <cp:revision>6</cp:revision>
  <dcterms:created xsi:type="dcterms:W3CDTF">2020-03-01T19:40:59Z</dcterms:created>
  <dcterms:modified xsi:type="dcterms:W3CDTF">2020-10-18T16:26:24Z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0x010100AEDD21A48B239540891180DE06884B64</vt:lpwstr>
  </property>
</Properties>
</file>