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4"/>
  </p:sldMasterIdLst>
  <p:notesMasterIdLst>
    <p:notesMasterId r:id="rId17"/>
  </p:notesMasterIdLst>
  <p:sldIdLst>
    <p:sldId id="256" r:id="rId5"/>
    <p:sldId id="257" r:id="rId6"/>
    <p:sldId id="258" r:id="rId7"/>
    <p:sldId id="263" r:id="rId8"/>
    <p:sldId id="264" r:id="rId9"/>
    <p:sldId id="267" r:id="rId10"/>
    <p:sldId id="259" r:id="rId11"/>
    <p:sldId id="265" r:id="rId12"/>
    <p:sldId id="261" r:id="rId13"/>
    <p:sldId id="266" r:id="rId14"/>
    <p:sldId id="262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C2FB66-9CC2-3AB8-4C45-5B0161DA500F}" v="259" dt="2022-06-24T10:00:35.3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lin Espeseth" userId="S::collin.espeseth@chichester.ac.uk::4146bece-4cee-4d16-90a2-0ca587eb4b0e" providerId="AD" clId="Web-{46C2FB66-9CC2-3AB8-4C45-5B0161DA500F}"/>
    <pc:docChg chg="addSld delSld modSld">
      <pc:chgData name="Collin Espeseth" userId="S::collin.espeseth@chichester.ac.uk::4146bece-4cee-4d16-90a2-0ca587eb4b0e" providerId="AD" clId="Web-{46C2FB66-9CC2-3AB8-4C45-5B0161DA500F}" dt="2022-06-24T10:00:35.368" v="254" actId="20577"/>
      <pc:docMkLst>
        <pc:docMk/>
      </pc:docMkLst>
      <pc:sldChg chg="addSp delSp modSp new del">
        <pc:chgData name="Collin Espeseth" userId="S::collin.espeseth@chichester.ac.uk::4146bece-4cee-4d16-90a2-0ca587eb4b0e" providerId="AD" clId="Web-{46C2FB66-9CC2-3AB8-4C45-5B0161DA500F}" dt="2022-06-24T09:52:11.563" v="5"/>
        <pc:sldMkLst>
          <pc:docMk/>
          <pc:sldMk cId="1999441259" sldId="268"/>
        </pc:sldMkLst>
        <pc:spChg chg="add del mod">
          <ac:chgData name="Collin Espeseth" userId="S::collin.espeseth@chichester.ac.uk::4146bece-4cee-4d16-90a2-0ca587eb4b0e" providerId="AD" clId="Web-{46C2FB66-9CC2-3AB8-4C45-5B0161DA500F}" dt="2022-06-24T09:52:05.281" v="4"/>
          <ac:spMkLst>
            <pc:docMk/>
            <pc:sldMk cId="1999441259" sldId="268"/>
            <ac:spMk id="2" creationId="{D7592A96-4DCB-4E73-D828-F5AE989532ED}"/>
          </ac:spMkLst>
        </pc:spChg>
      </pc:sldChg>
      <pc:sldChg chg="addSp delSp modSp add replId modNotes">
        <pc:chgData name="Collin Espeseth" userId="S::collin.espeseth@chichester.ac.uk::4146bece-4cee-4d16-90a2-0ca587eb4b0e" providerId="AD" clId="Web-{46C2FB66-9CC2-3AB8-4C45-5B0161DA500F}" dt="2022-06-24T10:00:35.368" v="254" actId="20577"/>
        <pc:sldMkLst>
          <pc:docMk/>
          <pc:sldMk cId="3280436382" sldId="268"/>
        </pc:sldMkLst>
        <pc:spChg chg="mod">
          <ac:chgData name="Collin Espeseth" userId="S::collin.espeseth@chichester.ac.uk::4146bece-4cee-4d16-90a2-0ca587eb4b0e" providerId="AD" clId="Web-{46C2FB66-9CC2-3AB8-4C45-5B0161DA500F}" dt="2022-06-24T10:00:18.008" v="250"/>
          <ac:spMkLst>
            <pc:docMk/>
            <pc:sldMk cId="3280436382" sldId="268"/>
            <ac:spMk id="2" creationId="{2CC3C2F7-195E-4E51-BD79-55DA181577CA}"/>
          </ac:spMkLst>
        </pc:spChg>
        <pc:spChg chg="add del mod">
          <ac:chgData name="Collin Espeseth" userId="S::collin.espeseth@chichester.ac.uk::4146bece-4cee-4d16-90a2-0ca587eb4b0e" providerId="AD" clId="Web-{46C2FB66-9CC2-3AB8-4C45-5B0161DA500F}" dt="2022-06-24T09:54:10.807" v="27"/>
          <ac:spMkLst>
            <pc:docMk/>
            <pc:sldMk cId="3280436382" sldId="268"/>
            <ac:spMk id="3" creationId="{9C32F754-1273-4F5E-B8D0-266FD79036F7}"/>
          </ac:spMkLst>
        </pc:spChg>
        <pc:spChg chg="add mod ord">
          <ac:chgData name="Collin Espeseth" userId="S::collin.espeseth@chichester.ac.uk::4146bece-4cee-4d16-90a2-0ca587eb4b0e" providerId="AD" clId="Web-{46C2FB66-9CC2-3AB8-4C45-5B0161DA500F}" dt="2022-06-24T10:00:35.368" v="254" actId="20577"/>
          <ac:spMkLst>
            <pc:docMk/>
            <pc:sldMk cId="3280436382" sldId="268"/>
            <ac:spMk id="7" creationId="{9979363D-9354-526A-ACF6-516AE947ACA2}"/>
          </ac:spMkLst>
        </pc:spChg>
        <pc:spChg chg="add del">
          <ac:chgData name="Collin Espeseth" userId="S::collin.espeseth@chichester.ac.uk::4146bece-4cee-4d16-90a2-0ca587eb4b0e" providerId="AD" clId="Web-{46C2FB66-9CC2-3AB8-4C45-5B0161DA500F}" dt="2022-06-24T10:00:18.008" v="250"/>
          <ac:spMkLst>
            <pc:docMk/>
            <pc:sldMk cId="3280436382" sldId="268"/>
            <ac:spMk id="83" creationId="{8FCE029E-5073-4498-8104-8427AA987352}"/>
          </ac:spMkLst>
        </pc:spChg>
        <pc:spChg chg="add del">
          <ac:chgData name="Collin Espeseth" userId="S::collin.espeseth@chichester.ac.uk::4146bece-4cee-4d16-90a2-0ca587eb4b0e" providerId="AD" clId="Web-{46C2FB66-9CC2-3AB8-4C45-5B0161DA500F}" dt="2022-06-24T09:58:38.890" v="220"/>
          <ac:spMkLst>
            <pc:docMk/>
            <pc:sldMk cId="3280436382" sldId="268"/>
            <ac:spMk id="90" creationId="{744CAA32-F237-419C-A2DD-43C28D920D3C}"/>
          </ac:spMkLst>
        </pc:spChg>
        <pc:spChg chg="add">
          <ac:chgData name="Collin Espeseth" userId="S::collin.espeseth@chichester.ac.uk::4146bece-4cee-4d16-90a2-0ca587eb4b0e" providerId="AD" clId="Web-{46C2FB66-9CC2-3AB8-4C45-5B0161DA500F}" dt="2022-06-24T10:00:18.008" v="250"/>
          <ac:spMkLst>
            <pc:docMk/>
            <pc:sldMk cId="3280436382" sldId="268"/>
            <ac:spMk id="91" creationId="{744CAA32-F237-419C-A2DD-43C28D920D3C}"/>
          </ac:spMkLst>
        </pc:spChg>
        <pc:spChg chg="add del">
          <ac:chgData name="Collin Espeseth" userId="S::collin.espeseth@chichester.ac.uk::4146bece-4cee-4d16-90a2-0ca587eb4b0e" providerId="AD" clId="Web-{46C2FB66-9CC2-3AB8-4C45-5B0161DA500F}" dt="2022-06-24T09:58:47.501" v="222"/>
          <ac:spMkLst>
            <pc:docMk/>
            <pc:sldMk cId="3280436382" sldId="268"/>
            <ac:spMk id="94" creationId="{744CAA32-F237-419C-A2DD-43C28D920D3C}"/>
          </ac:spMkLst>
        </pc:spChg>
        <pc:spChg chg="add del">
          <ac:chgData name="Collin Espeseth" userId="S::collin.espeseth@chichester.ac.uk::4146bece-4cee-4d16-90a2-0ca587eb4b0e" providerId="AD" clId="Web-{46C2FB66-9CC2-3AB8-4C45-5B0161DA500F}" dt="2022-06-24T09:59:53.834" v="238"/>
          <ac:spMkLst>
            <pc:docMk/>
            <pc:sldMk cId="3280436382" sldId="268"/>
            <ac:spMk id="97" creationId="{063F27BC-7079-4FF7-8F7C-ABC82FA3C247}"/>
          </ac:spMkLst>
        </pc:spChg>
        <pc:picChg chg="add del mod ord">
          <ac:chgData name="Collin Espeseth" userId="S::collin.espeseth@chichester.ac.uk::4146bece-4cee-4d16-90a2-0ca587eb4b0e" providerId="AD" clId="Web-{46C2FB66-9CC2-3AB8-4C45-5B0161DA500F}" dt="2022-06-24T09:54:08.041" v="26"/>
          <ac:picMkLst>
            <pc:docMk/>
            <pc:sldMk cId="3280436382" sldId="268"/>
            <ac:picMk id="4" creationId="{0557791C-63B2-F58D-71D0-F7CB51104117}"/>
          </ac:picMkLst>
        </pc:picChg>
        <pc:picChg chg="add del mod ord">
          <ac:chgData name="Collin Espeseth" userId="S::collin.espeseth@chichester.ac.uk::4146bece-4cee-4d16-90a2-0ca587eb4b0e" providerId="AD" clId="Web-{46C2FB66-9CC2-3AB8-4C45-5B0161DA500F}" dt="2022-06-24T09:54:14.697" v="28"/>
          <ac:picMkLst>
            <pc:docMk/>
            <pc:sldMk cId="3280436382" sldId="268"/>
            <ac:picMk id="5" creationId="{04AB3390-2562-0343-004D-432F6083FC0E}"/>
          </ac:picMkLst>
        </pc:picChg>
        <pc:picChg chg="add del mod">
          <ac:chgData name="Collin Espeseth" userId="S::collin.espeseth@chichester.ac.uk::4146bece-4cee-4d16-90a2-0ca587eb4b0e" providerId="AD" clId="Web-{46C2FB66-9CC2-3AB8-4C45-5B0161DA500F}" dt="2022-06-24T09:59:56.053" v="239"/>
          <ac:picMkLst>
            <pc:docMk/>
            <pc:sldMk cId="3280436382" sldId="268"/>
            <ac:picMk id="8" creationId="{3D3B5BC9-19AD-B7DF-C45D-2EF3CA1F895B}"/>
          </ac:picMkLst>
        </pc:picChg>
        <pc:picChg chg="add">
          <ac:chgData name="Collin Espeseth" userId="S::collin.espeseth@chichester.ac.uk::4146bece-4cee-4d16-90a2-0ca587eb4b0e" providerId="AD" clId="Web-{46C2FB66-9CC2-3AB8-4C45-5B0161DA500F}" dt="2022-06-24T10:00:18.008" v="250"/>
          <ac:picMkLst>
            <pc:docMk/>
            <pc:sldMk cId="3280436382" sldId="268"/>
            <ac:picMk id="87" creationId="{30C036B7-C743-2A86-F323-DB97FAC4AF41}"/>
          </ac:picMkLst>
        </pc:picChg>
        <pc:picChg chg="del">
          <ac:chgData name="Collin Espeseth" userId="S::collin.espeseth@chichester.ac.uk::4146bece-4cee-4d16-90a2-0ca587eb4b0e" providerId="AD" clId="Web-{46C2FB66-9CC2-3AB8-4C45-5B0161DA500F}" dt="2022-06-24T09:52:46.628" v="20"/>
          <ac:picMkLst>
            <pc:docMk/>
            <pc:sldMk cId="3280436382" sldId="268"/>
            <ac:picMk id="2050" creationId="{02851C3F-CB53-4746-AAE5-68C58E33DDC2}"/>
          </ac:picMkLst>
        </pc:picChg>
        <pc:picChg chg="del">
          <ac:chgData name="Collin Espeseth" userId="S::collin.espeseth@chichester.ac.uk::4146bece-4cee-4d16-90a2-0ca587eb4b0e" providerId="AD" clId="Web-{46C2FB66-9CC2-3AB8-4C45-5B0161DA500F}" dt="2022-06-24T09:52:48.066" v="22"/>
          <ac:picMkLst>
            <pc:docMk/>
            <pc:sldMk cId="3280436382" sldId="268"/>
            <ac:picMk id="2054" creationId="{29F87B5D-C788-49C6-B293-4842236DD689}"/>
          </ac:picMkLst>
        </pc:picChg>
        <pc:picChg chg="del">
          <ac:chgData name="Collin Espeseth" userId="S::collin.espeseth@chichester.ac.uk::4146bece-4cee-4d16-90a2-0ca587eb4b0e" providerId="AD" clId="Web-{46C2FB66-9CC2-3AB8-4C45-5B0161DA500F}" dt="2022-06-24T09:52:47.284" v="21"/>
          <ac:picMkLst>
            <pc:docMk/>
            <pc:sldMk cId="3280436382" sldId="268"/>
            <ac:picMk id="2056" creationId="{8FADB722-8268-43E2-964A-1BA784DFF2E9}"/>
          </ac:picMkLst>
        </pc:picChg>
        <pc:cxnChg chg="add del">
          <ac:chgData name="Collin Espeseth" userId="S::collin.espeseth@chichester.ac.uk::4146bece-4cee-4d16-90a2-0ca587eb4b0e" providerId="AD" clId="Web-{46C2FB66-9CC2-3AB8-4C45-5B0161DA500F}" dt="2022-06-24T10:00:18.008" v="250"/>
          <ac:cxnSpMkLst>
            <pc:docMk/>
            <pc:sldMk cId="3280436382" sldId="268"/>
            <ac:cxnSpMk id="85" creationId="{BEFF515C-2521-4964-9DAC-2BFB8EC86AE4}"/>
          </ac:cxnSpMkLst>
        </pc:cxnChg>
        <pc:cxnChg chg="add del">
          <ac:chgData name="Collin Espeseth" userId="S::collin.espeseth@chichester.ac.uk::4146bece-4cee-4d16-90a2-0ca587eb4b0e" providerId="AD" clId="Web-{46C2FB66-9CC2-3AB8-4C45-5B0161DA500F}" dt="2022-06-24T09:58:38.890" v="220"/>
          <ac:cxnSpMkLst>
            <pc:docMk/>
            <pc:sldMk cId="3280436382" sldId="268"/>
            <ac:cxnSpMk id="92" creationId="{753FE100-D0AB-4AE2-824B-60CFA31EC6A2}"/>
          </ac:cxnSpMkLst>
        </pc:cxnChg>
        <pc:cxnChg chg="add">
          <ac:chgData name="Collin Espeseth" userId="S::collin.espeseth@chichester.ac.uk::4146bece-4cee-4d16-90a2-0ca587eb4b0e" providerId="AD" clId="Web-{46C2FB66-9CC2-3AB8-4C45-5B0161DA500F}" dt="2022-06-24T10:00:18.008" v="250"/>
          <ac:cxnSpMkLst>
            <pc:docMk/>
            <pc:sldMk cId="3280436382" sldId="268"/>
            <ac:cxnSpMk id="93" creationId="{691422F5-4221-4812-AFD9-5479C6D60AD9}"/>
          </ac:cxnSpMkLst>
        </pc:cxnChg>
        <pc:cxnChg chg="add del">
          <ac:chgData name="Collin Espeseth" userId="S::collin.espeseth@chichester.ac.uk::4146bece-4cee-4d16-90a2-0ca587eb4b0e" providerId="AD" clId="Web-{46C2FB66-9CC2-3AB8-4C45-5B0161DA500F}" dt="2022-06-24T09:58:47.501" v="222"/>
          <ac:cxnSpMkLst>
            <pc:docMk/>
            <pc:sldMk cId="3280436382" sldId="268"/>
            <ac:cxnSpMk id="95" creationId="{753FE100-D0AB-4AE2-824B-60CFA31EC6A2}"/>
          </ac:cxnSpMkLst>
        </pc:cxnChg>
        <pc:cxnChg chg="add del">
          <ac:chgData name="Collin Espeseth" userId="S::collin.espeseth@chichester.ac.uk::4146bece-4cee-4d16-90a2-0ca587eb4b0e" providerId="AD" clId="Web-{46C2FB66-9CC2-3AB8-4C45-5B0161DA500F}" dt="2022-06-24T09:59:53.834" v="238"/>
          <ac:cxnSpMkLst>
            <pc:docMk/>
            <pc:sldMk cId="3280436382" sldId="268"/>
            <ac:cxnSpMk id="98" creationId="{40BBF191-9CC8-4313-B1CA-8DF1A53AE4F9}"/>
          </ac:cxnSpMkLst>
        </pc:cxnChg>
      </pc:sldChg>
    </pc:docChg>
  </pc:docChgLst>
  <pc:docChgLst>
    <pc:chgData name="Collin Espeseth" userId="4146bece-4cee-4d16-90a2-0ca587eb4b0e" providerId="ADAL" clId="{60024F87-6168-40A8-BF15-5A004A98F177}"/>
    <pc:docChg chg="custSel modSld">
      <pc:chgData name="Collin Espeseth" userId="4146bece-4cee-4d16-90a2-0ca587eb4b0e" providerId="ADAL" clId="{60024F87-6168-40A8-BF15-5A004A98F177}" dt="2021-10-07T20:57:37.657" v="150" actId="20577"/>
      <pc:docMkLst>
        <pc:docMk/>
      </pc:docMkLst>
      <pc:sldChg chg="modSp mod">
        <pc:chgData name="Collin Espeseth" userId="4146bece-4cee-4d16-90a2-0ca587eb4b0e" providerId="ADAL" clId="{60024F87-6168-40A8-BF15-5A004A98F177}" dt="2021-10-07T20:57:37.657" v="150" actId="20577"/>
        <pc:sldMkLst>
          <pc:docMk/>
          <pc:sldMk cId="521139602" sldId="261"/>
        </pc:sldMkLst>
        <pc:spChg chg="mod">
          <ac:chgData name="Collin Espeseth" userId="4146bece-4cee-4d16-90a2-0ca587eb4b0e" providerId="ADAL" clId="{60024F87-6168-40A8-BF15-5A004A98F177}" dt="2021-10-07T20:57:37.657" v="150" actId="20577"/>
          <ac:spMkLst>
            <pc:docMk/>
            <pc:sldMk cId="521139602" sldId="261"/>
            <ac:spMk id="3" creationId="{9C32F754-1273-4F5E-B8D0-266FD79036F7}"/>
          </ac:spMkLst>
        </pc:spChg>
      </pc:sldChg>
      <pc:sldChg chg="addSp delSp modSp mod">
        <pc:chgData name="Collin Espeseth" userId="4146bece-4cee-4d16-90a2-0ca587eb4b0e" providerId="ADAL" clId="{60024F87-6168-40A8-BF15-5A004A98F177}" dt="2021-10-07T20:55:38.994" v="7" actId="20577"/>
        <pc:sldMkLst>
          <pc:docMk/>
          <pc:sldMk cId="3536187978" sldId="265"/>
        </pc:sldMkLst>
        <pc:spChg chg="mod">
          <ac:chgData name="Collin Espeseth" userId="4146bece-4cee-4d16-90a2-0ca587eb4b0e" providerId="ADAL" clId="{60024F87-6168-40A8-BF15-5A004A98F177}" dt="2021-10-07T20:55:26.580" v="4" actId="26606"/>
          <ac:spMkLst>
            <pc:docMk/>
            <pc:sldMk cId="3536187978" sldId="265"/>
            <ac:spMk id="2" creationId="{40E1DEB5-0A01-411E-9767-F9DA95862950}"/>
          </ac:spMkLst>
        </pc:spChg>
        <pc:spChg chg="mod ord">
          <ac:chgData name="Collin Espeseth" userId="4146bece-4cee-4d16-90a2-0ca587eb4b0e" providerId="ADAL" clId="{60024F87-6168-40A8-BF15-5A004A98F177}" dt="2021-10-07T20:55:38.994" v="7" actId="20577"/>
          <ac:spMkLst>
            <pc:docMk/>
            <pc:sldMk cId="3536187978" sldId="265"/>
            <ac:spMk id="4" creationId="{F1AFCCAF-627F-4DCC-A9CF-69651AEC77CE}"/>
          </ac:spMkLst>
        </pc:spChg>
        <pc:spChg chg="add">
          <ac:chgData name="Collin Espeseth" userId="4146bece-4cee-4d16-90a2-0ca587eb4b0e" providerId="ADAL" clId="{60024F87-6168-40A8-BF15-5A004A98F177}" dt="2021-10-07T20:55:26.580" v="4" actId="26606"/>
          <ac:spMkLst>
            <pc:docMk/>
            <pc:sldMk cId="3536187978" sldId="265"/>
            <ac:spMk id="81" creationId="{744CAA32-F237-419C-A2DD-43C28D920D3C}"/>
          </ac:spMkLst>
        </pc:spChg>
        <pc:spChg chg="del">
          <ac:chgData name="Collin Espeseth" userId="4146bece-4cee-4d16-90a2-0ca587eb4b0e" providerId="ADAL" clId="{60024F87-6168-40A8-BF15-5A004A98F177}" dt="2021-10-07T20:55:26.580" v="4" actId="26606"/>
          <ac:spMkLst>
            <pc:docMk/>
            <pc:sldMk cId="3536187978" sldId="265"/>
            <ac:spMk id="9225" creationId="{744CAA32-F237-419C-A2DD-43C28D920D3C}"/>
          </ac:spMkLst>
        </pc:spChg>
        <pc:picChg chg="mod">
          <ac:chgData name="Collin Espeseth" userId="4146bece-4cee-4d16-90a2-0ca587eb4b0e" providerId="ADAL" clId="{60024F87-6168-40A8-BF15-5A004A98F177}" dt="2021-10-07T20:55:26.580" v="4" actId="26606"/>
          <ac:picMkLst>
            <pc:docMk/>
            <pc:sldMk cId="3536187978" sldId="265"/>
            <ac:picMk id="9218" creationId="{4F0ABBEF-712C-4C15-BCBE-26B29B68E7F5}"/>
          </ac:picMkLst>
        </pc:picChg>
        <pc:picChg chg="mod">
          <ac:chgData name="Collin Espeseth" userId="4146bece-4cee-4d16-90a2-0ca587eb4b0e" providerId="ADAL" clId="{60024F87-6168-40A8-BF15-5A004A98F177}" dt="2021-10-07T20:55:26.580" v="4" actId="26606"/>
          <ac:picMkLst>
            <pc:docMk/>
            <pc:sldMk cId="3536187978" sldId="265"/>
            <ac:picMk id="9220" creationId="{297DBCFE-B244-4914-A83B-E3CD2C78E8CB}"/>
          </ac:picMkLst>
        </pc:picChg>
        <pc:picChg chg="mod ord">
          <ac:chgData name="Collin Espeseth" userId="4146bece-4cee-4d16-90a2-0ca587eb4b0e" providerId="ADAL" clId="{60024F87-6168-40A8-BF15-5A004A98F177}" dt="2021-10-07T20:55:26.580" v="4" actId="26606"/>
          <ac:picMkLst>
            <pc:docMk/>
            <pc:sldMk cId="3536187978" sldId="265"/>
            <ac:picMk id="9222" creationId="{432F785C-87B2-4980-8BD8-FFEA44D94B42}"/>
          </ac:picMkLst>
        </pc:picChg>
        <pc:cxnChg chg="add">
          <ac:chgData name="Collin Espeseth" userId="4146bece-4cee-4d16-90a2-0ca587eb4b0e" providerId="ADAL" clId="{60024F87-6168-40A8-BF15-5A004A98F177}" dt="2021-10-07T20:55:26.580" v="4" actId="26606"/>
          <ac:cxnSpMkLst>
            <pc:docMk/>
            <pc:sldMk cId="3536187978" sldId="265"/>
            <ac:cxnSpMk id="79" creationId="{F209B62C-3402-4623-9A7C-AA048B56F8C3}"/>
          </ac:cxnSpMkLst>
        </pc:cxnChg>
        <pc:cxnChg chg="add">
          <ac:chgData name="Collin Espeseth" userId="4146bece-4cee-4d16-90a2-0ca587eb4b0e" providerId="ADAL" clId="{60024F87-6168-40A8-BF15-5A004A98F177}" dt="2021-10-07T20:55:26.580" v="4" actId="26606"/>
          <ac:cxnSpMkLst>
            <pc:docMk/>
            <pc:sldMk cId="3536187978" sldId="265"/>
            <ac:cxnSpMk id="83" creationId="{DD33F158-82E5-49FE-A6C0-3846AD9914C7}"/>
          </ac:cxnSpMkLst>
        </pc:cxnChg>
        <pc:cxnChg chg="del">
          <ac:chgData name="Collin Espeseth" userId="4146bece-4cee-4d16-90a2-0ca587eb4b0e" providerId="ADAL" clId="{60024F87-6168-40A8-BF15-5A004A98F177}" dt="2021-10-07T20:55:26.580" v="4" actId="26606"/>
          <ac:cxnSpMkLst>
            <pc:docMk/>
            <pc:sldMk cId="3536187978" sldId="265"/>
            <ac:cxnSpMk id="9224" creationId="{F209B62C-3402-4623-9A7C-AA048B56F8C3}"/>
          </ac:cxnSpMkLst>
        </pc:cxnChg>
        <pc:cxnChg chg="del">
          <ac:chgData name="Collin Espeseth" userId="4146bece-4cee-4d16-90a2-0ca587eb4b0e" providerId="ADAL" clId="{60024F87-6168-40A8-BF15-5A004A98F177}" dt="2021-10-07T20:55:26.580" v="4" actId="26606"/>
          <ac:cxnSpMkLst>
            <pc:docMk/>
            <pc:sldMk cId="3536187978" sldId="265"/>
            <ac:cxnSpMk id="9226" creationId="{5F36BA04-2CA4-4727-91BA-40C378D1403F}"/>
          </ac:cxnSpMkLst>
        </pc:cxnChg>
      </pc:sldChg>
      <pc:sldChg chg="modSp mod">
        <pc:chgData name="Collin Espeseth" userId="4146bece-4cee-4d16-90a2-0ca587eb4b0e" providerId="ADAL" clId="{60024F87-6168-40A8-BF15-5A004A98F177}" dt="2021-10-07T20:55:09.560" v="3" actId="27636"/>
        <pc:sldMkLst>
          <pc:docMk/>
          <pc:sldMk cId="3626146409" sldId="267"/>
        </pc:sldMkLst>
        <pc:spChg chg="mod">
          <ac:chgData name="Collin Espeseth" userId="4146bece-4cee-4d16-90a2-0ca587eb4b0e" providerId="ADAL" clId="{60024F87-6168-40A8-BF15-5A004A98F177}" dt="2021-10-07T20:55:09.560" v="3" actId="27636"/>
          <ac:spMkLst>
            <pc:docMk/>
            <pc:sldMk cId="3626146409" sldId="267"/>
            <ac:spMk id="4" creationId="{F80FD111-C2B1-465A-96BB-21430D6FD274}"/>
          </ac:spMkLst>
        </pc:spChg>
      </pc:sldChg>
    </pc:docChg>
  </pc:docChgLst>
  <pc:docChgLst>
    <pc:chgData name="Collin Espeseth" userId="4146bece-4cee-4d16-90a2-0ca587eb4b0e" providerId="ADAL" clId="{35F1D045-2BBB-46CC-BDC4-8C621BB33BB3}"/>
    <pc:docChg chg="modSld">
      <pc:chgData name="Collin Espeseth" userId="4146bece-4cee-4d16-90a2-0ca587eb4b0e" providerId="ADAL" clId="{35F1D045-2BBB-46CC-BDC4-8C621BB33BB3}" dt="2022-06-24T12:18:46.917" v="15" actId="20577"/>
      <pc:docMkLst>
        <pc:docMk/>
      </pc:docMkLst>
      <pc:sldChg chg="modSp mod">
        <pc:chgData name="Collin Espeseth" userId="4146bece-4cee-4d16-90a2-0ca587eb4b0e" providerId="ADAL" clId="{35F1D045-2BBB-46CC-BDC4-8C621BB33BB3}" dt="2022-06-24T12:18:46.917" v="15" actId="20577"/>
        <pc:sldMkLst>
          <pc:docMk/>
          <pc:sldMk cId="4059409034" sldId="258"/>
        </pc:sldMkLst>
        <pc:spChg chg="mod">
          <ac:chgData name="Collin Espeseth" userId="4146bece-4cee-4d16-90a2-0ca587eb4b0e" providerId="ADAL" clId="{35F1D045-2BBB-46CC-BDC4-8C621BB33BB3}" dt="2022-06-24T12:18:46.917" v="15" actId="20577"/>
          <ac:spMkLst>
            <pc:docMk/>
            <pc:sldMk cId="4059409034" sldId="258"/>
            <ac:spMk id="2" creationId="{9B43B5AF-A2B8-475F-AEEF-AE0F3564E6E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127B7-0D50-4B28-A6A7-1083EE230364}" type="datetimeFigureOut">
              <a:t>6/24/2022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170AB-820A-4057-A992-6BD4E5FF953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004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en-GB" dirty="0"/>
              <a:t>Conservation of endangered species is not easy and not usually a cut and dry decision. </a:t>
            </a:r>
            <a:endParaRPr lang="en-US" dirty="0"/>
          </a:p>
          <a:p>
            <a:pPr marL="171450" indent="-1714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en-GB" dirty="0"/>
              <a:t>Lions are Key species in that they can indicate the health of an entire ecosystem, like wolves in Yellowstone. Yet they can also eat people.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170AB-820A-4057-A992-6BD4E5FF9539}" type="slidenum"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601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5935540" cy="269686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593554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22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9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8077" y="1401097"/>
            <a:ext cx="2155722" cy="477586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01097"/>
            <a:ext cx="8232058" cy="477586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15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4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1709738"/>
            <a:ext cx="9214884" cy="31599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5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849526"/>
            <a:ext cx="5105400" cy="32104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49526"/>
            <a:ext cx="5105400" cy="321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0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371599"/>
            <a:ext cx="10442760" cy="9397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2311353"/>
            <a:ext cx="5084947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628" y="3006725"/>
            <a:ext cx="5084947" cy="31829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11353"/>
            <a:ext cx="5183188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76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4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2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21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45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10363200" cy="13144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2853369"/>
            <a:ext cx="10363200" cy="308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0D4E46AA-1EC0-4433-9956-E798E94A6FB7}" type="datetimeFigureOut">
              <a:rPr lang="en-US" smtClean="0"/>
              <a:pPr/>
              <a:t>6/24/2022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38C08-47C7-4847-B0BE-B9D8DEEB3D1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09B62C-3402-4623-9A7C-AA048B56F8C3}"/>
              </a:ext>
            </a:extLst>
          </p:cNvPr>
          <p:cNvCxnSpPr>
            <a:cxnSpLocks/>
          </p:cNvCxnSpPr>
          <p:nvPr/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01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34" r:id="rId6"/>
    <p:sldLayoutId id="2147483830" r:id="rId7"/>
    <p:sldLayoutId id="2147483831" r:id="rId8"/>
    <p:sldLayoutId id="2147483832" r:id="rId9"/>
    <p:sldLayoutId id="2147483833" r:id="rId10"/>
    <p:sldLayoutId id="214748383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onconservation.org/index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www.environmentalscience.org/career/environmental-lawyer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www.environmentalscience.org/careers#Environmental-Scientis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s://www.environmentalscience.org/career/solar-engineer" TargetMode="External"/><Relationship Id="rId4" Type="http://schemas.openxmlformats.org/officeDocument/2006/relationships/hyperlink" Target="https://www.environmentalscience.org/career/wastewater-treatment-operator" TargetMode="Externa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3531A1D-5F84-4672-BA69-C88FB2097A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8" r="518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8B2ECD5-47B1-47AD-AC9D-045064631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48484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DE88DB-DB0D-4F56-A4BD-2B12D57DB0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798" y="1371600"/>
            <a:ext cx="4916478" cy="2933952"/>
          </a:xfrm>
        </p:spPr>
        <p:txBody>
          <a:bodyPr anchor="t">
            <a:normAutofit/>
          </a:bodyPr>
          <a:lstStyle/>
          <a:p>
            <a:pPr algn="r"/>
            <a:r>
              <a:rPr lang="en-GB" dirty="0">
                <a:solidFill>
                  <a:srgbClr val="FFFFFF"/>
                </a:solidFill>
              </a:rPr>
              <a:t>Environmental Science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sz="2800" dirty="0">
                <a:solidFill>
                  <a:srgbClr val="FFFFFF"/>
                </a:solidFill>
              </a:rPr>
              <a:t>A Level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92C9C9-0ECE-4739-AB4E-893778000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799" y="4584879"/>
            <a:ext cx="4916477" cy="1287887"/>
          </a:xfrm>
        </p:spPr>
        <p:txBody>
          <a:bodyPr anchor="b">
            <a:normAutofit/>
          </a:bodyPr>
          <a:lstStyle/>
          <a:p>
            <a:pPr algn="r"/>
            <a:r>
              <a:rPr lang="en-GB" dirty="0">
                <a:solidFill>
                  <a:srgbClr val="FFFFFF"/>
                </a:solidFill>
              </a:rPr>
              <a:t>Science for the Planet</a:t>
            </a:r>
          </a:p>
          <a:p>
            <a:pPr algn="r"/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0CE0765-E93C-4D37-9D5F-D464EFB10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22043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767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CF336E-4C78-4FA2-93E6-EC31397FB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1371600"/>
            <a:ext cx="3943762" cy="1314443"/>
          </a:xfrm>
        </p:spPr>
        <p:txBody>
          <a:bodyPr>
            <a:normAutofit/>
          </a:bodyPr>
          <a:lstStyle/>
          <a:p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1DB5636-7209-441D-A20B-2A24C54D5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D653D-3CCF-48AF-AA21-527B9C5CA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53369"/>
            <a:ext cx="3943762" cy="3088460"/>
          </a:xfrm>
        </p:spPr>
        <p:txBody>
          <a:bodyPr>
            <a:normAutofit/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533623-1449-452B-B3C3-DA75F8453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32" y="489196"/>
            <a:ext cx="4020111" cy="28960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5FB798-3F0D-43B0-9B00-1F667C11F3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193"/>
          <a:stretch/>
        </p:blipFill>
        <p:spPr>
          <a:xfrm>
            <a:off x="670433" y="3429000"/>
            <a:ext cx="4187730" cy="28960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B71DD07-9E4A-4787-9F30-0F9D2C6304DE}"/>
              </a:ext>
            </a:extLst>
          </p:cNvPr>
          <p:cNvSpPr txBox="1"/>
          <p:nvPr/>
        </p:nvSpPr>
        <p:spPr>
          <a:xfrm>
            <a:off x="4826043" y="418138"/>
            <a:ext cx="6580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Students will be expected to draw on knowledge and understanding of the entire course of study to show a deeper understanding of the interconnections between topics.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440759-025F-4F37-9D54-677949003429}"/>
              </a:ext>
            </a:extLst>
          </p:cNvPr>
          <p:cNvSpPr txBox="1"/>
          <p:nvPr/>
        </p:nvSpPr>
        <p:spPr>
          <a:xfrm>
            <a:off x="5330912" y="1762713"/>
            <a:ext cx="4800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Verdana" panose="020B0604030504040204" pitchFamily="34" charset="0"/>
                <a:ea typeface="Verdana" panose="020B0604030504040204" pitchFamily="34" charset="0"/>
              </a:rPr>
              <a:t>2 Papers, each is:</a:t>
            </a:r>
          </a:p>
          <a:p>
            <a:endParaRPr lang="en-GB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Written exam: 3 hours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120 marks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50% of A-level</a:t>
            </a:r>
          </a:p>
          <a:p>
            <a:endParaRPr lang="en-GB" dirty="0"/>
          </a:p>
        </p:txBody>
      </p:sp>
      <p:pic>
        <p:nvPicPr>
          <p:cNvPr id="10242" name="Picture 2" descr="UK ministers warn GCSE and A-level exams could be delayed next year |  Financial Times">
            <a:extLst>
              <a:ext uri="{FF2B5EF4-FFF2-40B4-BE49-F238E27FC236}">
                <a16:creationId xmlns:a16="http://schemas.microsoft.com/office/drawing/2014/main" id="{4C8E1FB2-163C-40A1-A7F6-E73754926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810" y="3385200"/>
            <a:ext cx="5946687" cy="334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747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4EFE0F3A-80B6-4140-96C3-D381AAC0C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0099"/>
            <a:ext cx="12200735" cy="395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718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C3C2F7-195E-4E51-BD79-55DA18157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3038" y="1371600"/>
            <a:ext cx="3924562" cy="131444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100" dirty="0"/>
              <a:t>Example Assignment – Living with Lions</a:t>
            </a:r>
          </a:p>
        </p:txBody>
      </p:sp>
      <p:pic>
        <p:nvPicPr>
          <p:cNvPr id="87" name="Picture 86" descr="A face of a lion">
            <a:extLst>
              <a:ext uri="{FF2B5EF4-FFF2-40B4-BE49-F238E27FC236}">
                <a16:creationId xmlns:a16="http://schemas.microsoft.com/office/drawing/2014/main" id="{30C036B7-C743-2A86-F323-DB97FAC4AF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14" r="8691" b="-3"/>
          <a:stretch/>
        </p:blipFill>
        <p:spPr>
          <a:xfrm>
            <a:off x="20" y="10"/>
            <a:ext cx="6512527" cy="6857990"/>
          </a:xfrm>
          <a:prstGeom prst="rect">
            <a:avLst/>
          </a:prstGeom>
        </p:spPr>
      </p:pic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691422F5-4221-4812-AFD9-5479C6D60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37121" y="1031005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79363D-9354-526A-ACF6-516AE947A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3037" y="2281869"/>
            <a:ext cx="3924562" cy="41425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1800" dirty="0"/>
              <a:t>Research some of the issues with conservation of lion populations: </a:t>
            </a:r>
            <a:r>
              <a:rPr lang="en-GB" sz="1800" dirty="0">
                <a:ea typeface="+mn-lt"/>
                <a:cs typeface="+mn-lt"/>
                <a:hlinkClick r:id="rId4"/>
              </a:rPr>
              <a:t>Living with Lions | Home (lionconservation.org)</a:t>
            </a:r>
            <a:endParaRPr lang="en-US" sz="1800" dirty="0">
              <a:ea typeface="+mn-lt"/>
              <a:cs typeface="+mn-lt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1800" dirty="0"/>
              <a:t>- Highlight some of the reasons to preserve lions and the challenges faced.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800" dirty="0"/>
              <a:t>- What solutions are possible?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800" dirty="0"/>
              <a:t>- How could current conservation efforts be improved and what stands in the way of doing this?</a:t>
            </a:r>
          </a:p>
        </p:txBody>
      </p:sp>
    </p:spTree>
    <p:extLst>
      <p:ext uri="{BB962C8B-B14F-4D97-AF65-F5344CB8AC3E}">
        <p14:creationId xmlns:p14="http://schemas.microsoft.com/office/powerpoint/2010/main" val="3280436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19AC4E-ED73-4E78-9FB3-00AA8A9E0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3814355" cy="131444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/>
              <a:t>Career - </a:t>
            </a:r>
            <a:r>
              <a:rPr lang="en-GB" sz="2800" b="1">
                <a:effectLst/>
                <a:latin typeface="Oswald" panose="020B0604020202020204" pitchFamily="2" charset="0"/>
              </a:rPr>
              <a:t>What is an Environmental Scientist?</a:t>
            </a:r>
            <a:br>
              <a:rPr lang="en-GB" sz="2800" b="1">
                <a:effectLst/>
                <a:latin typeface="Oswald" panose="020B0604020202020204" pitchFamily="2" charset="0"/>
              </a:rPr>
            </a:br>
            <a:endParaRPr lang="en-GB" sz="2800"/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5F36BA04-2CA4-4727-91BA-40C378D14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D9999-4E4B-435D-89E9-F479FF72C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853369"/>
            <a:ext cx="3814355" cy="308846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1400" b="0" i="0" u="none" strike="noStrike">
                <a:effectLst/>
                <a:latin typeface="Open Sans" panose="020B0604020202020204" pitchFamily="34" charset="0"/>
                <a:hlinkClick r:id="rId2"/>
              </a:rPr>
              <a:t>Environmental Scientists</a:t>
            </a:r>
            <a:r>
              <a:rPr lang="en-GB" sz="1400" b="0" i="0">
                <a:effectLst/>
                <a:latin typeface="Open Sans" panose="020B0604020202020204" pitchFamily="34" charset="0"/>
              </a:rPr>
              <a:t> are those who work in a variety of fields related to the Earth and its resources. They may work in a variety of roles from </a:t>
            </a:r>
            <a:r>
              <a:rPr lang="en-GB" sz="1400" b="0" i="0" u="none" strike="noStrike">
                <a:effectLst/>
                <a:latin typeface="Open Sans" panose="020B0604020202020204" pitchFamily="34" charset="0"/>
                <a:hlinkClick r:id="rId3"/>
              </a:rPr>
              <a:t>Environmental Lawyer</a:t>
            </a:r>
            <a:r>
              <a:rPr lang="en-GB" sz="1400" b="0" i="0">
                <a:effectLst/>
                <a:latin typeface="Open Sans" panose="020B0604020202020204" pitchFamily="34" charset="0"/>
              </a:rPr>
              <a:t>, Coral Reef Sanctuary Manager, Antarctic Researcher, Laboratory Technician, </a:t>
            </a:r>
            <a:r>
              <a:rPr lang="en-GB" sz="1400" b="0" i="0" u="none" strike="noStrike">
                <a:effectLst/>
                <a:latin typeface="Open Sans" panose="020B0604020202020204" pitchFamily="34" charset="0"/>
                <a:hlinkClick r:id="rId4"/>
              </a:rPr>
              <a:t>Wastewater Technician</a:t>
            </a:r>
            <a:r>
              <a:rPr lang="en-GB" sz="1400" b="0" i="0">
                <a:effectLst/>
                <a:latin typeface="Open Sans" panose="020B0604020202020204" pitchFamily="34" charset="0"/>
              </a:rPr>
              <a:t>, or </a:t>
            </a:r>
            <a:r>
              <a:rPr lang="en-GB" sz="1400" b="0" i="0" u="none" strike="noStrike">
                <a:effectLst/>
                <a:latin typeface="Open Sans" panose="020B0604020202020204" pitchFamily="34" charset="0"/>
                <a:hlinkClick r:id="rId5"/>
              </a:rPr>
              <a:t>Solar Panel Engineer</a:t>
            </a:r>
            <a:r>
              <a:rPr lang="en-GB" sz="1400" b="0" i="0">
                <a:effectLst/>
                <a:latin typeface="Open Sans" panose="020B0604020202020204" pitchFamily="34" charset="0"/>
              </a:rPr>
              <a:t>. They have gone through school in a variety of ways to obtain their current positions.</a:t>
            </a:r>
          </a:p>
          <a:p>
            <a:pPr>
              <a:lnSpc>
                <a:spcPct val="110000"/>
              </a:lnSpc>
            </a:pPr>
            <a:endParaRPr lang="en-GB" sz="1400"/>
          </a:p>
        </p:txBody>
      </p:sp>
      <p:pic>
        <p:nvPicPr>
          <p:cNvPr id="5" name="Picture 8" descr="Careers | Crop and Soil Sciences | NC State University">
            <a:extLst>
              <a:ext uri="{FF2B5EF4-FFF2-40B4-BE49-F238E27FC236}">
                <a16:creationId xmlns:a16="http://schemas.microsoft.com/office/drawing/2014/main" id="{CD4DC4D5-D73C-4106-8E5B-44BD21BB43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r="34470"/>
          <a:stretch/>
        </p:blipFill>
        <p:spPr bwMode="auto">
          <a:xfrm>
            <a:off x="5679451" y="-1"/>
            <a:ext cx="325627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Renewable Energy Jobs Continue Growth To 11.5 Million Worldwide -  TrendingNG | Latest local and international news, politics, sports,  education and entertainment">
            <a:extLst>
              <a:ext uri="{FF2B5EF4-FFF2-40B4-BE49-F238E27FC236}">
                <a16:creationId xmlns:a16="http://schemas.microsoft.com/office/drawing/2014/main" id="{32AD990B-20F3-4497-A962-FDDBA58110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5" b="6"/>
          <a:stretch/>
        </p:blipFill>
        <p:spPr bwMode="auto">
          <a:xfrm>
            <a:off x="8935722" y="1"/>
            <a:ext cx="325627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7 Considerations for Pursuing an Environmental Law Career | Top Law Schools  | US News">
            <a:extLst>
              <a:ext uri="{FF2B5EF4-FFF2-40B4-BE49-F238E27FC236}">
                <a16:creationId xmlns:a16="http://schemas.microsoft.com/office/drawing/2014/main" id="{53CEE6D4-C3BC-48DD-AB26-B61E5254B2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9" r="8673"/>
          <a:stretch/>
        </p:blipFill>
        <p:spPr bwMode="auto">
          <a:xfrm>
            <a:off x="5679437" y="3429000"/>
            <a:ext cx="325627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Water/Wastewater Treatment Operator">
            <a:extLst>
              <a:ext uri="{FF2B5EF4-FFF2-40B4-BE49-F238E27FC236}">
                <a16:creationId xmlns:a16="http://schemas.microsoft.com/office/drawing/2014/main" id="{F1024491-BC9C-43C0-9937-D6E3BE62CA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9" r="16284" b="2"/>
          <a:stretch/>
        </p:blipFill>
        <p:spPr bwMode="auto">
          <a:xfrm>
            <a:off x="8935718" y="3429000"/>
            <a:ext cx="325627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252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3B5AF-A2B8-475F-AEEF-AE0F3564E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3038" y="1371600"/>
            <a:ext cx="3924562" cy="1314443"/>
          </a:xfrm>
        </p:spPr>
        <p:txBody>
          <a:bodyPr>
            <a:normAutofit/>
          </a:bodyPr>
          <a:lstStyle/>
          <a:p>
            <a:r>
              <a:rPr lang="en-GB" b="0" i="0" dirty="0">
                <a:effectLst/>
                <a:latin typeface="open-sans"/>
              </a:rPr>
              <a:t>Key areas </a:t>
            </a:r>
            <a:r>
              <a:rPr lang="en-GB" b="0" i="0">
                <a:effectLst/>
                <a:latin typeface="open-sans"/>
              </a:rPr>
              <a:t>of study of the A- level</a:t>
            </a:r>
            <a:endParaRPr lang="en-GB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5D2D8ED-F346-4DBC-AF8C-148F47F27C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7" r="27585" b="-1"/>
          <a:stretch/>
        </p:blipFill>
        <p:spPr bwMode="auto">
          <a:xfrm>
            <a:off x="20" y="10"/>
            <a:ext cx="651252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91422F5-4221-4812-AFD9-5479C6D60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37121" y="1031005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414E4-673D-4ED0-B190-592508B9B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3037" y="2853369"/>
            <a:ext cx="3924562" cy="308846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FontTx/>
              <a:buChar char="-"/>
            </a:pPr>
            <a:r>
              <a:rPr lang="en-GB" sz="1600" dirty="0">
                <a:latin typeface="open-sans"/>
              </a:rPr>
              <a:t>W</a:t>
            </a:r>
            <a:r>
              <a:rPr lang="en-GB" sz="1600" b="0" i="0" dirty="0">
                <a:effectLst/>
                <a:latin typeface="open-sans"/>
              </a:rPr>
              <a:t>ildlife conservation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GB" sz="1600" b="0" i="0" dirty="0">
                <a:effectLst/>
                <a:latin typeface="open-sans"/>
              </a:rPr>
              <a:t>Pollution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GB" sz="1600" dirty="0">
                <a:latin typeface="open-sans"/>
              </a:rPr>
              <a:t>Energy</a:t>
            </a:r>
            <a:r>
              <a:rPr lang="en-GB" sz="1600" b="0" i="0" dirty="0">
                <a:effectLst/>
                <a:latin typeface="open-sans"/>
              </a:rPr>
              <a:t> 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GB" sz="1600" dirty="0">
                <a:latin typeface="open-sans"/>
              </a:rPr>
              <a:t>Chemical and Nutrient cycles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GB" sz="1600" b="0" i="0" dirty="0">
                <a:effectLst/>
                <a:latin typeface="open-sans"/>
              </a:rPr>
              <a:t>Preservation of natural life giving systems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GB" sz="1600" b="0" i="0" dirty="0">
                <a:effectLst/>
                <a:latin typeface="open-sans"/>
              </a:rPr>
              <a:t>Management of our environment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GB" sz="1600" b="0" i="0" dirty="0">
                <a:effectLst/>
                <a:latin typeface="open-sans"/>
              </a:rPr>
              <a:t>Agriculture, Soil, Mining and Forestry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GB" sz="1600" b="0" i="0" dirty="0">
                <a:effectLst/>
                <a:latin typeface="open-sans"/>
              </a:rPr>
              <a:t>Global climate change and sustainability. </a:t>
            </a:r>
          </a:p>
        </p:txBody>
      </p:sp>
    </p:spTree>
    <p:extLst>
      <p:ext uri="{BB962C8B-B14F-4D97-AF65-F5344CB8AC3E}">
        <p14:creationId xmlns:p14="http://schemas.microsoft.com/office/powerpoint/2010/main" val="4059409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209B62C-3402-4623-9A7C-AA048B56F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Teenage boy and girl using &amp;quot;kick-seine&amp;quot; net to sample stream for  macroinvertebrate indicators of water quality Stock Photo - Alamy">
            <a:extLst>
              <a:ext uri="{FF2B5EF4-FFF2-40B4-BE49-F238E27FC236}">
                <a16:creationId xmlns:a16="http://schemas.microsoft.com/office/drawing/2014/main" id="{54F59F3D-EA43-43A6-BC25-1855E32D81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0" r="1" b="4898"/>
          <a:stretch/>
        </p:blipFill>
        <p:spPr bwMode="auto">
          <a:xfrm>
            <a:off x="-72182" y="-2"/>
            <a:ext cx="928394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F7C2A816-955C-4079-AAAB-066EBD441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5" y="0"/>
            <a:ext cx="7706130" cy="6858000"/>
          </a:xfrm>
          <a:prstGeom prst="rect">
            <a:avLst/>
          </a:prstGeom>
          <a:gradFill flip="none" rotWithShape="1">
            <a:gsLst>
              <a:gs pos="2000">
                <a:schemeClr val="tx2">
                  <a:lumMod val="50000"/>
                  <a:alpha val="0"/>
                </a:schemeClr>
              </a:gs>
              <a:gs pos="57000">
                <a:srgbClr val="0E0D12">
                  <a:alpha val="58000"/>
                </a:srgbClr>
              </a:gs>
              <a:gs pos="70000">
                <a:srgbClr val="000000">
                  <a:alpha val="58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A51639-0129-49D1-91B9-5A16E3C67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5057775" cy="34278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Fieldwork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DF7906-BBB4-4F1B-8EAD-AC2AE7A42F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5290" y="5253051"/>
            <a:ext cx="4589685" cy="8129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300" b="1" cap="all" spc="300">
                <a:solidFill>
                  <a:srgbClr val="FFFFFF"/>
                </a:solidFill>
              </a:rPr>
              <a:t>As part of your course, you will go outside to do fieldwork, collect samples and record data. </a:t>
            </a:r>
          </a:p>
        </p:txBody>
      </p:sp>
      <p:pic>
        <p:nvPicPr>
          <p:cNvPr id="8" name="Picture 12" descr="How Are Water Samples Gathered And Sent To A Lab For Testing? - SanAir  Technologies Laboratory, Inc.">
            <a:extLst>
              <a:ext uri="{FF2B5EF4-FFF2-40B4-BE49-F238E27FC236}">
                <a16:creationId xmlns:a16="http://schemas.microsoft.com/office/drawing/2014/main" id="{26187A65-E199-4211-A1F1-EFF6A7079C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46"/>
          <a:stretch/>
        </p:blipFill>
        <p:spPr bwMode="auto">
          <a:xfrm>
            <a:off x="8829206" y="-1"/>
            <a:ext cx="3362793" cy="228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 person sitting in a river&#10;&#10;Description automatically generated with low confidence">
            <a:extLst>
              <a:ext uri="{FF2B5EF4-FFF2-40B4-BE49-F238E27FC236}">
                <a16:creationId xmlns:a16="http://schemas.microsoft.com/office/drawing/2014/main" id="{D8508703-A532-474A-AADF-12A072053754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16"/>
          <a:stretch/>
        </p:blipFill>
        <p:spPr bwMode="auto">
          <a:xfrm>
            <a:off x="8829206" y="2288907"/>
            <a:ext cx="3362793" cy="228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752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8" name="Picture 10" descr="Agronomy Advice | Soil analysis discovers limiting factors | Yara UK">
            <a:extLst>
              <a:ext uri="{FF2B5EF4-FFF2-40B4-BE49-F238E27FC236}">
                <a16:creationId xmlns:a16="http://schemas.microsoft.com/office/drawing/2014/main" id="{61767FC8-366D-4957-B3A7-0DA57DE983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4" r="10150"/>
          <a:stretch/>
        </p:blipFill>
        <p:spPr bwMode="auto">
          <a:xfrm>
            <a:off x="8829206" y="4564505"/>
            <a:ext cx="3362793" cy="229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70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F209B62C-3402-4623-9A7C-AA048B56F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3" name="Rectangle 192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6E77A2-67DE-4632-96C5-EFC59554B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2656" y="1371600"/>
            <a:ext cx="3894944" cy="13144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Lab work</a:t>
            </a:r>
          </a:p>
        </p:txBody>
      </p:sp>
      <p:pic>
        <p:nvPicPr>
          <p:cNvPr id="8202" name="Picture 10" descr="Life &amp;amp; Environmental Sciences | Bournemouth University">
            <a:extLst>
              <a:ext uri="{FF2B5EF4-FFF2-40B4-BE49-F238E27FC236}">
                <a16:creationId xmlns:a16="http://schemas.microsoft.com/office/drawing/2014/main" id="{5261A6B9-9889-4E24-90DA-2134B1FF45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3" b="3"/>
          <a:stretch/>
        </p:blipFill>
        <p:spPr bwMode="auto">
          <a:xfrm>
            <a:off x="2" y="10"/>
            <a:ext cx="3270193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Laboratories | Geography and Environmental Science | University of  Southampton">
            <a:extLst>
              <a:ext uri="{FF2B5EF4-FFF2-40B4-BE49-F238E27FC236}">
                <a16:creationId xmlns:a16="http://schemas.microsoft.com/office/drawing/2014/main" id="{2E22D4EE-B812-4017-99DE-DE90C714E4C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4" r="18421" b="3"/>
          <a:stretch/>
        </p:blipFill>
        <p:spPr bwMode="auto">
          <a:xfrm>
            <a:off x="3270194" y="10"/>
            <a:ext cx="3244907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DD33F158-82E5-49FE-A6C0-3846AD991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3587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>
            <a:extLst>
              <a:ext uri="{FF2B5EF4-FFF2-40B4-BE49-F238E27FC236}">
                <a16:creationId xmlns:a16="http://schemas.microsoft.com/office/drawing/2014/main" id="{0D7060BF-E060-4DF5-8BD0-CA992B8AA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6" r="2" b="16767"/>
          <a:stretch/>
        </p:blipFill>
        <p:spPr bwMode="auto">
          <a:xfrm>
            <a:off x="-2" y="3429000"/>
            <a:ext cx="65151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5BDC6A-C209-43F1-84BA-F9A691143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82655" y="2853369"/>
            <a:ext cx="3894944" cy="30884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You will also do practical experiments in the lab, often with samples or data you may have collected in the field. </a:t>
            </a:r>
          </a:p>
          <a:p>
            <a:endParaRPr lang="en-US" dirty="0"/>
          </a:p>
          <a:p>
            <a:r>
              <a:rPr lang="en-US" dirty="0"/>
              <a:t>A highly sought skill in science, technology, industry and research.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97A3B6-1F12-470E-8C75-4D6FB5BCD834}"/>
              </a:ext>
            </a:extLst>
          </p:cNvPr>
          <p:cNvSpPr txBox="1"/>
          <p:nvPr/>
        </p:nvSpPr>
        <p:spPr>
          <a:xfrm>
            <a:off x="6730860" y="5941829"/>
            <a:ext cx="5198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Pictures –Top Left - Life &amp; Environmental Science Bournemouth, </a:t>
            </a:r>
          </a:p>
          <a:p>
            <a:r>
              <a:rPr lang="en-GB" sz="1200" dirty="0"/>
              <a:t>Top Right -University Southampton Geography and Environmental Science, </a:t>
            </a:r>
          </a:p>
          <a:p>
            <a:r>
              <a:rPr lang="en-GB" sz="1200" dirty="0"/>
              <a:t>Bottom – Getty Images (Environmental Science), </a:t>
            </a:r>
          </a:p>
        </p:txBody>
      </p:sp>
    </p:spTree>
    <p:extLst>
      <p:ext uri="{BB962C8B-B14F-4D97-AF65-F5344CB8AC3E}">
        <p14:creationId xmlns:p14="http://schemas.microsoft.com/office/powerpoint/2010/main" val="2407975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209B62C-3402-4623-9A7C-AA048B56F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4" descr="Study Stock Photos &amp;amp; Royalty-Free Images | Depositphotos">
            <a:extLst>
              <a:ext uri="{FF2B5EF4-FFF2-40B4-BE49-F238E27FC236}">
                <a16:creationId xmlns:a16="http://schemas.microsoft.com/office/drawing/2014/main" id="{A8537B07-5C99-4479-85D8-9FC19D76BB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49" b="-1"/>
          <a:stretch/>
        </p:blipFill>
        <p:spPr bwMode="auto">
          <a:xfrm>
            <a:off x="20" y="10"/>
            <a:ext cx="7803224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F7C2A816-955C-4079-AAAB-066EBD441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5" y="0"/>
            <a:ext cx="7706130" cy="6858000"/>
          </a:xfrm>
          <a:prstGeom prst="rect">
            <a:avLst/>
          </a:prstGeom>
          <a:gradFill flip="none" rotWithShape="1">
            <a:gsLst>
              <a:gs pos="2000">
                <a:schemeClr val="tx2">
                  <a:lumMod val="50000"/>
                  <a:alpha val="0"/>
                </a:schemeClr>
              </a:gs>
              <a:gs pos="57000">
                <a:srgbClr val="0E0D12">
                  <a:alpha val="58000"/>
                </a:srgbClr>
              </a:gs>
              <a:gs pos="70000">
                <a:srgbClr val="000000">
                  <a:alpha val="58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E4E8C0A-1429-4EE1-A05D-9EC3261C2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5057775" cy="34278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Research and Study</a:t>
            </a:r>
            <a:br>
              <a:rPr lang="en-US" sz="4000">
                <a:solidFill>
                  <a:srgbClr val="FFFFFF"/>
                </a:solidFill>
              </a:rPr>
            </a:b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FD111-C2B1-465A-96BB-21430D6FD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5290" y="5253051"/>
            <a:ext cx="4589685" cy="812923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lnSpc>
                <a:spcPct val="130000"/>
              </a:lnSpc>
            </a:pPr>
            <a:r>
              <a:rPr lang="en-US" sz="2400" b="1" cap="all" spc="300" dirty="0">
                <a:solidFill>
                  <a:srgbClr val="FFFFFF"/>
                </a:solidFill>
              </a:rPr>
              <a:t>You will need to do a lot of reading and research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F1C35E12-ED4C-4827-90DC-17EB2894B9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2" r="8503" b="2"/>
          <a:stretch/>
        </p:blipFill>
        <p:spPr bwMode="auto">
          <a:xfrm>
            <a:off x="7803244" y="-1"/>
            <a:ext cx="4388756" cy="343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752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8" name="Picture 14" descr="10 Reasons Why You Should Form a Study Group">
            <a:extLst>
              <a:ext uri="{FF2B5EF4-FFF2-40B4-BE49-F238E27FC236}">
                <a16:creationId xmlns:a16="http://schemas.microsoft.com/office/drawing/2014/main" id="{CFD51CB5-57F8-42DB-A766-AB3E36F954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r="9453" b="2"/>
          <a:stretch/>
        </p:blipFill>
        <p:spPr bwMode="auto">
          <a:xfrm>
            <a:off x="7803244" y="3429000"/>
            <a:ext cx="4388756" cy="342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14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E99A80-C987-49F8-B010-B3931F08B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8495" y="1371600"/>
            <a:ext cx="4079987" cy="131444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b="1" dirty="0"/>
              <a:t>Bridging the Gap between Science and Humanities</a:t>
            </a:r>
          </a:p>
        </p:txBody>
      </p:sp>
      <p:pic>
        <p:nvPicPr>
          <p:cNvPr id="5" name="Picture 6" descr="Environmental Science © 2012 W. H. Freeman and Company - ppt download">
            <a:extLst>
              <a:ext uri="{FF2B5EF4-FFF2-40B4-BE49-F238E27FC236}">
                <a16:creationId xmlns:a16="http://schemas.microsoft.com/office/drawing/2014/main" id="{9E2185A5-5F31-4CE3-B498-EC220B1E46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" r="14824" b="8548"/>
          <a:stretch/>
        </p:blipFill>
        <p:spPr bwMode="auto">
          <a:xfrm>
            <a:off x="0" y="322370"/>
            <a:ext cx="7268495" cy="597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8D00D77-D299-4699-8F8E-BD436FF71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15786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EEA59-B0FC-4959-A73F-376F0694B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8495" y="2853368"/>
            <a:ext cx="4721342" cy="351010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1800" dirty="0">
                <a:latin typeface="open-sans"/>
              </a:rPr>
              <a:t>Environmental Science includes many disciplines and co</a:t>
            </a:r>
            <a:r>
              <a:rPr lang="en-GB" sz="1800" b="0" i="0" dirty="0">
                <a:effectLst/>
                <a:latin typeface="open-sans"/>
              </a:rPr>
              <a:t>mbines well with many subjects including:</a:t>
            </a:r>
          </a:p>
          <a:p>
            <a:pPr marL="56007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open-sans"/>
              </a:rPr>
              <a:t>Biology, </a:t>
            </a:r>
          </a:p>
          <a:p>
            <a:pPr marL="56007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open-sans"/>
              </a:rPr>
              <a:t>C</a:t>
            </a:r>
            <a:r>
              <a:rPr lang="en-GB" b="0" i="0" dirty="0">
                <a:effectLst/>
                <a:latin typeface="open-sans"/>
              </a:rPr>
              <a:t>hemistry, </a:t>
            </a:r>
          </a:p>
          <a:p>
            <a:pPr marL="56007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open-sans"/>
              </a:rPr>
              <a:t>M</a:t>
            </a:r>
            <a:r>
              <a:rPr lang="en-GB" b="0" i="0" dirty="0">
                <a:effectLst/>
                <a:latin typeface="open-sans"/>
              </a:rPr>
              <a:t>aths, </a:t>
            </a:r>
          </a:p>
          <a:p>
            <a:pPr marL="56007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open-sans"/>
              </a:rPr>
              <a:t>G</a:t>
            </a:r>
            <a:r>
              <a:rPr lang="en-GB" b="0" i="0" dirty="0">
                <a:effectLst/>
                <a:latin typeface="open-sans"/>
              </a:rPr>
              <a:t>eography</a:t>
            </a:r>
          </a:p>
          <a:p>
            <a:pPr marL="56007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open-sans"/>
              </a:rPr>
              <a:t>Politics</a:t>
            </a:r>
          </a:p>
          <a:p>
            <a:pPr marL="56007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open-sans"/>
              </a:rPr>
              <a:t>Law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2695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209B62C-3402-4623-9A7C-AA048B56F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1DEB5-0A01-411E-9767-F9DA9586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2656" y="1371600"/>
            <a:ext cx="3894944" cy="131444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Ethics, Policy, Law and Economics</a:t>
            </a:r>
          </a:p>
        </p:txBody>
      </p:sp>
      <p:pic>
        <p:nvPicPr>
          <p:cNvPr id="9220" name="Picture 4" descr="Before the March 15 Youth Climate Strike, There Were Ecokids | Time">
            <a:extLst>
              <a:ext uri="{FF2B5EF4-FFF2-40B4-BE49-F238E27FC236}">
                <a16:creationId xmlns:a16="http://schemas.microsoft.com/office/drawing/2014/main" id="{297DBCFE-B244-4914-A83B-E3CD2C78E8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0" r="3" b="3"/>
          <a:stretch/>
        </p:blipFill>
        <p:spPr bwMode="auto">
          <a:xfrm>
            <a:off x="2" y="10"/>
            <a:ext cx="3270193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Trees Fell Faster in the Years Since Companies and Governments Promised to  Stop Cutting Them Down - Inside Climate News">
            <a:extLst>
              <a:ext uri="{FF2B5EF4-FFF2-40B4-BE49-F238E27FC236}">
                <a16:creationId xmlns:a16="http://schemas.microsoft.com/office/drawing/2014/main" id="{432F785C-87B2-4980-8BD8-FFEA44D94B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7" r="23068" b="3"/>
          <a:stretch/>
        </p:blipFill>
        <p:spPr bwMode="auto">
          <a:xfrm>
            <a:off x="3270194" y="10"/>
            <a:ext cx="3244907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D33F158-82E5-49FE-A6C0-3846AD991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3587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>
            <a:extLst>
              <a:ext uri="{FF2B5EF4-FFF2-40B4-BE49-F238E27FC236}">
                <a16:creationId xmlns:a16="http://schemas.microsoft.com/office/drawing/2014/main" id="{4F0ABBEF-712C-4C15-BCBE-26B29B68E7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3" r="2" b="139"/>
          <a:stretch/>
        </p:blipFill>
        <p:spPr bwMode="auto">
          <a:xfrm>
            <a:off x="-2" y="3429000"/>
            <a:ext cx="65151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AFCCAF-627F-4DCC-A9CF-69651AEC7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82655" y="2853369"/>
            <a:ext cx="3894944" cy="30884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Along with science, you will also explore the complex relationships human society has with the planet along with some of the conflicts this creates. </a:t>
            </a:r>
          </a:p>
        </p:txBody>
      </p:sp>
    </p:spTree>
    <p:extLst>
      <p:ext uri="{BB962C8B-B14F-4D97-AF65-F5344CB8AC3E}">
        <p14:creationId xmlns:p14="http://schemas.microsoft.com/office/powerpoint/2010/main" val="3536187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8FCE029E-5073-4498-8104-8427AA98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C3C2F7-195E-4E51-BD79-55DA18157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32" y="671804"/>
            <a:ext cx="4766661" cy="1852323"/>
          </a:xfrm>
        </p:spPr>
        <p:txBody>
          <a:bodyPr>
            <a:normAutofit/>
          </a:bodyPr>
          <a:lstStyle/>
          <a:p>
            <a:r>
              <a:rPr lang="en-GB" dirty="0"/>
              <a:t>Protect the Planet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2F754-1273-4F5E-B8D0-266FD7903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26" y="2378876"/>
            <a:ext cx="4766661" cy="3088461"/>
          </a:xfrm>
        </p:spPr>
        <p:txBody>
          <a:bodyPr>
            <a:normAutofit/>
          </a:bodyPr>
          <a:lstStyle/>
          <a:p>
            <a:r>
              <a:rPr lang="en-GB" b="0" i="0" dirty="0">
                <a:effectLst/>
                <a:latin typeface="open-sans"/>
              </a:rPr>
              <a:t>You will examine why the conservation of all the life giving systems on Earth is important and explore efforts </a:t>
            </a:r>
            <a:r>
              <a:rPr lang="en-GB" dirty="0">
                <a:latin typeface="open-sans"/>
              </a:rPr>
              <a:t>to preserve </a:t>
            </a:r>
            <a:r>
              <a:rPr lang="en-GB" b="0" i="0" dirty="0">
                <a:effectLst/>
                <a:latin typeface="open-sans"/>
              </a:rPr>
              <a:t>coral reefs, Antarctica, areas of natural beauty, wildlife corridors, tropical rainforests and many other </a:t>
            </a:r>
            <a:r>
              <a:rPr lang="en-GB" b="0" i="0">
                <a:effectLst/>
                <a:latin typeface="open-sans"/>
              </a:rPr>
              <a:t>unique environments.</a:t>
            </a:r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2851C3F-CB53-4746-AAE5-68C58E33DD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6" r="4" b="4"/>
          <a:stretch/>
        </p:blipFill>
        <p:spPr bwMode="auto">
          <a:xfrm>
            <a:off x="5685788" y="550745"/>
            <a:ext cx="3250369" cy="277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earn about our conservation efforts in habitats around the world">
            <a:extLst>
              <a:ext uri="{FF2B5EF4-FFF2-40B4-BE49-F238E27FC236}">
                <a16:creationId xmlns:a16="http://schemas.microsoft.com/office/drawing/2014/main" id="{8FADB722-8268-43E2-964A-1BA784DFF2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0" r="29073" b="-1"/>
          <a:stretch/>
        </p:blipFill>
        <p:spPr bwMode="auto">
          <a:xfrm>
            <a:off x="8929566" y="550745"/>
            <a:ext cx="3262061" cy="277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nservation efforts mostly halted during COVID-19 pandemic | Canadian  Geographic">
            <a:extLst>
              <a:ext uri="{FF2B5EF4-FFF2-40B4-BE49-F238E27FC236}">
                <a16:creationId xmlns:a16="http://schemas.microsoft.com/office/drawing/2014/main" id="{29F87B5D-C788-49C6-B293-4842236DD6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8" r="2" b="37018"/>
          <a:stretch/>
        </p:blipFill>
        <p:spPr bwMode="auto">
          <a:xfrm>
            <a:off x="5678824" y="3073858"/>
            <a:ext cx="6512430" cy="276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EFF515C-2521-4964-9DAC-2BFB8EC86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510936" y="5837839"/>
            <a:ext cx="5681065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139602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42B0E7C6-1071-483F-A575-9AF7EE1B96AC}" vid="{E18014FF-B132-4F63-9D72-5B85E99D64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361da5b-364e-4546-9955-81a87d07e455" xsi:nil="true"/>
    <lcf76f155ced4ddcb4097134ff3c332f xmlns="a092efd5-acfb-4db5-b2c3-fc073c943f2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A6B479DAB23E40AF07560B34CD52D7" ma:contentTypeVersion="16" ma:contentTypeDescription="Create a new document." ma:contentTypeScope="" ma:versionID="a11df3531b7774451e9f1887fc01e658">
  <xsd:schema xmlns:xsd="http://www.w3.org/2001/XMLSchema" xmlns:xs="http://www.w3.org/2001/XMLSchema" xmlns:p="http://schemas.microsoft.com/office/2006/metadata/properties" xmlns:ns2="a092efd5-acfb-4db5-b2c3-fc073c943f21" xmlns:ns3="9361da5b-364e-4546-9955-81a87d07e455" targetNamespace="http://schemas.microsoft.com/office/2006/metadata/properties" ma:root="true" ma:fieldsID="25214360ef3ed1c91688dcdcfe6ab717" ns2:_="" ns3:_="">
    <xsd:import namespace="a092efd5-acfb-4db5-b2c3-fc073c943f21"/>
    <xsd:import namespace="9361da5b-364e-4546-9955-81a87d07e4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2efd5-acfb-4db5-b2c3-fc073c943f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81377d7-4678-41c4-aba3-c68a5ebeb4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61da5b-364e-4546-9955-81a87d07e45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3b0cbff-3079-430e-9571-125d48352b0a}" ma:internalName="TaxCatchAll" ma:showField="CatchAllData" ma:web="9361da5b-364e-4546-9955-81a87d07e4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5F2739-7042-4127-AF07-CFCD30D8180B}">
  <ds:schemaRefs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39b25031-d544-4c31-b16d-786f7c20dbd0"/>
    <ds:schemaRef ds:uri="http://schemas.openxmlformats.org/package/2006/metadata/core-properties"/>
    <ds:schemaRef ds:uri="5924ed18-572d-4428-baf4-62d9c71407ec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1ABF63A-5325-4B42-989A-85953157E893}"/>
</file>

<file path=customXml/itemProps3.xml><?xml version="1.0" encoding="utf-8"?>
<ds:datastoreItem xmlns:ds="http://schemas.openxmlformats.org/officeDocument/2006/customXml" ds:itemID="{CDD5DB33-5042-4320-9036-191ACB0317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487</Words>
  <Application>Microsoft Office PowerPoint</Application>
  <PresentationFormat>Widescreen</PresentationFormat>
  <Paragraphs>50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Grandview Display</vt:lpstr>
      <vt:lpstr>Open Sans</vt:lpstr>
      <vt:lpstr>open-sans</vt:lpstr>
      <vt:lpstr>Oswald</vt:lpstr>
      <vt:lpstr>Verdana</vt:lpstr>
      <vt:lpstr>DashVTI</vt:lpstr>
      <vt:lpstr>Environmental Science A Level</vt:lpstr>
      <vt:lpstr>Career - What is an Environmental Scientist? </vt:lpstr>
      <vt:lpstr>Key areas of study of the A- level</vt:lpstr>
      <vt:lpstr>Fieldwork</vt:lpstr>
      <vt:lpstr>Lab work</vt:lpstr>
      <vt:lpstr>Research and Study </vt:lpstr>
      <vt:lpstr>Bridging the Gap between Science and Humanities</vt:lpstr>
      <vt:lpstr>Ethics, Policy, Law and Economics</vt:lpstr>
      <vt:lpstr>Protect the Planet</vt:lpstr>
      <vt:lpstr>PowerPoint Presentation</vt:lpstr>
      <vt:lpstr>PowerPoint Presentation</vt:lpstr>
      <vt:lpstr>Example Assignment – Living with Lions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Science</dc:title>
  <dc:creator>Collin Espeseth</dc:creator>
  <cp:lastModifiedBy>Collin Espeseth</cp:lastModifiedBy>
  <cp:revision>77</cp:revision>
  <dcterms:created xsi:type="dcterms:W3CDTF">2021-10-07T18:32:36Z</dcterms:created>
  <dcterms:modified xsi:type="dcterms:W3CDTF">2022-06-24T12:18:48Z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0x010100F4A6B479DAB23E40AF07560B34CD52D7</vt:lpwstr>
  </property>
</Properties>
</file>