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4"/>
    <p:sldMasterId id="2147483677" r:id="rId5"/>
  </p:sldMasterIdLst>
  <p:sldIdLst>
    <p:sldId id="310" r:id="rId6"/>
    <p:sldId id="311" r:id="rId7"/>
    <p:sldId id="256" r:id="rId8"/>
    <p:sldId id="304" r:id="rId9"/>
    <p:sldId id="306" r:id="rId10"/>
    <p:sldId id="308" r:id="rId11"/>
    <p:sldId id="30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998D71-0A69-4C6A-A996-2CB8B4AC8D36}" v="4" dt="2022-06-30T11:16:35.612"/>
    <p1510:client id="{726831BD-F2D4-43E0-9B45-B8D17F8B4472}" v="24" dt="2022-06-30T08:58:11.463"/>
    <p1510:client id="{785BCED7-D464-450A-8B65-34BD2485499A}" v="49" vWet="53" dt="2022-06-30T08:58:00.3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en Handley" userId="782ebdc9-1f24-436f-b56d-a56f9aa3834b" providerId="ADAL" clId="{785BCED7-D464-450A-8B65-34BD2485499A}"/>
    <pc:docChg chg="undo custSel addSld modSld sldOrd">
      <pc:chgData name="Lauren Handley" userId="782ebdc9-1f24-436f-b56d-a56f9aa3834b" providerId="ADAL" clId="{785BCED7-D464-450A-8B65-34BD2485499A}" dt="2022-06-30T08:51:20.296" v="124" actId="255"/>
      <pc:docMkLst>
        <pc:docMk/>
      </pc:docMkLst>
      <pc:sldChg chg="modSp">
        <pc:chgData name="Lauren Handley" userId="782ebdc9-1f24-436f-b56d-a56f9aa3834b" providerId="ADAL" clId="{785BCED7-D464-450A-8B65-34BD2485499A}" dt="2022-06-30T08:46:07.936" v="24"/>
        <pc:sldMkLst>
          <pc:docMk/>
          <pc:sldMk cId="1206172653" sldId="256"/>
        </pc:sldMkLst>
        <pc:spChg chg="mod">
          <ac:chgData name="Lauren Handley" userId="782ebdc9-1f24-436f-b56d-a56f9aa3834b" providerId="ADAL" clId="{785BCED7-D464-450A-8B65-34BD2485499A}" dt="2022-06-30T08:46:07.936" v="24"/>
          <ac:spMkLst>
            <pc:docMk/>
            <pc:sldMk cId="1206172653" sldId="256"/>
            <ac:spMk id="2" creationId="{C217E6C5-F3CF-44B7-8024-961B8D48B3C0}"/>
          </ac:spMkLst>
        </pc:spChg>
      </pc:sldChg>
      <pc:sldChg chg="addSp delSp modSp new mod ord setBg">
        <pc:chgData name="Lauren Handley" userId="782ebdc9-1f24-436f-b56d-a56f9aa3834b" providerId="ADAL" clId="{785BCED7-D464-450A-8B65-34BD2485499A}" dt="2022-06-30T08:51:20.296" v="124" actId="255"/>
        <pc:sldMkLst>
          <pc:docMk/>
          <pc:sldMk cId="3840955648" sldId="310"/>
        </pc:sldMkLst>
        <pc:spChg chg="del">
          <ac:chgData name="Lauren Handley" userId="782ebdc9-1f24-436f-b56d-a56f9aa3834b" providerId="ADAL" clId="{785BCED7-D464-450A-8B65-34BD2485499A}" dt="2022-06-30T08:41:56.777" v="11" actId="478"/>
          <ac:spMkLst>
            <pc:docMk/>
            <pc:sldMk cId="3840955648" sldId="310"/>
            <ac:spMk id="2" creationId="{73A3A9E2-9FD8-7673-9131-A67A3B084B11}"/>
          </ac:spMkLst>
        </pc:spChg>
        <pc:spChg chg="add del mod">
          <ac:chgData name="Lauren Handley" userId="782ebdc9-1f24-436f-b56d-a56f9aa3834b" providerId="ADAL" clId="{785BCED7-D464-450A-8B65-34BD2485499A}" dt="2022-06-30T08:46:33.707" v="26"/>
          <ac:spMkLst>
            <pc:docMk/>
            <pc:sldMk cId="3840955648" sldId="310"/>
            <ac:spMk id="3" creationId="{6623D5BB-D7C2-02F4-013C-0874B88CADB9}"/>
          </ac:spMkLst>
        </pc:spChg>
        <pc:spChg chg="add del">
          <ac:chgData name="Lauren Handley" userId="782ebdc9-1f24-436f-b56d-a56f9aa3834b" providerId="ADAL" clId="{785BCED7-D464-450A-8B65-34BD2485499A}" dt="2022-06-30T08:40:23.198" v="4"/>
          <ac:spMkLst>
            <pc:docMk/>
            <pc:sldMk cId="3840955648" sldId="310"/>
            <ac:spMk id="5" creationId="{40338AAD-8A4A-5767-1BC3-2BA8A55B5E9F}"/>
          </ac:spMkLst>
        </pc:spChg>
        <pc:spChg chg="add mod">
          <ac:chgData name="Lauren Handley" userId="782ebdc9-1f24-436f-b56d-a56f9aa3834b" providerId="ADAL" clId="{785BCED7-D464-450A-8B65-34BD2485499A}" dt="2022-06-30T08:51:06.323" v="121" actId="255"/>
          <ac:spMkLst>
            <pc:docMk/>
            <pc:sldMk cId="3840955648" sldId="310"/>
            <ac:spMk id="7" creationId="{95CA0950-E609-BDED-2465-98D38AC07B6F}"/>
          </ac:spMkLst>
        </pc:spChg>
        <pc:spChg chg="add del mod">
          <ac:chgData name="Lauren Handley" userId="782ebdc9-1f24-436f-b56d-a56f9aa3834b" providerId="ADAL" clId="{785BCED7-D464-450A-8B65-34BD2485499A}" dt="2022-06-30T08:47:19.828" v="34" actId="478"/>
          <ac:spMkLst>
            <pc:docMk/>
            <pc:sldMk cId="3840955648" sldId="310"/>
            <ac:spMk id="9" creationId="{0BF1ACCF-8D16-B00B-F3DE-369FCD69C782}"/>
          </ac:spMkLst>
        </pc:spChg>
        <pc:spChg chg="add del">
          <ac:chgData name="Lauren Handley" userId="782ebdc9-1f24-436f-b56d-a56f9aa3834b" providerId="ADAL" clId="{785BCED7-D464-450A-8B65-34BD2485499A}" dt="2022-06-30T08:47:15.847" v="33"/>
          <ac:spMkLst>
            <pc:docMk/>
            <pc:sldMk cId="3840955648" sldId="310"/>
            <ac:spMk id="11" creationId="{CA25CB13-4114-A89E-004A-45954E91044A}"/>
          </ac:spMkLst>
        </pc:spChg>
        <pc:spChg chg="add mod">
          <ac:chgData name="Lauren Handley" userId="782ebdc9-1f24-436f-b56d-a56f9aa3834b" providerId="ADAL" clId="{785BCED7-D464-450A-8B65-34BD2485499A}" dt="2022-06-30T08:51:20.296" v="124" actId="255"/>
          <ac:spMkLst>
            <pc:docMk/>
            <pc:sldMk cId="3840955648" sldId="310"/>
            <ac:spMk id="12" creationId="{79E2AA5D-BBF3-CEAE-4011-1E631DFA165B}"/>
          </ac:spMkLst>
        </pc:spChg>
        <pc:graphicFrameChg chg="add del mod">
          <ac:chgData name="Lauren Handley" userId="782ebdc9-1f24-436f-b56d-a56f9aa3834b" providerId="ADAL" clId="{785BCED7-D464-450A-8B65-34BD2485499A}" dt="2022-06-30T08:40:23.198" v="4"/>
          <ac:graphicFrameMkLst>
            <pc:docMk/>
            <pc:sldMk cId="3840955648" sldId="310"/>
            <ac:graphicFrameMk id="4" creationId="{4AB4B88D-BE6D-7980-468D-1B8E95272D98}"/>
          </ac:graphicFrameMkLst>
        </pc:graphicFrameChg>
        <pc:graphicFrameChg chg="add del mod">
          <ac:chgData name="Lauren Handley" userId="782ebdc9-1f24-436f-b56d-a56f9aa3834b" providerId="ADAL" clId="{785BCED7-D464-450A-8B65-34BD2485499A}" dt="2022-06-30T08:47:05.646" v="31" actId="478"/>
          <ac:graphicFrameMkLst>
            <pc:docMk/>
            <pc:sldMk cId="3840955648" sldId="310"/>
            <ac:graphicFrameMk id="6" creationId="{1D82AA6C-5E80-38E8-AC9E-3AD32CC1FFA0}"/>
          </ac:graphicFrameMkLst>
        </pc:graphicFrameChg>
        <pc:graphicFrameChg chg="add del mod">
          <ac:chgData name="Lauren Handley" userId="782ebdc9-1f24-436f-b56d-a56f9aa3834b" providerId="ADAL" clId="{785BCED7-D464-450A-8B65-34BD2485499A}" dt="2022-06-30T08:47:15.847" v="33"/>
          <ac:graphicFrameMkLst>
            <pc:docMk/>
            <pc:sldMk cId="3840955648" sldId="310"/>
            <ac:graphicFrameMk id="10" creationId="{6FCABBEE-68F2-AF2C-29E0-0406982D1D31}"/>
          </ac:graphicFrameMkLst>
        </pc:graphicFrameChg>
      </pc:sldChg>
      <pc:sldChg chg="modSp add mod">
        <pc:chgData name="Lauren Handley" userId="782ebdc9-1f24-436f-b56d-a56f9aa3834b" providerId="ADAL" clId="{785BCED7-D464-450A-8B65-34BD2485499A}" dt="2022-06-30T08:50:29.539" v="110" actId="1076"/>
        <pc:sldMkLst>
          <pc:docMk/>
          <pc:sldMk cId="1555120911" sldId="311"/>
        </pc:sldMkLst>
        <pc:spChg chg="mod">
          <ac:chgData name="Lauren Handley" userId="782ebdc9-1f24-436f-b56d-a56f9aa3834b" providerId="ADAL" clId="{785BCED7-D464-450A-8B65-34BD2485499A}" dt="2022-06-30T08:50:29.539" v="110" actId="1076"/>
          <ac:spMkLst>
            <pc:docMk/>
            <pc:sldMk cId="1555120911" sldId="311"/>
            <ac:spMk id="12" creationId="{79E2AA5D-BBF3-CEAE-4011-1E631DFA165B}"/>
          </ac:spMkLst>
        </pc:spChg>
      </pc:sldChg>
    </pc:docChg>
  </pc:docChgLst>
  <pc:docChgLst>
    <pc:chgData name="Lauren Handley" userId="782ebdc9-1f24-436f-b56d-a56f9aa3834b" providerId="ADAL" clId="{726831BD-F2D4-43E0-9B45-B8D17F8B4472}"/>
    <pc:docChg chg="modSld">
      <pc:chgData name="Lauren Handley" userId="782ebdc9-1f24-436f-b56d-a56f9aa3834b" providerId="ADAL" clId="{726831BD-F2D4-43E0-9B45-B8D17F8B4472}" dt="2022-06-30T08:58:11.463" v="22" actId="20577"/>
      <pc:docMkLst>
        <pc:docMk/>
      </pc:docMkLst>
      <pc:sldChg chg="modSp mod">
        <pc:chgData name="Lauren Handley" userId="782ebdc9-1f24-436f-b56d-a56f9aa3834b" providerId="ADAL" clId="{726831BD-F2D4-43E0-9B45-B8D17F8B4472}" dt="2022-06-30T08:58:11.463" v="22" actId="20577"/>
        <pc:sldMkLst>
          <pc:docMk/>
          <pc:sldMk cId="1555120911" sldId="311"/>
        </pc:sldMkLst>
        <pc:spChg chg="mod">
          <ac:chgData name="Lauren Handley" userId="782ebdc9-1f24-436f-b56d-a56f9aa3834b" providerId="ADAL" clId="{726831BD-F2D4-43E0-9B45-B8D17F8B4472}" dt="2022-06-30T08:58:11.463" v="22" actId="20577"/>
          <ac:spMkLst>
            <pc:docMk/>
            <pc:sldMk cId="1555120911" sldId="311"/>
            <ac:spMk id="12" creationId="{79E2AA5D-BBF3-CEAE-4011-1E631DFA165B}"/>
          </ac:spMkLst>
        </pc:spChg>
      </pc:sldChg>
    </pc:docChg>
  </pc:docChgLst>
  <pc:docChgLst>
    <pc:chgData name="Lauren Handley" userId="782ebdc9-1f24-436f-b56d-a56f9aa3834b" providerId="ADAL" clId="{6F998D71-0A69-4C6A-A996-2CB8B4AC8D36}"/>
    <pc:docChg chg="modSld">
      <pc:chgData name="Lauren Handley" userId="782ebdc9-1f24-436f-b56d-a56f9aa3834b" providerId="ADAL" clId="{6F998D71-0A69-4C6A-A996-2CB8B4AC8D36}" dt="2022-06-30T11:16:35.611" v="34" actId="1076"/>
      <pc:docMkLst>
        <pc:docMk/>
      </pc:docMkLst>
      <pc:sldChg chg="modSp mod">
        <pc:chgData name="Lauren Handley" userId="782ebdc9-1f24-436f-b56d-a56f9aa3834b" providerId="ADAL" clId="{6F998D71-0A69-4C6A-A996-2CB8B4AC8D36}" dt="2022-06-30T11:16:19.753" v="29" actId="20577"/>
        <pc:sldMkLst>
          <pc:docMk/>
          <pc:sldMk cId="3840955648" sldId="310"/>
        </pc:sldMkLst>
        <pc:spChg chg="mod">
          <ac:chgData name="Lauren Handley" userId="782ebdc9-1f24-436f-b56d-a56f9aa3834b" providerId="ADAL" clId="{6F998D71-0A69-4C6A-A996-2CB8B4AC8D36}" dt="2022-06-30T11:15:38.240" v="0" actId="20577"/>
          <ac:spMkLst>
            <pc:docMk/>
            <pc:sldMk cId="3840955648" sldId="310"/>
            <ac:spMk id="7" creationId="{95CA0950-E609-BDED-2465-98D38AC07B6F}"/>
          </ac:spMkLst>
        </pc:spChg>
        <pc:spChg chg="mod">
          <ac:chgData name="Lauren Handley" userId="782ebdc9-1f24-436f-b56d-a56f9aa3834b" providerId="ADAL" clId="{6F998D71-0A69-4C6A-A996-2CB8B4AC8D36}" dt="2022-06-30T11:16:19.753" v="29" actId="20577"/>
          <ac:spMkLst>
            <pc:docMk/>
            <pc:sldMk cId="3840955648" sldId="310"/>
            <ac:spMk id="12" creationId="{79E2AA5D-BBF3-CEAE-4011-1E631DFA165B}"/>
          </ac:spMkLst>
        </pc:spChg>
      </pc:sldChg>
      <pc:sldChg chg="addSp delSp modSp mod">
        <pc:chgData name="Lauren Handley" userId="782ebdc9-1f24-436f-b56d-a56f9aa3834b" providerId="ADAL" clId="{6F998D71-0A69-4C6A-A996-2CB8B4AC8D36}" dt="2022-06-30T11:16:35.611" v="34" actId="1076"/>
        <pc:sldMkLst>
          <pc:docMk/>
          <pc:sldMk cId="1555120911" sldId="311"/>
        </pc:sldMkLst>
        <pc:spChg chg="add mod">
          <ac:chgData name="Lauren Handley" userId="782ebdc9-1f24-436f-b56d-a56f9aa3834b" providerId="ADAL" clId="{6F998D71-0A69-4C6A-A996-2CB8B4AC8D36}" dt="2022-06-30T11:16:35.611" v="34" actId="1076"/>
          <ac:spMkLst>
            <pc:docMk/>
            <pc:sldMk cId="1555120911" sldId="311"/>
            <ac:spMk id="4" creationId="{EFC44AA8-3DE3-3C39-69DF-A8989DA3A155}"/>
          </ac:spMkLst>
        </pc:spChg>
        <pc:spChg chg="del mod">
          <ac:chgData name="Lauren Handley" userId="782ebdc9-1f24-436f-b56d-a56f9aa3834b" providerId="ADAL" clId="{6F998D71-0A69-4C6A-A996-2CB8B4AC8D36}" dt="2022-06-30T11:16:33.396" v="33" actId="478"/>
          <ac:spMkLst>
            <pc:docMk/>
            <pc:sldMk cId="1555120911" sldId="311"/>
            <ac:spMk id="7" creationId="{95CA0950-E609-BDED-2465-98D38AC07B6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11288" y="-8468"/>
            <a:ext cx="12226405"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2404534"/>
            <a:ext cx="7768959"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461" y="4050835"/>
            <a:ext cx="776895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4799D89-481D-4DF5-85A0-31D32A295520}"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2480198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812800" y="4470400"/>
            <a:ext cx="8463619"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99D89-481D-4DF5-85A0-31D32A295520}"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1864835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468099" y="3632200"/>
            <a:ext cx="722640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812798" y="4470400"/>
            <a:ext cx="846362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99D89-481D-4DF5-85A0-31D32A295520}"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C4804A-B5C0-4C85-97BC-B84990D59F44}" type="slidenum">
              <a:rPr lang="en-GB" smtClean="0"/>
              <a:t>‹#›</a:t>
            </a:fld>
            <a:endParaRPr lang="en-GB"/>
          </a:p>
        </p:txBody>
      </p:sp>
      <p:sp>
        <p:nvSpPr>
          <p:cNvPr id="24" name="TextBox 23"/>
          <p:cNvSpPr txBox="1"/>
          <p:nvPr/>
        </p:nvSpPr>
        <p:spPr>
          <a:xfrm>
            <a:off x="643615" y="790378"/>
            <a:ext cx="60975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996933" y="2886556"/>
            <a:ext cx="60975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83086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12798" y="1931988"/>
            <a:ext cx="8463620"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99D89-481D-4DF5-85A0-31D32A295520}"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15425346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99D89-481D-4DF5-85A0-31D32A295520}"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C4804A-B5C0-4C85-97BC-B84990D59F44}" type="slidenum">
              <a:rPr lang="en-GB" smtClean="0"/>
              <a:t>‹#›</a:t>
            </a:fld>
            <a:endParaRPr lang="en-GB"/>
          </a:p>
        </p:txBody>
      </p:sp>
      <p:sp>
        <p:nvSpPr>
          <p:cNvPr id="24" name="TextBox 23"/>
          <p:cNvSpPr txBox="1"/>
          <p:nvPr/>
        </p:nvSpPr>
        <p:spPr>
          <a:xfrm>
            <a:off x="643615" y="790378"/>
            <a:ext cx="60975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996933" y="2886556"/>
            <a:ext cx="60975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823437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21131" y="609600"/>
            <a:ext cx="8455287"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99D89-481D-4DF5-85A0-31D32A295520}"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4263561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799D89-481D-4DF5-85A0-31D32A295520}"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16570437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9749" y="609601"/>
            <a:ext cx="130508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812799" y="609601"/>
            <a:ext cx="6926701"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799D89-481D-4DF5-85A0-31D32A295520}"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7399794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176A0-1B06-0674-F2A7-CC373FB6F4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66B3BAD-6354-D75E-6689-E4F6344E43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B48C370-5D82-AD1E-C1EE-8016F1EACF42}"/>
              </a:ext>
            </a:extLst>
          </p:cNvPr>
          <p:cNvSpPr>
            <a:spLocks noGrp="1"/>
          </p:cNvSpPr>
          <p:nvPr>
            <p:ph type="dt" sz="half" idx="10"/>
          </p:nvPr>
        </p:nvSpPr>
        <p:spPr/>
        <p:txBody>
          <a:bodyPr/>
          <a:lstStyle/>
          <a:p>
            <a:fld id="{14799D89-481D-4DF5-85A0-31D32A295520}" type="datetimeFigureOut">
              <a:rPr lang="en-GB" smtClean="0"/>
              <a:t>30/06/2022</a:t>
            </a:fld>
            <a:endParaRPr lang="en-GB"/>
          </a:p>
        </p:txBody>
      </p:sp>
      <p:sp>
        <p:nvSpPr>
          <p:cNvPr id="5" name="Footer Placeholder 4">
            <a:extLst>
              <a:ext uri="{FF2B5EF4-FFF2-40B4-BE49-F238E27FC236}">
                <a16:creationId xmlns:a16="http://schemas.microsoft.com/office/drawing/2014/main" id="{556EB02D-DD97-7003-B814-14CE10D978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ACDEF9-0689-6E91-F043-BBD7D7302DB3}"/>
              </a:ext>
            </a:extLst>
          </p:cNvPr>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40004295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BE7B9-D2F1-7D8F-73AD-B1DDC02142A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1B505F2-1C57-7E7F-35FA-664DFAC26B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CFAB27-E924-650D-735E-8FBCF29572D9}"/>
              </a:ext>
            </a:extLst>
          </p:cNvPr>
          <p:cNvSpPr>
            <a:spLocks noGrp="1"/>
          </p:cNvSpPr>
          <p:nvPr>
            <p:ph type="dt" sz="half" idx="10"/>
          </p:nvPr>
        </p:nvSpPr>
        <p:spPr/>
        <p:txBody>
          <a:bodyPr/>
          <a:lstStyle/>
          <a:p>
            <a:fld id="{14799D89-481D-4DF5-85A0-31D32A295520}" type="datetimeFigureOut">
              <a:rPr lang="en-GB" smtClean="0"/>
              <a:t>30/06/2022</a:t>
            </a:fld>
            <a:endParaRPr lang="en-GB"/>
          </a:p>
        </p:txBody>
      </p:sp>
      <p:sp>
        <p:nvSpPr>
          <p:cNvPr id="5" name="Footer Placeholder 4">
            <a:extLst>
              <a:ext uri="{FF2B5EF4-FFF2-40B4-BE49-F238E27FC236}">
                <a16:creationId xmlns:a16="http://schemas.microsoft.com/office/drawing/2014/main" id="{84C2D3C5-23F3-23D2-0DFE-CE627CC955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5C668D-8593-1AA4-6A3F-1CD4D991F8DB}"/>
              </a:ext>
            </a:extLst>
          </p:cNvPr>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350203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B626C-7EB7-BFBF-61DB-936DDC3489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26B9151-BBE1-3DA7-52CF-E2D2B6E190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BE0BB5-EEE8-FFDF-9CEC-EC561A3733A6}"/>
              </a:ext>
            </a:extLst>
          </p:cNvPr>
          <p:cNvSpPr>
            <a:spLocks noGrp="1"/>
          </p:cNvSpPr>
          <p:nvPr>
            <p:ph type="dt" sz="half" idx="10"/>
          </p:nvPr>
        </p:nvSpPr>
        <p:spPr/>
        <p:txBody>
          <a:bodyPr/>
          <a:lstStyle/>
          <a:p>
            <a:fld id="{14799D89-481D-4DF5-85A0-31D32A295520}" type="datetimeFigureOut">
              <a:rPr lang="en-GB" smtClean="0"/>
              <a:t>30/06/2022</a:t>
            </a:fld>
            <a:endParaRPr lang="en-GB"/>
          </a:p>
        </p:txBody>
      </p:sp>
      <p:sp>
        <p:nvSpPr>
          <p:cNvPr id="5" name="Footer Placeholder 4">
            <a:extLst>
              <a:ext uri="{FF2B5EF4-FFF2-40B4-BE49-F238E27FC236}">
                <a16:creationId xmlns:a16="http://schemas.microsoft.com/office/drawing/2014/main" id="{6BF17F6B-A030-DB09-CE8B-BFBF41E938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EABCDC-AC10-A3B5-729A-629B37EA5160}"/>
              </a:ext>
            </a:extLst>
          </p:cNvPr>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2245434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799D89-481D-4DF5-85A0-31D32A295520}"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13704296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D9759-73FC-8EF3-1A42-FCD9F0AA66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1FB8D9-9EFE-5638-AD69-49ECD5218D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5785D82-4257-A5C4-1552-FDE5EBE2A0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6D5E636-E312-6CA9-2188-107373A5989B}"/>
              </a:ext>
            </a:extLst>
          </p:cNvPr>
          <p:cNvSpPr>
            <a:spLocks noGrp="1"/>
          </p:cNvSpPr>
          <p:nvPr>
            <p:ph type="dt" sz="half" idx="10"/>
          </p:nvPr>
        </p:nvSpPr>
        <p:spPr/>
        <p:txBody>
          <a:bodyPr/>
          <a:lstStyle/>
          <a:p>
            <a:fld id="{14799D89-481D-4DF5-85A0-31D32A295520}" type="datetimeFigureOut">
              <a:rPr lang="en-GB" smtClean="0"/>
              <a:t>30/06/2022</a:t>
            </a:fld>
            <a:endParaRPr lang="en-GB"/>
          </a:p>
        </p:txBody>
      </p:sp>
      <p:sp>
        <p:nvSpPr>
          <p:cNvPr id="6" name="Footer Placeholder 5">
            <a:extLst>
              <a:ext uri="{FF2B5EF4-FFF2-40B4-BE49-F238E27FC236}">
                <a16:creationId xmlns:a16="http://schemas.microsoft.com/office/drawing/2014/main" id="{6A227F5D-15F6-D684-9A90-5109F49FD1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57385C-38D6-68D8-8E28-A0CEEC23EEE2}"/>
              </a:ext>
            </a:extLst>
          </p:cNvPr>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26254697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FC324-10C8-7D6F-E087-290ED3E4A27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456E197-2AD7-9C69-4813-EAD74310A8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193D2E-C157-46D9-83F9-EE44B81261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EF4A7EB-5359-FD63-7449-FF35A3F16B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9A0719-6DDB-A0AE-C156-3F2B969560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9AABCA4-5940-D1D6-FFC6-918A086E6DB4}"/>
              </a:ext>
            </a:extLst>
          </p:cNvPr>
          <p:cNvSpPr>
            <a:spLocks noGrp="1"/>
          </p:cNvSpPr>
          <p:nvPr>
            <p:ph type="dt" sz="half" idx="10"/>
          </p:nvPr>
        </p:nvSpPr>
        <p:spPr/>
        <p:txBody>
          <a:bodyPr/>
          <a:lstStyle/>
          <a:p>
            <a:fld id="{14799D89-481D-4DF5-85A0-31D32A295520}" type="datetimeFigureOut">
              <a:rPr lang="en-GB" smtClean="0"/>
              <a:t>30/06/2022</a:t>
            </a:fld>
            <a:endParaRPr lang="en-GB"/>
          </a:p>
        </p:txBody>
      </p:sp>
      <p:sp>
        <p:nvSpPr>
          <p:cNvPr id="8" name="Footer Placeholder 7">
            <a:extLst>
              <a:ext uri="{FF2B5EF4-FFF2-40B4-BE49-F238E27FC236}">
                <a16:creationId xmlns:a16="http://schemas.microsoft.com/office/drawing/2014/main" id="{7CA3A261-D627-D669-28E0-260DE6D8F8A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2A2D23A-5E4D-61CA-FBC2-08120658189C}"/>
              </a:ext>
            </a:extLst>
          </p:cNvPr>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6491714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E2F07-2716-B848-F40A-6283AF713C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55173C-C17D-2FFF-2CDA-6AFCAC3D9512}"/>
              </a:ext>
            </a:extLst>
          </p:cNvPr>
          <p:cNvSpPr>
            <a:spLocks noGrp="1"/>
          </p:cNvSpPr>
          <p:nvPr>
            <p:ph type="dt" sz="half" idx="10"/>
          </p:nvPr>
        </p:nvSpPr>
        <p:spPr/>
        <p:txBody>
          <a:bodyPr/>
          <a:lstStyle/>
          <a:p>
            <a:fld id="{14799D89-481D-4DF5-85A0-31D32A295520}" type="datetimeFigureOut">
              <a:rPr lang="en-GB" smtClean="0"/>
              <a:t>30/06/2022</a:t>
            </a:fld>
            <a:endParaRPr lang="en-GB"/>
          </a:p>
        </p:txBody>
      </p:sp>
      <p:sp>
        <p:nvSpPr>
          <p:cNvPr id="4" name="Footer Placeholder 3">
            <a:extLst>
              <a:ext uri="{FF2B5EF4-FFF2-40B4-BE49-F238E27FC236}">
                <a16:creationId xmlns:a16="http://schemas.microsoft.com/office/drawing/2014/main" id="{D283C398-6B8F-35BA-27DD-688E6354EC5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2773B4D-5897-C4E0-666F-1501B4DB4B8D}"/>
              </a:ext>
            </a:extLst>
          </p:cNvPr>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3405438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E3D435-8E7F-785A-1F6B-A6F67CCC3774}"/>
              </a:ext>
            </a:extLst>
          </p:cNvPr>
          <p:cNvSpPr>
            <a:spLocks noGrp="1"/>
          </p:cNvSpPr>
          <p:nvPr>
            <p:ph type="dt" sz="half" idx="10"/>
          </p:nvPr>
        </p:nvSpPr>
        <p:spPr/>
        <p:txBody>
          <a:bodyPr/>
          <a:lstStyle/>
          <a:p>
            <a:fld id="{14799D89-481D-4DF5-85A0-31D32A295520}" type="datetimeFigureOut">
              <a:rPr lang="en-GB" smtClean="0"/>
              <a:t>30/06/2022</a:t>
            </a:fld>
            <a:endParaRPr lang="en-GB"/>
          </a:p>
        </p:txBody>
      </p:sp>
      <p:sp>
        <p:nvSpPr>
          <p:cNvPr id="3" name="Footer Placeholder 2">
            <a:extLst>
              <a:ext uri="{FF2B5EF4-FFF2-40B4-BE49-F238E27FC236}">
                <a16:creationId xmlns:a16="http://schemas.microsoft.com/office/drawing/2014/main" id="{DE35FE87-B725-3BC7-6D38-75E7D4C8AFB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0005970-92D8-4B42-A02A-DE557ED7C005}"/>
              </a:ext>
            </a:extLst>
          </p:cNvPr>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20857351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1D8AB-1A30-CA4A-24C1-4F68E27BAA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58155F4-25CC-6306-E1C5-53EB3737D8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D59169B-A52D-3E4F-DF26-D0E4E13D9B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0D3AE2-AD3A-2337-23F9-0222F9BDAC20}"/>
              </a:ext>
            </a:extLst>
          </p:cNvPr>
          <p:cNvSpPr>
            <a:spLocks noGrp="1"/>
          </p:cNvSpPr>
          <p:nvPr>
            <p:ph type="dt" sz="half" idx="10"/>
          </p:nvPr>
        </p:nvSpPr>
        <p:spPr/>
        <p:txBody>
          <a:bodyPr/>
          <a:lstStyle/>
          <a:p>
            <a:fld id="{14799D89-481D-4DF5-85A0-31D32A295520}" type="datetimeFigureOut">
              <a:rPr lang="en-GB" smtClean="0"/>
              <a:t>30/06/2022</a:t>
            </a:fld>
            <a:endParaRPr lang="en-GB"/>
          </a:p>
        </p:txBody>
      </p:sp>
      <p:sp>
        <p:nvSpPr>
          <p:cNvPr id="6" name="Footer Placeholder 5">
            <a:extLst>
              <a:ext uri="{FF2B5EF4-FFF2-40B4-BE49-F238E27FC236}">
                <a16:creationId xmlns:a16="http://schemas.microsoft.com/office/drawing/2014/main" id="{B9FB27BC-5D05-4509-7938-29B2BF5B73A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5974E2-8279-1C9C-C4DE-B67218F3E980}"/>
              </a:ext>
            </a:extLst>
          </p:cNvPr>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36314134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C4172-07DC-9971-F14E-F6CB226E57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DB81317-BD86-8455-7346-5895F1CC88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CFB02A1-2AC1-0C72-5908-F36BA8B363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A61E30-73C0-9BD9-E482-208F84912A6B}"/>
              </a:ext>
            </a:extLst>
          </p:cNvPr>
          <p:cNvSpPr>
            <a:spLocks noGrp="1"/>
          </p:cNvSpPr>
          <p:nvPr>
            <p:ph type="dt" sz="half" idx="10"/>
          </p:nvPr>
        </p:nvSpPr>
        <p:spPr/>
        <p:txBody>
          <a:bodyPr/>
          <a:lstStyle/>
          <a:p>
            <a:fld id="{14799D89-481D-4DF5-85A0-31D32A295520}" type="datetimeFigureOut">
              <a:rPr lang="en-GB" smtClean="0"/>
              <a:t>30/06/2022</a:t>
            </a:fld>
            <a:endParaRPr lang="en-GB"/>
          </a:p>
        </p:txBody>
      </p:sp>
      <p:sp>
        <p:nvSpPr>
          <p:cNvPr id="6" name="Footer Placeholder 5">
            <a:extLst>
              <a:ext uri="{FF2B5EF4-FFF2-40B4-BE49-F238E27FC236}">
                <a16:creationId xmlns:a16="http://schemas.microsoft.com/office/drawing/2014/main" id="{320EDB4F-99A6-4311-43A1-2B593D57BF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18E2BF5-096D-D867-3872-0689A32CBDB3}"/>
              </a:ext>
            </a:extLst>
          </p:cNvPr>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40220737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4F18A-17C1-A870-D8B8-60D264D2F24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6C3233B-1515-87BC-6502-34A1E8AFCB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3D5C62-ED9C-C0BF-9CD4-ED36675D5140}"/>
              </a:ext>
            </a:extLst>
          </p:cNvPr>
          <p:cNvSpPr>
            <a:spLocks noGrp="1"/>
          </p:cNvSpPr>
          <p:nvPr>
            <p:ph type="dt" sz="half" idx="10"/>
          </p:nvPr>
        </p:nvSpPr>
        <p:spPr/>
        <p:txBody>
          <a:bodyPr/>
          <a:lstStyle/>
          <a:p>
            <a:fld id="{14799D89-481D-4DF5-85A0-31D32A295520}" type="datetimeFigureOut">
              <a:rPr lang="en-GB" smtClean="0"/>
              <a:t>30/06/2022</a:t>
            </a:fld>
            <a:endParaRPr lang="en-GB"/>
          </a:p>
        </p:txBody>
      </p:sp>
      <p:sp>
        <p:nvSpPr>
          <p:cNvPr id="5" name="Footer Placeholder 4">
            <a:extLst>
              <a:ext uri="{FF2B5EF4-FFF2-40B4-BE49-F238E27FC236}">
                <a16:creationId xmlns:a16="http://schemas.microsoft.com/office/drawing/2014/main" id="{AF141B1D-735F-2F57-EC28-CB5420154E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8F69A6-1D3E-730A-FF42-7CAE6EE4E6C2}"/>
              </a:ext>
            </a:extLst>
          </p:cNvPr>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39208417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5A8332-2E97-2E8A-920E-05138EA2FE5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EDE997B-601B-DB65-A834-6D90B6C446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70E685-F3C9-3A45-3177-BC64F92B8F86}"/>
              </a:ext>
            </a:extLst>
          </p:cNvPr>
          <p:cNvSpPr>
            <a:spLocks noGrp="1"/>
          </p:cNvSpPr>
          <p:nvPr>
            <p:ph type="dt" sz="half" idx="10"/>
          </p:nvPr>
        </p:nvSpPr>
        <p:spPr/>
        <p:txBody>
          <a:bodyPr/>
          <a:lstStyle/>
          <a:p>
            <a:fld id="{14799D89-481D-4DF5-85A0-31D32A295520}" type="datetimeFigureOut">
              <a:rPr lang="en-GB" smtClean="0"/>
              <a:t>30/06/2022</a:t>
            </a:fld>
            <a:endParaRPr lang="en-GB"/>
          </a:p>
        </p:txBody>
      </p:sp>
      <p:sp>
        <p:nvSpPr>
          <p:cNvPr id="5" name="Footer Placeholder 4">
            <a:extLst>
              <a:ext uri="{FF2B5EF4-FFF2-40B4-BE49-F238E27FC236}">
                <a16:creationId xmlns:a16="http://schemas.microsoft.com/office/drawing/2014/main" id="{10304991-6F83-2466-D3E3-2BA0496943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C3FE4E-9987-F3A8-73F8-26B91BFCC2BC}"/>
              </a:ext>
            </a:extLst>
          </p:cNvPr>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2287356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798" y="2700869"/>
            <a:ext cx="8463620"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812798" y="4527448"/>
            <a:ext cx="8463620"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99D89-481D-4DF5-85A0-31D32A295520}"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1269883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1320800"/>
          </a:xfrm>
        </p:spPr>
        <p:txBody>
          <a:bodyPr/>
          <a:lstStyle/>
          <a:p>
            <a:r>
              <a:rPr lang="en-US"/>
              <a:t>Click to edit Master title style</a:t>
            </a:r>
          </a:p>
        </p:txBody>
      </p:sp>
      <p:sp>
        <p:nvSpPr>
          <p:cNvPr id="3" name="Content Placeholder 2"/>
          <p:cNvSpPr>
            <a:spLocks noGrp="1"/>
          </p:cNvSpPr>
          <p:nvPr>
            <p:ph sz="half" idx="1"/>
          </p:nvPr>
        </p:nvSpPr>
        <p:spPr>
          <a:xfrm>
            <a:off x="812801" y="2160589"/>
            <a:ext cx="411747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58939" y="2160590"/>
            <a:ext cx="411748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799D89-481D-4DF5-85A0-31D32A295520}" type="datetimeFigureOut">
              <a:rPr lang="en-GB" smtClean="0"/>
              <a:t>30/06/2022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3230292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7" cy="132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12799"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2799" y="2737247"/>
            <a:ext cx="4120896"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55520"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55520" y="2737247"/>
            <a:ext cx="4120896"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799D89-481D-4DF5-85A0-31D32A295520}" type="datetimeFigureOut">
              <a:rPr lang="en-GB" smtClean="0"/>
              <a:t>30/06/2022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957215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799" y="609600"/>
            <a:ext cx="8463619"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14799D89-481D-4DF5-85A0-31D32A295520}" type="datetimeFigureOut">
              <a:rPr lang="en-GB" smtClean="0"/>
              <a:t>30/06/2022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174246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799D89-481D-4DF5-85A0-31D32A295520}" type="datetimeFigureOut">
              <a:rPr lang="en-GB" smtClean="0"/>
              <a:t>30/06/2022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1210367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1498604"/>
            <a:ext cx="3720243"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1701" y="514926"/>
            <a:ext cx="4514716"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12799" y="2777069"/>
            <a:ext cx="3720243"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4799D89-481D-4DF5-85A0-31D32A295520}" type="datetimeFigureOut">
              <a:rPr lang="en-GB" smtClean="0"/>
              <a:t>30/06/2022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3347060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4800600"/>
            <a:ext cx="8463619"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812799" y="609600"/>
            <a:ext cx="8463619"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812799" y="5367338"/>
            <a:ext cx="8463619"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4799D89-481D-4DF5-85A0-31D32A295520}" type="datetimeFigureOut">
              <a:rPr lang="en-GB" smtClean="0"/>
              <a:t>30/06/2022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C4804A-B5C0-4C85-97BC-B84990D59F44}" type="slidenum">
              <a:rPr lang="en-GB" smtClean="0"/>
              <a:t>‹#›</a:t>
            </a:fld>
            <a:endParaRPr lang="en-GB"/>
          </a:p>
        </p:txBody>
      </p:sp>
    </p:spTree>
    <p:extLst>
      <p:ext uri="{BB962C8B-B14F-4D97-AF65-F5344CB8AC3E}">
        <p14:creationId xmlns:p14="http://schemas.microsoft.com/office/powerpoint/2010/main" val="225164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1289" y="-8468"/>
            <a:ext cx="12226407"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812800" y="609600"/>
            <a:ext cx="8463617"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812799" y="2160590"/>
            <a:ext cx="8463619"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7011" y="6041364"/>
            <a:ext cx="912176"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4799D89-481D-4DF5-85A0-31D32A295520}" type="datetimeFigureOut">
              <a:rPr lang="en-GB" smtClean="0"/>
              <a:t>30/06/2022</a:t>
            </a:fld>
            <a:endParaRPr lang="en-GB"/>
          </a:p>
        </p:txBody>
      </p:sp>
      <p:sp>
        <p:nvSpPr>
          <p:cNvPr id="5" name="Footer Placeholder 4"/>
          <p:cNvSpPr>
            <a:spLocks noGrp="1"/>
          </p:cNvSpPr>
          <p:nvPr>
            <p:ph type="ftr" sz="quarter" idx="3"/>
          </p:nvPr>
        </p:nvSpPr>
        <p:spPr>
          <a:xfrm>
            <a:off x="812799" y="6041364"/>
            <a:ext cx="6163964"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2902" y="6041364"/>
            <a:ext cx="683517" cy="365125"/>
          </a:xfrm>
          <a:prstGeom prst="rect">
            <a:avLst/>
          </a:prstGeom>
        </p:spPr>
        <p:txBody>
          <a:bodyPr vert="horz" lIns="91440" tIns="45720" rIns="91440" bIns="45720" rtlCol="0" anchor="ctr"/>
          <a:lstStyle>
            <a:lvl1pPr algn="r">
              <a:defRPr sz="900">
                <a:solidFill>
                  <a:schemeClr val="accent1"/>
                </a:solidFill>
              </a:defRPr>
            </a:lvl1pPr>
          </a:lstStyle>
          <a:p>
            <a:fld id="{11C4804A-B5C0-4C85-97BC-B84990D59F44}" type="slidenum">
              <a:rPr lang="en-GB" smtClean="0"/>
              <a:t>‹#›</a:t>
            </a:fld>
            <a:endParaRPr lang="en-GB"/>
          </a:p>
        </p:txBody>
      </p:sp>
    </p:spTree>
    <p:extLst>
      <p:ext uri="{BB962C8B-B14F-4D97-AF65-F5344CB8AC3E}">
        <p14:creationId xmlns:p14="http://schemas.microsoft.com/office/powerpoint/2010/main" val="9233617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EBD4E-089B-1C69-29BE-1AF9511294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9CC77CC-C8E3-18E2-7651-FE080F2359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6B8938-6B18-7D30-9C1E-30EBD0C59F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799D89-481D-4DF5-85A0-31D32A295520}" type="datetimeFigureOut">
              <a:rPr lang="en-GB" smtClean="0"/>
              <a:t>30/06/2022</a:t>
            </a:fld>
            <a:endParaRPr lang="en-GB"/>
          </a:p>
        </p:txBody>
      </p:sp>
      <p:sp>
        <p:nvSpPr>
          <p:cNvPr id="5" name="Footer Placeholder 4">
            <a:extLst>
              <a:ext uri="{FF2B5EF4-FFF2-40B4-BE49-F238E27FC236}">
                <a16:creationId xmlns:a16="http://schemas.microsoft.com/office/drawing/2014/main" id="{4A2D0AE7-9E5E-97C8-2019-E1B4CC38F7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122E414-99D5-91BF-E303-AEEB01917A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4804A-B5C0-4C85-97BC-B84990D59F44}" type="slidenum">
              <a:rPr lang="en-GB" smtClean="0"/>
              <a:t>‹#›</a:t>
            </a:fld>
            <a:endParaRPr lang="en-GB"/>
          </a:p>
        </p:txBody>
      </p:sp>
    </p:spTree>
    <p:extLst>
      <p:ext uri="{BB962C8B-B14F-4D97-AF65-F5344CB8AC3E}">
        <p14:creationId xmlns:p14="http://schemas.microsoft.com/office/powerpoint/2010/main" val="89353054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mailto:l3_criminology@chichester.ac.uk" TargetMode="External"/><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bbc.co.uk/news/uk-51408921"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95CA0950-E609-BDED-2465-98D38AC07B6F}"/>
              </a:ext>
            </a:extLst>
          </p:cNvPr>
          <p:cNvSpPr>
            <a:spLocks noChangeArrowheads="1"/>
          </p:cNvSpPr>
          <p:nvPr/>
        </p:nvSpPr>
        <p:spPr bwMode="auto">
          <a:xfrm>
            <a:off x="3221042" y="337494"/>
            <a:ext cx="7608988"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en-US" sz="4000" b="0"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L3 Criminology Summer Project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endParaRPr>
          </a:p>
        </p:txBody>
      </p:sp>
      <p:sp>
        <p:nvSpPr>
          <p:cNvPr id="12" name="TextBox 11">
            <a:extLst>
              <a:ext uri="{FF2B5EF4-FFF2-40B4-BE49-F238E27FC236}">
                <a16:creationId xmlns:a16="http://schemas.microsoft.com/office/drawing/2014/main" id="{79E2AA5D-BBF3-CEAE-4011-1E631DFA165B}"/>
              </a:ext>
            </a:extLst>
          </p:cNvPr>
          <p:cNvSpPr txBox="1"/>
          <p:nvPr/>
        </p:nvSpPr>
        <p:spPr>
          <a:xfrm>
            <a:off x="359229" y="1514564"/>
            <a:ext cx="11625942" cy="5078313"/>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rgbClr val="000000"/>
                </a:solidFill>
                <a:effectLst/>
                <a:latin typeface="Trebuchet MS" panose="020B0603020202020204" pitchFamily="34" charset="0"/>
                <a:ea typeface="Arial Bold" panose="020B0704020202020204" pitchFamily="34" charset="0"/>
                <a:cs typeface="Arial Bold" panose="020B0704020202020204" pitchFamily="34" charset="0"/>
              </a:rPr>
              <a:t>The purpose of this Summer project is to introduce you to studying this subject at </a:t>
            </a:r>
            <a:r>
              <a:rPr lang="en-GB" altLang="en-US" sz="1600" dirty="0">
                <a:solidFill>
                  <a:srgbClr val="000000"/>
                </a:solidFill>
                <a:latin typeface="Trebuchet MS" panose="020B0603020202020204" pitchFamily="34" charset="0"/>
                <a:ea typeface="Arial Bold" panose="020B0704020202020204" pitchFamily="34" charset="0"/>
                <a:cs typeface="Arial Bold" panose="020B0704020202020204" pitchFamily="34" charset="0"/>
              </a:rPr>
              <a:t>Level 3 </a:t>
            </a:r>
            <a:r>
              <a:rPr kumimoji="0" lang="en-GB" altLang="en-US" sz="1600" b="0" i="0" u="none" strike="noStrike" cap="none" normalizeH="0" baseline="0" dirty="0">
                <a:ln>
                  <a:noFill/>
                </a:ln>
                <a:solidFill>
                  <a:srgbClr val="000000"/>
                </a:solidFill>
                <a:effectLst/>
                <a:latin typeface="Trebuchet MS" panose="020B0603020202020204" pitchFamily="34" charset="0"/>
                <a:ea typeface="Arial Bold" panose="020B0704020202020204" pitchFamily="34" charset="0"/>
                <a:cs typeface="Arial Bold" panose="020B0704020202020204" pitchFamily="34" charset="0"/>
              </a:rPr>
              <a:t>standard. </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600" dirty="0">
              <a:solidFill>
                <a:srgbClr val="000000"/>
              </a:solidFill>
              <a:latin typeface="Trebuchet MS" panose="020B0603020202020204" pitchFamily="34" charset="0"/>
              <a:ea typeface="Arial Bold" panose="020B0704020202020204" pitchFamily="34" charset="0"/>
              <a:cs typeface="Arial Bold" panose="020B07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rgbClr val="000000"/>
                </a:solidFill>
                <a:effectLst/>
                <a:latin typeface="Trebuchet MS" panose="020B0603020202020204" pitchFamily="34" charset="0"/>
                <a:ea typeface="Arial Bold" panose="020B0704020202020204" pitchFamily="34" charset="0"/>
                <a:cs typeface="Arial Bold" panose="020B0704020202020204" pitchFamily="34" charset="0"/>
              </a:rPr>
              <a:t>You will need to complete 10 hours of study on each subject every week, 4</a:t>
            </a:r>
            <a:r>
              <a:rPr kumimoji="0" lang="en-GB" altLang="en-US" sz="1600" b="0" i="0" u="none" strike="noStrike" cap="none" normalizeH="0" baseline="0" dirty="0">
                <a:ln>
                  <a:noFill/>
                </a:ln>
                <a:solidFill>
                  <a:srgbClr val="000000"/>
                </a:solidFill>
                <a:effectLst/>
                <a:latin typeface="Calibri" panose="020F0502020204030204" pitchFamily="34" charset="0"/>
                <a:ea typeface="Arial Bold" panose="020B0704020202020204" pitchFamily="34" charset="0"/>
                <a:cs typeface="Arial Bold" panose="020B0704020202020204" pitchFamily="34" charset="0"/>
              </a:rPr>
              <a:t>½</a:t>
            </a:r>
            <a:r>
              <a:rPr kumimoji="0" lang="en-GB" altLang="en-US" sz="1600" b="0" i="0" u="none" strike="noStrike" cap="none" normalizeH="0" baseline="0" dirty="0">
                <a:ln>
                  <a:noFill/>
                </a:ln>
                <a:solidFill>
                  <a:srgbClr val="000000"/>
                </a:solidFill>
                <a:effectLst/>
                <a:latin typeface="Trebuchet MS" panose="020B0603020202020204" pitchFamily="34" charset="0"/>
                <a:ea typeface="Arial Bold" panose="020B0704020202020204" pitchFamily="34" charset="0"/>
                <a:cs typeface="Arial Bold" panose="020B0704020202020204" pitchFamily="34" charset="0"/>
              </a:rPr>
              <a:t> in class with your teacher and the rest as independent learning. Therefore, it is important that you enjoy this subject and that you start to practice your study skills as early as possible. Some subjects have significant maths content (for example business, psychology, economics); others require strong essay writing skills (for example history, English). Think about the study skills and underpinning knowledge you will require in this subject </a:t>
            </a:r>
            <a:r>
              <a:rPr kumimoji="0" lang="en-GB" altLang="en-US" sz="1600" b="0" i="0" u="none" strike="noStrike" cap="none" normalizeH="0" baseline="0" dirty="0">
                <a:ln>
                  <a:noFill/>
                </a:ln>
                <a:solidFill>
                  <a:srgbClr val="000000"/>
                </a:solidFill>
                <a:effectLst/>
                <a:latin typeface="Calibri" panose="020F0502020204030204" pitchFamily="34" charset="0"/>
                <a:ea typeface="Arial Bold" panose="020B0704020202020204" pitchFamily="34" charset="0"/>
                <a:cs typeface="Arial Bold" panose="020B0704020202020204" pitchFamily="34" charset="0"/>
              </a:rPr>
              <a:t>–</a:t>
            </a:r>
            <a:r>
              <a:rPr kumimoji="0" lang="en-GB" altLang="en-US" sz="1600" b="0" i="0" u="none" strike="noStrike" cap="none" normalizeH="0" baseline="0" dirty="0">
                <a:ln>
                  <a:noFill/>
                </a:ln>
                <a:solidFill>
                  <a:srgbClr val="000000"/>
                </a:solidFill>
                <a:effectLst/>
                <a:latin typeface="Trebuchet MS" panose="020B0603020202020204" pitchFamily="34" charset="0"/>
                <a:ea typeface="Arial Bold" panose="020B0704020202020204" pitchFamily="34" charset="0"/>
                <a:cs typeface="Arial Bold" panose="020B0704020202020204" pitchFamily="34" charset="0"/>
              </a:rPr>
              <a:t> not just the title.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rgbClr val="000000"/>
                </a:solidFill>
                <a:effectLst/>
                <a:latin typeface="Trebuchet MS" panose="020B0603020202020204" pitchFamily="34" charset="0"/>
                <a:ea typeface="Arial Bold" panose="020B0704020202020204" pitchFamily="34" charset="0"/>
                <a:cs typeface="Arial Bold" panose="020B0704020202020204" pitchFamily="34" charset="0"/>
              </a:rPr>
              <a:t>If after completing this project you think this may not be your ideal choice, you can ask to transfer to another subject at the start of term, as long as you have the entry requirements and it fits alongside your other choices on the </a:t>
            </a:r>
            <a:r>
              <a:rPr lang="en-GB" altLang="en-US" sz="1600" dirty="0">
                <a:solidFill>
                  <a:srgbClr val="000000"/>
                </a:solidFill>
                <a:latin typeface="Trebuchet MS" panose="020B0603020202020204" pitchFamily="34" charset="0"/>
                <a:ea typeface="Arial Bold" panose="020B0704020202020204" pitchFamily="34" charset="0"/>
                <a:cs typeface="Arial Bold" panose="020B0704020202020204" pitchFamily="34" charset="0"/>
              </a:rPr>
              <a:t>M</a:t>
            </a:r>
            <a:r>
              <a:rPr kumimoji="0" lang="en-GB" altLang="en-US" sz="1600" b="0" i="0" u="none" strike="noStrike" cap="none" normalizeH="0" baseline="0" dirty="0">
                <a:ln>
                  <a:noFill/>
                </a:ln>
                <a:solidFill>
                  <a:srgbClr val="000000"/>
                </a:solidFill>
                <a:effectLst/>
                <a:latin typeface="Trebuchet MS" panose="020B0603020202020204" pitchFamily="34" charset="0"/>
                <a:ea typeface="Arial Bold" panose="020B0704020202020204" pitchFamily="34" charset="0"/>
                <a:cs typeface="Arial Bold" panose="020B0704020202020204" pitchFamily="34" charset="0"/>
              </a:rPr>
              <a:t>atrix (timetable). If you do decide to change subject, you will be required to complete the transition project for your new choice too.</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rgbClr val="000000"/>
                </a:solidFill>
                <a:effectLst/>
                <a:latin typeface="Trebuchet MS" panose="020B0603020202020204" pitchFamily="34" charset="0"/>
                <a:ea typeface="Arial Bold" panose="020B0704020202020204" pitchFamily="34" charset="0"/>
                <a:cs typeface="Arial Bold" panose="020B0704020202020204" pitchFamily="34" charset="0"/>
              </a:rPr>
              <a:t>This is also your first taste of Flipped Learning and elements will be used within your first week of lessons.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rgbClr val="000000"/>
                </a:solidFill>
                <a:effectLst/>
                <a:latin typeface="Trebuchet MS" panose="020B0603020202020204" pitchFamily="34" charset="0"/>
                <a:ea typeface="Arial Bold" panose="020B0704020202020204" pitchFamily="34" charset="0"/>
                <a:cs typeface="Arial Bold" panose="020B0704020202020204" pitchFamily="34" charset="0"/>
              </a:rPr>
              <a:t>Please ensure your name, student number and subject are clearly noted on each page and bring it with you to hand in at Induction.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rgbClr val="000000"/>
                </a:solidFill>
                <a:effectLst/>
                <a:latin typeface="Trebuchet MS" panose="020B0603020202020204" pitchFamily="34" charset="0"/>
                <a:ea typeface="Arial Bold" panose="020B0704020202020204" pitchFamily="34" charset="0"/>
                <a:cs typeface="Arial Bold" panose="020B0704020202020204" pitchFamily="34" charset="0"/>
              </a:rPr>
              <a:t>Have a good summer and we look forward to seeing you in September.</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800" dirty="0">
              <a:solidFill>
                <a:srgbClr val="000000"/>
              </a:solidFill>
              <a:latin typeface="Trebuchet MS" panose="020B0603020202020204" pitchFamily="34" charset="0"/>
              <a:cs typeface="Arial Bold" panose="020B0704020202020204" pitchFamily="34" charset="0"/>
            </a:endParaRPr>
          </a:p>
          <a:p>
            <a:endParaRPr lang="en-GB" dirty="0"/>
          </a:p>
        </p:txBody>
      </p:sp>
    </p:spTree>
    <p:extLst>
      <p:ext uri="{BB962C8B-B14F-4D97-AF65-F5344CB8AC3E}">
        <p14:creationId xmlns:p14="http://schemas.microsoft.com/office/powerpoint/2010/main" val="3840955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79E2AA5D-BBF3-CEAE-4011-1E631DFA165B}"/>
              </a:ext>
            </a:extLst>
          </p:cNvPr>
          <p:cNvSpPr txBox="1"/>
          <p:nvPr/>
        </p:nvSpPr>
        <p:spPr>
          <a:xfrm>
            <a:off x="1518863" y="1726834"/>
            <a:ext cx="9474453" cy="295465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HOW TO SUBMIT:</a:t>
            </a:r>
            <a:r>
              <a:rPr kumimoji="0" lang="en-GB" altLang="en-US" sz="1800" b="0" i="0" u="none" strike="noStrike" cap="none" normalizeH="0" baseline="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Please print your completed project and bring a copy with you to Induction.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If you don’t have access to a printer, electronic copies can be emailed as an attachment to </a:t>
            </a:r>
            <a:r>
              <a:rPr kumimoji="0" lang="en-GB" altLang="en-US" sz="1800" b="0" i="0" u="none" strike="noStrike" cap="none" normalizeH="0" baseline="0" bmk="_Hlk107392834">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hlinkClick r:id="rId3"/>
              </a:rPr>
              <a:t>l3_criminology@chichester.ac.uk</a:t>
            </a:r>
            <a:r>
              <a:rPr kumimoji="0" lang="en-GB" altLang="en-US" sz="1800" b="0" i="0" u="none" strike="noStrike" cap="none" normalizeH="0" baseline="0" bmk="_Hlk107392834">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a:t>
            </a:r>
            <a:r>
              <a:rPr kumimoji="0" lang="en-GB" altLang="en-US" sz="1800" b="0" i="0" u="none" strike="noStrike" cap="none" normalizeH="0" baseline="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with the email clearly labelled ‘Criminology Summer Project’ prior to Induction.</a:t>
            </a:r>
            <a:r>
              <a:rPr kumimoji="0" lang="en-GB" altLang="en-US" sz="2000" b="0" i="0" u="none" strike="noStrike" cap="none" normalizeH="0" baseline="0">
                <a:ln>
                  <a:noFill/>
                </a:ln>
                <a:solidFill>
                  <a:schemeClr val="tx1"/>
                </a:solidFill>
                <a:effectLst/>
              </a:rPr>
              <a:t> </a:t>
            </a:r>
            <a:endParaRPr kumimoji="0" lang="en-GB" altLang="en-US" sz="32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800">
              <a:solidFill>
                <a:srgbClr val="000000"/>
              </a:solidFill>
              <a:latin typeface="Trebuchet MS" panose="020B0603020202020204" pitchFamily="34" charset="0"/>
              <a:cs typeface="Arial Bold" panose="020B0704020202020204" pitchFamily="34" charset="0"/>
            </a:endParaRPr>
          </a:p>
          <a:p>
            <a:endParaRPr lang="en-GB"/>
          </a:p>
        </p:txBody>
      </p:sp>
      <p:sp>
        <p:nvSpPr>
          <p:cNvPr id="4" name="Rectangle 2">
            <a:extLst>
              <a:ext uri="{FF2B5EF4-FFF2-40B4-BE49-F238E27FC236}">
                <a16:creationId xmlns:a16="http://schemas.microsoft.com/office/drawing/2014/main" id="{EFC44AA8-3DE3-3C39-69DF-A8989DA3A155}"/>
              </a:ext>
            </a:extLst>
          </p:cNvPr>
          <p:cNvSpPr>
            <a:spLocks noChangeArrowheads="1"/>
          </p:cNvSpPr>
          <p:nvPr/>
        </p:nvSpPr>
        <p:spPr bwMode="auto">
          <a:xfrm>
            <a:off x="2862269" y="413659"/>
            <a:ext cx="7608988"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en-US" sz="4000" b="0"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L3 Criminology Summer Project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555120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7E6C5-F3CF-44B7-8024-961B8D48B3C0}"/>
              </a:ext>
            </a:extLst>
          </p:cNvPr>
          <p:cNvSpPr>
            <a:spLocks noGrp="1"/>
          </p:cNvSpPr>
          <p:nvPr>
            <p:ph type="ctrTitle"/>
          </p:nvPr>
        </p:nvSpPr>
        <p:spPr/>
        <p:txBody>
          <a:bodyPr/>
          <a:lstStyle/>
          <a:p>
            <a:pPr algn="ctr"/>
            <a:r>
              <a:rPr lang="en-GB" b="1">
                <a:solidFill>
                  <a:schemeClr val="tx1"/>
                </a:solidFill>
              </a:rPr>
              <a:t>Criminology Transition Project</a:t>
            </a:r>
          </a:p>
        </p:txBody>
      </p:sp>
    </p:spTree>
    <p:extLst>
      <p:ext uri="{BB962C8B-B14F-4D97-AF65-F5344CB8AC3E}">
        <p14:creationId xmlns:p14="http://schemas.microsoft.com/office/powerpoint/2010/main" val="1206172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191877" y="1625878"/>
            <a:ext cx="2304256" cy="100811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defTabSz="457200"/>
            <a:r>
              <a:rPr lang="en-GB" sz="2000">
                <a:solidFill>
                  <a:prstClr val="black"/>
                </a:solidFill>
                <a:latin typeface="Trebuchet MS" panose="020B0603020202020204"/>
              </a:rPr>
              <a:t>Spitting in Public</a:t>
            </a:r>
          </a:p>
        </p:txBody>
      </p:sp>
      <p:sp>
        <p:nvSpPr>
          <p:cNvPr id="7" name="Rounded Rectangle 6"/>
          <p:cNvSpPr/>
          <p:nvPr/>
        </p:nvSpPr>
        <p:spPr>
          <a:xfrm>
            <a:off x="9813221" y="2924944"/>
            <a:ext cx="2304256" cy="100811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defTabSz="457200"/>
            <a:r>
              <a:rPr lang="en-GB" sz="2000">
                <a:solidFill>
                  <a:prstClr val="black"/>
                </a:solidFill>
                <a:latin typeface="Trebuchet MS" panose="020B0603020202020204"/>
              </a:rPr>
              <a:t>Supply of Class A Drugs</a:t>
            </a:r>
          </a:p>
        </p:txBody>
      </p:sp>
      <p:sp>
        <p:nvSpPr>
          <p:cNvPr id="8" name="Rounded Rectangle 7"/>
          <p:cNvSpPr/>
          <p:nvPr/>
        </p:nvSpPr>
        <p:spPr>
          <a:xfrm>
            <a:off x="4586883" y="4326111"/>
            <a:ext cx="2304256" cy="100811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defTabSz="457200"/>
            <a:r>
              <a:rPr lang="en-GB" sz="2000">
                <a:solidFill>
                  <a:prstClr val="black"/>
                </a:solidFill>
                <a:latin typeface="Trebuchet MS" panose="020B0603020202020204"/>
              </a:rPr>
              <a:t>Murder</a:t>
            </a:r>
          </a:p>
        </p:txBody>
      </p:sp>
      <p:sp>
        <p:nvSpPr>
          <p:cNvPr id="9" name="Rounded Rectangle 8"/>
          <p:cNvSpPr/>
          <p:nvPr/>
        </p:nvSpPr>
        <p:spPr>
          <a:xfrm>
            <a:off x="7204019" y="5655424"/>
            <a:ext cx="2304256" cy="100811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defTabSz="457200"/>
            <a:r>
              <a:rPr lang="en-GB" sz="2000">
                <a:solidFill>
                  <a:prstClr val="black"/>
                </a:solidFill>
                <a:latin typeface="Trebuchet MS" panose="020B0603020202020204"/>
              </a:rPr>
              <a:t>Fraud</a:t>
            </a:r>
          </a:p>
        </p:txBody>
      </p:sp>
      <p:sp>
        <p:nvSpPr>
          <p:cNvPr id="11" name="Rounded Rectangle 10"/>
          <p:cNvSpPr/>
          <p:nvPr/>
        </p:nvSpPr>
        <p:spPr>
          <a:xfrm>
            <a:off x="9813221" y="1575290"/>
            <a:ext cx="2304256" cy="100811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defTabSz="457200"/>
            <a:r>
              <a:rPr lang="en-GB" sz="2000">
                <a:solidFill>
                  <a:prstClr val="black"/>
                </a:solidFill>
                <a:latin typeface="Trebuchet MS" panose="020B0603020202020204"/>
              </a:rPr>
              <a:t>Death by Dangerous Driving</a:t>
            </a:r>
          </a:p>
        </p:txBody>
      </p:sp>
      <p:sp>
        <p:nvSpPr>
          <p:cNvPr id="12" name="Rounded Rectangle 11"/>
          <p:cNvSpPr/>
          <p:nvPr/>
        </p:nvSpPr>
        <p:spPr>
          <a:xfrm>
            <a:off x="7191877" y="2993013"/>
            <a:ext cx="2304256" cy="100811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defTabSz="457200"/>
            <a:r>
              <a:rPr lang="en-GB" sz="2000">
                <a:solidFill>
                  <a:prstClr val="black"/>
                </a:solidFill>
                <a:latin typeface="Trebuchet MS" panose="020B0603020202020204"/>
              </a:rPr>
              <a:t>Cannabis Use</a:t>
            </a:r>
          </a:p>
        </p:txBody>
      </p:sp>
      <p:sp>
        <p:nvSpPr>
          <p:cNvPr id="13" name="Rounded Rectangle 12"/>
          <p:cNvSpPr/>
          <p:nvPr/>
        </p:nvSpPr>
        <p:spPr>
          <a:xfrm>
            <a:off x="4572358" y="1625878"/>
            <a:ext cx="2304256" cy="100811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defTabSz="457200"/>
            <a:r>
              <a:rPr lang="en-GB" sz="2000">
                <a:solidFill>
                  <a:prstClr val="black"/>
                </a:solidFill>
                <a:latin typeface="Trebuchet MS" panose="020B0603020202020204"/>
              </a:rPr>
              <a:t>Organised Crime</a:t>
            </a:r>
          </a:p>
        </p:txBody>
      </p:sp>
      <p:sp>
        <p:nvSpPr>
          <p:cNvPr id="14" name="Rounded Rectangle 13"/>
          <p:cNvSpPr/>
          <p:nvPr/>
        </p:nvSpPr>
        <p:spPr>
          <a:xfrm>
            <a:off x="4572358" y="3034703"/>
            <a:ext cx="2304256" cy="100811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defTabSz="457200"/>
            <a:r>
              <a:rPr lang="en-GB" sz="2000">
                <a:solidFill>
                  <a:prstClr val="black"/>
                </a:solidFill>
                <a:latin typeface="Trebuchet MS" panose="020B0603020202020204"/>
              </a:rPr>
              <a:t>Drinking Alcohol on Public Transport</a:t>
            </a:r>
          </a:p>
        </p:txBody>
      </p:sp>
      <p:sp>
        <p:nvSpPr>
          <p:cNvPr id="17" name="Rounded Rectangle 16"/>
          <p:cNvSpPr/>
          <p:nvPr/>
        </p:nvSpPr>
        <p:spPr>
          <a:xfrm>
            <a:off x="9816366" y="4249197"/>
            <a:ext cx="2304256" cy="100811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defTabSz="457200"/>
            <a:r>
              <a:rPr lang="en-GB" sz="2000">
                <a:solidFill>
                  <a:prstClr val="black"/>
                </a:solidFill>
                <a:latin typeface="Trebuchet MS" panose="020B0603020202020204"/>
              </a:rPr>
              <a:t>Choice of Clothing</a:t>
            </a:r>
          </a:p>
        </p:txBody>
      </p:sp>
      <p:sp>
        <p:nvSpPr>
          <p:cNvPr id="18" name="Rounded Rectangle 17"/>
          <p:cNvSpPr/>
          <p:nvPr/>
        </p:nvSpPr>
        <p:spPr>
          <a:xfrm>
            <a:off x="7191877" y="4288289"/>
            <a:ext cx="2304256" cy="100811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defTabSz="457200"/>
            <a:r>
              <a:rPr lang="en-GB" sz="2000">
                <a:solidFill>
                  <a:prstClr val="black"/>
                </a:solidFill>
                <a:latin typeface="Trebuchet MS" panose="020B0603020202020204"/>
              </a:rPr>
              <a:t>Peaceful Protest</a:t>
            </a:r>
          </a:p>
        </p:txBody>
      </p:sp>
      <p:sp>
        <p:nvSpPr>
          <p:cNvPr id="19" name="Rounded Rectangle 18"/>
          <p:cNvSpPr/>
          <p:nvPr/>
        </p:nvSpPr>
        <p:spPr>
          <a:xfrm>
            <a:off x="4612283" y="5655424"/>
            <a:ext cx="2304256" cy="100811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defTabSz="457200"/>
            <a:r>
              <a:rPr lang="en-GB" sz="2000">
                <a:solidFill>
                  <a:prstClr val="black"/>
                </a:solidFill>
                <a:latin typeface="Trebuchet MS" panose="020B0603020202020204"/>
              </a:rPr>
              <a:t>Swearing</a:t>
            </a:r>
          </a:p>
        </p:txBody>
      </p:sp>
      <p:sp>
        <p:nvSpPr>
          <p:cNvPr id="20" name="Rounded Rectangle 19"/>
          <p:cNvSpPr/>
          <p:nvPr/>
        </p:nvSpPr>
        <p:spPr>
          <a:xfrm>
            <a:off x="9816366" y="5655424"/>
            <a:ext cx="2304256" cy="100811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defTabSz="457200"/>
            <a:r>
              <a:rPr lang="en-GB" sz="2000">
                <a:solidFill>
                  <a:prstClr val="black"/>
                </a:solidFill>
                <a:latin typeface="Trebuchet MS" panose="020B0603020202020204"/>
              </a:rPr>
              <a:t>Body Odour</a:t>
            </a:r>
          </a:p>
        </p:txBody>
      </p:sp>
      <p:sp>
        <p:nvSpPr>
          <p:cNvPr id="2" name="Rectangle 1">
            <a:extLst>
              <a:ext uri="{FF2B5EF4-FFF2-40B4-BE49-F238E27FC236}">
                <a16:creationId xmlns:a16="http://schemas.microsoft.com/office/drawing/2014/main" id="{8069910F-7C2A-45E4-924C-AAA914A41F5F}"/>
              </a:ext>
            </a:extLst>
          </p:cNvPr>
          <p:cNvSpPr/>
          <p:nvPr/>
        </p:nvSpPr>
        <p:spPr>
          <a:xfrm>
            <a:off x="1603843" y="194464"/>
            <a:ext cx="8470011" cy="923330"/>
          </a:xfrm>
          <a:prstGeom prst="rect">
            <a:avLst/>
          </a:prstGeom>
          <a:noFill/>
        </p:spPr>
        <p:txBody>
          <a:bodyPr wrap="none" lIns="91440" tIns="45720" rIns="91440" bIns="45720">
            <a:spAutoFit/>
          </a:bodyPr>
          <a:lstStyle/>
          <a:p>
            <a:pPr algn="ctr"/>
            <a:r>
              <a:rPr lang="en-US" sz="5400" b="1" cap="none" spc="0">
                <a:ln w="12700">
                  <a:solidFill>
                    <a:schemeClr val="accent3">
                      <a:lumMod val="50000"/>
                    </a:schemeClr>
                  </a:solidFill>
                  <a:prstDash val="solid"/>
                </a:ln>
                <a:effectLst>
                  <a:innerShdw blurRad="177800">
                    <a:schemeClr val="accent3">
                      <a:lumMod val="50000"/>
                    </a:schemeClr>
                  </a:innerShdw>
                </a:effectLst>
              </a:rPr>
              <a:t>Task 1: Crime or Deviant?</a:t>
            </a:r>
          </a:p>
        </p:txBody>
      </p:sp>
      <p:sp>
        <p:nvSpPr>
          <p:cNvPr id="5" name="TextBox 4">
            <a:extLst>
              <a:ext uri="{FF2B5EF4-FFF2-40B4-BE49-F238E27FC236}">
                <a16:creationId xmlns:a16="http://schemas.microsoft.com/office/drawing/2014/main" id="{5A8CB231-5350-4645-8327-982F18C533C2}"/>
              </a:ext>
            </a:extLst>
          </p:cNvPr>
          <p:cNvSpPr txBox="1"/>
          <p:nvPr/>
        </p:nvSpPr>
        <p:spPr>
          <a:xfrm>
            <a:off x="170510" y="1600468"/>
            <a:ext cx="4298033" cy="5078313"/>
          </a:xfrm>
          <a:prstGeom prst="rect">
            <a:avLst/>
          </a:prstGeom>
          <a:noFill/>
        </p:spPr>
        <p:txBody>
          <a:bodyPr wrap="square" rtlCol="0">
            <a:spAutoFit/>
          </a:bodyPr>
          <a:lstStyle/>
          <a:p>
            <a:pPr marL="342900" indent="-342900">
              <a:buAutoNum type="arabicPeriod"/>
            </a:pPr>
            <a:r>
              <a:rPr lang="en-GB"/>
              <a:t>Explain what is meant by crime and what is meant by deviance</a:t>
            </a:r>
          </a:p>
          <a:p>
            <a:pPr marL="342900" indent="-342900">
              <a:buAutoNum type="arabicPeriod"/>
            </a:pPr>
            <a:endParaRPr lang="en-GB"/>
          </a:p>
          <a:p>
            <a:pPr marL="342900" indent="-342900">
              <a:buAutoNum type="arabicPeriod"/>
            </a:pPr>
            <a:r>
              <a:rPr lang="en-GB"/>
              <a:t>For each action, allocate whether it is a crime or whether it is seen as deviant</a:t>
            </a:r>
          </a:p>
          <a:p>
            <a:pPr marL="342900" indent="-342900">
              <a:buAutoNum type="arabicPeriod"/>
            </a:pPr>
            <a:endParaRPr lang="en-GB"/>
          </a:p>
          <a:p>
            <a:pPr marL="342900" indent="-342900">
              <a:buAutoNum type="arabicPeriod"/>
            </a:pPr>
            <a:endParaRPr lang="en-GB"/>
          </a:p>
          <a:p>
            <a:pPr marL="342900" indent="-342900">
              <a:buAutoNum type="arabicPeriod"/>
            </a:pPr>
            <a:r>
              <a:rPr lang="en-GB"/>
              <a:t>Choose at least two crimes and research the punishments that your chosen crime carries. Do you agree with the punishments and why?</a:t>
            </a:r>
          </a:p>
          <a:p>
            <a:pPr marL="342900" indent="-342900">
              <a:buAutoNum type="arabicPeriod"/>
            </a:pPr>
            <a:endParaRPr lang="en-GB"/>
          </a:p>
          <a:p>
            <a:pPr marL="342900" indent="-342900">
              <a:buAutoNum type="arabicPeriod"/>
            </a:pPr>
            <a:r>
              <a:rPr lang="en-GB"/>
              <a:t>Choose at least two deviant acts and describe what sanctions can occur for deviant acts</a:t>
            </a:r>
          </a:p>
          <a:p>
            <a:pPr marL="342900" indent="-342900">
              <a:buAutoNum type="arabicPeriod"/>
            </a:pPr>
            <a:endParaRPr lang="en-GB"/>
          </a:p>
          <a:p>
            <a:pPr marL="342900" indent="-342900">
              <a:buAutoNum type="arabicPeriod"/>
            </a:pPr>
            <a:endParaRPr lang="en-GB"/>
          </a:p>
        </p:txBody>
      </p:sp>
    </p:spTree>
    <p:extLst>
      <p:ext uri="{BB962C8B-B14F-4D97-AF65-F5344CB8AC3E}">
        <p14:creationId xmlns:p14="http://schemas.microsoft.com/office/powerpoint/2010/main" val="3199434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69910F-7C2A-45E4-924C-AAA914A41F5F}"/>
              </a:ext>
            </a:extLst>
          </p:cNvPr>
          <p:cNvSpPr/>
          <p:nvPr/>
        </p:nvSpPr>
        <p:spPr>
          <a:xfrm>
            <a:off x="1146187" y="143664"/>
            <a:ext cx="8556614" cy="1754326"/>
          </a:xfrm>
          <a:prstGeom prst="rect">
            <a:avLst/>
          </a:prstGeom>
          <a:noFill/>
        </p:spPr>
        <p:txBody>
          <a:bodyPr wrap="square" lIns="91440" tIns="45720" rIns="91440" bIns="45720">
            <a:spAutoFit/>
          </a:bodyPr>
          <a:lstStyle/>
          <a:p>
            <a:pPr algn="ctr"/>
            <a:r>
              <a:rPr lang="en-US" sz="5400" b="1" cap="none" spc="0">
                <a:ln w="12700">
                  <a:solidFill>
                    <a:schemeClr val="accent3">
                      <a:lumMod val="50000"/>
                    </a:schemeClr>
                  </a:solidFill>
                  <a:prstDash val="solid"/>
                </a:ln>
                <a:effectLst>
                  <a:innerShdw blurRad="177800">
                    <a:schemeClr val="accent3">
                      <a:lumMod val="50000"/>
                    </a:schemeClr>
                  </a:innerShdw>
                </a:effectLst>
              </a:rPr>
              <a:t>Task </a:t>
            </a:r>
            <a:r>
              <a:rPr lang="en-US" sz="5400" b="1">
                <a:ln w="12700">
                  <a:solidFill>
                    <a:schemeClr val="accent3">
                      <a:lumMod val="50000"/>
                    </a:schemeClr>
                  </a:solidFill>
                  <a:prstDash val="solid"/>
                </a:ln>
                <a:effectLst>
                  <a:innerShdw blurRad="177800">
                    <a:schemeClr val="accent3">
                      <a:lumMod val="50000"/>
                    </a:schemeClr>
                  </a:innerShdw>
                </a:effectLst>
              </a:rPr>
              <a:t>2</a:t>
            </a:r>
            <a:r>
              <a:rPr lang="en-US" sz="5400" b="1" cap="none" spc="0">
                <a:ln w="12700">
                  <a:solidFill>
                    <a:schemeClr val="accent3">
                      <a:lumMod val="50000"/>
                    </a:schemeClr>
                  </a:solidFill>
                  <a:prstDash val="solid"/>
                </a:ln>
                <a:effectLst>
                  <a:innerShdw blurRad="177800">
                    <a:schemeClr val="accent3">
                      <a:lumMod val="50000"/>
                    </a:schemeClr>
                  </a:innerShdw>
                </a:effectLst>
              </a:rPr>
              <a:t>: </a:t>
            </a:r>
            <a:r>
              <a:rPr lang="en-GB" sz="5400" b="1" cap="none" spc="0">
                <a:ln w="12700">
                  <a:solidFill>
                    <a:schemeClr val="accent3">
                      <a:lumMod val="50000"/>
                    </a:schemeClr>
                  </a:solidFill>
                  <a:prstDash val="solid"/>
                </a:ln>
                <a:effectLst>
                  <a:innerShdw blurRad="177800">
                    <a:schemeClr val="accent3">
                      <a:lumMod val="50000"/>
                    </a:schemeClr>
                  </a:innerShdw>
                </a:effectLst>
              </a:rPr>
              <a:t>Why</a:t>
            </a:r>
            <a:r>
              <a:rPr lang="en-GB" sz="5400" b="1">
                <a:ln w="12700">
                  <a:solidFill>
                    <a:schemeClr val="accent3">
                      <a:lumMod val="50000"/>
                    </a:schemeClr>
                  </a:solidFill>
                  <a:prstDash val="solid"/>
                </a:ln>
                <a:effectLst>
                  <a:innerShdw blurRad="177800">
                    <a:schemeClr val="accent3">
                      <a:lumMod val="50000"/>
                    </a:schemeClr>
                  </a:innerShdw>
                </a:effectLst>
              </a:rPr>
              <a:t> do people not report crime</a:t>
            </a:r>
            <a:r>
              <a:rPr lang="en-GB" sz="5400" b="1"/>
              <a:t>? </a:t>
            </a:r>
            <a:endParaRPr lang="en-US" sz="5400" b="1" cap="none" spc="0">
              <a:ln w="12700">
                <a:solidFill>
                  <a:schemeClr val="accent3">
                    <a:lumMod val="50000"/>
                  </a:schemeClr>
                </a:solidFill>
                <a:prstDash val="solid"/>
              </a:ln>
              <a:effectLst>
                <a:innerShdw blurRad="177800">
                  <a:schemeClr val="accent3">
                    <a:lumMod val="50000"/>
                  </a:schemeClr>
                </a:innerShdw>
              </a:effectLst>
            </a:endParaRPr>
          </a:p>
        </p:txBody>
      </p:sp>
      <p:sp>
        <p:nvSpPr>
          <p:cNvPr id="3" name="TextBox 2">
            <a:extLst>
              <a:ext uri="{FF2B5EF4-FFF2-40B4-BE49-F238E27FC236}">
                <a16:creationId xmlns:a16="http://schemas.microsoft.com/office/drawing/2014/main" id="{D0C22D1E-61E2-46D3-8152-C5602824ABCD}"/>
              </a:ext>
            </a:extLst>
          </p:cNvPr>
          <p:cNvSpPr txBox="1"/>
          <p:nvPr/>
        </p:nvSpPr>
        <p:spPr>
          <a:xfrm>
            <a:off x="546100" y="2044700"/>
            <a:ext cx="10312400" cy="369332"/>
          </a:xfrm>
          <a:prstGeom prst="rect">
            <a:avLst/>
          </a:prstGeom>
          <a:noFill/>
        </p:spPr>
        <p:txBody>
          <a:bodyPr wrap="square" rtlCol="0">
            <a:spAutoFit/>
          </a:bodyPr>
          <a:lstStyle/>
          <a:p>
            <a:endParaRPr lang="en-GB"/>
          </a:p>
        </p:txBody>
      </p:sp>
      <p:sp>
        <p:nvSpPr>
          <p:cNvPr id="4" name="TextBox 3">
            <a:extLst>
              <a:ext uri="{FF2B5EF4-FFF2-40B4-BE49-F238E27FC236}">
                <a16:creationId xmlns:a16="http://schemas.microsoft.com/office/drawing/2014/main" id="{C5964DF8-7EDA-4770-A2DE-9E1DA9F8C00A}"/>
              </a:ext>
            </a:extLst>
          </p:cNvPr>
          <p:cNvSpPr txBox="1"/>
          <p:nvPr/>
        </p:nvSpPr>
        <p:spPr>
          <a:xfrm>
            <a:off x="1016000" y="2229366"/>
            <a:ext cx="8597900" cy="3416320"/>
          </a:xfrm>
          <a:prstGeom prst="rect">
            <a:avLst/>
          </a:prstGeom>
          <a:noFill/>
        </p:spPr>
        <p:txBody>
          <a:bodyPr wrap="square" rtlCol="0">
            <a:spAutoFit/>
          </a:bodyPr>
          <a:lstStyle/>
          <a:p>
            <a:r>
              <a:rPr lang="en-GB"/>
              <a:t>Read this article: </a:t>
            </a:r>
            <a:r>
              <a:rPr lang="en-GB">
                <a:hlinkClick r:id="rId2"/>
              </a:rPr>
              <a:t>https://www.bbc.co.uk/news/uk-51408921</a:t>
            </a:r>
            <a:endParaRPr lang="en-GB"/>
          </a:p>
          <a:p>
            <a:endParaRPr lang="en-GB"/>
          </a:p>
          <a:p>
            <a:r>
              <a:rPr lang="en-GB"/>
              <a:t>This article highlights that not all crimes are reported to the police by victims. There are a variety of reasons why people may not report crimes to the police. Using this article and your own research, complete the following:</a:t>
            </a:r>
          </a:p>
          <a:p>
            <a:endParaRPr lang="en-GB"/>
          </a:p>
          <a:p>
            <a:r>
              <a:rPr lang="en-GB"/>
              <a:t>1. Describe why victims may not report crimes they have suffered from suggesting at least five reasons why they may not.</a:t>
            </a:r>
          </a:p>
          <a:p>
            <a:endParaRPr lang="en-GB"/>
          </a:p>
          <a:p>
            <a:r>
              <a:rPr lang="en-GB"/>
              <a:t>2. Suggest what possible consequences could occur from victims not reporting crime. Consider wider consequences than those which impact on the victim themselves.</a:t>
            </a:r>
          </a:p>
        </p:txBody>
      </p:sp>
    </p:spTree>
    <p:extLst>
      <p:ext uri="{BB962C8B-B14F-4D97-AF65-F5344CB8AC3E}">
        <p14:creationId xmlns:p14="http://schemas.microsoft.com/office/powerpoint/2010/main" val="264864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69910F-7C2A-45E4-924C-AAA914A41F5F}"/>
              </a:ext>
            </a:extLst>
          </p:cNvPr>
          <p:cNvSpPr/>
          <p:nvPr/>
        </p:nvSpPr>
        <p:spPr>
          <a:xfrm>
            <a:off x="1146187" y="143664"/>
            <a:ext cx="8556614" cy="1754326"/>
          </a:xfrm>
          <a:prstGeom prst="rect">
            <a:avLst/>
          </a:prstGeom>
          <a:noFill/>
        </p:spPr>
        <p:txBody>
          <a:bodyPr wrap="square" lIns="91440" tIns="45720" rIns="91440" bIns="45720">
            <a:spAutoFit/>
          </a:bodyPr>
          <a:lstStyle/>
          <a:p>
            <a:pPr algn="ctr"/>
            <a:r>
              <a:rPr lang="en-US" sz="5400" b="1" cap="none" spc="0">
                <a:ln w="12700">
                  <a:solidFill>
                    <a:schemeClr val="accent3">
                      <a:lumMod val="50000"/>
                    </a:schemeClr>
                  </a:solidFill>
                  <a:prstDash val="solid"/>
                </a:ln>
                <a:effectLst>
                  <a:innerShdw blurRad="177800">
                    <a:schemeClr val="accent3">
                      <a:lumMod val="50000"/>
                    </a:schemeClr>
                  </a:innerShdw>
                </a:effectLst>
              </a:rPr>
              <a:t>Task 3: </a:t>
            </a:r>
            <a:r>
              <a:rPr lang="en-GB" sz="5400" b="1" cap="none" spc="0">
                <a:ln w="12700">
                  <a:solidFill>
                    <a:schemeClr val="accent3">
                      <a:lumMod val="50000"/>
                    </a:schemeClr>
                  </a:solidFill>
                  <a:prstDash val="solid"/>
                </a:ln>
                <a:effectLst>
                  <a:innerShdw blurRad="177800">
                    <a:schemeClr val="accent3">
                      <a:lumMod val="50000"/>
                    </a:schemeClr>
                  </a:innerShdw>
                </a:effectLst>
              </a:rPr>
              <a:t>A career in Criminology</a:t>
            </a:r>
            <a:r>
              <a:rPr lang="en-GB" sz="5400" b="1"/>
              <a:t>? </a:t>
            </a:r>
            <a:endParaRPr lang="en-US" sz="5400" b="1" cap="none" spc="0">
              <a:ln w="12700">
                <a:solidFill>
                  <a:schemeClr val="accent3">
                    <a:lumMod val="50000"/>
                  </a:schemeClr>
                </a:solidFill>
                <a:prstDash val="solid"/>
              </a:ln>
              <a:effectLst>
                <a:innerShdw blurRad="177800">
                  <a:schemeClr val="accent3">
                    <a:lumMod val="50000"/>
                  </a:schemeClr>
                </a:innerShdw>
              </a:effectLst>
            </a:endParaRPr>
          </a:p>
        </p:txBody>
      </p:sp>
      <p:sp>
        <p:nvSpPr>
          <p:cNvPr id="3" name="TextBox 2">
            <a:extLst>
              <a:ext uri="{FF2B5EF4-FFF2-40B4-BE49-F238E27FC236}">
                <a16:creationId xmlns:a16="http://schemas.microsoft.com/office/drawing/2014/main" id="{D0C22D1E-61E2-46D3-8152-C5602824ABCD}"/>
              </a:ext>
            </a:extLst>
          </p:cNvPr>
          <p:cNvSpPr txBox="1"/>
          <p:nvPr/>
        </p:nvSpPr>
        <p:spPr>
          <a:xfrm>
            <a:off x="546100" y="2044700"/>
            <a:ext cx="10312400" cy="369332"/>
          </a:xfrm>
          <a:prstGeom prst="rect">
            <a:avLst/>
          </a:prstGeom>
          <a:noFill/>
        </p:spPr>
        <p:txBody>
          <a:bodyPr wrap="square" rtlCol="0">
            <a:spAutoFit/>
          </a:bodyPr>
          <a:lstStyle/>
          <a:p>
            <a:endParaRPr lang="en-GB"/>
          </a:p>
        </p:txBody>
      </p:sp>
      <p:sp>
        <p:nvSpPr>
          <p:cNvPr id="6" name="TextBox 5">
            <a:extLst>
              <a:ext uri="{FF2B5EF4-FFF2-40B4-BE49-F238E27FC236}">
                <a16:creationId xmlns:a16="http://schemas.microsoft.com/office/drawing/2014/main" id="{CE94A2A4-C2C4-40C8-AE7F-976730491606}"/>
              </a:ext>
            </a:extLst>
          </p:cNvPr>
          <p:cNvSpPr txBox="1"/>
          <p:nvPr/>
        </p:nvSpPr>
        <p:spPr>
          <a:xfrm rot="20751365">
            <a:off x="264656" y="2390218"/>
            <a:ext cx="3310305" cy="830997"/>
          </a:xfrm>
          <a:prstGeom prst="rect">
            <a:avLst/>
          </a:prstGeom>
          <a:solidFill>
            <a:srgbClr val="FFFF00"/>
          </a:solidFill>
        </p:spPr>
        <p:txBody>
          <a:bodyPr wrap="square" rtlCol="0">
            <a:spAutoFit/>
          </a:bodyPr>
          <a:lstStyle/>
          <a:p>
            <a:r>
              <a:rPr lang="en-GB" sz="2400"/>
              <a:t>Social worker in the criminal justice sector</a:t>
            </a:r>
          </a:p>
        </p:txBody>
      </p:sp>
      <p:sp>
        <p:nvSpPr>
          <p:cNvPr id="7" name="TextBox 6">
            <a:extLst>
              <a:ext uri="{FF2B5EF4-FFF2-40B4-BE49-F238E27FC236}">
                <a16:creationId xmlns:a16="http://schemas.microsoft.com/office/drawing/2014/main" id="{094EB465-AB75-4A48-8FD1-9D344E5595EA}"/>
              </a:ext>
            </a:extLst>
          </p:cNvPr>
          <p:cNvSpPr txBox="1"/>
          <p:nvPr/>
        </p:nvSpPr>
        <p:spPr>
          <a:xfrm rot="21402205">
            <a:off x="546070" y="3967189"/>
            <a:ext cx="2626073" cy="461665"/>
          </a:xfrm>
          <a:prstGeom prst="rect">
            <a:avLst/>
          </a:prstGeom>
          <a:solidFill>
            <a:srgbClr val="FFC000"/>
          </a:solidFill>
        </p:spPr>
        <p:txBody>
          <a:bodyPr wrap="square" rtlCol="0">
            <a:spAutoFit/>
          </a:bodyPr>
          <a:lstStyle/>
          <a:p>
            <a:r>
              <a:rPr lang="en-GB" sz="2400"/>
              <a:t>Probation officer</a:t>
            </a:r>
          </a:p>
        </p:txBody>
      </p:sp>
      <p:sp>
        <p:nvSpPr>
          <p:cNvPr id="8" name="TextBox 7">
            <a:extLst>
              <a:ext uri="{FF2B5EF4-FFF2-40B4-BE49-F238E27FC236}">
                <a16:creationId xmlns:a16="http://schemas.microsoft.com/office/drawing/2014/main" id="{E8DE3DC8-2908-4821-BD90-2B0F0FAC426B}"/>
              </a:ext>
            </a:extLst>
          </p:cNvPr>
          <p:cNvSpPr txBox="1"/>
          <p:nvPr/>
        </p:nvSpPr>
        <p:spPr>
          <a:xfrm>
            <a:off x="7853581" y="3980758"/>
            <a:ext cx="3698439" cy="523220"/>
          </a:xfrm>
          <a:prstGeom prst="rect">
            <a:avLst/>
          </a:prstGeom>
          <a:solidFill>
            <a:schemeClr val="accent4">
              <a:lumMod val="60000"/>
              <a:lumOff val="40000"/>
            </a:schemeClr>
          </a:solidFill>
        </p:spPr>
        <p:txBody>
          <a:bodyPr wrap="square" rtlCol="0">
            <a:spAutoFit/>
          </a:bodyPr>
          <a:lstStyle/>
          <a:p>
            <a:r>
              <a:rPr lang="en-GB" sz="2800"/>
              <a:t>Youth justice worker</a:t>
            </a:r>
          </a:p>
        </p:txBody>
      </p:sp>
      <p:sp>
        <p:nvSpPr>
          <p:cNvPr id="9" name="TextBox 8">
            <a:extLst>
              <a:ext uri="{FF2B5EF4-FFF2-40B4-BE49-F238E27FC236}">
                <a16:creationId xmlns:a16="http://schemas.microsoft.com/office/drawing/2014/main" id="{761C4E0D-B562-4928-B0C9-B026AF29ABB5}"/>
              </a:ext>
            </a:extLst>
          </p:cNvPr>
          <p:cNvSpPr txBox="1"/>
          <p:nvPr/>
        </p:nvSpPr>
        <p:spPr>
          <a:xfrm rot="946467">
            <a:off x="7982889" y="2078868"/>
            <a:ext cx="3934381" cy="830997"/>
          </a:xfrm>
          <a:prstGeom prst="rect">
            <a:avLst/>
          </a:prstGeom>
          <a:solidFill>
            <a:schemeClr val="tx2">
              <a:lumMod val="40000"/>
              <a:lumOff val="60000"/>
            </a:schemeClr>
          </a:solidFill>
        </p:spPr>
        <p:txBody>
          <a:bodyPr wrap="square" rtlCol="0">
            <a:spAutoFit/>
          </a:bodyPr>
          <a:lstStyle/>
          <a:p>
            <a:r>
              <a:rPr lang="en-GB" sz="2400"/>
              <a:t>Community development worker</a:t>
            </a:r>
          </a:p>
        </p:txBody>
      </p:sp>
      <p:sp>
        <p:nvSpPr>
          <p:cNvPr id="10" name="TextBox 9">
            <a:extLst>
              <a:ext uri="{FF2B5EF4-FFF2-40B4-BE49-F238E27FC236}">
                <a16:creationId xmlns:a16="http://schemas.microsoft.com/office/drawing/2014/main" id="{30FD9F9E-10EC-403A-A2E9-C31B8774CBD1}"/>
              </a:ext>
            </a:extLst>
          </p:cNvPr>
          <p:cNvSpPr txBox="1"/>
          <p:nvPr/>
        </p:nvSpPr>
        <p:spPr>
          <a:xfrm rot="20931176">
            <a:off x="7261477" y="5609282"/>
            <a:ext cx="3727589" cy="523220"/>
          </a:xfrm>
          <a:prstGeom prst="rect">
            <a:avLst/>
          </a:prstGeom>
          <a:solidFill>
            <a:schemeClr val="accent3">
              <a:lumMod val="40000"/>
              <a:lumOff val="60000"/>
            </a:schemeClr>
          </a:solidFill>
        </p:spPr>
        <p:txBody>
          <a:bodyPr wrap="square" rtlCol="0">
            <a:spAutoFit/>
          </a:bodyPr>
          <a:lstStyle/>
          <a:p>
            <a:r>
              <a:rPr lang="en-GB" sz="2800"/>
              <a:t>Outreach support</a:t>
            </a:r>
          </a:p>
        </p:txBody>
      </p:sp>
      <p:sp>
        <p:nvSpPr>
          <p:cNvPr id="11" name="TextBox 10">
            <a:extLst>
              <a:ext uri="{FF2B5EF4-FFF2-40B4-BE49-F238E27FC236}">
                <a16:creationId xmlns:a16="http://schemas.microsoft.com/office/drawing/2014/main" id="{60C42C40-915F-4C95-BC97-6DFB0FE4F507}"/>
              </a:ext>
            </a:extLst>
          </p:cNvPr>
          <p:cNvSpPr txBox="1"/>
          <p:nvPr/>
        </p:nvSpPr>
        <p:spPr>
          <a:xfrm>
            <a:off x="5120202" y="5964669"/>
            <a:ext cx="1347409" cy="523220"/>
          </a:xfrm>
          <a:prstGeom prst="rect">
            <a:avLst/>
          </a:prstGeom>
          <a:solidFill>
            <a:srgbClr val="00B0F0"/>
          </a:solidFill>
        </p:spPr>
        <p:txBody>
          <a:bodyPr wrap="square" rtlCol="0">
            <a:spAutoFit/>
          </a:bodyPr>
          <a:lstStyle/>
          <a:p>
            <a:r>
              <a:rPr lang="en-GB" sz="2800"/>
              <a:t>Police</a:t>
            </a:r>
          </a:p>
        </p:txBody>
      </p:sp>
      <p:sp>
        <p:nvSpPr>
          <p:cNvPr id="12" name="TextBox 11">
            <a:extLst>
              <a:ext uri="{FF2B5EF4-FFF2-40B4-BE49-F238E27FC236}">
                <a16:creationId xmlns:a16="http://schemas.microsoft.com/office/drawing/2014/main" id="{B6ADB4F7-1D74-4179-8C47-5D1E3753BC7C}"/>
              </a:ext>
            </a:extLst>
          </p:cNvPr>
          <p:cNvSpPr txBox="1"/>
          <p:nvPr/>
        </p:nvSpPr>
        <p:spPr>
          <a:xfrm rot="778158">
            <a:off x="334172" y="5493489"/>
            <a:ext cx="4258391" cy="523220"/>
          </a:xfrm>
          <a:prstGeom prst="rect">
            <a:avLst/>
          </a:prstGeom>
          <a:solidFill>
            <a:schemeClr val="accent5">
              <a:lumMod val="60000"/>
              <a:lumOff val="40000"/>
            </a:schemeClr>
          </a:solidFill>
        </p:spPr>
        <p:txBody>
          <a:bodyPr wrap="square" rtlCol="0">
            <a:spAutoFit/>
          </a:bodyPr>
          <a:lstStyle/>
          <a:p>
            <a:r>
              <a:rPr lang="en-GB" sz="2800"/>
              <a:t>Forensic investigator</a:t>
            </a:r>
          </a:p>
        </p:txBody>
      </p:sp>
      <p:sp>
        <p:nvSpPr>
          <p:cNvPr id="13" name="TextBox 12">
            <a:extLst>
              <a:ext uri="{FF2B5EF4-FFF2-40B4-BE49-F238E27FC236}">
                <a16:creationId xmlns:a16="http://schemas.microsoft.com/office/drawing/2014/main" id="{A71F13F0-E2B9-4039-ABCF-B61BCA6300B3}"/>
              </a:ext>
            </a:extLst>
          </p:cNvPr>
          <p:cNvSpPr txBox="1"/>
          <p:nvPr/>
        </p:nvSpPr>
        <p:spPr>
          <a:xfrm>
            <a:off x="3861063" y="2560742"/>
            <a:ext cx="3639886" cy="2677656"/>
          </a:xfrm>
          <a:prstGeom prst="rect">
            <a:avLst/>
          </a:prstGeom>
          <a:noFill/>
          <a:ln>
            <a:noFill/>
          </a:ln>
        </p:spPr>
        <p:txBody>
          <a:bodyPr wrap="square" rtlCol="0">
            <a:spAutoFit/>
          </a:bodyPr>
          <a:lstStyle/>
          <a:p>
            <a:r>
              <a:rPr lang="en-GB" sz="2400" i="1"/>
              <a:t>Research these careers and write about the role of at least one of these career paths including the responsibilities they have and how they link to criminal behaviour </a:t>
            </a:r>
          </a:p>
        </p:txBody>
      </p:sp>
    </p:spTree>
    <p:extLst>
      <p:ext uri="{BB962C8B-B14F-4D97-AF65-F5344CB8AC3E}">
        <p14:creationId xmlns:p14="http://schemas.microsoft.com/office/powerpoint/2010/main" val="278930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8E5E24-DCC5-4B17-8861-3784413AF90A}"/>
              </a:ext>
            </a:extLst>
          </p:cNvPr>
          <p:cNvSpPr/>
          <p:nvPr/>
        </p:nvSpPr>
        <p:spPr>
          <a:xfrm>
            <a:off x="1231038" y="719435"/>
            <a:ext cx="7684362" cy="5909310"/>
          </a:xfrm>
          <a:prstGeom prst="rect">
            <a:avLst/>
          </a:prstGeom>
          <a:noFill/>
        </p:spPr>
        <p:txBody>
          <a:bodyPr wrap="square" lIns="91440" tIns="45720" rIns="91440" bIns="45720">
            <a:spAutoFit/>
          </a:bodyPr>
          <a:lstStyle/>
          <a:p>
            <a:pPr algn="ctr"/>
            <a:r>
              <a:rPr lang="en-US" sz="54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Ensure to have the work done in time for when you start college.</a:t>
            </a:r>
            <a:endParaRPr lang="en-US" sz="5400" b="1" cap="none" spc="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algn="ctr"/>
            <a:endParaRPr lang="en-US" sz="54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algn="ctr"/>
            <a:endParaRPr lang="en-US" sz="5400" b="1" cap="none" spc="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algn="ctr"/>
            <a:r>
              <a:rPr lang="en-US" sz="5400" b="1" cap="none" spc="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See you in September!</a:t>
            </a:r>
          </a:p>
        </p:txBody>
      </p:sp>
    </p:spTree>
    <p:extLst>
      <p:ext uri="{BB962C8B-B14F-4D97-AF65-F5344CB8AC3E}">
        <p14:creationId xmlns:p14="http://schemas.microsoft.com/office/powerpoint/2010/main" val="74623226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361da5b-364e-4546-9955-81a87d07e455" xsi:nil="true"/>
    <lcf76f155ced4ddcb4097134ff3c332f xmlns="a092efd5-acfb-4db5-b2c3-fc073c943f21">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4A6B479DAB23E40AF07560B34CD52D7" ma:contentTypeVersion="16" ma:contentTypeDescription="Create a new document." ma:contentTypeScope="" ma:versionID="a11df3531b7774451e9f1887fc01e658">
  <xsd:schema xmlns:xsd="http://www.w3.org/2001/XMLSchema" xmlns:xs="http://www.w3.org/2001/XMLSchema" xmlns:p="http://schemas.microsoft.com/office/2006/metadata/properties" xmlns:ns2="a092efd5-acfb-4db5-b2c3-fc073c943f21" xmlns:ns3="9361da5b-364e-4546-9955-81a87d07e455" targetNamespace="http://schemas.microsoft.com/office/2006/metadata/properties" ma:root="true" ma:fieldsID="25214360ef3ed1c91688dcdcfe6ab717" ns2:_="" ns3:_="">
    <xsd:import namespace="a092efd5-acfb-4db5-b2c3-fc073c943f21"/>
    <xsd:import namespace="9361da5b-364e-4546-9955-81a87d07e45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2efd5-acfb-4db5-b2c3-fc073c943f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81377d7-4678-41c4-aba3-c68a5ebeb47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361da5b-364e-4546-9955-81a87d07e455"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3b0cbff-3079-430e-9571-125d48352b0a}" ma:internalName="TaxCatchAll" ma:showField="CatchAllData" ma:web="9361da5b-364e-4546-9955-81a87d07e45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0882DE-3B7A-45CC-8A3E-204ECF1C8BAB}">
  <ds:schemaRefs>
    <ds:schemaRef ds:uri="http://www.w3.org/XML/1998/namespace"/>
    <ds:schemaRef ds:uri="http://purl.org/dc/elements/1.1/"/>
    <ds:schemaRef ds:uri="http://schemas.microsoft.com/office/infopath/2007/PartnerControls"/>
    <ds:schemaRef ds:uri="http://schemas.microsoft.com/office/2006/metadata/properties"/>
    <ds:schemaRef ds:uri="9361da5b-364e-4546-9955-81a87d07e455"/>
    <ds:schemaRef ds:uri="http://purl.org/dc/dcmitype/"/>
    <ds:schemaRef ds:uri="http://schemas.microsoft.com/office/2006/documentManagement/types"/>
    <ds:schemaRef ds:uri="http://schemas.openxmlformats.org/package/2006/metadata/core-properties"/>
    <ds:schemaRef ds:uri="a092efd5-acfb-4db5-b2c3-fc073c943f21"/>
    <ds:schemaRef ds:uri="http://purl.org/dc/terms/"/>
  </ds:schemaRefs>
</ds:datastoreItem>
</file>

<file path=customXml/itemProps2.xml><?xml version="1.0" encoding="utf-8"?>
<ds:datastoreItem xmlns:ds="http://schemas.openxmlformats.org/officeDocument/2006/customXml" ds:itemID="{606934D9-7F85-4AE3-8358-90169B9B85DD}">
  <ds:schemaRefs>
    <ds:schemaRef ds:uri="9361da5b-364e-4546-9955-81a87d07e455"/>
    <ds:schemaRef ds:uri="a092efd5-acfb-4db5-b2c3-fc073c943f2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596B101-0CDB-4183-98A4-2E8B32B42D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624</Words>
  <Application>Microsoft Office PowerPoint</Application>
  <PresentationFormat>Widescreen</PresentationFormat>
  <Paragraphs>61</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Calibri Light</vt:lpstr>
      <vt:lpstr>Trebuchet MS</vt:lpstr>
      <vt:lpstr>Wingdings 3</vt:lpstr>
      <vt:lpstr>Facet</vt:lpstr>
      <vt:lpstr>Office Theme</vt:lpstr>
      <vt:lpstr>PowerPoint Presentation</vt:lpstr>
      <vt:lpstr>PowerPoint Presentation</vt:lpstr>
      <vt:lpstr>Criminology Transition Project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Criminology Transition Project</dc:title>
  <dc:creator>Stuart Cuthbert</dc:creator>
  <cp:lastModifiedBy>Lauren Handley</cp:lastModifiedBy>
  <cp:revision>1</cp:revision>
  <dcterms:created xsi:type="dcterms:W3CDTF">2021-07-07T11:57:33Z</dcterms:created>
  <dcterms:modified xsi:type="dcterms:W3CDTF">2022-06-30T11:16:39Z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0x010100F4A6B479DAB23E40AF07560B34CD52D7</vt:lpwstr>
  </property>
  <property fmtid="{D5CDD505-2E9C-101B-9397-08002B2CF9AE}" pid="3" name="MediaServiceImageTags">
    <vt:lpwstr/>
  </property>
</Properties>
</file>