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56" r:id="rId5"/>
    <p:sldId id="441" r:id="rId6"/>
    <p:sldId id="511" r:id="rId7"/>
    <p:sldId id="512" r:id="rId8"/>
    <p:sldId id="314" r:id="rId9"/>
    <p:sldId id="503" r:id="rId10"/>
    <p:sldId id="382" r:id="rId11"/>
    <p:sldId id="504" r:id="rId12"/>
    <p:sldId id="387" r:id="rId13"/>
    <p:sldId id="500" r:id="rId14"/>
    <p:sldId id="508" r:id="rId15"/>
    <p:sldId id="505" r:id="rId16"/>
    <p:sldId id="442" r:id="rId17"/>
    <p:sldId id="501" r:id="rId18"/>
    <p:sldId id="509" r:id="rId19"/>
    <p:sldId id="510" r:id="rId20"/>
    <p:sldId id="443" r:id="rId21"/>
    <p:sldId id="506" r:id="rId22"/>
    <p:sldId id="417" r:id="rId23"/>
    <p:sldId id="418" r:id="rId24"/>
    <p:sldId id="444" r:id="rId25"/>
    <p:sldId id="440" r:id="rId26"/>
    <p:sldId id="498" r:id="rId27"/>
    <p:sldId id="5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4C8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F96AF-D1B4-4923-AC57-7F51715D5DAF}" v="24" dt="2022-07-21T22:23:52.876"/>
    <p1510:client id="{4426A686-9AF7-481C-8AFF-B9608DAD6896}" v="36" dt="2021-09-29T13:21:28.888"/>
    <p1510:client id="{DAFEC660-A5C2-41A4-9D5D-0AE62652C0DD}" v="59" dt="2023-01-03T09:56:11.894"/>
    <p1510:client id="{DE5F819F-426D-471B-84FF-7901AE2D5D59}" v="107" dt="2021-09-30T11:46:2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Larnder" userId="S::larndert@chichester.ac.uk::c182690c-9c8d-457c-8c38-efeea5bc592d" providerId="AD" clId="Web-{DAFEC660-A5C2-41A4-9D5D-0AE62652C0DD}"/>
    <pc:docChg chg="modSld">
      <pc:chgData name="Tom Larnder" userId="S::larndert@chichester.ac.uk::c182690c-9c8d-457c-8c38-efeea5bc592d" providerId="AD" clId="Web-{DAFEC660-A5C2-41A4-9D5D-0AE62652C0DD}" dt="2023-01-03T09:56:11.894" v="30" actId="20577"/>
      <pc:docMkLst>
        <pc:docMk/>
      </pc:docMkLst>
      <pc:sldChg chg="modSp">
        <pc:chgData name="Tom Larnder" userId="S::larndert@chichester.ac.uk::c182690c-9c8d-457c-8c38-efeea5bc592d" providerId="AD" clId="Web-{DAFEC660-A5C2-41A4-9D5D-0AE62652C0DD}" dt="2023-01-03T09:56:11.894" v="30" actId="20577"/>
        <pc:sldMkLst>
          <pc:docMk/>
          <pc:sldMk cId="3928564302" sldId="314"/>
        </pc:sldMkLst>
        <pc:spChg chg="mod">
          <ac:chgData name="Tom Larnder" userId="S::larndert@chichester.ac.uk::c182690c-9c8d-457c-8c38-efeea5bc592d" providerId="AD" clId="Web-{DAFEC660-A5C2-41A4-9D5D-0AE62652C0DD}" dt="2023-01-03T09:56:11.894" v="30" actId="20577"/>
          <ac:spMkLst>
            <pc:docMk/>
            <pc:sldMk cId="3928564302" sldId="314"/>
            <ac:spMk id="7" creationId="{F69EB425-A9B4-4DCA-A279-BC4D66AA1190}"/>
          </ac:spMkLst>
        </pc:spChg>
      </pc:sldChg>
      <pc:sldChg chg="addSp modSp">
        <pc:chgData name="Tom Larnder" userId="S::larndert@chichester.ac.uk::c182690c-9c8d-457c-8c38-efeea5bc592d" providerId="AD" clId="Web-{DAFEC660-A5C2-41A4-9D5D-0AE62652C0DD}" dt="2023-01-03T09:54:05.782" v="23" actId="1076"/>
        <pc:sldMkLst>
          <pc:docMk/>
          <pc:sldMk cId="3943806233" sldId="512"/>
        </pc:sldMkLst>
        <pc:spChg chg="add mod">
          <ac:chgData name="Tom Larnder" userId="S::larndert@chichester.ac.uk::c182690c-9c8d-457c-8c38-efeea5bc592d" providerId="AD" clId="Web-{DAFEC660-A5C2-41A4-9D5D-0AE62652C0DD}" dt="2023-01-03T09:54:05.782" v="23" actId="1076"/>
          <ac:spMkLst>
            <pc:docMk/>
            <pc:sldMk cId="3943806233" sldId="512"/>
            <ac:spMk id="5" creationId="{1358C65E-F1B0-338D-2E78-54D15361BE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E93F3-E646-45F9-A334-1D527F0F56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7997A-86CE-408B-B943-F19ADE7AF0D3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Different texts and styles of writing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91C88-E9A8-4B3E-8470-5E05A9799416}" type="parTrans" cxnId="{2F5FCF20-59E2-4005-AB6D-F007A6975493}">
      <dgm:prSet/>
      <dgm:spPr/>
      <dgm:t>
        <a:bodyPr/>
        <a:lstStyle/>
        <a:p>
          <a:endParaRPr lang="en-US"/>
        </a:p>
      </dgm:t>
    </dgm:pt>
    <dgm:pt modelId="{20302534-2837-4DB8-A225-4B2B6A955E67}" type="sibTrans" cxnId="{2F5FCF20-59E2-4005-AB6D-F007A6975493}">
      <dgm:prSet/>
      <dgm:spPr/>
      <dgm:t>
        <a:bodyPr/>
        <a:lstStyle/>
        <a:p>
          <a:endParaRPr lang="en-US"/>
        </a:p>
      </dgm:t>
    </dgm:pt>
    <dgm:pt modelId="{1D5D88C3-2891-4A2E-BCDC-89579FF36280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Fact, opinion and bias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EFAF7-EA72-4309-B845-307CC3700F11}" type="sibTrans" cxnId="{9476C79D-454F-46E7-9319-7AB699F2E4D7}">
      <dgm:prSet/>
      <dgm:spPr/>
      <dgm:t>
        <a:bodyPr/>
        <a:lstStyle/>
        <a:p>
          <a:endParaRPr lang="en-US"/>
        </a:p>
      </dgm:t>
    </dgm:pt>
    <dgm:pt modelId="{7A9C8B81-3CF5-4BB9-8D94-4180389DE75B}" type="parTrans" cxnId="{9476C79D-454F-46E7-9319-7AB699F2E4D7}">
      <dgm:prSet/>
      <dgm:spPr/>
      <dgm:t>
        <a:bodyPr/>
        <a:lstStyle/>
        <a:p>
          <a:endParaRPr lang="en-US"/>
        </a:p>
      </dgm:t>
    </dgm:pt>
    <dgm:pt modelId="{F79E8B83-9AF5-40CB-A674-6806C09551FB}" type="pres">
      <dgm:prSet presAssocID="{83DE93F3-E646-45F9-A334-1D527F0F56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8BEFB9-3E54-4E15-B4FE-A9E35DA5ACDB}" type="pres">
      <dgm:prSet presAssocID="{3437997A-86CE-408B-B943-F19ADE7AF0D3}" presName="hierRoot1" presStyleCnt="0"/>
      <dgm:spPr/>
    </dgm:pt>
    <dgm:pt modelId="{A0B19104-F8D0-49E4-BDA9-34635EAEDDDD}" type="pres">
      <dgm:prSet presAssocID="{3437997A-86CE-408B-B943-F19ADE7AF0D3}" presName="composite" presStyleCnt="0"/>
      <dgm:spPr/>
    </dgm:pt>
    <dgm:pt modelId="{E6C4A8D3-8106-4D2A-818A-B0717CAA0342}" type="pres">
      <dgm:prSet presAssocID="{3437997A-86CE-408B-B943-F19ADE7AF0D3}" presName="background" presStyleLbl="node0" presStyleIdx="0" presStyleCnt="2"/>
      <dgm:spPr/>
    </dgm:pt>
    <dgm:pt modelId="{5F980DAD-1013-433F-9634-2055A06EA8C0}" type="pres">
      <dgm:prSet presAssocID="{3437997A-86CE-408B-B943-F19ADE7AF0D3}" presName="text" presStyleLbl="fgAcc0" presStyleIdx="0" presStyleCnt="2">
        <dgm:presLayoutVars>
          <dgm:chPref val="3"/>
        </dgm:presLayoutVars>
      </dgm:prSet>
      <dgm:spPr/>
    </dgm:pt>
    <dgm:pt modelId="{23737948-5686-48D3-9C7F-C974447BCD56}" type="pres">
      <dgm:prSet presAssocID="{3437997A-86CE-408B-B943-F19ADE7AF0D3}" presName="hierChild2" presStyleCnt="0"/>
      <dgm:spPr/>
    </dgm:pt>
    <dgm:pt modelId="{17577BB4-2CFC-434E-AE15-55D7F64E3E02}" type="pres">
      <dgm:prSet presAssocID="{1D5D88C3-2891-4A2E-BCDC-89579FF36280}" presName="hierRoot1" presStyleCnt="0"/>
      <dgm:spPr/>
    </dgm:pt>
    <dgm:pt modelId="{FC69A1D9-00FC-4AF7-8507-7D03A789395A}" type="pres">
      <dgm:prSet presAssocID="{1D5D88C3-2891-4A2E-BCDC-89579FF36280}" presName="composite" presStyleCnt="0"/>
      <dgm:spPr/>
    </dgm:pt>
    <dgm:pt modelId="{7D9DB3BB-2CAF-425D-84C4-4989DA6C83DA}" type="pres">
      <dgm:prSet presAssocID="{1D5D88C3-2891-4A2E-BCDC-89579FF36280}" presName="background" presStyleLbl="node0" presStyleIdx="1" presStyleCnt="2"/>
      <dgm:spPr/>
    </dgm:pt>
    <dgm:pt modelId="{8B0F5E5E-2AA3-47CD-897B-F305516598C0}" type="pres">
      <dgm:prSet presAssocID="{1D5D88C3-2891-4A2E-BCDC-89579FF36280}" presName="text" presStyleLbl="fgAcc0" presStyleIdx="1" presStyleCnt="2">
        <dgm:presLayoutVars>
          <dgm:chPref val="3"/>
        </dgm:presLayoutVars>
      </dgm:prSet>
      <dgm:spPr/>
    </dgm:pt>
    <dgm:pt modelId="{26C417A1-A3DC-4901-BA01-63730FD3D37E}" type="pres">
      <dgm:prSet presAssocID="{1D5D88C3-2891-4A2E-BCDC-89579FF36280}" presName="hierChild2" presStyleCnt="0"/>
      <dgm:spPr/>
    </dgm:pt>
  </dgm:ptLst>
  <dgm:cxnLst>
    <dgm:cxn modelId="{2F5FCF20-59E2-4005-AB6D-F007A6975493}" srcId="{83DE93F3-E646-45F9-A334-1D527F0F5621}" destId="{3437997A-86CE-408B-B943-F19ADE7AF0D3}" srcOrd="0" destOrd="0" parTransId="{EB191C88-E9A8-4B3E-8470-5E05A9799416}" sibTransId="{20302534-2837-4DB8-A225-4B2B6A955E67}"/>
    <dgm:cxn modelId="{03E6DD34-2FD2-428F-AF40-06788CBAEAA7}" type="presOf" srcId="{1D5D88C3-2891-4A2E-BCDC-89579FF36280}" destId="{8B0F5E5E-2AA3-47CD-897B-F305516598C0}" srcOrd="0" destOrd="0" presId="urn:microsoft.com/office/officeart/2005/8/layout/hierarchy1"/>
    <dgm:cxn modelId="{9476C79D-454F-46E7-9319-7AB699F2E4D7}" srcId="{83DE93F3-E646-45F9-A334-1D527F0F5621}" destId="{1D5D88C3-2891-4A2E-BCDC-89579FF36280}" srcOrd="1" destOrd="0" parTransId="{7A9C8B81-3CF5-4BB9-8D94-4180389DE75B}" sibTransId="{FFCEFAF7-EA72-4309-B845-307CC3700F11}"/>
    <dgm:cxn modelId="{8E51A6B6-8695-45BD-802B-5FD8ED153D86}" type="presOf" srcId="{83DE93F3-E646-45F9-A334-1D527F0F5621}" destId="{F79E8B83-9AF5-40CB-A674-6806C09551FB}" srcOrd="0" destOrd="0" presId="urn:microsoft.com/office/officeart/2005/8/layout/hierarchy1"/>
    <dgm:cxn modelId="{BD8DCCFB-DB1F-4582-A489-32627D7E84CE}" type="presOf" srcId="{3437997A-86CE-408B-B943-F19ADE7AF0D3}" destId="{5F980DAD-1013-433F-9634-2055A06EA8C0}" srcOrd="0" destOrd="0" presId="urn:microsoft.com/office/officeart/2005/8/layout/hierarchy1"/>
    <dgm:cxn modelId="{6F0A38BC-EA01-4045-AF37-E3FA4051418F}" type="presParOf" srcId="{F79E8B83-9AF5-40CB-A674-6806C09551FB}" destId="{598BEFB9-3E54-4E15-B4FE-A9E35DA5ACDB}" srcOrd="0" destOrd="0" presId="urn:microsoft.com/office/officeart/2005/8/layout/hierarchy1"/>
    <dgm:cxn modelId="{5675DC4E-8563-4DBC-8203-B8599C8942B3}" type="presParOf" srcId="{598BEFB9-3E54-4E15-B4FE-A9E35DA5ACDB}" destId="{A0B19104-F8D0-49E4-BDA9-34635EAEDDDD}" srcOrd="0" destOrd="0" presId="urn:microsoft.com/office/officeart/2005/8/layout/hierarchy1"/>
    <dgm:cxn modelId="{EBD82FFC-6EFB-4421-83FB-2A755DE5B6A1}" type="presParOf" srcId="{A0B19104-F8D0-49E4-BDA9-34635EAEDDDD}" destId="{E6C4A8D3-8106-4D2A-818A-B0717CAA0342}" srcOrd="0" destOrd="0" presId="urn:microsoft.com/office/officeart/2005/8/layout/hierarchy1"/>
    <dgm:cxn modelId="{92411174-61B4-4CF8-B816-93EE65B87B18}" type="presParOf" srcId="{A0B19104-F8D0-49E4-BDA9-34635EAEDDDD}" destId="{5F980DAD-1013-433F-9634-2055A06EA8C0}" srcOrd="1" destOrd="0" presId="urn:microsoft.com/office/officeart/2005/8/layout/hierarchy1"/>
    <dgm:cxn modelId="{D2F44846-B8D4-4A38-9D75-41AB98ACC0FF}" type="presParOf" srcId="{598BEFB9-3E54-4E15-B4FE-A9E35DA5ACDB}" destId="{23737948-5686-48D3-9C7F-C974447BCD56}" srcOrd="1" destOrd="0" presId="urn:microsoft.com/office/officeart/2005/8/layout/hierarchy1"/>
    <dgm:cxn modelId="{D20DB266-4612-4FAF-A3CF-70F6A6AC05BD}" type="presParOf" srcId="{F79E8B83-9AF5-40CB-A674-6806C09551FB}" destId="{17577BB4-2CFC-434E-AE15-55D7F64E3E02}" srcOrd="1" destOrd="0" presId="urn:microsoft.com/office/officeart/2005/8/layout/hierarchy1"/>
    <dgm:cxn modelId="{F5B6A563-CB1D-4956-ABA8-D6FE8E5E71C7}" type="presParOf" srcId="{17577BB4-2CFC-434E-AE15-55D7F64E3E02}" destId="{FC69A1D9-00FC-4AF7-8507-7D03A789395A}" srcOrd="0" destOrd="0" presId="urn:microsoft.com/office/officeart/2005/8/layout/hierarchy1"/>
    <dgm:cxn modelId="{554A58AA-23D7-4903-B0B7-0F84F20E0C7F}" type="presParOf" srcId="{FC69A1D9-00FC-4AF7-8507-7D03A789395A}" destId="{7D9DB3BB-2CAF-425D-84C4-4989DA6C83DA}" srcOrd="0" destOrd="0" presId="urn:microsoft.com/office/officeart/2005/8/layout/hierarchy1"/>
    <dgm:cxn modelId="{468E9338-6252-4A4C-8177-FDC3674214ED}" type="presParOf" srcId="{FC69A1D9-00FC-4AF7-8507-7D03A789395A}" destId="{8B0F5E5E-2AA3-47CD-897B-F305516598C0}" srcOrd="1" destOrd="0" presId="urn:microsoft.com/office/officeart/2005/8/layout/hierarchy1"/>
    <dgm:cxn modelId="{8D233EDF-4221-4470-9504-BF6A8AB75144}" type="presParOf" srcId="{17577BB4-2CFC-434E-AE15-55D7F64E3E02}" destId="{26C417A1-A3DC-4901-BA01-63730FD3D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4A8D3-8106-4D2A-818A-B0717CAA0342}">
      <dsp:nvSpPr>
        <dsp:cNvPr id="0" name=""/>
        <dsp:cNvSpPr/>
      </dsp:nvSpPr>
      <dsp:spPr>
        <a:xfrm>
          <a:off x="1172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80DAD-1013-433F-9634-2055A06EA8C0}">
      <dsp:nvSpPr>
        <dsp:cNvPr id="0" name=""/>
        <dsp:cNvSpPr/>
      </dsp:nvSpPr>
      <dsp:spPr>
        <a:xfrm>
          <a:off x="458260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Different texts and styles of writing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770" y="778196"/>
        <a:ext cx="3960775" cy="2459240"/>
      </dsp:txXfrm>
    </dsp:sp>
    <dsp:sp modelId="{7D9DB3BB-2CAF-425D-84C4-4989DA6C83DA}">
      <dsp:nvSpPr>
        <dsp:cNvPr id="0" name=""/>
        <dsp:cNvSpPr/>
      </dsp:nvSpPr>
      <dsp:spPr>
        <a:xfrm>
          <a:off x="5029144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5E5E-2AA3-47CD-897B-F305516598C0}">
      <dsp:nvSpPr>
        <dsp:cNvPr id="0" name=""/>
        <dsp:cNvSpPr/>
      </dsp:nvSpPr>
      <dsp:spPr>
        <a:xfrm>
          <a:off x="5486232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Fact, opinion and bias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2742" y="778196"/>
        <a:ext cx="3960775" cy="245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4B58-95BA-40C4-8CDC-CBB7A204DDCB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1C50-C18B-4569-9D15-A09581A6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6694C-D67A-418A-BD26-06BFCB5730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9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entury.te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nesg@chichester.ac.u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0BA01-5FE6-4EDA-B01A-AE2A79D7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41" y="5280058"/>
            <a:ext cx="10674117" cy="715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BD0C4-00D0-40C2-971C-40636456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006" y="1086142"/>
            <a:ext cx="9969910" cy="3465385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Functional skills English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8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A6E9-675D-AD2C-4704-2F549691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1228"/>
            <a:ext cx="9601200" cy="74910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9A5F-0DF7-277B-9665-4B8C25E4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6" y="1143001"/>
            <a:ext cx="10972800" cy="52824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 the questions carefully.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what is being asked of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Think about your answers.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over complicate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questions.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will work hard on past papers!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Reading paper every two weeks (practise makes perfect 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😉).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B12C82-CA01-B356-6B67-39056079C870}"/>
              </a:ext>
            </a:extLst>
          </p:cNvPr>
          <p:cNvSpPr/>
          <p:nvPr/>
        </p:nvSpPr>
        <p:spPr>
          <a:xfrm>
            <a:off x="8145194" y="900332"/>
            <a:ext cx="3460652" cy="212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Gav’s basic rules!!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8F0992A-FB43-ACFF-9FC7-E9B06D036051}"/>
              </a:ext>
            </a:extLst>
          </p:cNvPr>
          <p:cNvSpPr/>
          <p:nvPr/>
        </p:nvSpPr>
        <p:spPr>
          <a:xfrm>
            <a:off x="8398412" y="2569113"/>
            <a:ext cx="3601330" cy="294542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= 60% (21 marks)</a:t>
            </a:r>
          </a:p>
        </p:txBody>
      </p:sp>
    </p:spTree>
    <p:extLst>
      <p:ext uri="{BB962C8B-B14F-4D97-AF65-F5344CB8AC3E}">
        <p14:creationId xmlns:p14="http://schemas.microsoft.com/office/powerpoint/2010/main" val="2326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A7ADEBEC-E2C3-5134-0AAB-67A13B47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65" y="0"/>
            <a:ext cx="5327435" cy="68580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07C7CE6-D384-9EDE-6831-9CA2E800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713" y="0"/>
            <a:ext cx="6039287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08323-0C32-1876-117A-519CC7F867D7}"/>
              </a:ext>
            </a:extLst>
          </p:cNvPr>
          <p:cNvSpPr/>
          <p:nvPr/>
        </p:nvSpPr>
        <p:spPr>
          <a:xfrm>
            <a:off x="1898904" y="196948"/>
            <a:ext cx="3066756" cy="4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B95852-FBAD-4669-DBA9-2C14F812854E}"/>
              </a:ext>
            </a:extLst>
          </p:cNvPr>
          <p:cNvSpPr/>
          <p:nvPr/>
        </p:nvSpPr>
        <p:spPr>
          <a:xfrm>
            <a:off x="7638978" y="196947"/>
            <a:ext cx="3066756" cy="4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283247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130EF-42F3-3C49-78F5-300B39C8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Writing paper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B13E0-5AB1-AFA3-D7EA-D12DC4A9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645618"/>
            <a:ext cx="5659222" cy="37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8886-5F7D-4283-A7B4-F39A3EFD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8D815-1BA1-4DA7-BAEA-9FD3950F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6" y="2309447"/>
            <a:ext cx="9601200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Writing paper you will need to: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clearly and with correct spelling, punctuation and grammar.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using the correct layout and style. 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the audience and purpose of the text you are writing.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6D2AA-A131-4536-80E4-B85B23CE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15" y="190427"/>
            <a:ext cx="6300968" cy="27960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45C5DD-394D-C61E-0AB0-00EBD4FEB5C5}"/>
              </a:ext>
            </a:extLst>
          </p:cNvPr>
          <p:cNvSpPr/>
          <p:nvPr/>
        </p:nvSpPr>
        <p:spPr>
          <a:xfrm>
            <a:off x="4121834" y="5890847"/>
            <a:ext cx="7061981" cy="664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 look at an example…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5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A6E9-675D-AD2C-4704-2F549691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571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9A5F-0DF7-277B-9665-4B8C25E4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652" y="1969477"/>
            <a:ext cx="10543735" cy="37701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Read the questions carefully.</a:t>
            </a:r>
          </a:p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Understand what is being asked of you.</a:t>
            </a:r>
          </a:p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Plan your work (use bullet points/memory joggers).</a:t>
            </a:r>
          </a:p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over complicate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the question.</a:t>
            </a:r>
          </a:p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We will work hard on past papers! </a:t>
            </a:r>
          </a:p>
          <a:p>
            <a:pPr>
              <a:lnSpc>
                <a:spcPct val="120000"/>
              </a:lnSpc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Writing paper task every two weeks (practise makes perfect </a:t>
            </a:r>
            <a:r>
              <a:rPr lang="en-GB" sz="27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😉).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63CED1-7260-2F18-8EA5-7549E74F7858}"/>
              </a:ext>
            </a:extLst>
          </p:cNvPr>
          <p:cNvSpPr/>
          <p:nvPr/>
        </p:nvSpPr>
        <p:spPr>
          <a:xfrm>
            <a:off x="8091268" y="499403"/>
            <a:ext cx="3460652" cy="212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Gav’s basic rules!!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CD86A82-33C8-F6EC-A992-33225514F121}"/>
              </a:ext>
            </a:extLst>
          </p:cNvPr>
          <p:cNvSpPr/>
          <p:nvPr/>
        </p:nvSpPr>
        <p:spPr>
          <a:xfrm>
            <a:off x="9158068" y="1969477"/>
            <a:ext cx="2841674" cy="31230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= 21-23 marks</a:t>
            </a:r>
          </a:p>
        </p:txBody>
      </p:sp>
    </p:spTree>
    <p:extLst>
      <p:ext uri="{BB962C8B-B14F-4D97-AF65-F5344CB8AC3E}">
        <p14:creationId xmlns:p14="http://schemas.microsoft.com/office/powerpoint/2010/main" val="20882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3DB8170-79EA-83B2-9305-3700B569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5" y="0"/>
            <a:ext cx="5405506" cy="685800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0D3BF68-9876-FD50-38E1-AFED0611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B806-59FD-2FCC-B17F-481EB6F5160C}"/>
              </a:ext>
            </a:extLst>
          </p:cNvPr>
          <p:cNvSpPr/>
          <p:nvPr/>
        </p:nvSpPr>
        <p:spPr>
          <a:xfrm>
            <a:off x="7610622" y="126610"/>
            <a:ext cx="3066756" cy="4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(just)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8C38BA22-0932-D4C5-5021-2D55609AC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35" y="337624"/>
            <a:ext cx="5370965" cy="6520375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5104E0-000F-3B48-0ED5-E589DA71E1BD}"/>
              </a:ext>
            </a:extLst>
          </p:cNvPr>
          <p:cNvSpPr/>
          <p:nvPr/>
        </p:nvSpPr>
        <p:spPr>
          <a:xfrm>
            <a:off x="1877139" y="211016"/>
            <a:ext cx="3066756" cy="4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Text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12D5689-7AD6-4EF0-FB13-435F62F4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37623"/>
            <a:ext cx="6096001" cy="65203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F72458-71F2-8D2A-E18F-CB8A617F30E7}"/>
              </a:ext>
            </a:extLst>
          </p:cNvPr>
          <p:cNvSpPr/>
          <p:nvPr/>
        </p:nvSpPr>
        <p:spPr>
          <a:xfrm>
            <a:off x="7610622" y="211016"/>
            <a:ext cx="3066756" cy="4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118227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9659-EBEF-44AD-9FA3-BE45AE8C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Spelling and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8B0A-B61D-4C97-9C5C-D7AFA9B7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48376"/>
            <a:ext cx="10888824" cy="3581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lose marks if you make a lot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spelling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mistakes.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Remember that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makes written text easy to read (ensures the meaning is correct).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see how different the meanings are!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it right first time!</a:t>
            </a:r>
          </a:p>
          <a:p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FEAF72-418A-47C1-BCE9-5928EE22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88" y="3936610"/>
            <a:ext cx="4572000" cy="2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1"/>
    </mc:Choice>
    <mc:Fallback xmlns="">
      <p:transition spd="slow" advTm="4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AC11200-8B97-4CB4-99EF-7C0FA210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75A792-2792-8E9A-4E3D-AF14D5DC9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284" y="4020137"/>
            <a:ext cx="5430129" cy="22178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Weekly Assignments &amp; Class Tasks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learning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revision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BB502E7E-3C82-47F3-B817-7507C01A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05BD47-C152-EDF3-CCF3-F3E174B3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84" y="1150341"/>
            <a:ext cx="4023834" cy="258531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732A67-FB52-EB0A-36BA-F1DE13CF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82" y="1582155"/>
            <a:ext cx="4818153" cy="1721686"/>
          </a:xfrm>
          <a:prstGeom prst="rect">
            <a:avLst/>
          </a:prstGeom>
        </p:spPr>
      </p:pic>
      <p:sp>
        <p:nvSpPr>
          <p:cNvPr id="33" name="Freeform 6">
            <a:extLst>
              <a:ext uri="{FF2B5EF4-FFF2-40B4-BE49-F238E27FC236}">
                <a16:creationId xmlns:a16="http://schemas.microsoft.com/office/drawing/2014/main" id="{3E5C639E-7A0B-46B2-9273-986E8BE7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731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7733-7693-42F0-B311-5EAEE864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685800"/>
            <a:ext cx="10170942" cy="14859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Initial diagnostic assessment on Century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B1AA-2129-47EE-A03D-2466A22A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29" y="2385907"/>
            <a:ext cx="8436639" cy="35814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gives me a starting point to see what areas you may need to work 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will be testing your Reading and Writing skills.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Log on to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https://www.century.tech/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C247D4-3685-4312-B87D-AF5F64AF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68" y="1443566"/>
            <a:ext cx="2594064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2892CD4-B7FF-4ADF-9DDF-DCFAB086EB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9563609" cy="54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7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39A6F-88FF-4956-A27B-C838FD9BF9A1}"/>
              </a:ext>
            </a:extLst>
          </p:cNvPr>
          <p:cNvSpPr/>
          <p:nvPr/>
        </p:nvSpPr>
        <p:spPr>
          <a:xfrm>
            <a:off x="1371600" y="1420837"/>
            <a:ext cx="7110919" cy="3713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click on ‘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class code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enter this code: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SVNJ3H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(ensure you are using capital letters)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click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‘No, sign me up’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button on the left. It will then ask you to create your Century account.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45C23-CB11-4DE3-A96F-41D4C730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Login 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B7154-94F4-4505-A978-BA16AC4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113" y="685800"/>
            <a:ext cx="2594064" cy="48840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685237-88A7-41FC-9064-D5FF77E90A8B}"/>
              </a:ext>
            </a:extLst>
          </p:cNvPr>
          <p:cNvCxnSpPr>
            <a:cxnSpLocks/>
          </p:cNvCxnSpPr>
          <p:nvPr/>
        </p:nvCxnSpPr>
        <p:spPr>
          <a:xfrm>
            <a:off x="6400800" y="2171700"/>
            <a:ext cx="3812345" cy="283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77137B-F607-4E02-22F7-D0D4A2632C6E}"/>
              </a:ext>
            </a:extLst>
          </p:cNvPr>
          <p:cNvSpPr/>
          <p:nvPr/>
        </p:nvSpPr>
        <p:spPr>
          <a:xfrm>
            <a:off x="1371600" y="5436846"/>
            <a:ext cx="7322234" cy="1055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complete the Diagnostic assessments for Reading and Writing.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7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AD87-7F99-4057-9053-3DDEDE1E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week…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5468C8-3CD2-4DE0-9E56-06CE0A12E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2385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43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237F5-9E88-4F53-9035-B1DE4E7C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685800"/>
            <a:ext cx="7075811" cy="1485900"/>
          </a:xfrm>
        </p:spPr>
        <p:txBody>
          <a:bodyPr>
            <a:normAutofit/>
          </a:bodyPr>
          <a:lstStyle/>
          <a:p>
            <a:r>
              <a:rPr lang="en-GB" sz="3700" dirty="0">
                <a:latin typeface="Arial" panose="020B0604020202020204" pitchFamily="34" charset="0"/>
                <a:cs typeface="Arial" panose="020B0604020202020204" pitchFamily="34" charset="0"/>
              </a:rPr>
              <a:t>Write using correct grammar and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D1999-3E8F-4957-A3FD-C7EAB9A8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2171700"/>
            <a:ext cx="6975698" cy="43961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 piece of text of at least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150 words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about your current job.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correct spelling, grammar and punctuation throughout.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paragraphs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156E98-7D47-48AA-9CDC-AFFD191A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6" y="2407637"/>
            <a:ext cx="4248443" cy="33468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D8B784-248B-0454-8859-1A19CCCF6DF1}"/>
              </a:ext>
            </a:extLst>
          </p:cNvPr>
          <p:cNvSpPr/>
          <p:nvPr/>
        </p:nvSpPr>
        <p:spPr>
          <a:xfrm>
            <a:off x="8088923" y="442311"/>
            <a:ext cx="3601328" cy="132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Task</a:t>
            </a:r>
          </a:p>
        </p:txBody>
      </p:sp>
    </p:spTree>
    <p:extLst>
      <p:ext uri="{BB962C8B-B14F-4D97-AF65-F5344CB8AC3E}">
        <p14:creationId xmlns:p14="http://schemas.microsoft.com/office/powerpoint/2010/main" val="224413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6F01DE7-9B20-45A4-B745-36EAC2E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8F14BFC-D434-47F9-B92F-DDE45B65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42" y="436708"/>
            <a:ext cx="5052060" cy="14859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FAF762-C971-BF88-7871-00DABDB64104}"/>
              </a:ext>
            </a:extLst>
          </p:cNvPr>
          <p:cNvSpPr/>
          <p:nvPr/>
        </p:nvSpPr>
        <p:spPr>
          <a:xfrm>
            <a:off x="5458265" y="3429000"/>
            <a:ext cx="6330462" cy="233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1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 on Century!</a:t>
            </a:r>
          </a:p>
          <a:p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your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Century!</a:t>
            </a:r>
          </a:p>
        </p:txBody>
      </p:sp>
    </p:spTree>
    <p:extLst>
      <p:ext uri="{BB962C8B-B14F-4D97-AF65-F5344CB8AC3E}">
        <p14:creationId xmlns:p14="http://schemas.microsoft.com/office/powerpoint/2010/main" val="199429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F149C3-E4A6-43E8-809C-26C3EAD8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0A162-6354-4C2A-94DE-5E6F0C08C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9" y="643466"/>
            <a:ext cx="4654291" cy="3928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673579CE-7415-4C2A-B6EB-8F95E933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4405944" y="1398101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3D7BD-C07A-4E13-B6D4-6BDDC6C9D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1642533"/>
            <a:ext cx="6894239" cy="459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D24BB-5375-53F2-1AFB-3F927B4C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28" y="2297623"/>
            <a:ext cx="6250773" cy="3286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E144CF-4C17-0CFB-1898-80FB5A86A585}"/>
              </a:ext>
            </a:extLst>
          </p:cNvPr>
          <p:cNvSpPr txBox="1"/>
          <p:nvPr/>
        </p:nvSpPr>
        <p:spPr>
          <a:xfrm>
            <a:off x="5732388" y="648442"/>
            <a:ext cx="540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jonesg@chichester.ac.uk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FDC1C3-C86F-C0AC-2F79-77A58FBC9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80" y="1110107"/>
            <a:ext cx="3852782" cy="30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FF2E4D-5AC7-D40B-E50B-A8E9E871A950}"/>
              </a:ext>
            </a:extLst>
          </p:cNvPr>
          <p:cNvSpPr/>
          <p:nvPr/>
        </p:nvSpPr>
        <p:spPr>
          <a:xfrm>
            <a:off x="4877459" y="4208449"/>
            <a:ext cx="7076580" cy="1526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R.I.P Queen Elizabeth II (1926-2022)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F9611-3A25-4FAD-9475-8A7660979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4"/>
            <a:ext cx="4060371" cy="52382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BD33F5-32D6-408A-A34E-016A7CAC7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961" y="897281"/>
            <a:ext cx="3584448" cy="4764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crown&#10;&#10;Description automatically generated with medium confidence">
            <a:extLst>
              <a:ext uri="{FF2B5EF4-FFF2-40B4-BE49-F238E27FC236}">
                <a16:creationId xmlns:a16="http://schemas.microsoft.com/office/drawing/2014/main" id="{E2BE9559-91D6-71D0-7F1A-7B4F45273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7" r="2" b="2"/>
          <a:stretch/>
        </p:blipFill>
        <p:spPr>
          <a:xfrm>
            <a:off x="320257" y="1347450"/>
            <a:ext cx="3419856" cy="3863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7304" y="0"/>
            <a:ext cx="371269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404713-F4EB-4955-953A-3ABF20B2C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163" y="230778"/>
            <a:ext cx="3236976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a crown&#10;&#10;Description automatically generated with medium confidence">
            <a:extLst>
              <a:ext uri="{FF2B5EF4-FFF2-40B4-BE49-F238E27FC236}">
                <a16:creationId xmlns:a16="http://schemas.microsoft.com/office/drawing/2014/main" id="{CCFD3892-A8C4-0CDA-0723-66A73F80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59" y="705534"/>
            <a:ext cx="3072384" cy="17205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3"/>
            <a:ext cx="3429000" cy="33832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1E6CF7-6997-4310-908D-0A183A2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0744" y="897887"/>
            <a:ext cx="2953512" cy="2907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089A8B0F-E284-B2D1-8271-313D11BAB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4" r="5966" b="2"/>
          <a:stretch/>
        </p:blipFill>
        <p:spPr>
          <a:xfrm>
            <a:off x="9270513" y="981325"/>
            <a:ext cx="2413975" cy="2740917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9C77E800-FF01-449B-A776-7FB39BAA2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553373" y="3751045"/>
            <a:ext cx="1609735" cy="216642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287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6F3CCF-B5C8-4086-AC6E-78B876EF2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EEE65-63B3-404D-A638-8606471F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D24394-A573-4BE9-AEA5-807296B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EBF3BC5E-1EAE-7B4B-C800-B865F085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056835"/>
            <a:ext cx="4114757" cy="27381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8183DC-1CD9-41AE-8170-BE53253B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256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E16FFE-8842-415C-9E44-C1FEECD7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710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50F7934C-456B-1703-C5E6-E54E05A0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21" y="2269942"/>
            <a:ext cx="4114757" cy="23119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324658-03F7-016E-A7CD-773ABF532ED5}"/>
              </a:ext>
            </a:extLst>
          </p:cNvPr>
          <p:cNvSpPr/>
          <p:nvPr/>
        </p:nvSpPr>
        <p:spPr>
          <a:xfrm>
            <a:off x="3397950" y="637319"/>
            <a:ext cx="5396100" cy="1096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</a:t>
            </a:r>
            <a:r>
              <a:rPr lang="en-GB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III 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8C65E-F1B0-338D-2E78-54D15361BE7C}"/>
              </a:ext>
            </a:extLst>
          </p:cNvPr>
          <p:cNvSpPr txBox="1"/>
          <p:nvPr/>
        </p:nvSpPr>
        <p:spPr>
          <a:xfrm>
            <a:off x="6710947" y="4959683"/>
            <a:ext cx="4170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/>
              <a:t>Coronation is on the 6th of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B87A-B969-4AD4-901A-D23A45FE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7413"/>
            <a:ext cx="9601200" cy="1276100"/>
          </a:xfrm>
        </p:spPr>
        <p:txBody>
          <a:bodyPr/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 12-week course - introduction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51F05-FA34-4801-B02F-29A45E596FF7}"/>
              </a:ext>
            </a:extLst>
          </p:cNvPr>
          <p:cNvSpPr txBox="1"/>
          <p:nvPr/>
        </p:nvSpPr>
        <p:spPr>
          <a:xfrm>
            <a:off x="1451919" y="1205404"/>
            <a:ext cx="944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Welcome to Chichester College Functional Skills English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EB425-A9B4-4DCA-A279-BC4D66AA1190}"/>
              </a:ext>
            </a:extLst>
          </p:cNvPr>
          <p:cNvSpPr txBox="1"/>
          <p:nvPr/>
        </p:nvSpPr>
        <p:spPr>
          <a:xfrm>
            <a:off x="881447" y="1899395"/>
            <a:ext cx="104289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000" dirty="0">
                <a:latin typeface="Arial"/>
                <a:cs typeface="Arial"/>
              </a:rPr>
              <a:t>Over the next twelve weeks you will be working with me (Tom), and I will be supporting you with achieving your Functional Skills English qualification.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74268-E121-42DE-87EE-3FBD1933EC63}"/>
              </a:ext>
            </a:extLst>
          </p:cNvPr>
          <p:cNvSpPr txBox="1"/>
          <p:nvPr/>
        </p:nvSpPr>
        <p:spPr>
          <a:xfrm>
            <a:off x="881447" y="4138880"/>
            <a:ext cx="1072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FS English Exam (three parts to this exam):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19386-BA02-4CC8-BBC3-6D00EB6FB72C}"/>
              </a:ext>
            </a:extLst>
          </p:cNvPr>
          <p:cNvSpPr txBox="1"/>
          <p:nvPr/>
        </p:nvSpPr>
        <p:spPr>
          <a:xfrm>
            <a:off x="2971577" y="4694872"/>
            <a:ext cx="777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 One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- 1 hour and 15 minutes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 Two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- 1 hour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Speaking &amp; Listening Assessment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(10 Minute Presentation &amp; 20-minute Formal Discussion).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8B098-DF3C-4530-B3F6-F8277A876382}"/>
              </a:ext>
            </a:extLst>
          </p:cNvPr>
          <p:cNvSpPr txBox="1"/>
          <p:nvPr/>
        </p:nvSpPr>
        <p:spPr>
          <a:xfrm>
            <a:off x="881446" y="2767280"/>
            <a:ext cx="104289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week there will be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2-hour long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session based around different Reading and Writing topics. There will be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classwork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assignments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complete (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monitored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), and this will help to develop your Reading and Writing skills in preparation for your examination.</a:t>
            </a:r>
          </a:p>
        </p:txBody>
      </p:sp>
    </p:spTree>
    <p:extLst>
      <p:ext uri="{BB962C8B-B14F-4D97-AF65-F5344CB8AC3E}">
        <p14:creationId xmlns:p14="http://schemas.microsoft.com/office/powerpoint/2010/main" val="3928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5687CA-9F0D-7E3E-BE8C-69EDB5EC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035" y="282844"/>
            <a:ext cx="5922674" cy="14859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Let’s talk…we are on this journey together!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FF8C0D-4EB8-8C64-69FB-5C9B460321CE}"/>
              </a:ext>
            </a:extLst>
          </p:cNvPr>
          <p:cNvSpPr txBox="1">
            <a:spLocks/>
          </p:cNvSpPr>
          <p:nvPr/>
        </p:nvSpPr>
        <p:spPr>
          <a:xfrm>
            <a:off x="6096001" y="2440532"/>
            <a:ext cx="5731790" cy="3685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we do?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are we doing this course?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ambitions?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950EF-CD94-6750-6D1E-7810558E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0" y="282844"/>
            <a:ext cx="2572735" cy="1572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B8A7D-C82A-688B-2C44-BFA40731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04" y="2100561"/>
            <a:ext cx="416392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4" y="685800"/>
            <a:ext cx="11488615" cy="14859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pass this English course?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3883"/>
            <a:ext cx="10117016" cy="3813517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reading texts carefully and understanding the meaning and context.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able to write a range of texts correctly.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Speaking and listening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able to speak persuasively, putting your points clearly, while understanding other points of view.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9"/>
    </mc:Choice>
    <mc:Fallback xmlns="">
      <p:transition spd="slow" advTm="266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E2E2A-56F7-518A-0E87-7944F6DC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Reading paper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9826AB5A-1413-85F1-18DC-D7207691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944014"/>
            <a:ext cx="5659222" cy="3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3AE4-9B70-43CF-A5B4-3AF74795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BFE-01F0-455E-9FA7-C63E2BB1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754451"/>
            <a:ext cx="9757117" cy="3581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reading paper you will need to be able to: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different texts carefully and understand their meaning.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fact from opinion and identify bias.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what type of text it is, what style it is written in and who it is written for.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language and layout features used.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what words or phrases mean in a piece of writing.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texts, identifying their similarities and differences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CBD99-AB24-4757-A1BE-18D70C7D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53" y="81372"/>
            <a:ext cx="3976825" cy="26525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A86F2-247D-6987-0AF7-1703CE4C9D0C}"/>
              </a:ext>
            </a:extLst>
          </p:cNvPr>
          <p:cNvSpPr/>
          <p:nvPr/>
        </p:nvSpPr>
        <p:spPr>
          <a:xfrm>
            <a:off x="3678187" y="5715000"/>
            <a:ext cx="74699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</a:t>
            </a:r>
            <a:r>
              <a:rPr lang="en-GB" sz="4000" dirty="0">
                <a:solidFill>
                  <a:srgbClr val="191B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 at an example…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6"/>
    </mc:Choice>
    <mc:Fallback xmlns="">
      <p:transition spd="slow" advTm="23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70068d-d4a8-4c8c-81e4-1587bdb1bb12">
      <UserInfo>
        <DisplayName/>
        <AccountId xsi:nil="true"/>
        <AccountType/>
      </UserInfo>
    </SharedWithUsers>
    <lcf76f155ced4ddcb4097134ff3c332f xmlns="924b722f-815d-42a8-a398-880368789fe5">
      <Terms xmlns="http://schemas.microsoft.com/office/infopath/2007/PartnerControls"/>
    </lcf76f155ced4ddcb4097134ff3c332f>
    <TaxCatchAll xmlns="dc70068d-d4a8-4c8c-81e4-1587bdb1bb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54842-B4E2-4C7E-873C-6638B9F65400}">
  <ds:schemaRefs>
    <ds:schemaRef ds:uri="5257eb83-22a3-41bf-962e-55ddf45a1f82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613aec43-0389-4d79-8514-a460f1622ea9"/>
    <ds:schemaRef ds:uri="http://purl.org/dc/dcmitype/"/>
    <ds:schemaRef ds:uri="http://purl.org/dc/terms/"/>
    <ds:schemaRef ds:uri="8f62c91b-e8d5-4955-bf34-f2cd58eed176"/>
    <ds:schemaRef ds:uri="ea0694a5-25ac-46f3-a5ab-d0b673db1f3b"/>
    <ds:schemaRef ds:uri="dc70068d-d4a8-4c8c-81e4-1587bdb1bb12"/>
    <ds:schemaRef ds:uri="924b722f-815d-42a8-a398-880368789fe5"/>
  </ds:schemaRefs>
</ds:datastoreItem>
</file>

<file path=customXml/itemProps2.xml><?xml version="1.0" encoding="utf-8"?>
<ds:datastoreItem xmlns:ds="http://schemas.openxmlformats.org/officeDocument/2006/customXml" ds:itemID="{4FC3C1FF-AF03-456E-A89C-D1AE8E073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07E24-FDF2-4E31-914C-96D3D87D1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b722f-815d-42a8-a398-880368789fe5"/>
    <ds:schemaRef ds:uri="dc70068d-d4a8-4c8c-81e4-1587bdb1b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{FF51A7CF-D71F-4713-9546-50D6FD90AACF}tf10001105</Template>
  <TotalTime>2679</TotalTime>
  <Words>735</Words>
  <Application>Microsoft Office PowerPoint</Application>
  <PresentationFormat>Widescreen</PresentationFormat>
  <Paragraphs>121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Crop</vt:lpstr>
      <vt:lpstr>Functional skills English </vt:lpstr>
      <vt:lpstr>PowerPoint Presentation</vt:lpstr>
      <vt:lpstr>PowerPoint Presentation</vt:lpstr>
      <vt:lpstr>PowerPoint Presentation</vt:lpstr>
      <vt:lpstr>The 12-week course - introduction </vt:lpstr>
      <vt:lpstr>Let’s talk…we are on this journey together!</vt:lpstr>
      <vt:lpstr>How do I pass this English course?</vt:lpstr>
      <vt:lpstr>Reading paper</vt:lpstr>
      <vt:lpstr>Reading</vt:lpstr>
      <vt:lpstr>Reading</vt:lpstr>
      <vt:lpstr>PowerPoint Presentation</vt:lpstr>
      <vt:lpstr>Writing paper</vt:lpstr>
      <vt:lpstr>Writing</vt:lpstr>
      <vt:lpstr>Writing </vt:lpstr>
      <vt:lpstr>PowerPoint Presentation</vt:lpstr>
      <vt:lpstr>PowerPoint Presentation</vt:lpstr>
      <vt:lpstr>Spelling and Punctuation</vt:lpstr>
      <vt:lpstr>PowerPoint Presentation</vt:lpstr>
      <vt:lpstr>Initial diagnostic assessment on Century tech</vt:lpstr>
      <vt:lpstr>Click on Login </vt:lpstr>
      <vt:lpstr>Next week…</vt:lpstr>
      <vt:lpstr>Write using correct grammar and punctuation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Rennie</dc:creator>
  <cp:lastModifiedBy>Gavin Jones</cp:lastModifiedBy>
  <cp:revision>329</cp:revision>
  <dcterms:created xsi:type="dcterms:W3CDTF">2021-09-10T13:16:27Z</dcterms:created>
  <dcterms:modified xsi:type="dcterms:W3CDTF">2023-01-03T09:56:12Z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76800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