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7" r:id="rId5"/>
    <p:sldId id="258" r:id="rId6"/>
    <p:sldId id="392" r:id="rId7"/>
    <p:sldId id="369" r:id="rId8"/>
    <p:sldId id="360" r:id="rId9"/>
    <p:sldId id="382" r:id="rId10"/>
    <p:sldId id="501" r:id="rId11"/>
    <p:sldId id="502" r:id="rId12"/>
    <p:sldId id="503" r:id="rId13"/>
    <p:sldId id="966" r:id="rId14"/>
    <p:sldId id="504" r:id="rId15"/>
    <p:sldId id="376" r:id="rId16"/>
    <p:sldId id="960" r:id="rId17"/>
    <p:sldId id="366" r:id="rId18"/>
    <p:sldId id="961" r:id="rId19"/>
    <p:sldId id="370" r:id="rId20"/>
    <p:sldId id="962" r:id="rId21"/>
    <p:sldId id="963" r:id="rId22"/>
    <p:sldId id="958" r:id="rId23"/>
    <p:sldId id="964" r:id="rId24"/>
    <p:sldId id="965" r:id="rId25"/>
    <p:sldId id="372" r:id="rId26"/>
    <p:sldId id="499" r:id="rId27"/>
    <p:sldId id="368" r:id="rId28"/>
    <p:sldId id="500" r:id="rId29"/>
    <p:sldId id="498" r:id="rId30"/>
    <p:sldId id="959" r:id="rId31"/>
    <p:sldId id="49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53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BA8E2F-1039-4F7C-89E8-2874709C3A74}" v="19" dt="2022-05-17T17:42:07"/>
    <p1510:client id="{C282D2EF-AD73-47F9-BF6F-828FF7B8E330}" v="4" dt="2022-05-17T08:49:12.135"/>
    <p1510:client id="{FF2D3F60-4815-4D35-8B80-B7BE1C7C6072}" v="12" dt="2022-05-16T12:31:12.9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Hazzard" userId="86e070d9-2a30-4622-b51e-9ef835ab1b61" providerId="ADAL" clId="{C282D2EF-AD73-47F9-BF6F-828FF7B8E330}"/>
    <pc:docChg chg="modSld">
      <pc:chgData name="Matthew Hazzard" userId="86e070d9-2a30-4622-b51e-9ef835ab1b61" providerId="ADAL" clId="{C282D2EF-AD73-47F9-BF6F-828FF7B8E330}" dt="2022-05-17T08:49:12.135" v="3" actId="20577"/>
      <pc:docMkLst>
        <pc:docMk/>
      </pc:docMkLst>
      <pc:sldChg chg="modSp">
        <pc:chgData name="Matthew Hazzard" userId="86e070d9-2a30-4622-b51e-9ef835ab1b61" providerId="ADAL" clId="{C282D2EF-AD73-47F9-BF6F-828FF7B8E330}" dt="2022-05-17T08:49:12.135" v="3" actId="20577"/>
        <pc:sldMkLst>
          <pc:docMk/>
          <pc:sldMk cId="1780799666" sldId="360"/>
        </pc:sldMkLst>
        <pc:spChg chg="mod">
          <ac:chgData name="Matthew Hazzard" userId="86e070d9-2a30-4622-b51e-9ef835ab1b61" providerId="ADAL" clId="{C282D2EF-AD73-47F9-BF6F-828FF7B8E330}" dt="2022-05-17T08:49:12.135" v="3" actId="20577"/>
          <ac:spMkLst>
            <pc:docMk/>
            <pc:sldMk cId="1780799666" sldId="360"/>
            <ac:spMk id="4" creationId="{437FCA78-6076-4DA9-9BC0-6102BF1BAB23}"/>
          </ac:spMkLst>
        </pc:spChg>
      </pc:sldChg>
    </pc:docChg>
  </pc:docChgLst>
  <pc:docChgLst>
    <pc:chgData name="Sophie Rennie" userId="a5ee80d034dc3fde" providerId="LiveId" clId="{7313D93E-5B31-4411-9C22-FDBC16D90B8D}"/>
    <pc:docChg chg="custSel delSld modSld">
      <pc:chgData name="Sophie Rennie" userId="a5ee80d034dc3fde" providerId="LiveId" clId="{7313D93E-5B31-4411-9C22-FDBC16D90B8D}" dt="2022-02-10T11:11:15.544" v="321" actId="2696"/>
      <pc:docMkLst>
        <pc:docMk/>
      </pc:docMkLst>
      <pc:sldChg chg="addSp delSp modSp mod setBg setClrOvrMap">
        <pc:chgData name="Sophie Rennie" userId="a5ee80d034dc3fde" providerId="LiveId" clId="{7313D93E-5B31-4411-9C22-FDBC16D90B8D}" dt="2022-02-10T08:50:46.101" v="256" actId="20577"/>
        <pc:sldMkLst>
          <pc:docMk/>
          <pc:sldMk cId="1864441892" sldId="258"/>
        </pc:sldMkLst>
        <pc:spChg chg="del mod">
          <ac:chgData name="Sophie Rennie" userId="a5ee80d034dc3fde" providerId="LiveId" clId="{7313D93E-5B31-4411-9C22-FDBC16D90B8D}" dt="2022-02-10T08:48:25.740" v="106" actId="478"/>
          <ac:spMkLst>
            <pc:docMk/>
            <pc:sldMk cId="1864441892" sldId="258"/>
            <ac:spMk id="2" creationId="{4A1C9972-6193-44EE-B971-621908BC94A8}"/>
          </ac:spMkLst>
        </pc:spChg>
        <pc:spChg chg="add mod">
          <ac:chgData name="Sophie Rennie" userId="a5ee80d034dc3fde" providerId="LiveId" clId="{7313D93E-5B31-4411-9C22-FDBC16D90B8D}" dt="2022-02-10T08:50:00.671" v="228"/>
          <ac:spMkLst>
            <pc:docMk/>
            <pc:sldMk cId="1864441892" sldId="258"/>
            <ac:spMk id="4" creationId="{C97869F0-4B13-401F-A4F7-DC0BDCB1BE65}"/>
          </ac:spMkLst>
        </pc:spChg>
        <pc:spChg chg="add mod">
          <ac:chgData name="Sophie Rennie" userId="a5ee80d034dc3fde" providerId="LiveId" clId="{7313D93E-5B31-4411-9C22-FDBC16D90B8D}" dt="2022-02-10T08:50:46.101" v="256" actId="20577"/>
          <ac:spMkLst>
            <pc:docMk/>
            <pc:sldMk cId="1864441892" sldId="258"/>
            <ac:spMk id="6" creationId="{B307FE0F-7246-4D48-B13D-F618F3D6161D}"/>
          </ac:spMkLst>
        </pc:spChg>
        <pc:spChg chg="add">
          <ac:chgData name="Sophie Rennie" userId="a5ee80d034dc3fde" providerId="LiveId" clId="{7313D93E-5B31-4411-9C22-FDBC16D90B8D}" dt="2022-02-10T08:49:50.829" v="226" actId="26606"/>
          <ac:spMkLst>
            <pc:docMk/>
            <pc:sldMk cId="1864441892" sldId="258"/>
            <ac:spMk id="11" creationId="{BEC9E7FA-3295-45ED-8253-D23F9E44E1DA}"/>
          </ac:spMkLst>
        </pc:spChg>
        <pc:picChg chg="mod ord">
          <ac:chgData name="Sophie Rennie" userId="a5ee80d034dc3fde" providerId="LiveId" clId="{7313D93E-5B31-4411-9C22-FDBC16D90B8D}" dt="2022-02-10T08:49:50.829" v="226" actId="26606"/>
          <ac:picMkLst>
            <pc:docMk/>
            <pc:sldMk cId="1864441892" sldId="258"/>
            <ac:picMk id="5" creationId="{DF1F4C78-DCB0-43E5-ABF7-C7597A075636}"/>
          </ac:picMkLst>
        </pc:picChg>
      </pc:sldChg>
      <pc:sldChg chg="del">
        <pc:chgData name="Sophie Rennie" userId="a5ee80d034dc3fde" providerId="LiveId" clId="{7313D93E-5B31-4411-9C22-FDBC16D90B8D}" dt="2022-02-10T11:11:15.544" v="321" actId="2696"/>
        <pc:sldMkLst>
          <pc:docMk/>
          <pc:sldMk cId="1583422430" sldId="390"/>
        </pc:sldMkLst>
      </pc:sldChg>
      <pc:sldChg chg="addSp delSp modSp mod modAnim">
        <pc:chgData name="Sophie Rennie" userId="a5ee80d034dc3fde" providerId="LiveId" clId="{7313D93E-5B31-4411-9C22-FDBC16D90B8D}" dt="2022-02-10T08:51:36.388" v="262"/>
        <pc:sldMkLst>
          <pc:docMk/>
          <pc:sldMk cId="1417130328" sldId="391"/>
        </pc:sldMkLst>
        <pc:spChg chg="add mod">
          <ac:chgData name="Sophie Rennie" userId="a5ee80d034dc3fde" providerId="LiveId" clId="{7313D93E-5B31-4411-9C22-FDBC16D90B8D}" dt="2022-02-10T08:44:24.516" v="0" actId="767"/>
          <ac:spMkLst>
            <pc:docMk/>
            <pc:sldMk cId="1417130328" sldId="391"/>
            <ac:spMk id="3" creationId="{E2F8786F-6AC8-4CE5-8F29-C157DB43D89A}"/>
          </ac:spMkLst>
        </pc:spChg>
        <pc:spChg chg="add mod">
          <ac:chgData name="Sophie Rennie" userId="a5ee80d034dc3fde" providerId="LiveId" clId="{7313D93E-5B31-4411-9C22-FDBC16D90B8D}" dt="2022-02-10T08:48:14.328" v="104" actId="20577"/>
          <ac:spMkLst>
            <pc:docMk/>
            <pc:sldMk cId="1417130328" sldId="391"/>
            <ac:spMk id="4" creationId="{D5BE3C3B-5DE2-4808-9773-7E3AD6537CEC}"/>
          </ac:spMkLst>
        </pc:spChg>
        <pc:spChg chg="del mod">
          <ac:chgData name="Sophie Rennie" userId="a5ee80d034dc3fde" providerId="LiveId" clId="{7313D93E-5B31-4411-9C22-FDBC16D90B8D}" dt="2022-02-10T08:51:28.668" v="261" actId="478"/>
          <ac:spMkLst>
            <pc:docMk/>
            <pc:sldMk cId="1417130328" sldId="391"/>
            <ac:spMk id="18" creationId="{CDAF35AA-F153-476D-864B-5B4C31A22DF1}"/>
          </ac:spMkLst>
        </pc:spChg>
      </pc:sldChg>
      <pc:sldChg chg="modSp mod">
        <pc:chgData name="Sophie Rennie" userId="a5ee80d034dc3fde" providerId="LiveId" clId="{7313D93E-5B31-4411-9C22-FDBC16D90B8D}" dt="2022-02-10T11:09:53.661" v="320" actId="20577"/>
        <pc:sldMkLst>
          <pc:docMk/>
          <pc:sldMk cId="2946417211" sldId="393"/>
        </pc:sldMkLst>
        <pc:spChg chg="mod">
          <ac:chgData name="Sophie Rennie" userId="a5ee80d034dc3fde" providerId="LiveId" clId="{7313D93E-5B31-4411-9C22-FDBC16D90B8D}" dt="2022-02-10T11:09:53.661" v="320" actId="20577"/>
          <ac:spMkLst>
            <pc:docMk/>
            <pc:sldMk cId="2946417211" sldId="393"/>
            <ac:spMk id="3" creationId="{1917A27D-9565-4D57-AF09-8F66F0D6B281}"/>
          </ac:spMkLst>
        </pc:spChg>
      </pc:sldChg>
      <pc:sldChg chg="addSp modSp mod">
        <pc:chgData name="Sophie Rennie" userId="a5ee80d034dc3fde" providerId="LiveId" clId="{7313D93E-5B31-4411-9C22-FDBC16D90B8D}" dt="2022-02-10T09:06:47.283" v="300" actId="20577"/>
        <pc:sldMkLst>
          <pc:docMk/>
          <pc:sldMk cId="1261290124" sldId="499"/>
        </pc:sldMkLst>
        <pc:spChg chg="add mod">
          <ac:chgData name="Sophie Rennie" userId="a5ee80d034dc3fde" providerId="LiveId" clId="{7313D93E-5B31-4411-9C22-FDBC16D90B8D}" dt="2022-02-10T09:06:47.283" v="300" actId="20577"/>
          <ac:spMkLst>
            <pc:docMk/>
            <pc:sldMk cId="1261290124" sldId="499"/>
            <ac:spMk id="2" creationId="{117681D7-E3AC-4763-8B96-CEB6D6406371}"/>
          </ac:spMkLst>
        </pc:spChg>
        <pc:spChg chg="add mod">
          <ac:chgData name="Sophie Rennie" userId="a5ee80d034dc3fde" providerId="LiveId" clId="{7313D93E-5B31-4411-9C22-FDBC16D90B8D}" dt="2022-02-10T09:06:08.234" v="264"/>
          <ac:spMkLst>
            <pc:docMk/>
            <pc:sldMk cId="1261290124" sldId="499"/>
            <ac:spMk id="6" creationId="{81186C1B-287C-484B-BCC6-8CAD7614E630}"/>
          </ac:spMkLst>
        </pc:spChg>
      </pc:sldChg>
      <pc:sldChg chg="addSp modSp mod">
        <pc:chgData name="Sophie Rennie" userId="a5ee80d034dc3fde" providerId="LiveId" clId="{7313D93E-5B31-4411-9C22-FDBC16D90B8D}" dt="2022-02-10T09:07:15.602" v="302" actId="1076"/>
        <pc:sldMkLst>
          <pc:docMk/>
          <pc:sldMk cId="2584232282" sldId="500"/>
        </pc:sldMkLst>
        <pc:spChg chg="add mod">
          <ac:chgData name="Sophie Rennie" userId="a5ee80d034dc3fde" providerId="LiveId" clId="{7313D93E-5B31-4411-9C22-FDBC16D90B8D}" dt="2022-02-10T09:06:02.359" v="263"/>
          <ac:spMkLst>
            <pc:docMk/>
            <pc:sldMk cId="2584232282" sldId="500"/>
            <ac:spMk id="7" creationId="{8176D99C-D41F-4FD0-8C9A-4D6BB33F9C46}"/>
          </ac:spMkLst>
        </pc:spChg>
        <pc:spChg chg="add mod">
          <ac:chgData name="Sophie Rennie" userId="a5ee80d034dc3fde" providerId="LiveId" clId="{7313D93E-5B31-4411-9C22-FDBC16D90B8D}" dt="2022-02-10T09:07:15.602" v="302" actId="1076"/>
          <ac:spMkLst>
            <pc:docMk/>
            <pc:sldMk cId="2584232282" sldId="500"/>
            <ac:spMk id="9" creationId="{13B4BD0D-C098-4918-AD77-22B89E56480F}"/>
          </ac:spMkLst>
        </pc:spChg>
      </pc:sldChg>
    </pc:docChg>
  </pc:docChgLst>
  <pc:docChgLst>
    <pc:chgData name="Matthew Hazzard" userId="86e070d9-2a30-4622-b51e-9ef835ab1b61" providerId="ADAL" clId="{FF2D3F60-4815-4D35-8B80-B7BE1C7C6072}"/>
    <pc:docChg chg="modSld">
      <pc:chgData name="Matthew Hazzard" userId="86e070d9-2a30-4622-b51e-9ef835ab1b61" providerId="ADAL" clId="{FF2D3F60-4815-4D35-8B80-B7BE1C7C6072}" dt="2022-05-16T12:31:12.989" v="33" actId="20577"/>
      <pc:docMkLst>
        <pc:docMk/>
      </pc:docMkLst>
      <pc:sldChg chg="modSp mod">
        <pc:chgData name="Matthew Hazzard" userId="86e070d9-2a30-4622-b51e-9ef835ab1b61" providerId="ADAL" clId="{FF2D3F60-4815-4D35-8B80-B7BE1C7C6072}" dt="2022-05-16T09:47:57.217" v="0" actId="6549"/>
        <pc:sldMkLst>
          <pc:docMk/>
          <pc:sldMk cId="2578010126" sldId="257"/>
        </pc:sldMkLst>
        <pc:spChg chg="mod">
          <ac:chgData name="Matthew Hazzard" userId="86e070d9-2a30-4622-b51e-9ef835ab1b61" providerId="ADAL" clId="{FF2D3F60-4815-4D35-8B80-B7BE1C7C6072}" dt="2022-05-16T09:47:57.217" v="0" actId="6549"/>
          <ac:spMkLst>
            <pc:docMk/>
            <pc:sldMk cId="2578010126" sldId="257"/>
            <ac:spMk id="3" creationId="{7ED3E448-040E-43C5-9210-1C0077075BE3}"/>
          </ac:spMkLst>
        </pc:spChg>
      </pc:sldChg>
      <pc:sldChg chg="modSp mod">
        <pc:chgData name="Matthew Hazzard" userId="86e070d9-2a30-4622-b51e-9ef835ab1b61" providerId="ADAL" clId="{FF2D3F60-4815-4D35-8B80-B7BE1C7C6072}" dt="2022-05-16T09:50:14.537" v="21" actId="20577"/>
        <pc:sldMkLst>
          <pc:docMk/>
          <pc:sldMk cId="3678173331" sldId="376"/>
        </pc:sldMkLst>
        <pc:spChg chg="mod">
          <ac:chgData name="Matthew Hazzard" userId="86e070d9-2a30-4622-b51e-9ef835ab1b61" providerId="ADAL" clId="{FF2D3F60-4815-4D35-8B80-B7BE1C7C6072}" dt="2022-05-16T09:50:14.537" v="21" actId="20577"/>
          <ac:spMkLst>
            <pc:docMk/>
            <pc:sldMk cId="3678173331" sldId="376"/>
            <ac:spMk id="2" creationId="{00000000-0000-0000-0000-000000000000}"/>
          </ac:spMkLst>
        </pc:spChg>
        <pc:spChg chg="mod">
          <ac:chgData name="Matthew Hazzard" userId="86e070d9-2a30-4622-b51e-9ef835ab1b61" providerId="ADAL" clId="{FF2D3F60-4815-4D35-8B80-B7BE1C7C6072}" dt="2022-05-16T09:49:29.592" v="12" actId="20577"/>
          <ac:spMkLst>
            <pc:docMk/>
            <pc:sldMk cId="3678173331" sldId="376"/>
            <ac:spMk id="4" creationId="{00000000-0000-0000-0000-000000000000}"/>
          </ac:spMkLst>
        </pc:spChg>
      </pc:sldChg>
      <pc:sldChg chg="modSp">
        <pc:chgData name="Matthew Hazzard" userId="86e070d9-2a30-4622-b51e-9ef835ab1b61" providerId="ADAL" clId="{FF2D3F60-4815-4D35-8B80-B7BE1C7C6072}" dt="2022-05-16T12:31:12.989" v="33" actId="20577"/>
        <pc:sldMkLst>
          <pc:docMk/>
          <pc:sldMk cId="2667146173" sldId="392"/>
        </pc:sldMkLst>
        <pc:spChg chg="mod">
          <ac:chgData name="Matthew Hazzard" userId="86e070d9-2a30-4622-b51e-9ef835ab1b61" providerId="ADAL" clId="{FF2D3F60-4815-4D35-8B80-B7BE1C7C6072}" dt="2022-05-16T12:31:12.989" v="33" actId="20577"/>
          <ac:spMkLst>
            <pc:docMk/>
            <pc:sldMk cId="2667146173" sldId="392"/>
            <ac:spMk id="3" creationId="{1FD91775-E5F2-4A48-A503-B9E1A45B98F0}"/>
          </ac:spMkLst>
        </pc:spChg>
      </pc:sldChg>
    </pc:docChg>
  </pc:docChgLst>
  <pc:docChgLst>
    <pc:chgData name="Matthew Hazzard" userId="86e070d9-2a30-4622-b51e-9ef835ab1b61" providerId="ADAL" clId="{15BA8E2F-1039-4F7C-89E8-2874709C3A74}"/>
    <pc:docChg chg="custSel modSld">
      <pc:chgData name="Matthew Hazzard" userId="86e070d9-2a30-4622-b51e-9ef835ab1b61" providerId="ADAL" clId="{15BA8E2F-1039-4F7C-89E8-2874709C3A74}" dt="2022-05-17T17:42:07.001" v="18" actId="478"/>
      <pc:docMkLst>
        <pc:docMk/>
      </pc:docMkLst>
      <pc:sldChg chg="modSp">
        <pc:chgData name="Matthew Hazzard" userId="86e070d9-2a30-4622-b51e-9ef835ab1b61" providerId="ADAL" clId="{15BA8E2F-1039-4F7C-89E8-2874709C3A74}" dt="2022-05-17T16:29:23.192" v="3" actId="20577"/>
        <pc:sldMkLst>
          <pc:docMk/>
          <pc:sldMk cId="1417130328" sldId="391"/>
        </pc:sldMkLst>
        <pc:spChg chg="mod">
          <ac:chgData name="Matthew Hazzard" userId="86e070d9-2a30-4622-b51e-9ef835ab1b61" providerId="ADAL" clId="{15BA8E2F-1039-4F7C-89E8-2874709C3A74}" dt="2022-05-17T16:29:23.192" v="3" actId="20577"/>
          <ac:spMkLst>
            <pc:docMk/>
            <pc:sldMk cId="1417130328" sldId="391"/>
            <ac:spMk id="15" creationId="{0558AF67-A5CB-4458-80AC-2CC666E0DCB0}"/>
          </ac:spMkLst>
        </pc:spChg>
      </pc:sldChg>
      <pc:sldChg chg="delSp modSp mod">
        <pc:chgData name="Matthew Hazzard" userId="86e070d9-2a30-4622-b51e-9ef835ab1b61" providerId="ADAL" clId="{15BA8E2F-1039-4F7C-89E8-2874709C3A74}" dt="2022-05-17T17:42:07.001" v="18" actId="478"/>
        <pc:sldMkLst>
          <pc:docMk/>
          <pc:sldMk cId="2946417211" sldId="393"/>
        </pc:sldMkLst>
        <pc:spChg chg="mod">
          <ac:chgData name="Matthew Hazzard" userId="86e070d9-2a30-4622-b51e-9ef835ab1b61" providerId="ADAL" clId="{15BA8E2F-1039-4F7C-89E8-2874709C3A74}" dt="2022-05-17T16:29:40.132" v="15" actId="20577"/>
          <ac:spMkLst>
            <pc:docMk/>
            <pc:sldMk cId="2946417211" sldId="393"/>
            <ac:spMk id="2" creationId="{A2E4E68E-E5D0-443D-8C52-7E3298C63DBB}"/>
          </ac:spMkLst>
        </pc:spChg>
        <pc:spChg chg="del">
          <ac:chgData name="Matthew Hazzard" userId="86e070d9-2a30-4622-b51e-9ef835ab1b61" providerId="ADAL" clId="{15BA8E2F-1039-4F7C-89E8-2874709C3A74}" dt="2022-05-17T17:42:07.001" v="18" actId="478"/>
          <ac:spMkLst>
            <pc:docMk/>
            <pc:sldMk cId="2946417211" sldId="393"/>
            <ac:spMk id="4" creationId="{FDEA7A73-A6B2-4EFB-8E08-D77698E1F602}"/>
          </ac:spMkLst>
        </pc:spChg>
      </pc:sldChg>
      <pc:sldChg chg="modSp mod">
        <pc:chgData name="Matthew Hazzard" userId="86e070d9-2a30-4622-b51e-9ef835ab1b61" providerId="ADAL" clId="{15BA8E2F-1039-4F7C-89E8-2874709C3A74}" dt="2022-05-17T17:41:57.368" v="17" actId="20577"/>
        <pc:sldMkLst>
          <pc:docMk/>
          <pc:sldMk cId="2584232282" sldId="500"/>
        </pc:sldMkLst>
        <pc:spChg chg="mod">
          <ac:chgData name="Matthew Hazzard" userId="86e070d9-2a30-4622-b51e-9ef835ab1b61" providerId="ADAL" clId="{15BA8E2F-1039-4F7C-89E8-2874709C3A74}" dt="2022-05-17T17:41:57.368" v="17" actId="20577"/>
          <ac:spMkLst>
            <pc:docMk/>
            <pc:sldMk cId="2584232282" sldId="500"/>
            <ac:spMk id="7" creationId="{8176D99C-D41F-4FD0-8C9A-4D6BB33F9C4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1683F5-75F5-4BE0-BBC2-79632A799E4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B176408-1AF5-406F-9C0E-DC462F7A21D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Your opening sentence should get to the point and clearly state why you are writing.</a:t>
          </a:r>
        </a:p>
      </dgm:t>
    </dgm:pt>
    <dgm:pt modelId="{80D6E8D6-20AF-4927-B7ED-BBABE2AD5B53}" type="parTrans" cxnId="{B9B6E16F-E4ED-45DD-AC64-328C79D977F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E6F21A-B68A-4205-8FDD-05506E735DAE}" type="sibTrans" cxnId="{B9B6E16F-E4ED-45DD-AC64-328C79D977F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762043-9E1D-40C7-915E-670920CF6C0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Avoid using casual or chatty language.</a:t>
          </a:r>
        </a:p>
      </dgm:t>
    </dgm:pt>
    <dgm:pt modelId="{62826E4C-5849-4A24-9BF4-1C1F00EFA231}" type="parTrans" cxnId="{F0BC6F07-DE07-4BA9-BB19-AF36044A9DF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CF2468-591E-4DB0-BDF6-9186590F9D3A}" type="sibTrans" cxnId="{F0BC6F07-DE07-4BA9-BB19-AF36044A9DF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0AB7D1-D65B-4F62-B67E-808ADF812AD6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Use paragraphs.</a:t>
          </a:r>
        </a:p>
      </dgm:t>
    </dgm:pt>
    <dgm:pt modelId="{0E92DB82-FAC8-4E45-AC7B-166A486AE0A4}" type="parTrans" cxnId="{1110E261-F88C-4EA3-A214-11608A145AA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5F9F7A-C6B6-40BC-8A39-AA89887E7929}" type="sibTrans" cxnId="{1110E261-F88C-4EA3-A214-11608A145AA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76E375-CF94-4647-9C36-8FBD0BC765A2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Remember, add a comma after their name (</a:t>
          </a:r>
          <a:r>
            <a:rPr lang="en-GB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Dear Ms. D Jones,</a:t>
          </a:r>
          <a:r>
            <a: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D27338-14DD-4B67-9C81-AA3E16788F49}" type="parTrans" cxnId="{EA9D2CC2-E82C-4D21-A17B-E53FA539090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2E5976-6267-44A4-BACB-3C8E82CADC33}" type="sibTrans" cxnId="{EA9D2CC2-E82C-4D21-A17B-E53FA539090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494FD0-68C8-4DA6-ADF7-6D12B0F0BD74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Remember, add a comma after</a:t>
          </a:r>
          <a:r>
            <a: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Yours sincerely, 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or </a:t>
          </a:r>
          <a:r>
            <a: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Yours faithfully,</a:t>
          </a:r>
        </a:p>
      </dgm:t>
    </dgm:pt>
    <dgm:pt modelId="{1AD4318B-DF92-4F18-87EE-0B546E08F604}" type="parTrans" cxnId="{C5BDC3D3-181A-4EF5-BD0F-A113F6985E5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B5418D-5EEE-4866-AFA4-BE740CCB0E44}" type="sibTrans" cxnId="{C5BDC3D3-181A-4EF5-BD0F-A113F6985E5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69A3DE-96A8-4053-B4D0-12D2051CDAA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Remember, checking your work and redrafting is part of the writing process. Don’t be afraid to make mistakes!</a:t>
          </a:r>
        </a:p>
      </dgm:t>
    </dgm:pt>
    <dgm:pt modelId="{6F6B4868-C2DE-468D-8F44-F292F329D18D}" type="parTrans" cxnId="{1F453F65-A7BB-4BDD-A3A3-477EA72F0E8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EF28CD-5455-4CCE-ACE8-24E14DF85BEC}" type="sibTrans" cxnId="{1F453F65-A7BB-4BDD-A3A3-477EA72F0E8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05899C-1ADA-472A-A489-6F5F055D9245}" type="pres">
      <dgm:prSet presAssocID="{9A1683F5-75F5-4BE0-BBC2-79632A799E41}" presName="diagram" presStyleCnt="0">
        <dgm:presLayoutVars>
          <dgm:dir/>
          <dgm:resizeHandles val="exact"/>
        </dgm:presLayoutVars>
      </dgm:prSet>
      <dgm:spPr/>
    </dgm:pt>
    <dgm:pt modelId="{7721E795-F5E0-44B6-B5A1-35B261B24A10}" type="pres">
      <dgm:prSet presAssocID="{DB176408-1AF5-406F-9C0E-DC462F7A21DB}" presName="node" presStyleLbl="node1" presStyleIdx="0" presStyleCnt="6" custLinFactNeighborX="2932" custLinFactNeighborY="-44637">
        <dgm:presLayoutVars>
          <dgm:bulletEnabled val="1"/>
        </dgm:presLayoutVars>
      </dgm:prSet>
      <dgm:spPr/>
    </dgm:pt>
    <dgm:pt modelId="{9A485276-FA05-4F6A-892C-A6E48C859EA8}" type="pres">
      <dgm:prSet presAssocID="{8BE6F21A-B68A-4205-8FDD-05506E735DAE}" presName="sibTrans" presStyleCnt="0"/>
      <dgm:spPr/>
    </dgm:pt>
    <dgm:pt modelId="{634408D3-53D9-420D-B483-49F50632B05F}" type="pres">
      <dgm:prSet presAssocID="{45762043-9E1D-40C7-915E-670920CF6C0E}" presName="node" presStyleLbl="node1" presStyleIdx="1" presStyleCnt="6" custLinFactNeighborY="-44784">
        <dgm:presLayoutVars>
          <dgm:bulletEnabled val="1"/>
        </dgm:presLayoutVars>
      </dgm:prSet>
      <dgm:spPr/>
    </dgm:pt>
    <dgm:pt modelId="{840E916B-E2B0-4B8F-9131-46255BB8336E}" type="pres">
      <dgm:prSet presAssocID="{6CCF2468-591E-4DB0-BDF6-9186590F9D3A}" presName="sibTrans" presStyleCnt="0"/>
      <dgm:spPr/>
    </dgm:pt>
    <dgm:pt modelId="{5AF5DAB5-C5F3-46CC-B5E8-B9548DACC836}" type="pres">
      <dgm:prSet presAssocID="{3A0AB7D1-D65B-4F62-B67E-808ADF812AD6}" presName="node" presStyleLbl="node1" presStyleIdx="2" presStyleCnt="6" custLinFactNeighborX="-2931" custLinFactNeighborY="-44782">
        <dgm:presLayoutVars>
          <dgm:bulletEnabled val="1"/>
        </dgm:presLayoutVars>
      </dgm:prSet>
      <dgm:spPr/>
    </dgm:pt>
    <dgm:pt modelId="{B05FE4A0-6B84-4129-BA73-DCFC1A6B6D5D}" type="pres">
      <dgm:prSet presAssocID="{EA5F9F7A-C6B6-40BC-8A39-AA89887E7929}" presName="sibTrans" presStyleCnt="0"/>
      <dgm:spPr/>
    </dgm:pt>
    <dgm:pt modelId="{F1D0EE86-6B25-4F68-B790-4255A94E00AA}" type="pres">
      <dgm:prSet presAssocID="{7376E375-CF94-4647-9C36-8FBD0BC765A2}" presName="node" presStyleLbl="node1" presStyleIdx="3" presStyleCnt="6" custLinFactNeighborX="4397" custLinFactNeighborY="-21170">
        <dgm:presLayoutVars>
          <dgm:bulletEnabled val="1"/>
        </dgm:presLayoutVars>
      </dgm:prSet>
      <dgm:spPr/>
    </dgm:pt>
    <dgm:pt modelId="{F1C4B189-5DA2-4CBF-963D-666551DD1E97}" type="pres">
      <dgm:prSet presAssocID="{522E5976-6267-44A4-BACB-3C8E82CADC33}" presName="sibTrans" presStyleCnt="0"/>
      <dgm:spPr/>
    </dgm:pt>
    <dgm:pt modelId="{8100D58D-718F-4CED-83A7-1244C9408FEB}" type="pres">
      <dgm:prSet presAssocID="{58494FD0-68C8-4DA6-ADF7-6D12B0F0BD74}" presName="node" presStyleLbl="node1" presStyleIdx="4" presStyleCnt="6" custLinFactNeighborY="-21984">
        <dgm:presLayoutVars>
          <dgm:bulletEnabled val="1"/>
        </dgm:presLayoutVars>
      </dgm:prSet>
      <dgm:spPr/>
    </dgm:pt>
    <dgm:pt modelId="{AB26C3F1-0592-431B-92F5-4FBB0C6DC4BA}" type="pres">
      <dgm:prSet presAssocID="{FEB5418D-5EEE-4866-AFA4-BE740CCB0E44}" presName="sibTrans" presStyleCnt="0"/>
      <dgm:spPr/>
    </dgm:pt>
    <dgm:pt modelId="{949E998A-01BB-402B-B15C-FB7F251A34F1}" type="pres">
      <dgm:prSet presAssocID="{3E69A3DE-96A8-4053-B4D0-12D2051CDAAA}" presName="node" presStyleLbl="node1" presStyleIdx="5" presStyleCnt="6" custLinFactNeighborX="-4397" custLinFactNeighborY="-25240">
        <dgm:presLayoutVars>
          <dgm:bulletEnabled val="1"/>
        </dgm:presLayoutVars>
      </dgm:prSet>
      <dgm:spPr/>
    </dgm:pt>
  </dgm:ptLst>
  <dgm:cxnLst>
    <dgm:cxn modelId="{F0BC6F07-DE07-4BA9-BB19-AF36044A9DF0}" srcId="{9A1683F5-75F5-4BE0-BBC2-79632A799E41}" destId="{45762043-9E1D-40C7-915E-670920CF6C0E}" srcOrd="1" destOrd="0" parTransId="{62826E4C-5849-4A24-9BF4-1C1F00EFA231}" sibTransId="{6CCF2468-591E-4DB0-BDF6-9186590F9D3A}"/>
    <dgm:cxn modelId="{03E44A39-CF07-48A8-A6D1-C722CBBC2CF9}" type="presOf" srcId="{3A0AB7D1-D65B-4F62-B67E-808ADF812AD6}" destId="{5AF5DAB5-C5F3-46CC-B5E8-B9548DACC836}" srcOrd="0" destOrd="0" presId="urn:microsoft.com/office/officeart/2005/8/layout/default"/>
    <dgm:cxn modelId="{4998D73C-134D-4F85-8C22-30A360B0A99D}" type="presOf" srcId="{7376E375-CF94-4647-9C36-8FBD0BC765A2}" destId="{F1D0EE86-6B25-4F68-B790-4255A94E00AA}" srcOrd="0" destOrd="0" presId="urn:microsoft.com/office/officeart/2005/8/layout/default"/>
    <dgm:cxn modelId="{1110E261-F88C-4EA3-A214-11608A145AA9}" srcId="{9A1683F5-75F5-4BE0-BBC2-79632A799E41}" destId="{3A0AB7D1-D65B-4F62-B67E-808ADF812AD6}" srcOrd="2" destOrd="0" parTransId="{0E92DB82-FAC8-4E45-AC7B-166A486AE0A4}" sibTransId="{EA5F9F7A-C6B6-40BC-8A39-AA89887E7929}"/>
    <dgm:cxn modelId="{1F453F65-A7BB-4BDD-A3A3-477EA72F0E81}" srcId="{9A1683F5-75F5-4BE0-BBC2-79632A799E41}" destId="{3E69A3DE-96A8-4053-B4D0-12D2051CDAAA}" srcOrd="5" destOrd="0" parTransId="{6F6B4868-C2DE-468D-8F44-F292F329D18D}" sibTransId="{3FEF28CD-5455-4CCE-ACE8-24E14DF85BEC}"/>
    <dgm:cxn modelId="{B9B6E16F-E4ED-45DD-AC64-328C79D977F3}" srcId="{9A1683F5-75F5-4BE0-BBC2-79632A799E41}" destId="{DB176408-1AF5-406F-9C0E-DC462F7A21DB}" srcOrd="0" destOrd="0" parTransId="{80D6E8D6-20AF-4927-B7ED-BBABE2AD5B53}" sibTransId="{8BE6F21A-B68A-4205-8FDD-05506E735DAE}"/>
    <dgm:cxn modelId="{2FC0077B-77D8-464B-8D4C-13CD1A0BDC93}" type="presOf" srcId="{DB176408-1AF5-406F-9C0E-DC462F7A21DB}" destId="{7721E795-F5E0-44B6-B5A1-35B261B24A10}" srcOrd="0" destOrd="0" presId="urn:microsoft.com/office/officeart/2005/8/layout/default"/>
    <dgm:cxn modelId="{B23F0294-90F7-46A3-84F0-994E6FD83FA5}" type="presOf" srcId="{58494FD0-68C8-4DA6-ADF7-6D12B0F0BD74}" destId="{8100D58D-718F-4CED-83A7-1244C9408FEB}" srcOrd="0" destOrd="0" presId="urn:microsoft.com/office/officeart/2005/8/layout/default"/>
    <dgm:cxn modelId="{85A01599-2159-4896-AD04-D43CA8534461}" type="presOf" srcId="{45762043-9E1D-40C7-915E-670920CF6C0E}" destId="{634408D3-53D9-420D-B483-49F50632B05F}" srcOrd="0" destOrd="0" presId="urn:microsoft.com/office/officeart/2005/8/layout/default"/>
    <dgm:cxn modelId="{0ECCD9AA-60FB-441E-A377-1E0F1667600D}" type="presOf" srcId="{3E69A3DE-96A8-4053-B4D0-12D2051CDAAA}" destId="{949E998A-01BB-402B-B15C-FB7F251A34F1}" srcOrd="0" destOrd="0" presId="urn:microsoft.com/office/officeart/2005/8/layout/default"/>
    <dgm:cxn modelId="{3A153CB1-ADEA-41E0-8CE6-3C3D48D64810}" type="presOf" srcId="{9A1683F5-75F5-4BE0-BBC2-79632A799E41}" destId="{D305899C-1ADA-472A-A489-6F5F055D9245}" srcOrd="0" destOrd="0" presId="urn:microsoft.com/office/officeart/2005/8/layout/default"/>
    <dgm:cxn modelId="{EA9D2CC2-E82C-4D21-A17B-E53FA5390901}" srcId="{9A1683F5-75F5-4BE0-BBC2-79632A799E41}" destId="{7376E375-CF94-4647-9C36-8FBD0BC765A2}" srcOrd="3" destOrd="0" parTransId="{8BD27338-14DD-4B67-9C81-AA3E16788F49}" sibTransId="{522E5976-6267-44A4-BACB-3C8E82CADC33}"/>
    <dgm:cxn modelId="{C5BDC3D3-181A-4EF5-BD0F-A113F6985E5F}" srcId="{9A1683F5-75F5-4BE0-BBC2-79632A799E41}" destId="{58494FD0-68C8-4DA6-ADF7-6D12B0F0BD74}" srcOrd="4" destOrd="0" parTransId="{1AD4318B-DF92-4F18-87EE-0B546E08F604}" sibTransId="{FEB5418D-5EEE-4866-AFA4-BE740CCB0E44}"/>
    <dgm:cxn modelId="{592D4C81-7187-47F2-B9DD-7FB8BBF12C4A}" type="presParOf" srcId="{D305899C-1ADA-472A-A489-6F5F055D9245}" destId="{7721E795-F5E0-44B6-B5A1-35B261B24A10}" srcOrd="0" destOrd="0" presId="urn:microsoft.com/office/officeart/2005/8/layout/default"/>
    <dgm:cxn modelId="{EF4B29D0-11EF-4F7E-9664-2862D66B1A79}" type="presParOf" srcId="{D305899C-1ADA-472A-A489-6F5F055D9245}" destId="{9A485276-FA05-4F6A-892C-A6E48C859EA8}" srcOrd="1" destOrd="0" presId="urn:microsoft.com/office/officeart/2005/8/layout/default"/>
    <dgm:cxn modelId="{DEE0E8BE-3DF2-46B5-8A5C-AA185D408535}" type="presParOf" srcId="{D305899C-1ADA-472A-A489-6F5F055D9245}" destId="{634408D3-53D9-420D-B483-49F50632B05F}" srcOrd="2" destOrd="0" presId="urn:microsoft.com/office/officeart/2005/8/layout/default"/>
    <dgm:cxn modelId="{CD696210-CF7E-44F5-8068-19BF6FAFC0DB}" type="presParOf" srcId="{D305899C-1ADA-472A-A489-6F5F055D9245}" destId="{840E916B-E2B0-4B8F-9131-46255BB8336E}" srcOrd="3" destOrd="0" presId="urn:microsoft.com/office/officeart/2005/8/layout/default"/>
    <dgm:cxn modelId="{31E062B1-0E88-4559-A4C7-482D4A259503}" type="presParOf" srcId="{D305899C-1ADA-472A-A489-6F5F055D9245}" destId="{5AF5DAB5-C5F3-46CC-B5E8-B9548DACC836}" srcOrd="4" destOrd="0" presId="urn:microsoft.com/office/officeart/2005/8/layout/default"/>
    <dgm:cxn modelId="{EE3AB60A-475D-4D9E-8DED-8524E8D340EE}" type="presParOf" srcId="{D305899C-1ADA-472A-A489-6F5F055D9245}" destId="{B05FE4A0-6B84-4129-BA73-DCFC1A6B6D5D}" srcOrd="5" destOrd="0" presId="urn:microsoft.com/office/officeart/2005/8/layout/default"/>
    <dgm:cxn modelId="{8EC43C7F-42E1-4515-BFAE-41952D11DCAA}" type="presParOf" srcId="{D305899C-1ADA-472A-A489-6F5F055D9245}" destId="{F1D0EE86-6B25-4F68-B790-4255A94E00AA}" srcOrd="6" destOrd="0" presId="urn:microsoft.com/office/officeart/2005/8/layout/default"/>
    <dgm:cxn modelId="{6FCB77B5-5164-4CE2-A1B2-663D39099292}" type="presParOf" srcId="{D305899C-1ADA-472A-A489-6F5F055D9245}" destId="{F1C4B189-5DA2-4CBF-963D-666551DD1E97}" srcOrd="7" destOrd="0" presId="urn:microsoft.com/office/officeart/2005/8/layout/default"/>
    <dgm:cxn modelId="{5BB14AB9-AB0A-4A23-91C4-E48A7A2F9861}" type="presParOf" srcId="{D305899C-1ADA-472A-A489-6F5F055D9245}" destId="{8100D58D-718F-4CED-83A7-1244C9408FEB}" srcOrd="8" destOrd="0" presId="urn:microsoft.com/office/officeart/2005/8/layout/default"/>
    <dgm:cxn modelId="{5F48FA9F-0B3F-4488-AED7-86760871B01A}" type="presParOf" srcId="{D305899C-1ADA-472A-A489-6F5F055D9245}" destId="{AB26C3F1-0592-431B-92F5-4FBB0C6DC4BA}" srcOrd="9" destOrd="0" presId="urn:microsoft.com/office/officeart/2005/8/layout/default"/>
    <dgm:cxn modelId="{5C595EC9-8267-45E6-994F-B75F44D5D62E}" type="presParOf" srcId="{D305899C-1ADA-472A-A489-6F5F055D9245}" destId="{949E998A-01BB-402B-B15C-FB7F251A34F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21E795-F5E0-44B6-B5A1-35B261B24A10}">
      <dsp:nvSpPr>
        <dsp:cNvPr id="0" name=""/>
        <dsp:cNvSpPr/>
      </dsp:nvSpPr>
      <dsp:spPr>
        <a:xfrm>
          <a:off x="89962" y="2"/>
          <a:ext cx="3068299" cy="18409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Your opening sentence should get to the point and clearly state why you are writing.</a:t>
          </a:r>
        </a:p>
      </dsp:txBody>
      <dsp:txXfrm>
        <a:off x="89962" y="2"/>
        <a:ext cx="3068299" cy="1840979"/>
      </dsp:txXfrm>
    </dsp:sp>
    <dsp:sp modelId="{634408D3-53D9-420D-B483-49F50632B05F}">
      <dsp:nvSpPr>
        <dsp:cNvPr id="0" name=""/>
        <dsp:cNvSpPr/>
      </dsp:nvSpPr>
      <dsp:spPr>
        <a:xfrm>
          <a:off x="3375129" y="0"/>
          <a:ext cx="3068299" cy="18409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Avoid using casual or chatty language.</a:t>
          </a:r>
        </a:p>
      </dsp:txBody>
      <dsp:txXfrm>
        <a:off x="3375129" y="0"/>
        <a:ext cx="3068299" cy="1840979"/>
      </dsp:txXfrm>
    </dsp:sp>
    <dsp:sp modelId="{5AF5DAB5-C5F3-46CC-B5E8-B9548DACC836}">
      <dsp:nvSpPr>
        <dsp:cNvPr id="0" name=""/>
        <dsp:cNvSpPr/>
      </dsp:nvSpPr>
      <dsp:spPr>
        <a:xfrm>
          <a:off x="6660326" y="0"/>
          <a:ext cx="3068299" cy="18409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Use paragraphs.</a:t>
          </a:r>
        </a:p>
      </dsp:txBody>
      <dsp:txXfrm>
        <a:off x="6660326" y="0"/>
        <a:ext cx="3068299" cy="1840979"/>
      </dsp:txXfrm>
    </dsp:sp>
    <dsp:sp modelId="{F1D0EE86-6B25-4F68-B790-4255A94E00AA}">
      <dsp:nvSpPr>
        <dsp:cNvPr id="0" name=""/>
        <dsp:cNvSpPr/>
      </dsp:nvSpPr>
      <dsp:spPr>
        <a:xfrm>
          <a:off x="134913" y="2579835"/>
          <a:ext cx="3068299" cy="18409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Remember, add a comma after their name (</a:t>
          </a:r>
          <a:r>
            <a:rPr lang="en-GB" sz="21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Dear Ms. D Jones,</a:t>
          </a:r>
          <a:r>
            <a:rPr lang="en-GB" sz="21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21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4913" y="2579835"/>
        <a:ext cx="3068299" cy="1840979"/>
      </dsp:txXfrm>
    </dsp:sp>
    <dsp:sp modelId="{8100D58D-718F-4CED-83A7-1244C9408FEB}">
      <dsp:nvSpPr>
        <dsp:cNvPr id="0" name=""/>
        <dsp:cNvSpPr/>
      </dsp:nvSpPr>
      <dsp:spPr>
        <a:xfrm>
          <a:off x="3375129" y="2564849"/>
          <a:ext cx="3068299" cy="18409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Remember, add a comma after</a:t>
          </a:r>
          <a:r>
            <a:rPr lang="en-US" sz="21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Yours sincerely, </a:t>
          </a:r>
          <a:r>
            <a:rPr lang="en-US" sz="21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or </a:t>
          </a:r>
          <a:r>
            <a:rPr lang="en-US" sz="2100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Yours faithfully,</a:t>
          </a:r>
        </a:p>
      </dsp:txBody>
      <dsp:txXfrm>
        <a:off x="3375129" y="2564849"/>
        <a:ext cx="3068299" cy="1840979"/>
      </dsp:txXfrm>
    </dsp:sp>
    <dsp:sp modelId="{949E998A-01BB-402B-B15C-FB7F251A34F1}">
      <dsp:nvSpPr>
        <dsp:cNvPr id="0" name=""/>
        <dsp:cNvSpPr/>
      </dsp:nvSpPr>
      <dsp:spPr>
        <a:xfrm>
          <a:off x="6615345" y="2504907"/>
          <a:ext cx="3068299" cy="18409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Remember, checking your work and redrafting is part of the writing process. Don’t be afraid to make mistakes!</a:t>
          </a:r>
        </a:p>
      </dsp:txBody>
      <dsp:txXfrm>
        <a:off x="6615345" y="2504907"/>
        <a:ext cx="3068299" cy="1840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grammartips.com/?p=244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C2B4A13-0632-456F-A66A-2D0CDB9D3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3E448-040E-43C5-9210-1C0077075B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5131" y="4786131"/>
            <a:ext cx="3567659" cy="71522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Week 4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568A552-34C4-41D2-A36B-9E86EC569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1730653" y="-921117"/>
            <a:ext cx="1756584" cy="4408488"/>
          </a:xfrm>
          <a:custGeom>
            <a:avLst/>
            <a:gdLst>
              <a:gd name="connsiteX0" fmla="*/ 1756584 w 1756584"/>
              <a:gd name="connsiteY0" fmla="*/ 4408488 h 4408488"/>
              <a:gd name="connsiteX1" fmla="*/ 1756584 w 1756584"/>
              <a:gd name="connsiteY1" fmla="*/ 0 h 4408488"/>
              <a:gd name="connsiteX2" fmla="*/ 1350810 w 1756584"/>
              <a:gd name="connsiteY2" fmla="*/ 0 h 4408488"/>
              <a:gd name="connsiteX3" fmla="*/ 1350810 w 1756584"/>
              <a:gd name="connsiteY3" fmla="*/ 4024068 h 4408488"/>
              <a:gd name="connsiteX4" fmla="*/ 0 w 1756584"/>
              <a:gd name="connsiteY4" fmla="*/ 4023445 h 4408488"/>
              <a:gd name="connsiteX5" fmla="*/ 0 w 1756584"/>
              <a:gd name="connsiteY5" fmla="*/ 440848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6584" h="4408488">
                <a:moveTo>
                  <a:pt x="1756584" y="4408488"/>
                </a:moveTo>
                <a:lnTo>
                  <a:pt x="1756584" y="0"/>
                </a:lnTo>
                <a:lnTo>
                  <a:pt x="1350810" y="0"/>
                </a:lnTo>
                <a:lnTo>
                  <a:pt x="1350810" y="4024068"/>
                </a:lnTo>
                <a:lnTo>
                  <a:pt x="0" y="4023445"/>
                </a:lnTo>
                <a:lnTo>
                  <a:pt x="0" y="4408488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8BE655E-142C-41C9-895E-54D55EDDA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V="1">
            <a:off x="8673443" y="2182330"/>
            <a:ext cx="1755930" cy="4408488"/>
          </a:xfrm>
          <a:custGeom>
            <a:avLst/>
            <a:gdLst>
              <a:gd name="connsiteX0" fmla="*/ 0 w 1755930"/>
              <a:gd name="connsiteY0" fmla="*/ 4023420 h 4408488"/>
              <a:gd name="connsiteX1" fmla="*/ 1 w 1755930"/>
              <a:gd name="connsiteY1" fmla="*/ 4408488 h 4408488"/>
              <a:gd name="connsiteX2" fmla="*/ 1755930 w 1755930"/>
              <a:gd name="connsiteY2" fmla="*/ 4408488 h 4408488"/>
              <a:gd name="connsiteX3" fmla="*/ 1755930 w 1755930"/>
              <a:gd name="connsiteY3" fmla="*/ 0 h 4408488"/>
              <a:gd name="connsiteX4" fmla="*/ 1350156 w 1755930"/>
              <a:gd name="connsiteY4" fmla="*/ 0 h 4408488"/>
              <a:gd name="connsiteX5" fmla="*/ 1350156 w 1755930"/>
              <a:gd name="connsiteY5" fmla="*/ 402362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5930" h="4408488">
                <a:moveTo>
                  <a:pt x="0" y="4023420"/>
                </a:moveTo>
                <a:lnTo>
                  <a:pt x="1" y="4408488"/>
                </a:lnTo>
                <a:lnTo>
                  <a:pt x="1755930" y="4408488"/>
                </a:lnTo>
                <a:lnTo>
                  <a:pt x="1755930" y="0"/>
                </a:lnTo>
                <a:lnTo>
                  <a:pt x="1350156" y="0"/>
                </a:lnTo>
                <a:lnTo>
                  <a:pt x="1350156" y="4023628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EA69EF-BD4F-4B48-AE15-4B059F874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1045" y="1086142"/>
            <a:ext cx="9969910" cy="3465385"/>
          </a:xfrm>
        </p:spPr>
        <p:txBody>
          <a:bodyPr anchor="ctr">
            <a:normAutofit/>
          </a:bodyPr>
          <a:lstStyle/>
          <a:p>
            <a:r>
              <a:rPr lang="en-GB" sz="6600" dirty="0">
                <a:latin typeface="Arial" panose="020B0604020202020204" pitchFamily="34" charset="0"/>
                <a:cs typeface="Arial" panose="020B0604020202020204" pitchFamily="34" charset="0"/>
              </a:rPr>
              <a:t>Functional Skills English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8CC593-9FF4-46EF-81AE-2D26922F1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6453386"/>
            <a:ext cx="12191998" cy="4046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010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74FF8AF-0A2A-8D01-C604-CA86909F0098}"/>
              </a:ext>
            </a:extLst>
          </p:cNvPr>
          <p:cNvSpPr/>
          <p:nvPr/>
        </p:nvSpPr>
        <p:spPr>
          <a:xfrm>
            <a:off x="2987964" y="1782618"/>
            <a:ext cx="6216072" cy="29925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Quiz!</a:t>
            </a:r>
          </a:p>
        </p:txBody>
      </p:sp>
    </p:spTree>
    <p:extLst>
      <p:ext uri="{BB962C8B-B14F-4D97-AF65-F5344CB8AC3E}">
        <p14:creationId xmlns:p14="http://schemas.microsoft.com/office/powerpoint/2010/main" val="3294176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E8818-84D3-9C23-1FA0-9BD01A91A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30967"/>
            <a:ext cx="9601200" cy="693295"/>
          </a:xfrm>
        </p:spPr>
        <p:txBody>
          <a:bodyPr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Do not forget Semi-formal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402AB-D6E5-61D4-34C0-5FCFC04F4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39056"/>
            <a:ext cx="10545580" cy="5418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Semi-formal English </a:t>
            </a:r>
            <a:r>
              <a:rPr lang="en-US" sz="24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 neutral language.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is the language you would use when you talk to people you know, but perhaps not on a personal level (teacher/colleagues).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Semi-formal used in written and spoken communication.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Shorter sentences/less complex than formal language.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example of Semi-formal: ‘</a:t>
            </a:r>
            <a:r>
              <a:rPr lang="en-US" sz="24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 you </a:t>
            </a:r>
            <a:r>
              <a:rPr lang="en-US" sz="2400" b="1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over </a:t>
            </a:r>
            <a:r>
              <a:rPr lang="en-US" sz="24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essay.’ Instead of ‘Could you </a:t>
            </a:r>
            <a:r>
              <a:rPr lang="en-US" sz="2400" b="1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this </a:t>
            </a:r>
            <a:r>
              <a:rPr lang="en-US" sz="24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essay’…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 avoid using ‘</a:t>
            </a:r>
            <a:r>
              <a:rPr lang="en-US" sz="2400" b="1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slang</a:t>
            </a:r>
            <a:r>
              <a:rPr lang="en-US" sz="24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&amp; ‘</a:t>
            </a:r>
            <a:r>
              <a:rPr lang="en-US" sz="2400" b="1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textspeak</a:t>
            </a:r>
            <a:r>
              <a:rPr lang="en-US" sz="24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.’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will have to decide if a text is </a:t>
            </a:r>
            <a:r>
              <a:rPr lang="en-US" sz="2400" b="1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informal</a:t>
            </a:r>
            <a:r>
              <a:rPr lang="en-US" sz="24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 </a:t>
            </a:r>
            <a:r>
              <a:rPr lang="en-US" sz="24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400" b="1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semi-formal</a:t>
            </a:r>
            <a:r>
              <a:rPr lang="en-US" sz="24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en-GB" sz="24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741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Remember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DAFORREST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2171700"/>
            <a:ext cx="707748" cy="41933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1068" y="3657599"/>
            <a:ext cx="4443984" cy="823912"/>
          </a:xfrm>
        </p:spPr>
        <p:txBody>
          <a:bodyPr/>
          <a:lstStyle/>
          <a:p>
            <a:r>
              <a:rPr lang="en-GB" dirty="0"/>
              <a:t>Using language features…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56420" y="4635997"/>
            <a:ext cx="6520720" cy="1729011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Use at least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techniques from 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DAFORREST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for any persuasive text - a review, article, letter or email (when trying to persuade someone).</a:t>
            </a:r>
          </a:p>
        </p:txBody>
      </p:sp>
      <p:pic>
        <p:nvPicPr>
          <p:cNvPr id="1030" name="Picture 6" descr="Thinking Time. Make time for yourself to think. The… | by Ben Trunnel |  Medium">
            <a:extLst>
              <a:ext uri="{FF2B5EF4-FFF2-40B4-BE49-F238E27FC236}">
                <a16:creationId xmlns:a16="http://schemas.microsoft.com/office/drawing/2014/main" id="{7D8F203C-86EE-CD6F-A851-3F29C9E54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92992"/>
            <a:ext cx="3463275" cy="316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8AA9D443-AD95-B9E6-C4EF-31FA176A6D8E}"/>
              </a:ext>
            </a:extLst>
          </p:cNvPr>
          <p:cNvSpPr/>
          <p:nvPr/>
        </p:nvSpPr>
        <p:spPr>
          <a:xfrm>
            <a:off x="10265052" y="87175"/>
            <a:ext cx="1809524" cy="88827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to think!</a:t>
            </a:r>
            <a:endParaRPr lang="en-GB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304039-F01E-B631-0B15-C556B6329DC8}"/>
              </a:ext>
            </a:extLst>
          </p:cNvPr>
          <p:cNvSpPr txBox="1"/>
          <p:nvPr/>
        </p:nvSpPr>
        <p:spPr>
          <a:xfrm>
            <a:off x="1735823" y="2075295"/>
            <a:ext cx="34632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address</a:t>
            </a:r>
          </a:p>
          <a:p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Alliteration</a:t>
            </a:r>
          </a:p>
          <a:p>
            <a:r>
              <a:rPr lang="en-GB" sz="2800" dirty="0">
                <a:solidFill>
                  <a:srgbClr val="DA53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</a:t>
            </a:r>
          </a:p>
          <a:p>
            <a:r>
              <a:rPr lang="en-GB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Opinion</a:t>
            </a:r>
          </a:p>
          <a:p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Repetition</a:t>
            </a:r>
          </a:p>
          <a:p>
            <a:r>
              <a:rPr lang="en-GB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Rhetorical question</a:t>
            </a:r>
          </a:p>
          <a:p>
            <a:r>
              <a:rPr lang="en-GB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Emotive language</a:t>
            </a:r>
          </a:p>
          <a:p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Triplet</a:t>
            </a:r>
          </a:p>
        </p:txBody>
      </p:sp>
    </p:spTree>
    <p:extLst>
      <p:ext uri="{BB962C8B-B14F-4D97-AF65-F5344CB8AC3E}">
        <p14:creationId xmlns:p14="http://schemas.microsoft.com/office/powerpoint/2010/main" val="367817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F9A0C1C-8ABC-401B-8FE9-AC9327C4C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35A80-443B-4F29-384A-330C9DDA9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186" y="634028"/>
            <a:ext cx="3655068" cy="3732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Letters</a:t>
            </a: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BA5783C3-2F96-40A7-A24F-30CB07AA3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A9D08DBA-0326-4C4E-ACFB-576F3ABDD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Picture 3" descr="A hand writing on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C9BBB326-A271-CE01-5744-9B455C150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023" y="1944014"/>
            <a:ext cx="5659222" cy="316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92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Letters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308" y="1746354"/>
            <a:ext cx="10181492" cy="45254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Layout - their address on the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left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yours on the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 not forget the date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(3 October 2022)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 must use the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layout and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greeting/closing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Yours sincerely,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if you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their name.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Yours faithfully,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when you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do not know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their name.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860" y="635977"/>
            <a:ext cx="3417277" cy="558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9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DD1904-34F1-53F5-1C31-8ED793C6FF56}"/>
              </a:ext>
            </a:extLst>
          </p:cNvPr>
          <p:cNvSpPr/>
          <p:nvPr/>
        </p:nvSpPr>
        <p:spPr>
          <a:xfrm>
            <a:off x="7045378" y="191124"/>
            <a:ext cx="4886793" cy="6475751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D6A3BC-DC96-FA4E-7CE8-76CD1042675E}"/>
              </a:ext>
            </a:extLst>
          </p:cNvPr>
          <p:cNvSpPr/>
          <p:nvPr/>
        </p:nvSpPr>
        <p:spPr>
          <a:xfrm>
            <a:off x="10103367" y="436393"/>
            <a:ext cx="1579734" cy="423316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Your address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B2B143-2F06-7EA6-531A-A4AB86A762D5}"/>
              </a:ext>
            </a:extLst>
          </p:cNvPr>
          <p:cNvSpPr/>
          <p:nvPr/>
        </p:nvSpPr>
        <p:spPr>
          <a:xfrm>
            <a:off x="10103367" y="1104978"/>
            <a:ext cx="1579734" cy="423316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Full date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A565EF-0A9F-BEC4-CD4F-086901ED4C70}"/>
              </a:ext>
            </a:extLst>
          </p:cNvPr>
          <p:cNvSpPr/>
          <p:nvPr/>
        </p:nvSpPr>
        <p:spPr>
          <a:xfrm>
            <a:off x="7165299" y="1835495"/>
            <a:ext cx="1631872" cy="374755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Their address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B5F60F-8FB2-5543-3346-43623C087099}"/>
              </a:ext>
            </a:extLst>
          </p:cNvPr>
          <p:cNvSpPr/>
          <p:nvPr/>
        </p:nvSpPr>
        <p:spPr>
          <a:xfrm>
            <a:off x="7165299" y="2460874"/>
            <a:ext cx="1631872" cy="374755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Dear ……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416ED3-77C4-9D9A-B1BE-BE78A48C337A}"/>
              </a:ext>
            </a:extLst>
          </p:cNvPr>
          <p:cNvSpPr/>
          <p:nvPr/>
        </p:nvSpPr>
        <p:spPr>
          <a:xfrm>
            <a:off x="7165299" y="2982104"/>
            <a:ext cx="2938071" cy="374755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Introductory paragraph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8DC17F-6239-2857-B80A-FD44B23914FD}"/>
              </a:ext>
            </a:extLst>
          </p:cNvPr>
          <p:cNvSpPr txBox="1"/>
          <p:nvPr/>
        </p:nvSpPr>
        <p:spPr>
          <a:xfrm>
            <a:off x="7165299" y="3474804"/>
            <a:ext cx="29551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Main paragraph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051F3D-0486-81AB-038D-68E4F932C430}"/>
              </a:ext>
            </a:extLst>
          </p:cNvPr>
          <p:cNvSpPr txBox="1"/>
          <p:nvPr/>
        </p:nvSpPr>
        <p:spPr>
          <a:xfrm>
            <a:off x="7165299" y="3959252"/>
            <a:ext cx="29551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Main paragraph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C228B5-947B-E0F1-1A40-EAED345F8F07}"/>
              </a:ext>
            </a:extLst>
          </p:cNvPr>
          <p:cNvSpPr txBox="1"/>
          <p:nvPr/>
        </p:nvSpPr>
        <p:spPr>
          <a:xfrm>
            <a:off x="7165299" y="4439510"/>
            <a:ext cx="29551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Main paragraph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0BE94E-18ED-54AE-4E97-9CBF802026EF}"/>
              </a:ext>
            </a:extLst>
          </p:cNvPr>
          <p:cNvSpPr txBox="1"/>
          <p:nvPr/>
        </p:nvSpPr>
        <p:spPr>
          <a:xfrm>
            <a:off x="7165299" y="4949009"/>
            <a:ext cx="29551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Concluding paragraph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0892E0-08D8-4F94-CFD6-3A3A6ECBC8D4}"/>
              </a:ext>
            </a:extLst>
          </p:cNvPr>
          <p:cNvSpPr txBox="1"/>
          <p:nvPr/>
        </p:nvSpPr>
        <p:spPr>
          <a:xfrm>
            <a:off x="7165299" y="5438610"/>
            <a:ext cx="293806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Yours sincerely/faithfully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FC29EF-D343-8367-9735-677D31474F3F}"/>
              </a:ext>
            </a:extLst>
          </p:cNvPr>
          <p:cNvSpPr txBox="1"/>
          <p:nvPr/>
        </p:nvSpPr>
        <p:spPr>
          <a:xfrm>
            <a:off x="7165298" y="5963173"/>
            <a:ext cx="293806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Your name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72FB76-3EAF-F151-A08C-A1DE70D6D529}"/>
              </a:ext>
            </a:extLst>
          </p:cNvPr>
          <p:cNvSpPr txBox="1"/>
          <p:nvPr/>
        </p:nvSpPr>
        <p:spPr>
          <a:xfrm>
            <a:off x="912344" y="165906"/>
            <a:ext cx="5996067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There are many reasons for writing a </a:t>
            </a:r>
            <a:r>
              <a:rPr lang="en-GB" sz="2300" b="1" dirty="0">
                <a:latin typeface="Arial" panose="020B0604020202020204" pitchFamily="34" charset="0"/>
                <a:cs typeface="Arial" panose="020B0604020202020204" pitchFamily="34" charset="0"/>
              </a:rPr>
              <a:t>formal</a:t>
            </a: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 letter.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To apply for a job vacancy.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Apply for work experience.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To say thank you!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Just to keep in touch.</a:t>
            </a:r>
          </a:p>
          <a:p>
            <a:endParaRPr lang="en-GB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If you </a:t>
            </a:r>
            <a:r>
              <a:rPr lang="en-GB" sz="2300" b="1" dirty="0"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 the person; use their name. For example: </a:t>
            </a:r>
            <a:r>
              <a:rPr lang="en-GB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Dear Ms. D Jones,</a:t>
            </a:r>
            <a:endParaRPr lang="en-GB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If you </a:t>
            </a:r>
            <a:r>
              <a:rPr lang="en-GB" sz="2300" b="1" dirty="0">
                <a:latin typeface="Arial" panose="020B0604020202020204" pitchFamily="34" charset="0"/>
                <a:cs typeface="Arial" panose="020B0604020202020204" pitchFamily="34" charset="0"/>
              </a:rPr>
              <a:t>do not know </a:t>
            </a: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the person then use </a:t>
            </a:r>
            <a:r>
              <a:rPr lang="en-GB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Dear Sir/Madam,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172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529" y="685800"/>
            <a:ext cx="11032760" cy="1023079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Introductions for a letter (or an email)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309" y="1454046"/>
            <a:ext cx="9601200" cy="4987977"/>
          </a:xfrm>
        </p:spPr>
        <p:txBody>
          <a:bodyPr>
            <a:noAutofit/>
          </a:bodyPr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writing this letter to let you know that…</a:t>
            </a:r>
          </a:p>
          <a:p>
            <a:pPr marL="0" indent="0">
              <a:buNone/>
            </a:pP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writing this letter to show my respect for…</a:t>
            </a:r>
          </a:p>
          <a:p>
            <a:pPr marL="0" indent="0">
              <a:buNone/>
            </a:pP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writing this letter to complain about…</a:t>
            </a:r>
          </a:p>
          <a:p>
            <a:pPr marL="0" indent="0">
              <a:buNone/>
            </a:pP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writing this letter to inform you that…</a:t>
            </a:r>
          </a:p>
          <a:p>
            <a:pPr marL="0" indent="0">
              <a:buNone/>
            </a:pP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writing this letter to apply for the job vacancy of…</a:t>
            </a:r>
          </a:p>
        </p:txBody>
      </p:sp>
    </p:spTree>
    <p:extLst>
      <p:ext uri="{BB962C8B-B14F-4D97-AF65-F5344CB8AC3E}">
        <p14:creationId xmlns:p14="http://schemas.microsoft.com/office/powerpoint/2010/main" val="86083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05EC3207-6ED1-6B40-7359-D1EC42E73F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076707"/>
              </p:ext>
            </p:extLst>
          </p:nvPr>
        </p:nvGraphicFramePr>
        <p:xfrm>
          <a:off x="1186721" y="1225689"/>
          <a:ext cx="9818558" cy="5632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4895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D9D6BF1-DFF2-4526-9D13-BF339D8C4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A54D4DB6-FB18-4CAE-8905-E0053C925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1DBD6488-9429-4FFA-8AE8-C4022C39B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77A6167-FCC5-49E8-B280-CECAF151E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F84046EA-4273-437E-9DE5-5AEE713C3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9CE5C3-3B59-B18E-2121-3C1A590A9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522" y="1480931"/>
            <a:ext cx="5301138" cy="19480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6600" dirty="0"/>
              <a:t>Articles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A24154-7917-1FFC-B5C1-CC14B2E49E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2302"/>
          <a:stretch/>
        </p:blipFill>
        <p:spPr>
          <a:xfrm>
            <a:off x="7225748" y="10"/>
            <a:ext cx="496625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969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C5A66-C4C7-4EFE-B281-0A99382E5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38287"/>
            <a:ext cx="9601200" cy="1485900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should an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</a:t>
            </a:r>
            <a:r>
              <a:rPr lang="en-GB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look like?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639BA80-9D3C-4B41-9B5F-C8E8ECE82667}"/>
              </a:ext>
            </a:extLst>
          </p:cNvPr>
          <p:cNvSpPr/>
          <p:nvPr/>
        </p:nvSpPr>
        <p:spPr>
          <a:xfrm>
            <a:off x="6361035" y="1325468"/>
            <a:ext cx="5014727" cy="1485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Headline followed by your name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B7F8D4F-EDB8-452D-A476-2A9195473589}"/>
              </a:ext>
            </a:extLst>
          </p:cNvPr>
          <p:cNvSpPr/>
          <p:nvPr/>
        </p:nvSpPr>
        <p:spPr>
          <a:xfrm>
            <a:off x="6337929" y="3115960"/>
            <a:ext cx="5014726" cy="16161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Sub-heading &amp; paragraphs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4530BC-A302-4B39-8337-BBAB30A6DF2D}"/>
              </a:ext>
            </a:extLst>
          </p:cNvPr>
          <p:cNvSpPr/>
          <p:nvPr/>
        </p:nvSpPr>
        <p:spPr>
          <a:xfrm>
            <a:off x="6337929" y="4933813"/>
            <a:ext cx="5037833" cy="1667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Introduction and conclusion</a:t>
            </a:r>
          </a:p>
        </p:txBody>
      </p:sp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0C08D856-B8F2-1B9B-E9C3-D74247A259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325468"/>
            <a:ext cx="4535566" cy="527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9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7869F0-4B13-401F-A4F7-DC0BDCB1B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0626" y="685800"/>
            <a:ext cx="4651373" cy="1485900"/>
          </a:xfrm>
          <a:solidFill>
            <a:schemeClr val="tx1">
              <a:lumMod val="85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to think?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C9E7FA-3295-45ED-8253-D23F9E44E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DF1F4C78-DCB0-43E5-ABF7-C7597A0756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520" y="1722414"/>
            <a:ext cx="6517065" cy="39917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07FE0F-7246-4D48-B13D-F618F3D6161D}"/>
              </a:ext>
            </a:extLst>
          </p:cNvPr>
          <p:cNvSpPr txBox="1"/>
          <p:nvPr/>
        </p:nvSpPr>
        <p:spPr>
          <a:xfrm>
            <a:off x="7540626" y="2286000"/>
            <a:ext cx="4466495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a sentence containing a:</a:t>
            </a: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</a:pP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defTabSz="914400">
              <a:lnSpc>
                <a:spcPct val="94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Simile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defTabSz="914400">
              <a:lnSpc>
                <a:spcPct val="94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Metaphor</a:t>
            </a: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defTabSz="914400">
              <a:lnSpc>
                <a:spcPct val="94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Rhetorical question?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3FD148-D689-8570-7B26-DB36FAC58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520" y="236515"/>
            <a:ext cx="1471681" cy="148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418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E9E30F-39BB-1AAF-0B49-A904E848574E}"/>
              </a:ext>
            </a:extLst>
          </p:cNvPr>
          <p:cNvSpPr txBox="1"/>
          <p:nvPr/>
        </p:nvSpPr>
        <p:spPr>
          <a:xfrm>
            <a:off x="1139252" y="539646"/>
            <a:ext cx="1032822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Articles inform readers about non-fiction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facts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opinions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ideas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Used by websites, newspapers and magazines.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Articles - you need to decide on the level of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formality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are you writing it?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Who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are you writing it for?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headline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has an important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purpose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- gets the reader to read the article.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Articles should have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sub-headings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- act as a stepping stone to the text.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Bullet points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- used to list/highlight key points or statements.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48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3B6BA6-B681-4557-3779-A11F1FB5DA5A}"/>
              </a:ext>
            </a:extLst>
          </p:cNvPr>
          <p:cNvSpPr txBox="1"/>
          <p:nvPr/>
        </p:nvSpPr>
        <p:spPr>
          <a:xfrm>
            <a:off x="1169233" y="599607"/>
            <a:ext cx="1019331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Your opening paragraph should keep the readers’ attention.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opening paragraph should also present your reader with your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key points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Opening paragraph should always be short &amp; snappy.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Paragraphs are the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main body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All articles need a strong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conclusion should always sum up your points.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 the exam - try to use as many organisation features as possible.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Let us look at a good example of an article (created by a past student).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A7BB0A-9DD9-D6FD-4CFA-8A7D77505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9419" y="235743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01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1277600" cy="14859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Follow this plan for letters, emails or articles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08879"/>
            <a:ext cx="9906000" cy="49017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>
              <a:lnSpc>
                <a:spcPct val="10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Every task MUST have an </a:t>
            </a:r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and a </a:t>
            </a:r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strong conclusion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Every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bullet point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 the task should be a paragraph.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Use at least 4-5 paragraphs (each making clear/flowing points). 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3540" indent="-383540"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Follow any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word count -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quickly check how many words, count the words in your first sentence and then times this by how many sentences.  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24536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8DE8C62-9D3D-4A08-9354-160DD2ABF0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685800"/>
            <a:ext cx="6132598" cy="4203440"/>
          </a:xfrm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2B8B6B9-9D99-4A0A-AD42-C1CB46B4A0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050"/>
          <a:stretch/>
        </p:blipFill>
        <p:spPr>
          <a:xfrm>
            <a:off x="6281380" y="4287415"/>
            <a:ext cx="5768791" cy="2337319"/>
          </a:xfrm>
          <a:prstGeom prst="rect">
            <a:avLst/>
          </a:prstGeom>
        </p:spPr>
      </p:pic>
      <p:pic>
        <p:nvPicPr>
          <p:cNvPr id="2050" name="Picture 2" descr="Image result for exercise classes men and women">
            <a:extLst>
              <a:ext uri="{FF2B5EF4-FFF2-40B4-BE49-F238E27FC236}">
                <a16:creationId xmlns:a16="http://schemas.microsoft.com/office/drawing/2014/main" id="{059D39C0-600C-4EB8-A029-4F9B36771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97" y="1250869"/>
            <a:ext cx="4545973" cy="302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7681D7-E3AC-4763-8B96-CEB6D6406371}"/>
              </a:ext>
            </a:extLst>
          </p:cNvPr>
          <p:cNvSpPr txBox="1"/>
          <p:nvPr/>
        </p:nvSpPr>
        <p:spPr>
          <a:xfrm>
            <a:off x="1053595" y="5233767"/>
            <a:ext cx="4857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Word count: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200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words.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E0F57F9-C4F7-E914-11A4-59C4E95C5779}"/>
              </a:ext>
            </a:extLst>
          </p:cNvPr>
          <p:cNvSpPr/>
          <p:nvPr/>
        </p:nvSpPr>
        <p:spPr>
          <a:xfrm>
            <a:off x="7976519" y="176998"/>
            <a:ext cx="3601328" cy="1017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Class Task</a:t>
            </a:r>
          </a:p>
        </p:txBody>
      </p:sp>
    </p:spTree>
    <p:extLst>
      <p:ext uri="{BB962C8B-B14F-4D97-AF65-F5344CB8AC3E}">
        <p14:creationId xmlns:p14="http://schemas.microsoft.com/office/powerpoint/2010/main" val="1261290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Always make a plan! </a:t>
            </a:r>
          </a:p>
        </p:txBody>
      </p:sp>
      <p:sp>
        <p:nvSpPr>
          <p:cNvPr id="4" name="Oval 3"/>
          <p:cNvSpPr/>
          <p:nvPr/>
        </p:nvSpPr>
        <p:spPr>
          <a:xfrm>
            <a:off x="4437078" y="2380640"/>
            <a:ext cx="4207933" cy="163406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Ideas on how to exercise more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261956" y="4846320"/>
            <a:ext cx="399011" cy="6899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5"/>
          </p:cNvCxnSpPr>
          <p:nvPr/>
        </p:nvCxnSpPr>
        <p:spPr>
          <a:xfrm>
            <a:off x="8028773" y="3775403"/>
            <a:ext cx="772487" cy="706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6"/>
          </p:cNvCxnSpPr>
          <p:nvPr/>
        </p:nvCxnSpPr>
        <p:spPr>
          <a:xfrm flipV="1">
            <a:off x="8645011" y="3197673"/>
            <a:ext cx="87114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481359" y="3766795"/>
            <a:ext cx="3483032" cy="112144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Paragraph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Explain why people should exercise more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85710" y="4557646"/>
            <a:ext cx="2795155" cy="11411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solidFill>
                <a:schemeClr val="tx1"/>
              </a:solidFill>
            </a:endParaRPr>
          </a:p>
          <a:p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Paragraph 4</a:t>
            </a:r>
          </a:p>
          <a:p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ideas on ways to exercise more </a:t>
            </a:r>
          </a:p>
          <a:p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r>
              <a:rPr lang="en-GB" sz="1600" dirty="0"/>
              <a:t>  </a:t>
            </a:r>
          </a:p>
        </p:txBody>
      </p:sp>
      <p:cxnSp>
        <p:nvCxnSpPr>
          <p:cNvPr id="16" name="Straight Arrow Connector 15"/>
          <p:cNvCxnSpPr>
            <a:stCxn id="4" idx="4"/>
          </p:cNvCxnSpPr>
          <p:nvPr/>
        </p:nvCxnSpPr>
        <p:spPr>
          <a:xfrm flipH="1">
            <a:off x="6531885" y="4014707"/>
            <a:ext cx="9160" cy="625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307676" y="4668914"/>
            <a:ext cx="2705099" cy="112228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Paragraph 3</a:t>
            </a:r>
          </a:p>
          <a:p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 what you do to exercise</a:t>
            </a:r>
          </a:p>
        </p:txBody>
      </p:sp>
      <p:cxnSp>
        <p:nvCxnSpPr>
          <p:cNvPr id="19" name="Straight Arrow Connector 18"/>
          <p:cNvCxnSpPr>
            <a:stCxn id="4" idx="2"/>
          </p:cNvCxnSpPr>
          <p:nvPr/>
        </p:nvCxnSpPr>
        <p:spPr>
          <a:xfrm flipH="1">
            <a:off x="2832722" y="3197674"/>
            <a:ext cx="16043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80902" y="2478067"/>
            <a:ext cx="1837113" cy="103821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Paragraph 1</a:t>
            </a:r>
          </a:p>
          <a:p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– why are you writing?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501447" y="2909454"/>
            <a:ext cx="2334781" cy="110525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Paragraph 5</a:t>
            </a:r>
          </a:p>
          <a:p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 – what do you want to happen?</a:t>
            </a:r>
          </a:p>
        </p:txBody>
      </p:sp>
    </p:spTree>
    <p:extLst>
      <p:ext uri="{BB962C8B-B14F-4D97-AF65-F5344CB8AC3E}">
        <p14:creationId xmlns:p14="http://schemas.microsoft.com/office/powerpoint/2010/main" val="4104847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01FFD-D66E-416A-ACD0-65084AA38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D49947-C28A-43EB-B69E-881E8DCB87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C99C5E0-9535-417D-99DE-BA56E3B8FF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6036" y="685800"/>
            <a:ext cx="6413162" cy="3435623"/>
          </a:xfrm>
        </p:spPr>
      </p:pic>
      <p:pic>
        <p:nvPicPr>
          <p:cNvPr id="10" name="Content Placeholder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DB98C04-16B3-443B-B24A-2A9910CE975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951805" y="3333940"/>
            <a:ext cx="6221029" cy="2722911"/>
          </a:xfrm>
        </p:spPr>
      </p:pic>
      <p:pic>
        <p:nvPicPr>
          <p:cNvPr id="1026" name="Picture 2" descr="Image result for old cinema">
            <a:extLst>
              <a:ext uri="{FF2B5EF4-FFF2-40B4-BE49-F238E27FC236}">
                <a16:creationId xmlns:a16="http://schemas.microsoft.com/office/drawing/2014/main" id="{4449A454-FF07-4E91-83F6-4E1FAB5D0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198" y="217516"/>
            <a:ext cx="4683059" cy="31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B4BD0D-C098-4918-AD77-22B89E56480F}"/>
              </a:ext>
            </a:extLst>
          </p:cNvPr>
          <p:cNvSpPr txBox="1"/>
          <p:nvPr/>
        </p:nvSpPr>
        <p:spPr>
          <a:xfrm>
            <a:off x="1138821" y="4695395"/>
            <a:ext cx="446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Word count: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words.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7011B29-A969-C47D-BE42-780232055268}"/>
              </a:ext>
            </a:extLst>
          </p:cNvPr>
          <p:cNvSpPr/>
          <p:nvPr/>
        </p:nvSpPr>
        <p:spPr>
          <a:xfrm>
            <a:off x="4295336" y="217516"/>
            <a:ext cx="3601328" cy="13223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Class Task</a:t>
            </a:r>
          </a:p>
        </p:txBody>
      </p:sp>
    </p:spTree>
    <p:extLst>
      <p:ext uri="{BB962C8B-B14F-4D97-AF65-F5344CB8AC3E}">
        <p14:creationId xmlns:p14="http://schemas.microsoft.com/office/powerpoint/2010/main" val="2584232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57500303-A207-4812-BEB9-51E132FEB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10118C91-C025-4776-BE95-E9926378E7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339174D0-30E8-4BBF-BF81-5DDAC33C0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113CB76-5DE9-45ED-BDCF-E41F4C059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29DA50-1C41-437F-84DC-9B84F81A4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419" y="763860"/>
            <a:ext cx="5607908" cy="202399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7000" cap="all" dirty="0"/>
            </a:br>
            <a:r>
              <a:rPr lang="en-US" sz="7000" b="1" cap="all" dirty="0">
                <a:latin typeface="Arial" panose="020B0604020202020204" pitchFamily="34" charset="0"/>
                <a:cs typeface="Arial" panose="020B0604020202020204" pitchFamily="34" charset="0"/>
              </a:rPr>
              <a:t>Stay on track!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8ED72-D7D2-45CB-851C-0E147F737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0796" y="3842154"/>
            <a:ext cx="5913110" cy="1086237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Week 4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assignments on Century.</a:t>
            </a:r>
          </a:p>
          <a:p>
            <a:pPr marL="0" indent="0" algn="ctr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6AE25D8-8EF9-4A70-AE28-DD9B8A02A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4721739" cy="5349671"/>
            <a:chOff x="752858" y="744469"/>
            <a:chExt cx="4721739" cy="5349671"/>
          </a:xfrm>
        </p:grpSpPr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47BE8E0A-23D8-49BB-8A56-66C0106176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99584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F4F0FDAA-96B4-4AC1-8E4C-25B545A166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6F01DE7-9B20-45A4-B745-36EAC2EAF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065" y="1290218"/>
            <a:ext cx="3591212" cy="2053843"/>
          </a:xfrm>
          <a:prstGeom prst="rect">
            <a:avLst/>
          </a:prstGeom>
        </p:spPr>
      </p:pic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E3596697-E540-250E-3C94-6E8DD46B4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065" y="3504927"/>
            <a:ext cx="3591212" cy="164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985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46476F-D3D4-DBDF-F1AC-D436D3EC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25" y="926685"/>
            <a:ext cx="9612971" cy="1143325"/>
          </a:xfrm>
        </p:spPr>
        <p:txBody>
          <a:bodyPr>
            <a:normAutofit/>
          </a:bodyPr>
          <a:lstStyle/>
          <a:p>
            <a:pPr algn="l"/>
            <a:r>
              <a:rPr lang="en-GB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week…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4F4C6F-FC90-F73E-038E-556E90224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88367" y="2563318"/>
            <a:ext cx="7889629" cy="309613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Punctuation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Speaking &amp; Listening Assessment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 a complaint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 an article </a:t>
            </a:r>
          </a:p>
        </p:txBody>
      </p:sp>
    </p:spTree>
    <p:extLst>
      <p:ext uri="{BB962C8B-B14F-4D97-AF65-F5344CB8AC3E}">
        <p14:creationId xmlns:p14="http://schemas.microsoft.com/office/powerpoint/2010/main" val="16230358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ee You Next Time GIF - See You Next Time - Discover &amp; Share GIFs">
            <a:extLst>
              <a:ext uri="{FF2B5EF4-FFF2-40B4-BE49-F238E27FC236}">
                <a16:creationId xmlns:a16="http://schemas.microsoft.com/office/drawing/2014/main" id="{4E40AEF3-48AF-7867-5DAE-B6ADBADD9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2557" y="800100"/>
            <a:ext cx="5786887" cy="525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529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0E367-DC58-477B-B6E8-C4CFDBA39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6499" y="191901"/>
            <a:ext cx="6625650" cy="811596"/>
          </a:xfrm>
        </p:spPr>
        <p:txBody>
          <a:bodyPr anchor="b">
            <a:normAutofit fontScale="9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outcomes this week: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7EFF42AD-C3AB-401E-A5EE-1098CA8162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705"/>
          <a:stretch/>
        </p:blipFill>
        <p:spPr>
          <a:xfrm>
            <a:off x="404118" y="841357"/>
            <a:ext cx="4932382" cy="541894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91775-E5F2-4A48-A503-B9E1A45B9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1893" y="1227971"/>
            <a:ext cx="5635989" cy="5629185"/>
          </a:xfrm>
        </p:spPr>
        <p:txBody>
          <a:bodyPr>
            <a:normAutofit/>
          </a:bodyPr>
          <a:lstStyle/>
          <a:p>
            <a:endParaRPr lang="en-GB" sz="1600" dirty="0"/>
          </a:p>
          <a:p>
            <a:pPr marL="0" lvl="0" indent="0">
              <a:lnSpc>
                <a:spcPct val="120000"/>
              </a:lnSpc>
              <a:buNone/>
            </a:pPr>
            <a:r>
              <a:rPr lang="en-GB" sz="2400" dirty="0">
                <a:solidFill>
                  <a:srgbClr val="191B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 </a:t>
            </a:r>
            <a:r>
              <a:rPr lang="en-GB" sz="2400" b="1" dirty="0">
                <a:solidFill>
                  <a:srgbClr val="191B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‘Formal’ </a:t>
            </a:r>
            <a:r>
              <a:rPr lang="en-GB" sz="2400" dirty="0">
                <a:solidFill>
                  <a:srgbClr val="191B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GB" sz="2400" b="1" dirty="0">
                <a:solidFill>
                  <a:srgbClr val="191B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‘Informal.’</a:t>
            </a:r>
          </a:p>
          <a:p>
            <a:endParaRPr lang="en-GB" sz="1600" dirty="0"/>
          </a:p>
          <a:p>
            <a:pPr marL="0" lvl="0" indent="0">
              <a:lnSpc>
                <a:spcPct val="120000"/>
              </a:lnSpc>
              <a:buNone/>
            </a:pPr>
            <a:r>
              <a:rPr lang="en-GB" sz="2400" dirty="0">
                <a:solidFill>
                  <a:srgbClr val="191B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look at the correct layout for </a:t>
            </a:r>
            <a:r>
              <a:rPr lang="en-GB" sz="2400" b="1" dirty="0">
                <a:solidFill>
                  <a:srgbClr val="191B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letters</a:t>
            </a:r>
            <a:r>
              <a:rPr lang="en-GB" sz="2400" dirty="0">
                <a:solidFill>
                  <a:srgbClr val="191B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Understand the correct layout for an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article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Write an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email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using the correct layout.</a:t>
            </a:r>
          </a:p>
          <a:p>
            <a:pPr>
              <a:lnSpc>
                <a:spcPct val="120000"/>
              </a:lnSpc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GB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66714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Whatever you are asked to write - always remember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 (acronym)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text audience purpos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97934"/>
            <a:ext cx="3605055" cy="43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A54ACD3-BE69-4367-8445-97FA833B339F}"/>
              </a:ext>
            </a:extLst>
          </p:cNvPr>
          <p:cNvSpPr/>
          <p:nvPr/>
        </p:nvSpPr>
        <p:spPr>
          <a:xfrm>
            <a:off x="5291528" y="2716420"/>
            <a:ext cx="6325850" cy="32287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text is it? A letter, email, article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is it for? Target audience?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has it been written? There is always a reason! </a:t>
            </a:r>
          </a:p>
        </p:txBody>
      </p:sp>
    </p:spTree>
    <p:extLst>
      <p:ext uri="{BB962C8B-B14F-4D97-AF65-F5344CB8AC3E}">
        <p14:creationId xmlns:p14="http://schemas.microsoft.com/office/powerpoint/2010/main" val="310747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3B475-A47F-47DA-9A3C-E1F9A2179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0292" y="246184"/>
            <a:ext cx="4666790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skills for writing texts</a:t>
            </a:r>
          </a:p>
        </p:txBody>
      </p:sp>
      <p:sp>
        <p:nvSpPr>
          <p:cNvPr id="1031" name="Rectangle 70">
            <a:extLst>
              <a:ext uri="{FF2B5EF4-FFF2-40B4-BE49-F238E27FC236}">
                <a16:creationId xmlns:a16="http://schemas.microsoft.com/office/drawing/2014/main" id="{BEC9E7FA-3295-45ED-8253-D23F9E44E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D712C597-2594-4AC6-A3E4-04B3A0D67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4961" y="842665"/>
            <a:ext cx="6517065" cy="488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7FCA78-6076-4DA9-9BC0-6102BF1BAB23}"/>
              </a:ext>
            </a:extLst>
          </p:cNvPr>
          <p:cNvSpPr txBox="1"/>
          <p:nvPr/>
        </p:nvSpPr>
        <p:spPr>
          <a:xfrm>
            <a:off x="7400293" y="1732084"/>
            <a:ext cx="4791708" cy="4739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</a:pPr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 write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anything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 need to think about:</a:t>
            </a: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I am writing?</a:t>
            </a:r>
          </a:p>
          <a:p>
            <a:pPr defTabSz="914400">
              <a:lnSpc>
                <a:spcPct val="94000"/>
              </a:lnSpc>
              <a:spcAft>
                <a:spcPts val="200"/>
              </a:spcAft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the audience I am writing for?</a:t>
            </a:r>
          </a:p>
          <a:p>
            <a:pPr defTabSz="914400">
              <a:lnSpc>
                <a:spcPct val="94000"/>
              </a:lnSpc>
              <a:spcAft>
                <a:spcPts val="200"/>
              </a:spcAft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Features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how will I present my piece of text?</a:t>
            </a:r>
          </a:p>
          <a:p>
            <a:pPr defTabSz="914400">
              <a:lnSpc>
                <a:spcPct val="94000"/>
              </a:lnSpc>
              <a:spcAft>
                <a:spcPts val="200"/>
              </a:spcAft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 Features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what language features will I need to use?</a:t>
            </a:r>
          </a:p>
        </p:txBody>
      </p:sp>
    </p:spTree>
    <p:extLst>
      <p:ext uri="{BB962C8B-B14F-4D97-AF65-F5344CB8AC3E}">
        <p14:creationId xmlns:p14="http://schemas.microsoft.com/office/powerpoint/2010/main" val="1780799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                                                              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BBF442B6-87B4-414F-AEDA-FB295A5C52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18" y="0"/>
            <a:ext cx="50697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3E2EB0-E181-4802-A124-596261C9CF89}"/>
              </a:ext>
            </a:extLst>
          </p:cNvPr>
          <p:cNvSpPr txBox="1"/>
          <p:nvPr/>
        </p:nvSpPr>
        <p:spPr>
          <a:xfrm>
            <a:off x="6096000" y="2303151"/>
            <a:ext cx="526288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Language features make your writing more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persuasive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interesting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So use them!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Remember this from last week!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083BBC69-E617-461E-BC13-FA1071A38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45720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01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28702-8B3A-7E99-50E6-1EC0F1D22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996" y="655819"/>
            <a:ext cx="9601200" cy="783236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 or Informal?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F8203-8CFC-7AB8-B162-65AAF0499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804" y="1704261"/>
            <a:ext cx="10315730" cy="515373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 has words, phrases and styles that indicate formal or informal language.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</a:t>
            </a: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 used in serious situations or involve people we </a:t>
            </a:r>
            <a:r>
              <a:rPr lang="en-GB" sz="2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know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Informal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language used in situations that are more relaxed and with people </a:t>
            </a:r>
            <a:r>
              <a:rPr lang="en-GB" sz="2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know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(friends &amp; family).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</a:t>
            </a: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 used when we write.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Informal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commonly used when we speak.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must </a:t>
            </a: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when &amp; why?</a:t>
            </a:r>
          </a:p>
        </p:txBody>
      </p:sp>
    </p:spTree>
    <p:extLst>
      <p:ext uri="{BB962C8B-B14F-4D97-AF65-F5344CB8AC3E}">
        <p14:creationId xmlns:p14="http://schemas.microsoft.com/office/powerpoint/2010/main" val="4215742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">
            <a:extLst>
              <a:ext uri="{FF2B5EF4-FFF2-40B4-BE49-F238E27FC236}">
                <a16:creationId xmlns:a16="http://schemas.microsoft.com/office/drawing/2014/main" id="{3BA47BF8-D20E-436A-49B8-6AF7D2CC0CB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48145" y="510153"/>
            <a:ext cx="5199942" cy="5921375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n-US" sz="1000" dirty="0">
              <a:solidFill>
                <a:srgbClr val="191B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1600" dirty="0">
              <a:solidFill>
                <a:srgbClr val="191B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8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‘She has decided to accept the job’ (</a:t>
            </a:r>
            <a:r>
              <a:rPr lang="en-US" sz="8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</a:t>
            </a:r>
            <a:r>
              <a:rPr lang="en-US" sz="8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8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‘She’s decided to accept the job’ (</a:t>
            </a:r>
            <a:r>
              <a:rPr lang="en-US" sz="8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informal</a:t>
            </a:r>
            <a:r>
              <a:rPr lang="en-US" sz="8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8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‘We went to Cornwall for a holiday. We have so much to tell you’ (</a:t>
            </a:r>
            <a:r>
              <a:rPr lang="en-US" sz="8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formal).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8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‘Went to Cornwall for a holiday. Got loads to tell you’ </a:t>
            </a:r>
            <a:r>
              <a:rPr lang="en-US" sz="8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(informal).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8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‘The girl whom I met in the pub is interested in becoming a teacher’ (</a:t>
            </a:r>
            <a:r>
              <a:rPr lang="en-US" sz="8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</a:t>
            </a:r>
            <a:r>
              <a:rPr lang="en-US" sz="8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8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‘The girl in the pub was interested in being a teacher’ (</a:t>
            </a:r>
            <a:r>
              <a:rPr lang="en-US" sz="8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informal</a:t>
            </a:r>
            <a:r>
              <a:rPr lang="en-US" sz="8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800" dirty="0">
              <a:solidFill>
                <a:srgbClr val="191B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8800" dirty="0">
                <a:solidFill>
                  <a:srgbClr val="191B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pic>
        <p:nvPicPr>
          <p:cNvPr id="7" name="Content Placeholder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690E7E3-F245-AEDB-3F89-22FA4D326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0023" y="742172"/>
            <a:ext cx="5384074" cy="42572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4A9707-C554-C8F9-32E1-287D92EA89FC}"/>
              </a:ext>
            </a:extLst>
          </p:cNvPr>
          <p:cNvSpPr txBox="1"/>
          <p:nvPr/>
        </p:nvSpPr>
        <p:spPr>
          <a:xfrm>
            <a:off x="1272665" y="205267"/>
            <a:ext cx="2758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C655546-BA88-B4CD-DB0D-423F747BCB51}"/>
              </a:ext>
            </a:extLst>
          </p:cNvPr>
          <p:cNvSpPr/>
          <p:nvPr/>
        </p:nvSpPr>
        <p:spPr>
          <a:xfrm>
            <a:off x="6170023" y="5338618"/>
            <a:ext cx="5384074" cy="12376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test your knowledge! </a:t>
            </a:r>
          </a:p>
        </p:txBody>
      </p:sp>
    </p:spTree>
    <p:extLst>
      <p:ext uri="{BB962C8B-B14F-4D97-AF65-F5344CB8AC3E}">
        <p14:creationId xmlns:p14="http://schemas.microsoft.com/office/powerpoint/2010/main" val="240792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B6073-5D57-BFE4-D63A-7314DF8B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391" y="479686"/>
            <a:ext cx="10852878" cy="5006222"/>
          </a:xfrm>
        </p:spPr>
        <p:txBody>
          <a:bodyPr>
            <a:normAutofit/>
          </a:bodyPr>
          <a:lstStyle/>
          <a:p>
            <a:endParaRPr lang="en-GB" dirty="0"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endParaRPr lang="en-GB" dirty="0">
              <a:hlinkClick r:id="rId2"/>
            </a:endParaRPr>
          </a:p>
          <a:p>
            <a:endParaRPr lang="en-GB" dirty="0">
              <a:hlinkClick r:id="rId2"/>
            </a:endParaRPr>
          </a:p>
          <a:p>
            <a:endParaRPr lang="en-GB" dirty="0">
              <a:hlinkClick r:id="rId2"/>
            </a:endParaRPr>
          </a:p>
          <a:p>
            <a:endParaRPr lang="en-GB" dirty="0">
              <a:hlinkClick r:id="rId2"/>
            </a:endParaRPr>
          </a:p>
          <a:p>
            <a:endParaRPr lang="en-GB" dirty="0">
              <a:hlinkClick r:id="rId2"/>
            </a:endParaRPr>
          </a:p>
          <a:p>
            <a:endParaRPr lang="en-GB" dirty="0">
              <a:hlinkClick r:id="rId2"/>
            </a:endParaRPr>
          </a:p>
          <a:p>
            <a:endParaRPr lang="en-GB" dirty="0">
              <a:hlinkClick r:id="rId2"/>
            </a:endParaRPr>
          </a:p>
          <a:p>
            <a:endParaRPr lang="en-GB" dirty="0">
              <a:hlinkClick r:id="rId2"/>
            </a:endParaRPr>
          </a:p>
          <a:p>
            <a:endParaRPr lang="en-GB" dirty="0">
              <a:hlinkClick r:id="rId2"/>
            </a:endParaRPr>
          </a:p>
          <a:p>
            <a:endParaRPr lang="en-GB" dirty="0">
              <a:hlinkClick r:id="rId2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474BCA2-21D4-477F-6511-197234D977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994214"/>
              </p:ext>
            </p:extLst>
          </p:nvPr>
        </p:nvGraphicFramePr>
        <p:xfrm>
          <a:off x="824459" y="762744"/>
          <a:ext cx="11197652" cy="590562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83755">
                  <a:extLst>
                    <a:ext uri="{9D8B030D-6E8A-4147-A177-3AD203B41FA5}">
                      <a16:colId xmlns:a16="http://schemas.microsoft.com/office/drawing/2014/main" val="1490912094"/>
                    </a:ext>
                  </a:extLst>
                </a:gridCol>
                <a:gridCol w="5613897">
                  <a:extLst>
                    <a:ext uri="{9D8B030D-6E8A-4147-A177-3AD203B41FA5}">
                      <a16:colId xmlns:a16="http://schemas.microsoft.com/office/drawing/2014/main" val="962639209"/>
                    </a:ext>
                  </a:extLst>
                </a:gridCol>
              </a:tblGrid>
              <a:tr h="597361">
                <a:tc>
                  <a:txBody>
                    <a:bodyPr/>
                    <a:lstStyle/>
                    <a:p>
                      <a:pPr marL="1134745" marR="1129665" algn="ctr">
                        <a:lnSpc>
                          <a:spcPts val="1425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134745" marR="1129665" algn="ctr">
                        <a:lnSpc>
                          <a:spcPts val="1425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Formal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34745" marR="1130300" algn="ctr">
                        <a:lnSpc>
                          <a:spcPts val="1425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endParaRPr lang="en-US" sz="2400" b="1" spc="-1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134745" marR="1130300" algn="ctr">
                        <a:lnSpc>
                          <a:spcPts val="1425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2400" b="1" spc="-1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Informal</a:t>
                      </a:r>
                    </a:p>
                    <a:p>
                      <a:pPr marL="1134745" marR="1130300" algn="ctr">
                        <a:lnSpc>
                          <a:spcPts val="1425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3829540"/>
                  </a:ext>
                </a:extLst>
              </a:tr>
              <a:tr h="466200">
                <a:tc>
                  <a:txBody>
                    <a:bodyPr/>
                    <a:lstStyle/>
                    <a:p>
                      <a:pPr marL="67945" algn="ctr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Residence</a:t>
                      </a:r>
                      <a:r>
                        <a:rPr lang="en-US" sz="2400" spc="-65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(noun)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House</a:t>
                      </a:r>
                      <a:r>
                        <a:rPr kumimoji="0" lang="en-US" sz="2400" b="0" i="0" u="none" strike="noStrike" kern="1200" cap="none" spc="-6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(noun)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4981727"/>
                  </a:ext>
                </a:extLst>
              </a:tr>
              <a:tr h="549630">
                <a:tc>
                  <a:txBody>
                    <a:bodyPr/>
                    <a:lstStyle/>
                    <a:p>
                      <a:pPr marL="67945" algn="ctr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en-US" sz="2400" b="1" spc="-1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Purchase</a:t>
                      </a:r>
                      <a:r>
                        <a:rPr lang="en-US" sz="2400" spc="-5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spc="-1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(verb)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1595" algn="ctr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(verb)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5452792"/>
                  </a:ext>
                </a:extLst>
              </a:tr>
              <a:tr h="521442">
                <a:tc>
                  <a:txBody>
                    <a:bodyPr/>
                    <a:lstStyle/>
                    <a:p>
                      <a:pPr marR="60960" algn="ctr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en-US" sz="2400" spc="-1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en-US" sz="2400" spc="-1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(verb)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310" algn="ctr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Tell</a:t>
                      </a:r>
                      <a:r>
                        <a:rPr lang="en-US" sz="2400" b="1" spc="-4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400" spc="-1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(verb)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8738364"/>
                  </a:ext>
                </a:extLst>
              </a:tr>
              <a:tr h="572424">
                <a:tc>
                  <a:txBody>
                    <a:bodyPr/>
                    <a:lstStyle/>
                    <a:p>
                      <a:pPr marL="67945" algn="ctr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en-US" sz="2400" b="1" spc="-1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Location</a:t>
                      </a:r>
                      <a:r>
                        <a:rPr lang="en-US" sz="2400" spc="-5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spc="-1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(noun)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2230" algn="ctr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en-US" sz="2400" spc="-1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(noun)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0809095"/>
                  </a:ext>
                </a:extLst>
              </a:tr>
              <a:tr h="507350">
                <a:tc>
                  <a:txBody>
                    <a:bodyPr/>
                    <a:lstStyle/>
                    <a:p>
                      <a:pPr marR="60960" algn="ctr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en-US" sz="2400" spc="-1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     (noun)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310" algn="ctr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Ask</a:t>
                      </a:r>
                      <a:r>
                        <a:rPr lang="en-US" sz="2400" spc="-35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400" spc="-1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(verb)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757478"/>
                  </a:ext>
                </a:extLst>
              </a:tr>
              <a:tr h="563721">
                <a:tc>
                  <a:txBody>
                    <a:bodyPr/>
                    <a:lstStyle/>
                    <a:p>
                      <a:pPr marL="67945" algn="ctr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en-US" sz="2400" b="1" spc="-1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Provide</a:t>
                      </a:r>
                      <a:r>
                        <a:rPr lang="en-US" sz="2400" spc="-5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2400" spc="-1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(verb)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0960" algn="ctr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en-US" sz="2400" spc="-1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(verb)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1808497"/>
                  </a:ext>
                </a:extLst>
              </a:tr>
              <a:tr h="507350">
                <a:tc>
                  <a:txBody>
                    <a:bodyPr/>
                    <a:lstStyle/>
                    <a:p>
                      <a:pPr marR="60960" algn="ctr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en-US" sz="2400" spc="-1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     (verb)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310" algn="ctr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Say</a:t>
                      </a:r>
                      <a:r>
                        <a:rPr lang="en-US" sz="2400" b="1" spc="-4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sorry </a:t>
                      </a:r>
                      <a:r>
                        <a:rPr lang="en-US" sz="2400" spc="-1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(verb)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0152668"/>
                  </a:ext>
                </a:extLst>
              </a:tr>
              <a:tr h="580098">
                <a:tc>
                  <a:txBody>
                    <a:bodyPr/>
                    <a:lstStyle/>
                    <a:p>
                      <a:pPr marL="67945" algn="ctr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Receive</a:t>
                      </a:r>
                      <a:r>
                        <a:rPr lang="en-US" sz="2400" spc="-7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2400" spc="-1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(verb)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0960" algn="ctr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en-US" sz="2400" spc="-1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 (verb)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8839443"/>
                  </a:ext>
                </a:extLst>
              </a:tr>
              <a:tr h="502657">
                <a:tc>
                  <a:txBody>
                    <a:bodyPr/>
                    <a:lstStyle/>
                    <a:p>
                      <a:pPr marR="60960" algn="ctr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en-US" sz="2400" spc="-1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     (verb)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310" algn="ctr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Need</a:t>
                      </a:r>
                      <a:r>
                        <a:rPr lang="en-US" sz="2400" b="1" spc="-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2400" spc="-1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(verb)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3908001"/>
                  </a:ext>
                </a:extLst>
              </a:tr>
              <a:tr h="537396">
                <a:tc>
                  <a:txBody>
                    <a:bodyPr/>
                    <a:lstStyle/>
                    <a:p>
                      <a:pPr marL="67945" algn="ctr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Verify</a:t>
                      </a:r>
                      <a:r>
                        <a:rPr lang="en-US" sz="2400" spc="-6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spc="-1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(verb)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(verb)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508111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AD310B5E-7EB8-008C-BB58-44F5729E7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391" y="77687"/>
            <a:ext cx="10852878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Find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formal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or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informal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equivalents:</a:t>
            </a:r>
            <a:endParaRPr kumimoji="0" lang="en-GB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FB4751-14C3-5C00-01DF-325E7FFF9174}"/>
              </a:ext>
            </a:extLst>
          </p:cNvPr>
          <p:cNvSpPr txBox="1"/>
          <p:nvPr/>
        </p:nvSpPr>
        <p:spPr>
          <a:xfrm>
            <a:off x="8439462" y="1813811"/>
            <a:ext cx="1214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70A9A4-9252-6233-F6EC-5A8C5F3B686C}"/>
              </a:ext>
            </a:extLst>
          </p:cNvPr>
          <p:cNvSpPr txBox="1"/>
          <p:nvPr/>
        </p:nvSpPr>
        <p:spPr>
          <a:xfrm>
            <a:off x="2700726" y="2384478"/>
            <a:ext cx="1931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558A7D-4E06-5E7C-CA3C-8062FDF47FA1}"/>
              </a:ext>
            </a:extLst>
          </p:cNvPr>
          <p:cNvSpPr txBox="1"/>
          <p:nvPr/>
        </p:nvSpPr>
        <p:spPr>
          <a:xfrm>
            <a:off x="8419483" y="2909091"/>
            <a:ext cx="964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40FC5E-9AF8-0390-6307-A77B9B1A777C}"/>
              </a:ext>
            </a:extLst>
          </p:cNvPr>
          <p:cNvSpPr txBox="1"/>
          <p:nvPr/>
        </p:nvSpPr>
        <p:spPr>
          <a:xfrm>
            <a:off x="2588296" y="3473528"/>
            <a:ext cx="139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AEEB81-A134-CE9C-D00D-40E2490AB060}"/>
              </a:ext>
            </a:extLst>
          </p:cNvPr>
          <p:cNvSpPr txBox="1"/>
          <p:nvPr/>
        </p:nvSpPr>
        <p:spPr>
          <a:xfrm>
            <a:off x="8334846" y="3953530"/>
            <a:ext cx="1133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2F373E-4CDA-56C1-30B1-588CE1363312}"/>
              </a:ext>
            </a:extLst>
          </p:cNvPr>
          <p:cNvSpPr txBox="1"/>
          <p:nvPr/>
        </p:nvSpPr>
        <p:spPr>
          <a:xfrm>
            <a:off x="2477115" y="4555479"/>
            <a:ext cx="1616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Apologise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36EFC1-DF2D-E903-590B-6E55467C171E}"/>
              </a:ext>
            </a:extLst>
          </p:cNvPr>
          <p:cNvSpPr txBox="1"/>
          <p:nvPr/>
        </p:nvSpPr>
        <p:spPr>
          <a:xfrm>
            <a:off x="8439462" y="5099677"/>
            <a:ext cx="944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B6468E-978C-2842-00F8-32DE7AC18CEC}"/>
              </a:ext>
            </a:extLst>
          </p:cNvPr>
          <p:cNvSpPr txBox="1"/>
          <p:nvPr/>
        </p:nvSpPr>
        <p:spPr>
          <a:xfrm>
            <a:off x="2477115" y="5612251"/>
            <a:ext cx="1322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9B55CE-76F8-76C5-E2CC-F8E178431FA6}"/>
              </a:ext>
            </a:extLst>
          </p:cNvPr>
          <p:cNvSpPr txBox="1"/>
          <p:nvPr/>
        </p:nvSpPr>
        <p:spPr>
          <a:xfrm>
            <a:off x="8240219" y="6117672"/>
            <a:ext cx="1322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</a:t>
            </a:r>
          </a:p>
        </p:txBody>
      </p:sp>
    </p:spTree>
    <p:extLst>
      <p:ext uri="{BB962C8B-B14F-4D97-AF65-F5344CB8AC3E}">
        <p14:creationId xmlns:p14="http://schemas.microsoft.com/office/powerpoint/2010/main" val="241071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00FAD1F0456B4A93FB2D3CDECBBB4E" ma:contentTypeVersion="13" ma:contentTypeDescription="Create a new document." ma:contentTypeScope="" ma:versionID="561d4b22f98b0ff4af5eaf0924c53606">
  <xsd:schema xmlns:xsd="http://www.w3.org/2001/XMLSchema" xmlns:xs="http://www.w3.org/2001/XMLSchema" xmlns:p="http://schemas.microsoft.com/office/2006/metadata/properties" xmlns:ns2="924b722f-815d-42a8-a398-880368789fe5" xmlns:ns3="dc70068d-d4a8-4c8c-81e4-1587bdb1bb12" targetNamespace="http://schemas.microsoft.com/office/2006/metadata/properties" ma:root="true" ma:fieldsID="191f006b7e2a3f587acb7ecf49e722cf" ns2:_="" ns3:_="">
    <xsd:import namespace="924b722f-815d-42a8-a398-880368789fe5"/>
    <xsd:import namespace="dc70068d-d4a8-4c8c-81e4-1587bdb1bb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4b722f-815d-42a8-a398-880368789f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b81377d7-4678-41c4-aba3-c68a5ebeb4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70068d-d4a8-4c8c-81e4-1587bdb1bb1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6d03974b-8878-469d-ab28-80ac5cbb371d}" ma:internalName="TaxCatchAll" ma:showField="CatchAllData" ma:web="dc70068d-d4a8-4c8c-81e4-1587bdb1bb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c70068d-d4a8-4c8c-81e4-1587bdb1bb12" xsi:nil="true"/>
    <lcf76f155ced4ddcb4097134ff3c332f xmlns="924b722f-815d-42a8-a398-880368789f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69ED21B-7978-45E6-9155-2D7B1737E5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830B3D-2332-4A2D-B5E9-413CF3ECD6F9}"/>
</file>

<file path=customXml/itemProps3.xml><?xml version="1.0" encoding="utf-8"?>
<ds:datastoreItem xmlns:ds="http://schemas.openxmlformats.org/officeDocument/2006/customXml" ds:itemID="{010C9CD8-8B5E-44DF-A4D0-6ECC5C07CF08}">
  <ds:schemaRefs>
    <ds:schemaRef ds:uri="5257eb83-22a3-41bf-962e-55ddf45a1f82"/>
    <ds:schemaRef ds:uri="613aec43-0389-4d79-8514-a460f1622ea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{FF51A7CF-D71F-4713-9546-50D6FD90AACF}tf10001105</Template>
  <TotalTime>4826</TotalTime>
  <Words>1275</Words>
  <Application>Microsoft Office PowerPoint</Application>
  <PresentationFormat>Widescreen</PresentationFormat>
  <Paragraphs>269</Paragraphs>
  <Slides>28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Franklin Gothic Book</vt:lpstr>
      <vt:lpstr>Wingdings</vt:lpstr>
      <vt:lpstr>Crop</vt:lpstr>
      <vt:lpstr>Functional Skills English</vt:lpstr>
      <vt:lpstr>Time to think? </vt:lpstr>
      <vt:lpstr>Learning outcomes this week:</vt:lpstr>
      <vt:lpstr>Whatever you are asked to write - always remember TAP (acronym)!</vt:lpstr>
      <vt:lpstr>Key skills for writing texts</vt:lpstr>
      <vt:lpstr>                                                                 </vt:lpstr>
      <vt:lpstr>Formal or Informal?</vt:lpstr>
      <vt:lpstr>PowerPoint Presentation</vt:lpstr>
      <vt:lpstr>PowerPoint Presentation</vt:lpstr>
      <vt:lpstr>PowerPoint Presentation</vt:lpstr>
      <vt:lpstr>Do not forget Semi-formal</vt:lpstr>
      <vt:lpstr>Remember DAFORREST</vt:lpstr>
      <vt:lpstr>Letters</vt:lpstr>
      <vt:lpstr>Letters</vt:lpstr>
      <vt:lpstr>PowerPoint Presentation</vt:lpstr>
      <vt:lpstr>Possible Introductions for a letter (or an email)</vt:lpstr>
      <vt:lpstr>PowerPoint Presentation</vt:lpstr>
      <vt:lpstr>Articles</vt:lpstr>
      <vt:lpstr>What should an article look like?</vt:lpstr>
      <vt:lpstr>PowerPoint Presentation</vt:lpstr>
      <vt:lpstr>PowerPoint Presentation</vt:lpstr>
      <vt:lpstr>Follow this plan for letters, emails or articles</vt:lpstr>
      <vt:lpstr>PowerPoint Presentation</vt:lpstr>
      <vt:lpstr>Always make a plan! </vt:lpstr>
      <vt:lpstr>PowerPoint Presentation</vt:lpstr>
      <vt:lpstr> Stay on track!</vt:lpstr>
      <vt:lpstr>Next week…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Functional Skills English</dc:title>
  <dc:creator>Sophie Rennie</dc:creator>
  <cp:lastModifiedBy>GAVIN JONES</cp:lastModifiedBy>
  <cp:revision>423</cp:revision>
  <dcterms:created xsi:type="dcterms:W3CDTF">2021-09-16T12:32:20Z</dcterms:created>
  <dcterms:modified xsi:type="dcterms:W3CDTF">2022-10-03T08:09:30Z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0x010100D700FAD1F0456B4A93FB2D3CDECBBB4E</vt:lpwstr>
  </property>
</Properties>
</file>