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967" r:id="rId6"/>
    <p:sldId id="258" r:id="rId7"/>
    <p:sldId id="392" r:id="rId8"/>
    <p:sldId id="964" r:id="rId9"/>
    <p:sldId id="955" r:id="rId10"/>
    <p:sldId id="960" r:id="rId11"/>
    <p:sldId id="961" r:id="rId12"/>
    <p:sldId id="950" r:id="rId13"/>
    <p:sldId id="956" r:id="rId14"/>
    <p:sldId id="369" r:id="rId15"/>
    <p:sldId id="360" r:id="rId16"/>
    <p:sldId id="382" r:id="rId17"/>
    <p:sldId id="259" r:id="rId18"/>
    <p:sldId id="261" r:id="rId19"/>
    <p:sldId id="949" r:id="rId20"/>
    <p:sldId id="948" r:id="rId21"/>
    <p:sldId id="962" r:id="rId22"/>
    <p:sldId id="965" r:id="rId23"/>
    <p:sldId id="372" r:id="rId24"/>
    <p:sldId id="495" r:id="rId25"/>
    <p:sldId id="368" r:id="rId26"/>
    <p:sldId id="966" r:id="rId27"/>
    <p:sldId id="959" r:id="rId28"/>
    <p:sldId id="498" r:id="rId29"/>
    <p:sldId id="49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nva_FCJjjg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nesg@chichester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C-CSmOIUBA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3E448-040E-43C5-9210-1C0077075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1163" y="4786131"/>
            <a:ext cx="3009673" cy="71522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Week 5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A69EF-BD4F-4B48-AE15-4B059F874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006" y="1086142"/>
            <a:ext cx="9969910" cy="3465385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Functional Skills English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10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C30725C-D13F-3EC1-876F-CF98D81E200A}"/>
              </a:ext>
            </a:extLst>
          </p:cNvPr>
          <p:cNvSpPr txBox="1"/>
          <p:nvPr/>
        </p:nvSpPr>
        <p:spPr>
          <a:xfrm>
            <a:off x="977174" y="6020248"/>
            <a:ext cx="607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rgbClr val="007A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think he's in love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i="0" dirty="0">
                <a:solidFill>
                  <a:srgbClr val="007A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0" i="0" dirty="0">
                <a:solidFill>
                  <a:srgbClr val="007A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acts so weird now.</a:t>
            </a:r>
            <a:endParaRPr lang="en-GB" sz="2400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401704-24CE-082B-ABDD-C14B677A7031}"/>
              </a:ext>
            </a:extLst>
          </p:cNvPr>
          <p:cNvSpPr txBox="1"/>
          <p:nvPr/>
        </p:nvSpPr>
        <p:spPr>
          <a:xfrm>
            <a:off x="1167458" y="4786508"/>
            <a:ext cx="5696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teacher was angry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en-GB" sz="2400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students were too loud.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B111DA-B2A5-8F76-53D7-AF40A8C5F6AD}"/>
              </a:ext>
            </a:extLst>
          </p:cNvPr>
          <p:cNvSpPr txBox="1"/>
          <p:nvPr/>
        </p:nvSpPr>
        <p:spPr>
          <a:xfrm>
            <a:off x="830182" y="3024311"/>
            <a:ext cx="6370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thinking of skipping English class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400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is so boring.</a:t>
            </a:r>
          </a:p>
          <a:p>
            <a:endParaRPr lang="en-US" sz="2400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49AB5C-9306-9AB7-E055-A3ED2F3B07FC}"/>
              </a:ext>
            </a:extLst>
          </p:cNvPr>
          <p:cNvSpPr txBox="1"/>
          <p:nvPr/>
        </p:nvSpPr>
        <p:spPr>
          <a:xfrm>
            <a:off x="1100003" y="1644200"/>
            <a:ext cx="5831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went to the shop,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b="1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 was there.</a:t>
            </a:r>
            <a:endParaRPr lang="en-GB" sz="2400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AA9E1-7718-44FE-AF95-C9A33700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8348"/>
            <a:ext cx="9601200" cy="70828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Fix these comma splice mistakes…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3E567E-42CF-43EA-A596-91745FF9F53D}"/>
              </a:ext>
            </a:extLst>
          </p:cNvPr>
          <p:cNvSpPr/>
          <p:nvPr/>
        </p:nvSpPr>
        <p:spPr>
          <a:xfrm>
            <a:off x="7644981" y="918424"/>
            <a:ext cx="4350056" cy="3868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you can:</a:t>
            </a:r>
          </a:p>
          <a:p>
            <a:pPr algn="ctr"/>
            <a:endParaRPr lang="en-GB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</a:t>
            </a:r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conjunction </a:t>
            </a: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comma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If they are a connected topic </a:t>
            </a: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</a:t>
            </a:r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semi-colon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sentences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78C3C-60E7-C2A1-BF9F-9F6E46E77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0" y="1271750"/>
            <a:ext cx="7056821" cy="53779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went to the shop, Jane was there.</a:t>
            </a:r>
          </a:p>
          <a:p>
            <a:pPr marL="0" indent="0" algn="ctr">
              <a:buNone/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am thinking of skipping English 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class,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it is so boring.</a:t>
            </a: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teacher was angry, the students were too loud.</a:t>
            </a:r>
          </a:p>
          <a:p>
            <a:pPr marL="0" indent="0" algn="ctr">
              <a:buNone/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he is in love, He acts so weird now.</a:t>
            </a:r>
          </a:p>
          <a:p>
            <a:pPr marL="0" indent="0" algn="ctr">
              <a:buNone/>
            </a:pPr>
            <a:endParaRPr lang="en-US" sz="2400" b="0" i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4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48" y="424279"/>
            <a:ext cx="10820401" cy="14859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Remember - Whatever you are asked to write - always remember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text audience purpo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7934"/>
            <a:ext cx="3605055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54ACD3-BE69-4367-8445-97FA833B339F}"/>
              </a:ext>
            </a:extLst>
          </p:cNvPr>
          <p:cNvSpPr/>
          <p:nvPr/>
        </p:nvSpPr>
        <p:spPr>
          <a:xfrm>
            <a:off x="5306519" y="2338466"/>
            <a:ext cx="6505730" cy="3833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text is it? A letter, email, article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Who is it for? Target audience?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has it been written? There is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reason! </a:t>
            </a:r>
          </a:p>
        </p:txBody>
      </p:sp>
    </p:spTree>
    <p:extLst>
      <p:ext uri="{BB962C8B-B14F-4D97-AF65-F5344CB8AC3E}">
        <p14:creationId xmlns:p14="http://schemas.microsoft.com/office/powerpoint/2010/main" val="310747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A75F4A0-FEAF-4F1B-9C48-7688BF9D4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3B475-A47F-47DA-9A3C-E1F9A217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69" y="5423537"/>
            <a:ext cx="9867331" cy="868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Skills for writing Texts</a:t>
            </a:r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F1EC79F3-0DE6-47BA-9C5C-039C54F4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6C2B07-2A41-4CB1-9C51-F037AF417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FCA78-6076-4DA9-9BC0-6102BF1BAB23}"/>
              </a:ext>
            </a:extLst>
          </p:cNvPr>
          <p:cNvSpPr txBox="1"/>
          <p:nvPr/>
        </p:nvSpPr>
        <p:spPr>
          <a:xfrm>
            <a:off x="1219201" y="1123486"/>
            <a:ext cx="9993442" cy="3516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write anything you need to think about:</a:t>
            </a:r>
          </a:p>
          <a:p>
            <a:pPr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84048" defTabSz="9144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is I am writing? </a:t>
            </a:r>
          </a:p>
          <a:p>
            <a:pPr indent="-384048" defTabSz="9144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84048" defTabSz="9144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Features - how will I present my piece of text?</a:t>
            </a:r>
          </a:p>
          <a:p>
            <a:pPr indent="-384048" defTabSz="9144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84048" defTabSz="9144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Features - what language features will I need to use?</a:t>
            </a:r>
          </a:p>
          <a:p>
            <a:pPr indent="-384048" defTabSz="9144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84048" defTabSz="9144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the audience I am writing for?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F67AAC-C977-4759-A5C8-6BC998F96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9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380" y="685800"/>
            <a:ext cx="5456420" cy="1485900"/>
          </a:xfrm>
        </p:spPr>
        <p:txBody>
          <a:bodyPr/>
          <a:lstStyle/>
          <a:p>
            <a:r>
              <a:rPr lang="en-GB" dirty="0"/>
              <a:t>                                                                 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BF442B6-87B4-414F-AEDA-FB295A5C52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8" y="0"/>
            <a:ext cx="44952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C587E4C8-2930-32E9-AE1C-F73FF40120D7}"/>
              </a:ext>
            </a:extLst>
          </p:cNvPr>
          <p:cNvSpPr/>
          <p:nvPr/>
        </p:nvSpPr>
        <p:spPr>
          <a:xfrm>
            <a:off x="5516380" y="2259767"/>
            <a:ext cx="6537075" cy="233846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Language features make your writing more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persuasive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interesting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So use them!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did tell you all that I would keep repeating it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27AD9-BB9F-CA01-8164-6FF9172A1F06}"/>
              </a:ext>
            </a:extLst>
          </p:cNvPr>
          <p:cNvSpPr txBox="1"/>
          <p:nvPr/>
        </p:nvSpPr>
        <p:spPr>
          <a:xfrm>
            <a:off x="6996124" y="597733"/>
            <a:ext cx="360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3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3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80EBC-BB74-5138-C4BF-1E9CBD6C6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204" y="5136392"/>
            <a:ext cx="379204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1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442B-22E6-4CBE-BBC1-6EAA0B9A2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75" y="667707"/>
            <a:ext cx="10993549" cy="6514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we will look at what is needed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A945-32E6-4594-AFDC-8EF87D49D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593" y="2152651"/>
            <a:ext cx="10993546" cy="5255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kern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Speaking and Listening assessment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A8A6E7-110D-405D-ABD6-8F845F8F9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561" y="2790605"/>
            <a:ext cx="7278254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8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D8895D-3912-B7B6-0264-6174B4F69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640080"/>
            <a:ext cx="6900380" cy="5685769"/>
          </a:xfrm>
          <a:prstGeom prst="rect">
            <a:avLst/>
          </a:pr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D1369-6824-4343-A49A-3453287B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666" y="1314922"/>
            <a:ext cx="3176246" cy="30001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tests required</a:t>
            </a:r>
          </a:p>
        </p:txBody>
      </p:sp>
    </p:spTree>
    <p:extLst>
      <p:ext uri="{BB962C8B-B14F-4D97-AF65-F5344CB8AC3E}">
        <p14:creationId xmlns:p14="http://schemas.microsoft.com/office/powerpoint/2010/main" val="2425569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0999-784F-4DA3-80AB-F9D58307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7E744-ABE0-4494-9833-18D51794B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5999"/>
            <a:ext cx="10410669" cy="4354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Your topic for your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group discussion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is: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Dream Holidays</a:t>
            </a:r>
          </a:p>
          <a:p>
            <a:pPr marL="530352" lvl="1" indent="0">
              <a:buNone/>
            </a:pPr>
            <a:endParaRPr lang="en-GB" sz="2400" b="1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352" lvl="1" indent="0">
              <a:buNone/>
            </a:pPr>
            <a:r>
              <a:rPr lang="en-GB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Presentation topic:</a:t>
            </a:r>
          </a:p>
          <a:p>
            <a:pPr marL="530352" lvl="1" indent="0">
              <a:buNone/>
            </a:pPr>
            <a:endParaRPr lang="en-GB" sz="2400" b="1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Work life</a:t>
            </a:r>
          </a:p>
          <a:p>
            <a:pPr lvl="2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Family life</a:t>
            </a:r>
          </a:p>
          <a:p>
            <a:pPr lvl="2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Social life</a:t>
            </a:r>
          </a:p>
          <a:p>
            <a:pPr lvl="2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Anything else</a:t>
            </a:r>
          </a:p>
          <a:p>
            <a:pPr lvl="2"/>
            <a:endParaRPr lang="en-GB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57A01A8D-657C-4D8C-B97C-11DE1C56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3" y="3592287"/>
            <a:ext cx="6531427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192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43C1E-17D3-4E1E-974E-54F97BDFD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381" y="2068644"/>
            <a:ext cx="10867868" cy="448205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383540" indent="-383540"/>
            <a:endParaRPr lang="en-GB" dirty="0"/>
          </a:p>
          <a:p>
            <a:pPr marL="383540" indent="-383540"/>
            <a:endParaRPr lang="en-GB" dirty="0"/>
          </a:p>
          <a:p>
            <a:pPr marL="383540" indent="-383540"/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Talk about possible presentations you could do.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Think of what you will write on your slides (if doing a PowerPoint).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When preparing your 3-5 slides try not to have a lot of text on the slides.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Aim to talk through the presentation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read off a slide!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Help each other!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Ask each other questions if a presentation is too short.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34E64AF-1859-4EE4-B731-17F8E5741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6075005" cy="27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0117B4-AB49-D58C-8F90-DA4FBEAB8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91" y="1"/>
            <a:ext cx="5412509" cy="27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09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324F31-C9D4-FBB4-025F-3D508B5B2F74}"/>
              </a:ext>
            </a:extLst>
          </p:cNvPr>
          <p:cNvSpPr txBox="1"/>
          <p:nvPr/>
        </p:nvSpPr>
        <p:spPr>
          <a:xfrm>
            <a:off x="4137285" y="434715"/>
            <a:ext cx="7270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Let’s take a look…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AE022-715C-6AD5-5BFB-AB0351282FA2}"/>
              </a:ext>
            </a:extLst>
          </p:cNvPr>
          <p:cNvSpPr txBox="1"/>
          <p:nvPr/>
        </p:nvSpPr>
        <p:spPr>
          <a:xfrm>
            <a:off x="1328056" y="4029417"/>
            <a:ext cx="5403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Take notes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would you do differently?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Did Lumbe present himself well?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nline Media 1" title="Edexcel Functional Skills English Level 2 presentation - Lumbe">
            <a:hlinkClick r:id="" action="ppaction://media"/>
            <a:extLst>
              <a:ext uri="{FF2B5EF4-FFF2-40B4-BE49-F238E27FC236}">
                <a16:creationId xmlns:a16="http://schemas.microsoft.com/office/drawing/2014/main" id="{F3B9506A-94C3-19B8-C601-4646F39666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89745" y="1674421"/>
            <a:ext cx="5551055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5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13522-73B2-7760-D52D-6C183B7A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14" y="3067844"/>
            <a:ext cx="9612971" cy="722312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Writing Tasks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9DCFC0-10F2-20B2-41AD-1C2916DCF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859" y="1753849"/>
            <a:ext cx="4099731" cy="33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4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76A3C-9CBB-B2A2-BE1F-EFFD622D1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313860"/>
            <a:ext cx="4090266" cy="45535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Class tasks (</a:t>
            </a:r>
            <a:r>
              <a:rPr lang="en-GB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) - these are set to fine tune your </a:t>
            </a:r>
            <a:r>
              <a:rPr lang="en-GB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skills.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papers are set to assess your ability to pass the </a:t>
            </a:r>
            <a:r>
              <a:rPr lang="en-GB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paper!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These exams are </a:t>
            </a:r>
            <a:r>
              <a:rPr lang="en-GB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easy!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Work with me!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CA44E7-6599-40D4-6EF0-2F7D9FA47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909" y="1313861"/>
            <a:ext cx="6237623" cy="427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19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 this plan for letters, emails, reviews or articles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83830"/>
            <a:ext cx="10290748" cy="484931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Every task </a:t>
            </a:r>
            <a:r>
              <a:rPr lang="en-GB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have an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at least 4-5 paragraphs (each making clear/flowing points).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Try to use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bullet points!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3540" indent="-38354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Follow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word count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to quickly count the words, count how many in your first sentence and then times this by how many sentences.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45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37682381-4E70-4B5D-80D5-58F67F3DA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04" y="419725"/>
            <a:ext cx="4235527" cy="2793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027F20-DA1F-4FE5-AD3F-2EF12C0AD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204" y="3235694"/>
            <a:ext cx="4235527" cy="1993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7C013E-9EDF-47E9-8D26-193AC30B0431}"/>
              </a:ext>
            </a:extLst>
          </p:cNvPr>
          <p:cNvSpPr txBox="1"/>
          <p:nvPr/>
        </p:nvSpPr>
        <p:spPr>
          <a:xfrm>
            <a:off x="4069591" y="5229118"/>
            <a:ext cx="4129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the impact they have had on you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1657BB-06DF-41FC-9F19-FFB11FDA2191}"/>
              </a:ext>
            </a:extLst>
          </p:cNvPr>
          <p:cNvSpPr/>
          <p:nvPr/>
        </p:nvSpPr>
        <p:spPr>
          <a:xfrm>
            <a:off x="2158584" y="6092583"/>
            <a:ext cx="6040258" cy="550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at least 200-250 words</a:t>
            </a:r>
          </a:p>
        </p:txBody>
      </p:sp>
      <p:pic>
        <p:nvPicPr>
          <p:cNvPr id="3074" name="Picture 2" descr="How to Watch the Star Wars Movies in Order | PCMag">
            <a:extLst>
              <a:ext uri="{FF2B5EF4-FFF2-40B4-BE49-F238E27FC236}">
                <a16:creationId xmlns:a16="http://schemas.microsoft.com/office/drawing/2014/main" id="{0ACC80BE-4961-F2B4-3ACB-22BC94BC6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28" y="419725"/>
            <a:ext cx="3209547" cy="51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uy Foo Fighters tickets, Foo Fighters tour details, Foo Fighters reviews |  Ticketline">
            <a:extLst>
              <a:ext uri="{FF2B5EF4-FFF2-40B4-BE49-F238E27FC236}">
                <a16:creationId xmlns:a16="http://schemas.microsoft.com/office/drawing/2014/main" id="{529F2264-5700-3428-705B-5C397634A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643" y="1611088"/>
            <a:ext cx="3632581" cy="483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2C2A5F-06F3-AA29-80DE-A9741A8D31DD}"/>
              </a:ext>
            </a:extLst>
          </p:cNvPr>
          <p:cNvSpPr/>
          <p:nvPr/>
        </p:nvSpPr>
        <p:spPr>
          <a:xfrm>
            <a:off x="7768844" y="288724"/>
            <a:ext cx="3601328" cy="1322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Class Task</a:t>
            </a:r>
          </a:p>
        </p:txBody>
      </p:sp>
    </p:spTree>
    <p:extLst>
      <p:ext uri="{BB962C8B-B14F-4D97-AF65-F5344CB8AC3E}">
        <p14:creationId xmlns:p14="http://schemas.microsoft.com/office/powerpoint/2010/main" val="1401410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Always make a plan! </a:t>
            </a:r>
          </a:p>
        </p:txBody>
      </p:sp>
      <p:sp>
        <p:nvSpPr>
          <p:cNvPr id="4" name="Oval 3"/>
          <p:cNvSpPr/>
          <p:nvPr/>
        </p:nvSpPr>
        <p:spPr>
          <a:xfrm>
            <a:off x="4422371" y="2380644"/>
            <a:ext cx="4207933" cy="163406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Article of Favourite performers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261956" y="4846320"/>
            <a:ext cx="399011" cy="68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</p:cNvCxnSpPr>
          <p:nvPr/>
        </p:nvCxnSpPr>
        <p:spPr>
          <a:xfrm>
            <a:off x="8014066" y="3775407"/>
            <a:ext cx="772487" cy="70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6"/>
          </p:cNvCxnSpPr>
          <p:nvPr/>
        </p:nvCxnSpPr>
        <p:spPr>
          <a:xfrm flipV="1">
            <a:off x="8630304" y="3197677"/>
            <a:ext cx="8711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81359" y="3766795"/>
            <a:ext cx="3483032" cy="11214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2 Who are your favourite performers?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5710" y="4557646"/>
            <a:ext cx="2795155" cy="1141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4</a:t>
            </a:r>
          </a:p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impact have they had on you?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dirty="0"/>
              <a:t>  </a:t>
            </a:r>
          </a:p>
        </p:txBody>
      </p:sp>
      <p:cxnSp>
        <p:nvCxnSpPr>
          <p:cNvPr id="16" name="Straight Arrow Connector 15"/>
          <p:cNvCxnSpPr>
            <a:stCxn id="4" idx="4"/>
          </p:cNvCxnSpPr>
          <p:nvPr/>
        </p:nvCxnSpPr>
        <p:spPr>
          <a:xfrm flipH="1">
            <a:off x="6517178" y="4014711"/>
            <a:ext cx="9160" cy="625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07676" y="4668914"/>
            <a:ext cx="2705099" cy="112228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3 Why are they special?</a:t>
            </a:r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>
          <a:xfrm flipH="1">
            <a:off x="2818015" y="3197678"/>
            <a:ext cx="16043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3380" y="1882217"/>
            <a:ext cx="1974636" cy="16340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1</a:t>
            </a:r>
          </a:p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– What are you writing about? How are you engaging the reader?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501447" y="2380642"/>
            <a:ext cx="2334781" cy="1634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5</a:t>
            </a:r>
          </a:p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– what overall impression do you want to leave? What do you want the reader to do next?</a:t>
            </a:r>
          </a:p>
        </p:txBody>
      </p:sp>
    </p:spTree>
    <p:extLst>
      <p:ext uri="{BB962C8B-B14F-4D97-AF65-F5344CB8AC3E}">
        <p14:creationId xmlns:p14="http://schemas.microsoft.com/office/powerpoint/2010/main" val="4104847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6D3E85AA-89B2-A8D3-3E8B-2E30022CB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2400" y="800100"/>
            <a:ext cx="9347201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96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Always make a plan! </a:t>
            </a:r>
          </a:p>
        </p:txBody>
      </p:sp>
      <p:sp>
        <p:nvSpPr>
          <p:cNvPr id="4" name="Oval 3"/>
          <p:cNvSpPr/>
          <p:nvPr/>
        </p:nvSpPr>
        <p:spPr>
          <a:xfrm>
            <a:off x="4422371" y="2380644"/>
            <a:ext cx="4207933" cy="163406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Complaint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4972965" y="4180610"/>
            <a:ext cx="384429" cy="670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6"/>
          </p:cNvCxnSpPr>
          <p:nvPr/>
        </p:nvCxnSpPr>
        <p:spPr>
          <a:xfrm flipV="1">
            <a:off x="8630304" y="3197677"/>
            <a:ext cx="8711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55410" y="4180610"/>
            <a:ext cx="3483032" cy="11214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2 Why are you unhappy with your purchase (three things)</a:t>
            </a:r>
          </a:p>
        </p:txBody>
      </p:sp>
      <p:cxnSp>
        <p:nvCxnSpPr>
          <p:cNvPr id="16" name="Straight Arrow Connector 15"/>
          <p:cNvCxnSpPr>
            <a:cxnSpLocks/>
            <a:stCxn id="4" idx="4"/>
          </p:cNvCxnSpPr>
          <p:nvPr/>
        </p:nvCxnSpPr>
        <p:spPr>
          <a:xfrm>
            <a:off x="6526338" y="4014711"/>
            <a:ext cx="474069" cy="542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60776" y="4663670"/>
            <a:ext cx="2705099" cy="112228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dirty="0">
                <a:solidFill>
                  <a:schemeClr val="tx1"/>
                </a:solidFill>
              </a:rPr>
              <a:t>Paragraph 3 – what impact did it have on you?</a:t>
            </a:r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>
          <a:xfrm flipH="1">
            <a:off x="2818015" y="3197678"/>
            <a:ext cx="16043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3380" y="1882217"/>
            <a:ext cx="1974636" cy="16340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1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– Why are you writing?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501447" y="2380642"/>
            <a:ext cx="2334781" cy="1634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4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– what do you want to happen?</a:t>
            </a:r>
          </a:p>
        </p:txBody>
      </p:sp>
    </p:spTree>
    <p:extLst>
      <p:ext uri="{BB962C8B-B14F-4D97-AF65-F5344CB8AC3E}">
        <p14:creationId xmlns:p14="http://schemas.microsoft.com/office/powerpoint/2010/main" val="688453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9DA50-1C41-437F-84DC-9B84F81A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000" y="428261"/>
            <a:ext cx="4798243" cy="22699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cap="all" dirty="0">
                <a:latin typeface="Arial" panose="020B0604020202020204" pitchFamily="34" charset="0"/>
                <a:cs typeface="Arial" panose="020B0604020202020204" pitchFamily="34" charset="0"/>
              </a:rPr>
              <a:t>Century…</a:t>
            </a:r>
            <a:r>
              <a:rPr lang="en-US" sz="54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your pathway</a:t>
            </a:r>
            <a:endParaRPr lang="en-US" sz="6000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6F01DE7-9B20-45A4-B745-36EAC2EAF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03" y="1425173"/>
            <a:ext cx="4207669" cy="420766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87D5D4-FD14-55B9-27B7-4A46F067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774" y="2802539"/>
            <a:ext cx="5444694" cy="3726874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Week 5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assignments on Century: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19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Reading paper.</a:t>
            </a:r>
          </a:p>
          <a:p>
            <a:pPr marL="0" marR="0" lvl="0" indent="0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en-US" sz="2400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 1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(Class tasks).</a:t>
            </a:r>
          </a:p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9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E8A3474-A3A2-4200-9E98-3433E3D19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A3D0CF5-C0A0-4195-804D-B82489B1D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D86C9-2AED-EF1E-D77F-CF87CAE6A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54" y="643466"/>
            <a:ext cx="3707291" cy="5571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20134B-131E-F0A0-D085-0AF2A6050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96" y="643466"/>
            <a:ext cx="5291666" cy="2153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ACCD47-EC52-1B53-029B-6388A3FECB99}"/>
              </a:ext>
            </a:extLst>
          </p:cNvPr>
          <p:cNvSpPr txBox="1"/>
          <p:nvPr/>
        </p:nvSpPr>
        <p:spPr>
          <a:xfrm>
            <a:off x="5516380" y="3192985"/>
            <a:ext cx="66756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Next week…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Punctuation (continued) &amp; Grammar.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Word Classes.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69223C-FE1C-9290-2967-16E08549FE12}"/>
              </a:ext>
            </a:extLst>
          </p:cNvPr>
          <p:cNvSpPr txBox="1"/>
          <p:nvPr/>
        </p:nvSpPr>
        <p:spPr>
          <a:xfrm>
            <a:off x="5440218" y="341745"/>
            <a:ext cx="415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jonesg@chichester.ac.uk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052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9972-6193-44EE-B971-621908BC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554" y="634029"/>
            <a:ext cx="5036694" cy="26787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cap="all" dirty="0">
                <a:latin typeface="Arial" panose="020B0604020202020204" pitchFamily="34" charset="0"/>
                <a:cs typeface="Arial" panose="020B0604020202020204" pitchFamily="34" charset="0"/>
              </a:rPr>
              <a:t>What did we do Last time?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F1F4C78-DCB0-43E5-ABF7-C7597A075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28" y="634029"/>
            <a:ext cx="5659222" cy="2794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037F17-B654-32CB-4CC1-542FC28DFB25}"/>
              </a:ext>
            </a:extLst>
          </p:cNvPr>
          <p:cNvSpPr txBox="1"/>
          <p:nvPr/>
        </p:nvSpPr>
        <p:spPr>
          <a:xfrm>
            <a:off x="2057545" y="4227224"/>
            <a:ext cx="33727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Formal &amp; Informal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56BE7-42E1-8734-C740-F37BF0FF6F35}"/>
              </a:ext>
            </a:extLst>
          </p:cNvPr>
          <p:cNvSpPr txBox="1"/>
          <p:nvPr/>
        </p:nvSpPr>
        <p:spPr>
          <a:xfrm>
            <a:off x="7450111" y="4227224"/>
            <a:ext cx="36875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DAFORREST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</a:t>
            </a:r>
          </a:p>
        </p:txBody>
      </p:sp>
    </p:spTree>
    <p:extLst>
      <p:ext uri="{BB962C8B-B14F-4D97-AF65-F5344CB8AC3E}">
        <p14:creationId xmlns:p14="http://schemas.microsoft.com/office/powerpoint/2010/main" val="186444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0E367-DC58-477B-B6E8-C4CFDBA3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1" y="406476"/>
            <a:ext cx="6038062" cy="865944"/>
          </a:xfrm>
        </p:spPr>
        <p:txBody>
          <a:bodyPr anchor="b">
            <a:norm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Learning outcomes this week: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FF42AD-C3AB-401E-A5EE-1098CA816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705"/>
          <a:stretch/>
        </p:blipFill>
        <p:spPr>
          <a:xfrm>
            <a:off x="891726" y="839448"/>
            <a:ext cx="4433862" cy="49317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91775-E5F2-4A48-A503-B9E1A45B9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174" y="1627689"/>
            <a:ext cx="5693289" cy="48238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Punctuation - comma splicing.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Write an article using the correct layout and persuasive techniques.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Understand what is required to pass the Speaking and Listening Assessment.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671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92296C6-28F7-4BD7-9EFB-22A268E3D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17D98-457A-A328-DFB4-68D85C0B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506" y="1321553"/>
            <a:ext cx="5791426" cy="2107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Punctuation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CBB17300-EE76-409B-97FE-4836C509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EABCDF0-66B8-40A9-98EB-B6837EF18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C5CD6646-13BB-CBF3-3004-2F0ECE6A4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173" y="2444321"/>
            <a:ext cx="3267942" cy="196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1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B5AD4053-870C-4B3B-AFED-D578DD666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5652" y="1120624"/>
            <a:ext cx="3627620" cy="2104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comma splice is a common mistake!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044473-B779-4896-B377-16731F62FDA8}"/>
              </a:ext>
            </a:extLst>
          </p:cNvPr>
          <p:cNvSpPr/>
          <p:nvPr/>
        </p:nvSpPr>
        <p:spPr>
          <a:xfrm>
            <a:off x="405637" y="458907"/>
            <a:ext cx="7398247" cy="861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rules for using commas. Watch the video to learn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A7187-A1D2-AB06-072A-40D980B2E8C7}"/>
              </a:ext>
            </a:extLst>
          </p:cNvPr>
          <p:cNvSpPr txBox="1"/>
          <p:nvPr/>
        </p:nvSpPr>
        <p:spPr>
          <a:xfrm>
            <a:off x="263536" y="1980751"/>
            <a:ext cx="754034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coma splice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 When you join two independent clauses with a comma and no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conjunction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conjunction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 These are words used to connect words, phrases, and clauses (a clause is a group of words that contain a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). For example: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ways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fix a comma splice… Let’s look at them!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51AC5-4147-CB21-C7AF-EC48196F6E32}"/>
              </a:ext>
            </a:extLst>
          </p:cNvPr>
          <p:cNvSpPr txBox="1"/>
          <p:nvPr/>
        </p:nvSpPr>
        <p:spPr>
          <a:xfrm>
            <a:off x="594479" y="4322927"/>
            <a:ext cx="98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60D39-F4C0-C947-267A-24F212053B48}"/>
              </a:ext>
            </a:extLst>
          </p:cNvPr>
          <p:cNvSpPr txBox="1"/>
          <p:nvPr/>
        </p:nvSpPr>
        <p:spPr>
          <a:xfrm>
            <a:off x="1307567" y="4322927"/>
            <a:ext cx="891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E4FE12-F16A-2963-1EC8-14954FA5D43E}"/>
              </a:ext>
            </a:extLst>
          </p:cNvPr>
          <p:cNvSpPr txBox="1"/>
          <p:nvPr/>
        </p:nvSpPr>
        <p:spPr>
          <a:xfrm>
            <a:off x="1821099" y="4326860"/>
            <a:ext cx="98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790B6-39A4-13EA-3D45-1F566FB298D1}"/>
              </a:ext>
            </a:extLst>
          </p:cNvPr>
          <p:cNvSpPr txBox="1"/>
          <p:nvPr/>
        </p:nvSpPr>
        <p:spPr>
          <a:xfrm>
            <a:off x="2507017" y="4322927"/>
            <a:ext cx="1633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9B3F40-0557-800E-4E99-77F8A25E7379}"/>
              </a:ext>
            </a:extLst>
          </p:cNvPr>
          <p:cNvSpPr txBox="1"/>
          <p:nvPr/>
        </p:nvSpPr>
        <p:spPr>
          <a:xfrm>
            <a:off x="3794592" y="4324606"/>
            <a:ext cx="98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39E1D-5AA7-A22F-B429-4826C37DBB32}"/>
              </a:ext>
            </a:extLst>
          </p:cNvPr>
          <p:cNvSpPr txBox="1"/>
          <p:nvPr/>
        </p:nvSpPr>
        <p:spPr>
          <a:xfrm>
            <a:off x="5983741" y="4315061"/>
            <a:ext cx="198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23C00E-2F96-09BD-24D1-B7CD1FFBBB58}"/>
              </a:ext>
            </a:extLst>
          </p:cNvPr>
          <p:cNvSpPr txBox="1"/>
          <p:nvPr/>
        </p:nvSpPr>
        <p:spPr>
          <a:xfrm>
            <a:off x="5064719" y="4322927"/>
            <a:ext cx="1229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6B6DEC-162E-D337-D791-70B60339AAFE}"/>
              </a:ext>
            </a:extLst>
          </p:cNvPr>
          <p:cNvSpPr txBox="1"/>
          <p:nvPr/>
        </p:nvSpPr>
        <p:spPr>
          <a:xfrm>
            <a:off x="4480269" y="4315061"/>
            <a:ext cx="98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</a:p>
        </p:txBody>
      </p:sp>
      <p:pic>
        <p:nvPicPr>
          <p:cNvPr id="5" name="Online Media 4" title="Comma Splices Explained">
            <a:hlinkClick r:id="" action="ppaction://media"/>
            <a:extLst>
              <a:ext uri="{FF2B5EF4-FFF2-40B4-BE49-F238E27FC236}">
                <a16:creationId xmlns:a16="http://schemas.microsoft.com/office/drawing/2014/main" id="{5E184004-02ED-DF4D-6F43-6FE9C71630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86059" y="2879961"/>
            <a:ext cx="3262596" cy="210446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E8FF6B-2884-C6A0-76A9-C97F626FDB31}"/>
              </a:ext>
            </a:extLst>
          </p:cNvPr>
          <p:cNvSpPr/>
          <p:nvPr/>
        </p:nvSpPr>
        <p:spPr>
          <a:xfrm>
            <a:off x="8486059" y="5264727"/>
            <a:ext cx="3262596" cy="1108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this video!</a:t>
            </a:r>
          </a:p>
        </p:txBody>
      </p:sp>
    </p:spTree>
    <p:extLst>
      <p:ext uri="{BB962C8B-B14F-4D97-AF65-F5344CB8AC3E}">
        <p14:creationId xmlns:p14="http://schemas.microsoft.com/office/powerpoint/2010/main" val="165390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97F59D-628C-4053-B41F-489D0045F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4BB1650-B616-4EFB-9FB7-5D93104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E9A05C-FFEF-7B79-3AA6-E26214AF8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931" y="2053275"/>
            <a:ext cx="7400410" cy="44374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Aft>
                <a:spcPts val="200"/>
              </a:spcAft>
            </a:pPr>
            <a:r>
              <a:rPr 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am not angry with you, I am not happy with you,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either.</a:t>
            </a: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ix a comma splice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conjunction</a:t>
            </a:r>
            <a:r>
              <a:rPr lang="en-US" sz="2000" b="1" i="0" dirty="0">
                <a:solidFill>
                  <a:srgbClr val="3B3E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immediately after the comma. </a:t>
            </a: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3B3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most comma splices, the conjunctions you will want to add is probably 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or…</a:t>
            </a:r>
            <a:endParaRPr lang="en-US" sz="20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200"/>
              </a:spcAft>
            </a:pPr>
            <a:r>
              <a:rPr lang="en-US" sz="2000" b="1" i="0" dirty="0">
                <a:solidFill>
                  <a:srgbClr val="007A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am not angry with you, 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000" b="1" i="0" dirty="0">
                <a:solidFill>
                  <a:srgbClr val="007A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 am not happy with you, either.</a:t>
            </a: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47C962-A905-4168-832D-BF622B381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527850" y="0"/>
            <a:ext cx="466414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B0CAA55C-9F48-4F94-95AA-563539497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8" name="Picture 4" descr="Don't Confuse the Map with the Territory! - This Business of Therapy Meta  Title: Private Practice Counselling Business Plan: 2019 Edition">
            <a:extLst>
              <a:ext uri="{FF2B5EF4-FFF2-40B4-BE49-F238E27FC236}">
                <a16:creationId xmlns:a16="http://schemas.microsoft.com/office/drawing/2014/main" id="{628D11BB-813D-C965-9B18-8D99738FA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334" y="1188722"/>
            <a:ext cx="3079572" cy="31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E7ACC9-AFF0-EDE9-C995-8C1B588DBC0E}"/>
              </a:ext>
            </a:extLst>
          </p:cNvPr>
          <p:cNvSpPr txBox="1"/>
          <p:nvPr/>
        </p:nvSpPr>
        <p:spPr>
          <a:xfrm>
            <a:off x="8767916" y="5146058"/>
            <a:ext cx="2443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be!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F34386-0DFA-82C6-86BC-D94A761D4888}"/>
              </a:ext>
            </a:extLst>
          </p:cNvPr>
          <p:cNvSpPr/>
          <p:nvPr/>
        </p:nvSpPr>
        <p:spPr>
          <a:xfrm>
            <a:off x="1384765" y="314417"/>
            <a:ext cx="4735811" cy="1424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use a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conjunction </a:t>
            </a: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</p:txBody>
      </p:sp>
    </p:spTree>
    <p:extLst>
      <p:ext uri="{BB962C8B-B14F-4D97-AF65-F5344CB8AC3E}">
        <p14:creationId xmlns:p14="http://schemas.microsoft.com/office/powerpoint/2010/main" val="27618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8B2CCB-7D79-2A71-10CD-73EC894ED6FB}"/>
              </a:ext>
            </a:extLst>
          </p:cNvPr>
          <p:cNvSpPr/>
          <p:nvPr/>
        </p:nvSpPr>
        <p:spPr>
          <a:xfrm>
            <a:off x="329783" y="464696"/>
            <a:ext cx="4736891" cy="1633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use a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Semi-colon </a:t>
            </a: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050" name="Picture 2" descr="Best Heureux Mr Bean GIFs | Gfycat">
            <a:extLst>
              <a:ext uri="{FF2B5EF4-FFF2-40B4-BE49-F238E27FC236}">
                <a16:creationId xmlns:a16="http://schemas.microsoft.com/office/drawing/2014/main" id="{7D1212AB-8468-BF6B-BC8C-4CB481CBC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92" y="2878111"/>
            <a:ext cx="2938072" cy="31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701046-258B-FFE7-7CFB-D4599D8BE1BC}"/>
              </a:ext>
            </a:extLst>
          </p:cNvPr>
          <p:cNvSpPr txBox="1"/>
          <p:nvPr/>
        </p:nvSpPr>
        <p:spPr>
          <a:xfrm>
            <a:off x="5636303" y="344774"/>
            <a:ext cx="644577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adding a 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conjunction</a:t>
            </a:r>
            <a:r>
              <a:rPr lang="en-US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does not work, you can change the 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comma</a:t>
            </a:r>
            <a:r>
              <a:rPr lang="en-US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a 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semi-colon</a:t>
            </a:r>
            <a:r>
              <a:rPr lang="en-US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Unlike commas, 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semi-colons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strong enough to glue two independent clauses together.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am not angry with you, I am not happy with you,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0" i="0" dirty="0">
                <a:solidFill>
                  <a:srgbClr val="007A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am not angry with you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400" b="1" i="0" dirty="0">
                <a:solidFill>
                  <a:srgbClr val="007A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0" i="0" dirty="0">
                <a:solidFill>
                  <a:srgbClr val="007A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am not happy with you, either.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you use a 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semi-colon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make sure there is a close/logical connection between the two independent clauses.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4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9F6B2F-3E8C-FF63-57EE-B609FE4D993E}"/>
              </a:ext>
            </a:extLst>
          </p:cNvPr>
          <p:cNvSpPr/>
          <p:nvPr/>
        </p:nvSpPr>
        <p:spPr>
          <a:xfrm>
            <a:off x="3192904" y="316898"/>
            <a:ext cx="6415791" cy="1593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add a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stop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make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sentences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D1E922-8F25-4567-FC0F-B830582065F4}"/>
              </a:ext>
            </a:extLst>
          </p:cNvPr>
          <p:cNvSpPr txBox="1"/>
          <p:nvPr/>
        </p:nvSpPr>
        <p:spPr>
          <a:xfrm>
            <a:off x="1109272" y="2143593"/>
            <a:ext cx="105830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 can fix a comma splice by simply making each independent clause a 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separate sentence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am not angry with you, I am not happy with you,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am not angry with you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am not happy with you, either.</a:t>
            </a:r>
          </a:p>
          <a:p>
            <a:endParaRPr lang="en-US" sz="2400" b="0" i="0" dirty="0">
              <a:solidFill>
                <a:srgbClr val="007A37"/>
              </a:solidFill>
              <a:effectLst/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A37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i="0" dirty="0">
                <a:solidFill>
                  <a:srgbClr val="007A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you getting the hang of it? 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81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0FAD1F0456B4A93FB2D3CDECBBB4E" ma:contentTypeVersion="13" ma:contentTypeDescription="Create a new document." ma:contentTypeScope="" ma:versionID="561d4b22f98b0ff4af5eaf0924c53606">
  <xsd:schema xmlns:xsd="http://www.w3.org/2001/XMLSchema" xmlns:xs="http://www.w3.org/2001/XMLSchema" xmlns:p="http://schemas.microsoft.com/office/2006/metadata/properties" xmlns:ns2="924b722f-815d-42a8-a398-880368789fe5" xmlns:ns3="dc70068d-d4a8-4c8c-81e4-1587bdb1bb12" targetNamespace="http://schemas.microsoft.com/office/2006/metadata/properties" ma:root="true" ma:fieldsID="191f006b7e2a3f587acb7ecf49e722cf" ns2:_="" ns3:_="">
    <xsd:import namespace="924b722f-815d-42a8-a398-880368789fe5"/>
    <xsd:import namespace="dc70068d-d4a8-4c8c-81e4-1587bdb1bb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b722f-815d-42a8-a398-880368789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81377d7-4678-41c4-aba3-c68a5ebeb4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0068d-d4a8-4c8c-81e4-1587bdb1bb1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d03974b-8878-469d-ab28-80ac5cbb371d}" ma:internalName="TaxCatchAll" ma:showField="CatchAllData" ma:web="dc70068d-d4a8-4c8c-81e4-1587bdb1b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70068d-d4a8-4c8c-81e4-1587bdb1bb12" xsi:nil="true"/>
    <lcf76f155ced4ddcb4097134ff3c332f xmlns="924b722f-815d-42a8-a398-880368789f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DB70F-61BE-4B3D-BA07-259905DBDC60}"/>
</file>

<file path=customXml/itemProps2.xml><?xml version="1.0" encoding="utf-8"?>
<ds:datastoreItem xmlns:ds="http://schemas.openxmlformats.org/officeDocument/2006/customXml" ds:itemID="{010C9CD8-8B5E-44DF-A4D0-6ECC5C07CF08}">
  <ds:schemaRefs>
    <ds:schemaRef ds:uri="http://purl.org/dc/elements/1.1/"/>
    <ds:schemaRef ds:uri="5257eb83-22a3-41bf-962e-55ddf45a1f82"/>
    <ds:schemaRef ds:uri="http://purl.org/dc/dcmitype/"/>
    <ds:schemaRef ds:uri="http://purl.org/dc/terms/"/>
    <ds:schemaRef ds:uri="613aec43-0389-4d79-8514-a460f1622ea9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69ED21B-7978-45E6-9155-2D7B1737E5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{FF51A7CF-D71F-4713-9546-50D6FD90AACF}tf10001105</Template>
  <TotalTime>3684</TotalTime>
  <Words>1068</Words>
  <Application>Microsoft Office PowerPoint</Application>
  <PresentationFormat>Widescreen</PresentationFormat>
  <Paragraphs>198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Franklin Gothic Book</vt:lpstr>
      <vt:lpstr>Wingdings</vt:lpstr>
      <vt:lpstr>Crop</vt:lpstr>
      <vt:lpstr>Functional Skills English</vt:lpstr>
      <vt:lpstr>PowerPoint Presentation</vt:lpstr>
      <vt:lpstr>What did we do Last time?</vt:lpstr>
      <vt:lpstr>Learning outcomes this week:</vt:lpstr>
      <vt:lpstr>Punctuation</vt:lpstr>
      <vt:lpstr>PowerPoint Presentation</vt:lpstr>
      <vt:lpstr>PowerPoint Presentation</vt:lpstr>
      <vt:lpstr>PowerPoint Presentation</vt:lpstr>
      <vt:lpstr>PowerPoint Presentation</vt:lpstr>
      <vt:lpstr>Fix these comma splice mistakes…</vt:lpstr>
      <vt:lpstr>Remember - Whatever you are asked to write - always remember TAP!</vt:lpstr>
      <vt:lpstr>Key Skills for writing Texts</vt:lpstr>
      <vt:lpstr>                                                                 </vt:lpstr>
      <vt:lpstr>Today we will look at what is needed to…</vt:lpstr>
      <vt:lpstr>The tests required</vt:lpstr>
      <vt:lpstr>Group Discussion</vt:lpstr>
      <vt:lpstr>PowerPoint Presentation</vt:lpstr>
      <vt:lpstr>PowerPoint Presentation</vt:lpstr>
      <vt:lpstr>Writing Tasks</vt:lpstr>
      <vt:lpstr>Follow this plan for letters, emails, reviews or articles</vt:lpstr>
      <vt:lpstr>PowerPoint Presentation</vt:lpstr>
      <vt:lpstr>Always make a plan! </vt:lpstr>
      <vt:lpstr>PowerPoint Presentation</vt:lpstr>
      <vt:lpstr>Always make a plan! </vt:lpstr>
      <vt:lpstr>Century… check your pathway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Skills English</dc:title>
  <dc:creator>Sophie Rennie</dc:creator>
  <cp:lastModifiedBy>GAVIN JONES</cp:lastModifiedBy>
  <cp:revision>434</cp:revision>
  <dcterms:created xsi:type="dcterms:W3CDTF">2021-09-16T12:32:20Z</dcterms:created>
  <dcterms:modified xsi:type="dcterms:W3CDTF">2022-10-12T22:23:53Z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0x010100D700FAD1F0456B4A93FB2D3CDECBBB4E</vt:lpwstr>
  </property>
</Properties>
</file>