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7" r:id="rId5"/>
    <p:sldId id="258" r:id="rId6"/>
    <p:sldId id="392" r:id="rId7"/>
    <p:sldId id="961" r:id="rId8"/>
    <p:sldId id="962" r:id="rId9"/>
    <p:sldId id="964" r:id="rId10"/>
    <p:sldId id="965" r:id="rId11"/>
    <p:sldId id="966" r:id="rId12"/>
    <p:sldId id="967" r:id="rId13"/>
    <p:sldId id="968" r:id="rId14"/>
    <p:sldId id="969" r:id="rId15"/>
    <p:sldId id="970" r:id="rId16"/>
    <p:sldId id="971" r:id="rId17"/>
    <p:sldId id="972" r:id="rId18"/>
    <p:sldId id="973" r:id="rId19"/>
    <p:sldId id="974" r:id="rId20"/>
    <p:sldId id="976" r:id="rId21"/>
    <p:sldId id="984" r:id="rId22"/>
    <p:sldId id="986" r:id="rId23"/>
    <p:sldId id="975" r:id="rId24"/>
    <p:sldId id="977" r:id="rId25"/>
    <p:sldId id="983" r:id="rId26"/>
    <p:sldId id="980" r:id="rId27"/>
    <p:sldId id="987" r:id="rId28"/>
    <p:sldId id="982" r:id="rId29"/>
    <p:sldId id="498" r:id="rId30"/>
    <p:sldId id="49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10/17/2022</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10/17/2022</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DE6118-2437-4B30-8E3C-4D2BE6020583}" type="datetimeFigureOut">
              <a:rPr lang="en-US" dirty="0"/>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DE6118-2437-4B30-8E3C-4D2BE6020583}" type="datetimeFigureOut">
              <a:rPr lang="en-US" dirty="0"/>
              <a:t>10/17/2022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DE6118-2437-4B30-8E3C-4D2BE6020583}" type="datetimeFigureOut">
              <a:rPr lang="en-US" dirty="0"/>
              <a:t>10/17/2022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10/17/2022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10/17/2022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10/17/2022</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grpSp>
        <p:nvGrpSpPr>
          <p:cNvPr id="5127" name="Group 5126">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5128"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5129"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id="{C7EA69EF-BD4F-4B48-AE15-4B059F8746A4}"/>
              </a:ext>
            </a:extLst>
          </p:cNvPr>
          <p:cNvSpPr>
            <a:spLocks noGrp="1"/>
          </p:cNvSpPr>
          <p:nvPr>
            <p:ph type="title"/>
          </p:nvPr>
        </p:nvSpPr>
        <p:spPr>
          <a:xfrm>
            <a:off x="1478522" y="1480930"/>
            <a:ext cx="5301138" cy="3254321"/>
          </a:xfrm>
        </p:spPr>
        <p:txBody>
          <a:bodyPr vert="horz" lIns="91440" tIns="45720" rIns="91440" bIns="45720" rtlCol="0" anchor="b">
            <a:normAutofit/>
          </a:bodyPr>
          <a:lstStyle/>
          <a:p>
            <a:pPr algn="l"/>
            <a:r>
              <a:rPr lang="en-US" sz="6000" dirty="0">
                <a:latin typeface="Arial" panose="020B0604020202020204" pitchFamily="34" charset="0"/>
                <a:cs typeface="Arial" panose="020B0604020202020204" pitchFamily="34" charset="0"/>
              </a:rPr>
              <a:t>Functional Skills English</a:t>
            </a:r>
          </a:p>
        </p:txBody>
      </p:sp>
      <p:sp>
        <p:nvSpPr>
          <p:cNvPr id="3" name="Subtitle 2">
            <a:extLst>
              <a:ext uri="{FF2B5EF4-FFF2-40B4-BE49-F238E27FC236}">
                <a16:creationId xmlns:a16="http://schemas.microsoft.com/office/drawing/2014/main" id="{7ED3E448-040E-43C5-9210-1C0077075BE3}"/>
              </a:ext>
            </a:extLst>
          </p:cNvPr>
          <p:cNvSpPr>
            <a:spLocks noGrp="1"/>
          </p:cNvSpPr>
          <p:nvPr>
            <p:ph type="body" idx="1"/>
          </p:nvPr>
        </p:nvSpPr>
        <p:spPr>
          <a:xfrm>
            <a:off x="1478524" y="4804850"/>
            <a:ext cx="5284876" cy="1086237"/>
          </a:xfrm>
        </p:spPr>
        <p:txBody>
          <a:bodyPr vert="horz" lIns="91440" tIns="45720" rIns="91440" bIns="45720" rtlCol="0">
            <a:normAutofit/>
          </a:bodyPr>
          <a:lstStyle/>
          <a:p>
            <a:pPr algn="l">
              <a:spcAft>
                <a:spcPts val="600"/>
              </a:spcAft>
            </a:pPr>
            <a:r>
              <a:rPr lang="en-US" sz="3200" dirty="0">
                <a:latin typeface="Arial" panose="020B0604020202020204" pitchFamily="34" charset="0"/>
                <a:cs typeface="Arial" panose="020B0604020202020204" pitchFamily="34" charset="0"/>
              </a:rPr>
              <a:t>Week 6</a:t>
            </a:r>
          </a:p>
        </p:txBody>
      </p:sp>
      <p:pic>
        <p:nvPicPr>
          <p:cNvPr id="5122" name="Picture 2" descr="Halfway There">
            <a:extLst>
              <a:ext uri="{FF2B5EF4-FFF2-40B4-BE49-F238E27FC236}">
                <a16:creationId xmlns:a16="http://schemas.microsoft.com/office/drawing/2014/main" id="{3027B867-CAF7-D3EF-DD65-9F0CAACC4C7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05675" y="2065711"/>
            <a:ext cx="3415614" cy="2669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010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65000"/>
            <a:lumOff val="35000"/>
          </a:schemeClr>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E453665-ED4B-7655-AB66-5B547B360B1C}"/>
              </a:ext>
            </a:extLst>
          </p:cNvPr>
          <p:cNvSpPr txBox="1"/>
          <p:nvPr/>
        </p:nvSpPr>
        <p:spPr>
          <a:xfrm>
            <a:off x="826958" y="410318"/>
            <a:ext cx="10070891" cy="3046988"/>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We use exclamation marks to indicate a statement overlaid by an </a:t>
            </a:r>
            <a:r>
              <a:rPr lang="en-US" sz="2400" b="1" dirty="0">
                <a:solidFill>
                  <a:srgbClr val="00B050"/>
                </a:solidFill>
                <a:latin typeface="Arial" panose="020B0604020202020204" pitchFamily="34" charset="0"/>
                <a:cs typeface="Arial" panose="020B0604020202020204" pitchFamily="34" charset="0"/>
              </a:rPr>
              <a:t>emotive element</a:t>
            </a:r>
            <a:r>
              <a:rPr lang="en-US" sz="2400" dirty="0">
                <a:solidFill>
                  <a:srgbClr val="00B05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or </a:t>
            </a:r>
            <a:r>
              <a:rPr lang="en-US" sz="2400" b="1" dirty="0">
                <a:latin typeface="Arial" panose="020B0604020202020204" pitchFamily="34" charset="0"/>
                <a:cs typeface="Arial" panose="020B0604020202020204" pitchFamily="34" charset="0"/>
              </a:rPr>
              <a:t>expression</a:t>
            </a:r>
            <a:r>
              <a:rPr lang="en-US" sz="2400" dirty="0">
                <a:latin typeface="Arial" panose="020B0604020202020204" pitchFamily="34" charset="0"/>
                <a:cs typeface="Arial" panose="020B0604020202020204" pitchFamily="34" charset="0"/>
              </a:rPr>
              <a:t> in </a:t>
            </a:r>
            <a:r>
              <a:rPr lang="en-US" sz="2400" b="1" dirty="0">
                <a:solidFill>
                  <a:srgbClr val="00B050"/>
                </a:solidFill>
                <a:latin typeface="Arial" panose="020B0604020202020204" pitchFamily="34" charset="0"/>
                <a:cs typeface="Arial" panose="020B0604020202020204" pitchFamily="34" charset="0"/>
              </a:rPr>
              <a:t>informal</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writing.</a:t>
            </a:r>
          </a:p>
          <a:p>
            <a:pPr marL="342900" indent="-342900">
              <a:buFont typeface="Wingdings" panose="05000000000000000000" pitchFamily="2" charset="2"/>
              <a:buChar char="q"/>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When we want to emphasise something in </a:t>
            </a:r>
            <a:r>
              <a:rPr lang="en-US" sz="2400" b="1" dirty="0">
                <a:solidFill>
                  <a:srgbClr val="00B050"/>
                </a:solidFill>
                <a:latin typeface="Arial" panose="020B0604020202020204" pitchFamily="34" charset="0"/>
                <a:cs typeface="Arial" panose="020B0604020202020204" pitchFamily="34" charset="0"/>
              </a:rPr>
              <a:t>informal</a:t>
            </a:r>
            <a:r>
              <a:rPr lang="en-US" sz="2400" dirty="0">
                <a:latin typeface="Arial" panose="020B0604020202020204" pitchFamily="34" charset="0"/>
                <a:cs typeface="Arial" panose="020B0604020202020204" pitchFamily="34" charset="0"/>
              </a:rPr>
              <a:t> writing.</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We sometimes use </a:t>
            </a:r>
            <a:r>
              <a:rPr lang="en-US" sz="2400" b="1" dirty="0">
                <a:solidFill>
                  <a:srgbClr val="00B050"/>
                </a:solidFill>
                <a:latin typeface="Arial" panose="020B0604020202020204" pitchFamily="34" charset="0"/>
                <a:cs typeface="Arial" panose="020B0604020202020204" pitchFamily="34" charset="0"/>
              </a:rPr>
              <a:t>more than one </a:t>
            </a:r>
            <a:r>
              <a:rPr lang="en-US" sz="2400" dirty="0">
                <a:latin typeface="Arial" panose="020B0604020202020204" pitchFamily="34" charset="0"/>
                <a:cs typeface="Arial" panose="020B0604020202020204" pitchFamily="34" charset="0"/>
              </a:rPr>
              <a:t>exclamation mark:</a:t>
            </a:r>
          </a:p>
          <a:p>
            <a:endParaRPr lang="en-US"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
        <p:nvSpPr>
          <p:cNvPr id="8" name="Speech Bubble: Oval 7">
            <a:extLst>
              <a:ext uri="{FF2B5EF4-FFF2-40B4-BE49-F238E27FC236}">
                <a16:creationId xmlns:a16="http://schemas.microsoft.com/office/drawing/2014/main" id="{C06452DB-7BFF-E1BA-FE40-43BDB31E2838}"/>
              </a:ext>
            </a:extLst>
          </p:cNvPr>
          <p:cNvSpPr/>
          <p:nvPr/>
        </p:nvSpPr>
        <p:spPr>
          <a:xfrm>
            <a:off x="2038662" y="3428999"/>
            <a:ext cx="3147935" cy="1787578"/>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i="1" dirty="0">
                <a:latin typeface="Arial" panose="020B0604020202020204" pitchFamily="34" charset="0"/>
                <a:cs typeface="Arial" panose="020B0604020202020204" pitchFamily="34" charset="0"/>
              </a:rPr>
              <a:t>Listen!</a:t>
            </a:r>
          </a:p>
        </p:txBody>
      </p:sp>
      <p:sp>
        <p:nvSpPr>
          <p:cNvPr id="9" name="Thought Bubble: Cloud 8">
            <a:extLst>
              <a:ext uri="{FF2B5EF4-FFF2-40B4-BE49-F238E27FC236}">
                <a16:creationId xmlns:a16="http://schemas.microsoft.com/office/drawing/2014/main" id="{148CDD91-81E2-D1F9-DFC6-C685025F8F2B}"/>
              </a:ext>
            </a:extLst>
          </p:cNvPr>
          <p:cNvSpPr/>
          <p:nvPr/>
        </p:nvSpPr>
        <p:spPr>
          <a:xfrm>
            <a:off x="6255895" y="3087974"/>
            <a:ext cx="3897443" cy="2443396"/>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i="1" dirty="0">
                <a:latin typeface="Arial" panose="020B0604020202020204" pitchFamily="34" charset="0"/>
                <a:cs typeface="Arial" panose="020B0604020202020204" pitchFamily="34" charset="0"/>
              </a:rPr>
              <a:t>Oh no!!! I am so late for college!!!</a:t>
            </a:r>
          </a:p>
        </p:txBody>
      </p:sp>
    </p:spTree>
    <p:extLst>
      <p:ext uri="{BB962C8B-B14F-4D97-AF65-F5344CB8AC3E}">
        <p14:creationId xmlns:p14="http://schemas.microsoft.com/office/powerpoint/2010/main" val="56970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C4F9FB83-0AB4-83D8-F388-23551125B9F5}"/>
              </a:ext>
            </a:extLst>
          </p:cNvPr>
          <p:cNvSpPr>
            <a:spLocks noGrp="1"/>
          </p:cNvSpPr>
          <p:nvPr>
            <p:ph type="subTitle" idx="1"/>
          </p:nvPr>
        </p:nvSpPr>
        <p:spPr>
          <a:xfrm>
            <a:off x="1424066" y="1858779"/>
            <a:ext cx="9293901" cy="3717561"/>
          </a:xfrm>
        </p:spPr>
        <p:txBody>
          <a:bodyPr>
            <a:normAutofit/>
          </a:bodyPr>
          <a:lstStyle/>
          <a:p>
            <a:pPr algn="l"/>
            <a:r>
              <a:rPr lang="en-US" sz="2400" dirty="0">
                <a:latin typeface="Arial" panose="020B0604020202020204" pitchFamily="34" charset="0"/>
                <a:cs typeface="Arial" panose="020B0604020202020204" pitchFamily="34" charset="0"/>
              </a:rPr>
              <a:t>We use commas to separate a </a:t>
            </a:r>
            <a:r>
              <a:rPr lang="en-US" sz="2400" b="1" dirty="0">
                <a:latin typeface="Arial" panose="020B0604020202020204" pitchFamily="34" charset="0"/>
                <a:cs typeface="Arial" panose="020B0604020202020204" pitchFamily="34" charset="0"/>
              </a:rPr>
              <a:t>list</a:t>
            </a:r>
            <a:r>
              <a:rPr lang="en-US" sz="2400" dirty="0">
                <a:latin typeface="Arial" panose="020B0604020202020204" pitchFamily="34" charset="0"/>
                <a:cs typeface="Arial" panose="020B0604020202020204" pitchFamily="34" charset="0"/>
              </a:rPr>
              <a:t> of similar words or phrases:</a:t>
            </a:r>
          </a:p>
          <a:p>
            <a:pPr>
              <a:lnSpc>
                <a:spcPct val="100000"/>
              </a:lnSpc>
            </a:pPr>
            <a:endParaRPr lang="en-US" sz="2400" dirty="0">
              <a:latin typeface="Arial" panose="020B0604020202020204" pitchFamily="34" charset="0"/>
              <a:cs typeface="Arial" panose="020B0604020202020204" pitchFamily="34" charset="0"/>
            </a:endParaRPr>
          </a:p>
          <a:p>
            <a:r>
              <a:rPr lang="en-US" sz="2400" i="1" dirty="0">
                <a:latin typeface="Arial" panose="020B0604020202020204" pitchFamily="34" charset="0"/>
                <a:cs typeface="Arial" panose="020B0604020202020204" pitchFamily="34" charset="0"/>
              </a:rPr>
              <a:t>It is so important to write in clear, simple, accurate words.</a:t>
            </a:r>
          </a:p>
          <a:p>
            <a:endParaRPr lang="en-US" sz="2400" i="1" dirty="0">
              <a:latin typeface="Arial" panose="020B0604020202020204" pitchFamily="34" charset="0"/>
              <a:cs typeface="Arial" panose="020B0604020202020204" pitchFamily="34" charset="0"/>
            </a:endParaRPr>
          </a:p>
          <a:p>
            <a:pPr algn="l"/>
            <a:r>
              <a:rPr lang="en-US" sz="2400" dirty="0">
                <a:latin typeface="Arial" panose="020B0604020202020204" pitchFamily="34" charset="0"/>
                <a:cs typeface="Arial" panose="020B0604020202020204" pitchFamily="34" charset="0"/>
              </a:rPr>
              <a:t>We </a:t>
            </a:r>
            <a:r>
              <a:rPr lang="en-US" sz="2400" b="1" dirty="0">
                <a:solidFill>
                  <a:srgbClr val="FF0000"/>
                </a:solidFill>
                <a:latin typeface="Arial" panose="020B0604020202020204" pitchFamily="34" charset="0"/>
                <a:cs typeface="Arial" panose="020B0604020202020204" pitchFamily="34" charset="0"/>
              </a:rPr>
              <a:t>do not </a:t>
            </a:r>
            <a:r>
              <a:rPr lang="en-US" sz="2400" dirty="0">
                <a:latin typeface="Arial" panose="020B0604020202020204" pitchFamily="34" charset="0"/>
                <a:cs typeface="Arial" panose="020B0604020202020204" pitchFamily="34" charset="0"/>
              </a:rPr>
              <a:t>normally use a comma before and at the end of a list of single words:</a:t>
            </a:r>
          </a:p>
          <a:p>
            <a:pPr marL="342900" indent="-342900" algn="l">
              <a:buFont typeface="Courier New" panose="02070309020205020404" pitchFamily="49" charset="0"/>
              <a:buChar char="o"/>
            </a:pPr>
            <a:endParaRPr lang="en-US" sz="2400" dirty="0">
              <a:latin typeface="Arial" panose="020B0604020202020204" pitchFamily="34" charset="0"/>
              <a:cs typeface="Arial" panose="020B0604020202020204" pitchFamily="34" charset="0"/>
            </a:endParaRPr>
          </a:p>
          <a:p>
            <a:r>
              <a:rPr lang="en-US" sz="2400" i="1" dirty="0">
                <a:latin typeface="Arial" panose="020B0604020202020204" pitchFamily="34" charset="0"/>
                <a:cs typeface="Arial" panose="020B0604020202020204" pitchFamily="34" charset="0"/>
              </a:rPr>
              <a:t>We cycled through Kent, Sussex, Hampshire and Dorset.</a:t>
            </a:r>
            <a:endParaRPr lang="en-GB" sz="2400" i="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46EA866D-5090-BB82-3B53-1DB0B7E70871}"/>
              </a:ext>
            </a:extLst>
          </p:cNvPr>
          <p:cNvSpPr txBox="1"/>
          <p:nvPr/>
        </p:nvSpPr>
        <p:spPr>
          <a:xfrm>
            <a:off x="4092314" y="512218"/>
            <a:ext cx="7285219" cy="769441"/>
          </a:xfrm>
          <a:prstGeom prst="rect">
            <a:avLst/>
          </a:prstGeom>
          <a:noFill/>
        </p:spPr>
        <p:txBody>
          <a:bodyPr wrap="square" rtlCol="0">
            <a:spAutoFit/>
          </a:bodyPr>
          <a:lstStyle/>
          <a:p>
            <a:r>
              <a:rPr lang="en-GB" sz="4400" dirty="0">
                <a:latin typeface="Arial" panose="020B0604020202020204" pitchFamily="34" charset="0"/>
                <a:cs typeface="Arial" panose="020B0604020202020204" pitchFamily="34" charset="0"/>
              </a:rPr>
              <a:t>Punctuation: commas (,)</a:t>
            </a:r>
          </a:p>
        </p:txBody>
      </p:sp>
    </p:spTree>
    <p:extLst>
      <p:ext uri="{BB962C8B-B14F-4D97-AF65-F5344CB8AC3E}">
        <p14:creationId xmlns:p14="http://schemas.microsoft.com/office/powerpoint/2010/main" val="25432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0416A-A888-8DA4-2C9B-886D07191D07}"/>
              </a:ext>
            </a:extLst>
          </p:cNvPr>
          <p:cNvSpPr>
            <a:spLocks noGrp="1"/>
          </p:cNvSpPr>
          <p:nvPr>
            <p:ph type="title"/>
          </p:nvPr>
        </p:nvSpPr>
        <p:spPr>
          <a:xfrm>
            <a:off x="1371600" y="685800"/>
            <a:ext cx="9601200" cy="828207"/>
          </a:xfrm>
        </p:spPr>
        <p:txBody>
          <a:bodyPr>
            <a:normAutofit/>
          </a:bodyPr>
          <a:lstStyle/>
          <a:p>
            <a:r>
              <a:rPr lang="en-GB" dirty="0">
                <a:latin typeface="Arial" panose="020B0604020202020204" pitchFamily="34" charset="0"/>
                <a:cs typeface="Arial" panose="020B0604020202020204" pitchFamily="34" charset="0"/>
              </a:rPr>
              <a:t>Separating clauses with commas</a:t>
            </a:r>
          </a:p>
        </p:txBody>
      </p:sp>
      <p:sp>
        <p:nvSpPr>
          <p:cNvPr id="3" name="Content Placeholder 2">
            <a:extLst>
              <a:ext uri="{FF2B5EF4-FFF2-40B4-BE49-F238E27FC236}">
                <a16:creationId xmlns:a16="http://schemas.microsoft.com/office/drawing/2014/main" id="{ECFDADBF-9B0C-C183-8589-94A6EC324EA1}"/>
              </a:ext>
            </a:extLst>
          </p:cNvPr>
          <p:cNvSpPr>
            <a:spLocks noGrp="1"/>
          </p:cNvSpPr>
          <p:nvPr>
            <p:ph idx="1"/>
          </p:nvPr>
        </p:nvSpPr>
        <p:spPr>
          <a:xfrm>
            <a:off x="824458" y="1573968"/>
            <a:ext cx="11367541" cy="4826832"/>
          </a:xfrm>
        </p:spPr>
        <p:txBody>
          <a:bodyPr>
            <a:normAutofit/>
          </a:bodyPr>
          <a:lstStyle/>
          <a:p>
            <a:pPr marL="0" indent="0">
              <a:lnSpc>
                <a:spcPct val="100000"/>
              </a:lnSpc>
              <a:buNone/>
            </a:pPr>
            <a:r>
              <a:rPr lang="en-US" sz="2400" dirty="0">
                <a:latin typeface="Arial" panose="020B0604020202020204" pitchFamily="34" charset="0"/>
                <a:cs typeface="Arial" panose="020B0604020202020204" pitchFamily="34" charset="0"/>
              </a:rPr>
              <a:t>When main clauses are separated by </a:t>
            </a:r>
            <a:r>
              <a:rPr lang="en-US" sz="2400" b="1" dirty="0">
                <a:solidFill>
                  <a:srgbClr val="0070C0"/>
                </a:solidFill>
                <a:latin typeface="Arial" panose="020B0604020202020204" pitchFamily="34" charset="0"/>
                <a:cs typeface="Arial" panose="020B0604020202020204" pitchFamily="34" charset="0"/>
              </a:rPr>
              <a:t>and</a:t>
            </a:r>
            <a:r>
              <a:rPr lang="en-US" sz="2400" dirty="0">
                <a:latin typeface="Arial" panose="020B0604020202020204" pitchFamily="34" charset="0"/>
                <a:cs typeface="Arial" panose="020B0604020202020204" pitchFamily="34" charset="0"/>
              </a:rPr>
              <a:t>, </a:t>
            </a:r>
            <a:r>
              <a:rPr lang="en-US" sz="2400" b="1" dirty="0">
                <a:solidFill>
                  <a:srgbClr val="0070C0"/>
                </a:solidFill>
                <a:latin typeface="Arial" panose="020B0604020202020204" pitchFamily="34" charset="0"/>
                <a:cs typeface="Arial" panose="020B0604020202020204" pitchFamily="34" charset="0"/>
              </a:rPr>
              <a:t>or</a:t>
            </a:r>
            <a:r>
              <a:rPr lang="en-US" sz="2400" dirty="0">
                <a:latin typeface="Arial" panose="020B0604020202020204" pitchFamily="34" charset="0"/>
                <a:cs typeface="Arial" panose="020B0604020202020204" pitchFamily="34" charset="0"/>
              </a:rPr>
              <a:t>, </a:t>
            </a:r>
            <a:r>
              <a:rPr lang="en-US" sz="2400" b="1" dirty="0">
                <a:solidFill>
                  <a:srgbClr val="0070C0"/>
                </a:solidFill>
                <a:latin typeface="Arial" panose="020B0604020202020204" pitchFamily="34" charset="0"/>
                <a:cs typeface="Arial" panose="020B0604020202020204" pitchFamily="34" charset="0"/>
              </a:rPr>
              <a:t>but</a:t>
            </a:r>
            <a:r>
              <a:rPr lang="en-US" sz="2400" dirty="0">
                <a:latin typeface="Arial" panose="020B0604020202020204" pitchFamily="34" charset="0"/>
                <a:cs typeface="Arial" panose="020B0604020202020204" pitchFamily="34" charset="0"/>
              </a:rPr>
              <a:t>, </a:t>
            </a:r>
            <a:r>
              <a:rPr lang="en-US" sz="2400" b="1" dirty="0">
                <a:solidFill>
                  <a:srgbClr val="0070C0"/>
                </a:solidFill>
                <a:latin typeface="Arial" panose="020B0604020202020204" pitchFamily="34" charset="0"/>
                <a:cs typeface="Arial" panose="020B0604020202020204" pitchFamily="34" charset="0"/>
              </a:rPr>
              <a:t>so</a:t>
            </a:r>
            <a:r>
              <a:rPr lang="en-US" sz="2400" dirty="0">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etc.</a:t>
            </a:r>
            <a:r>
              <a:rPr lang="en-US" sz="2400" dirty="0">
                <a:latin typeface="Arial" panose="020B0604020202020204" pitchFamily="34" charset="0"/>
                <a:cs typeface="Arial" panose="020B0604020202020204" pitchFamily="34" charset="0"/>
              </a:rPr>
              <a:t>…we do not normally use a comma if the clauses have the </a:t>
            </a:r>
            <a:r>
              <a:rPr lang="en-US" sz="2400" b="1" dirty="0">
                <a:latin typeface="Arial" panose="020B0604020202020204" pitchFamily="34" charset="0"/>
                <a:cs typeface="Arial" panose="020B0604020202020204" pitchFamily="34" charset="0"/>
              </a:rPr>
              <a:t>same subject</a:t>
            </a:r>
            <a:r>
              <a:rPr lang="en-US" sz="2400" dirty="0">
                <a:latin typeface="Arial" panose="020B0604020202020204" pitchFamily="34" charset="0"/>
                <a:cs typeface="Arial" panose="020B0604020202020204" pitchFamily="34" charset="0"/>
              </a:rPr>
              <a:t>.</a:t>
            </a:r>
          </a:p>
          <a:p>
            <a:pPr marL="0" indent="0">
              <a:lnSpc>
                <a:spcPct val="100000"/>
              </a:lnSpc>
              <a:buNone/>
            </a:pPr>
            <a:r>
              <a:rPr lang="en-US" sz="2400" dirty="0">
                <a:latin typeface="Arial" panose="020B0604020202020204" pitchFamily="34" charset="0"/>
                <a:cs typeface="Arial" panose="020B0604020202020204" pitchFamily="34" charset="0"/>
              </a:rPr>
              <a:t>Do you remember from last week…</a:t>
            </a:r>
            <a:r>
              <a:rPr lang="en-GB" sz="2400" dirty="0">
                <a:latin typeface="Arial" panose="020B0604020202020204" pitchFamily="34" charset="0"/>
                <a:cs typeface="Arial" panose="020B0604020202020204" pitchFamily="34" charset="0"/>
              </a:rPr>
              <a:t>a </a:t>
            </a:r>
            <a:r>
              <a:rPr lang="en-GB" sz="2400" b="1" dirty="0">
                <a:latin typeface="Arial" panose="020B0604020202020204" pitchFamily="34" charset="0"/>
                <a:cs typeface="Arial" panose="020B0604020202020204" pitchFamily="34" charset="0"/>
              </a:rPr>
              <a:t>clause</a:t>
            </a:r>
            <a:r>
              <a:rPr lang="en-GB" sz="2400" dirty="0">
                <a:latin typeface="Arial" panose="020B0604020202020204" pitchFamily="34" charset="0"/>
                <a:cs typeface="Arial" panose="020B0604020202020204" pitchFamily="34" charset="0"/>
              </a:rPr>
              <a:t> is a group of words that contain a </a:t>
            </a:r>
            <a:r>
              <a:rPr lang="en-GB" sz="2400" b="1" dirty="0">
                <a:latin typeface="Arial" panose="020B0604020202020204" pitchFamily="34" charset="0"/>
                <a:cs typeface="Arial" panose="020B0604020202020204" pitchFamily="34" charset="0"/>
              </a:rPr>
              <a:t>verb</a:t>
            </a:r>
            <a:r>
              <a:rPr lang="en-GB" sz="2400" dirty="0">
                <a:latin typeface="Arial" panose="020B0604020202020204" pitchFamily="34" charset="0"/>
                <a:cs typeface="Arial" panose="020B0604020202020204" pitchFamily="34" charset="0"/>
              </a:rPr>
              <a:t>.</a:t>
            </a:r>
          </a:p>
          <a:p>
            <a:pPr marL="0" indent="0">
              <a:lnSpc>
                <a:spcPct val="100000"/>
              </a:lnSpc>
              <a:buNone/>
            </a:pPr>
            <a:r>
              <a:rPr lang="en-US" sz="2400" dirty="0">
                <a:latin typeface="Arial" panose="020B0604020202020204" pitchFamily="34" charset="0"/>
                <a:cs typeface="Arial" panose="020B0604020202020204" pitchFamily="34" charset="0"/>
              </a:rPr>
              <a:t>However, we sometimes use commas if the clauses have </a:t>
            </a:r>
            <a:r>
              <a:rPr lang="en-US" sz="2400" u="sng" dirty="0">
                <a:solidFill>
                  <a:schemeClr val="tx1"/>
                </a:solidFill>
                <a:latin typeface="Arial" panose="020B0604020202020204" pitchFamily="34" charset="0"/>
                <a:cs typeface="Arial" panose="020B0604020202020204" pitchFamily="34" charset="0"/>
              </a:rPr>
              <a:t>different subjects</a:t>
            </a:r>
            <a:r>
              <a:rPr lang="en-US" sz="2400" dirty="0">
                <a:latin typeface="Arial" panose="020B0604020202020204" pitchFamily="34" charset="0"/>
                <a:cs typeface="Arial" panose="020B0604020202020204" pitchFamily="34" charset="0"/>
              </a:rPr>
              <a:t>: For example: </a:t>
            </a:r>
            <a:endParaRPr lang="en-GB" sz="2400" dirty="0">
              <a:latin typeface="Arial" panose="020B0604020202020204" pitchFamily="34" charset="0"/>
              <a:cs typeface="Arial" panose="020B0604020202020204" pitchFamily="34" charset="0"/>
            </a:endParaRPr>
          </a:p>
          <a:p>
            <a:pPr marL="0" indent="0" algn="ctr">
              <a:lnSpc>
                <a:spcPct val="100000"/>
              </a:lnSpc>
              <a:buNone/>
            </a:pPr>
            <a:r>
              <a:rPr lang="en-GB" sz="2400" b="1" dirty="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They were very friendly </a:t>
            </a:r>
            <a:r>
              <a:rPr lang="en-US" sz="2400" b="1" dirty="0">
                <a:solidFill>
                  <a:srgbClr val="FF0000"/>
                </a:solidFill>
                <a:latin typeface="Arial" panose="020B0604020202020204" pitchFamily="34" charset="0"/>
                <a:cs typeface="Arial" panose="020B0604020202020204" pitchFamily="34" charset="0"/>
              </a:rPr>
              <a:t>and</a:t>
            </a:r>
            <a:r>
              <a:rPr lang="en-US" sz="2400" dirty="0">
                <a:latin typeface="Arial" panose="020B0604020202020204" pitchFamily="34" charset="0"/>
                <a:cs typeface="Arial" panose="020B0604020202020204" pitchFamily="34" charset="0"/>
              </a:rPr>
              <a:t> invited us to their house for lunch. </a:t>
            </a:r>
            <a:r>
              <a:rPr lang="en-US" sz="2400" b="1" dirty="0">
                <a:latin typeface="Arial" panose="020B0604020202020204" pitchFamily="34" charset="0"/>
                <a:cs typeface="Arial" panose="020B0604020202020204" pitchFamily="34" charset="0"/>
              </a:rPr>
              <a:t>(same subject)</a:t>
            </a:r>
          </a:p>
          <a:p>
            <a:pPr marL="0" indent="0" algn="ctr">
              <a:lnSpc>
                <a:spcPct val="100000"/>
              </a:lnSpc>
              <a:spcBef>
                <a:spcPts val="0"/>
              </a:spcBef>
              <a:spcAft>
                <a:spcPts val="0"/>
              </a:spcAft>
              <a:buNone/>
            </a:pPr>
            <a:endParaRPr lang="en-US" sz="2400" b="1" dirty="0">
              <a:latin typeface="Arial" panose="020B0604020202020204" pitchFamily="34" charset="0"/>
              <a:cs typeface="Arial" panose="020B0604020202020204" pitchFamily="34" charset="0"/>
            </a:endParaRPr>
          </a:p>
          <a:p>
            <a:pPr marL="0" indent="0" algn="ctr">
              <a:lnSpc>
                <a:spcPct val="100000"/>
              </a:lnSpc>
              <a:buNone/>
            </a:pPr>
            <a:r>
              <a:rPr lang="en-US" sz="2400" b="1" dirty="0">
                <a:latin typeface="Arial" panose="020B0604020202020204" pitchFamily="34" charset="0"/>
                <a:cs typeface="Arial" panose="020B0604020202020204" pitchFamily="34" charset="0"/>
              </a:rPr>
              <a:t>B: </a:t>
            </a:r>
            <a:r>
              <a:rPr lang="en-US" sz="2400" dirty="0">
                <a:latin typeface="Arial" panose="020B0604020202020204" pitchFamily="34" charset="0"/>
                <a:cs typeface="Arial" panose="020B0604020202020204" pitchFamily="34" charset="0"/>
              </a:rPr>
              <a:t>It was so expensive to eat in central London</a:t>
            </a:r>
            <a:r>
              <a:rPr lang="en-US" sz="2400" b="1" dirty="0">
                <a:solidFill>
                  <a:srgbClr val="FF0000"/>
                </a:solidFill>
                <a:latin typeface="Arial" panose="020B0604020202020204" pitchFamily="34" charset="0"/>
                <a:cs typeface="Arial" panose="020B0604020202020204" pitchFamily="34" charset="0"/>
              </a:rPr>
              <a:t>,</a:t>
            </a:r>
            <a:r>
              <a:rPr lang="en-US" sz="2400" dirty="0">
                <a:solidFill>
                  <a:srgbClr val="00B0F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but we decided it was worth the money. </a:t>
            </a:r>
            <a:r>
              <a:rPr lang="en-US" sz="2400" b="1" dirty="0">
                <a:latin typeface="Arial" panose="020B0604020202020204" pitchFamily="34" charset="0"/>
                <a:cs typeface="Arial" panose="020B0604020202020204" pitchFamily="34" charset="0"/>
              </a:rPr>
              <a:t>(different subjects)</a:t>
            </a:r>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7788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25474FA-D1AB-44FA-B3C6-06893E799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6">
            <a:extLst>
              <a:ext uri="{FF2B5EF4-FFF2-40B4-BE49-F238E27FC236}">
                <a16:creationId xmlns:a16="http://schemas.microsoft.com/office/drawing/2014/main" id="{D6887B88-D39C-4236-B64C-7EE28DB7C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6" name="Picture 5">
            <a:extLst>
              <a:ext uri="{FF2B5EF4-FFF2-40B4-BE49-F238E27FC236}">
                <a16:creationId xmlns:a16="http://schemas.microsoft.com/office/drawing/2014/main" id="{9EF58465-5B76-1345-4785-B63F7971BD80}"/>
              </a:ext>
            </a:extLst>
          </p:cNvPr>
          <p:cNvPicPr>
            <a:picLocks noChangeAspect="1"/>
          </p:cNvPicPr>
          <p:nvPr/>
        </p:nvPicPr>
        <p:blipFill>
          <a:blip r:embed="rId2"/>
          <a:stretch>
            <a:fillRect/>
          </a:stretch>
        </p:blipFill>
        <p:spPr>
          <a:xfrm>
            <a:off x="9580485" y="2390982"/>
            <a:ext cx="2611515" cy="2498632"/>
          </a:xfrm>
          <a:prstGeom prst="rect">
            <a:avLst/>
          </a:prstGeom>
          <a:ln>
            <a:noFill/>
          </a:ln>
          <a:effectLst/>
        </p:spPr>
      </p:pic>
      <p:sp>
        <p:nvSpPr>
          <p:cNvPr id="8" name="TextBox 7">
            <a:extLst>
              <a:ext uri="{FF2B5EF4-FFF2-40B4-BE49-F238E27FC236}">
                <a16:creationId xmlns:a16="http://schemas.microsoft.com/office/drawing/2014/main" id="{252EAD06-F892-CE39-61A5-79F379E3CFB8}"/>
              </a:ext>
            </a:extLst>
          </p:cNvPr>
          <p:cNvSpPr txBox="1"/>
          <p:nvPr/>
        </p:nvSpPr>
        <p:spPr>
          <a:xfrm>
            <a:off x="4238387" y="359748"/>
            <a:ext cx="6359659" cy="769441"/>
          </a:xfrm>
          <a:prstGeom prst="rect">
            <a:avLst/>
          </a:prstGeom>
          <a:noFill/>
        </p:spPr>
        <p:txBody>
          <a:bodyPr wrap="square" rtlCol="0">
            <a:spAutoFit/>
          </a:bodyPr>
          <a:lstStyle/>
          <a:p>
            <a:r>
              <a:rPr lang="en-GB" sz="4400" dirty="0">
                <a:latin typeface="Arial" panose="020B0604020202020204" pitchFamily="34" charset="0"/>
                <a:cs typeface="Arial" panose="020B0604020202020204" pitchFamily="34" charset="0"/>
              </a:rPr>
              <a:t>Punctuation: colons (:) </a:t>
            </a:r>
          </a:p>
        </p:txBody>
      </p:sp>
      <p:sp>
        <p:nvSpPr>
          <p:cNvPr id="9" name="TextBox 8">
            <a:extLst>
              <a:ext uri="{FF2B5EF4-FFF2-40B4-BE49-F238E27FC236}">
                <a16:creationId xmlns:a16="http://schemas.microsoft.com/office/drawing/2014/main" id="{E3FA5A20-59EC-2437-4A36-B6D7DEB733A5}"/>
              </a:ext>
            </a:extLst>
          </p:cNvPr>
          <p:cNvSpPr txBox="1"/>
          <p:nvPr/>
        </p:nvSpPr>
        <p:spPr>
          <a:xfrm>
            <a:off x="1292374" y="1129189"/>
            <a:ext cx="8306321" cy="5801588"/>
          </a:xfrm>
          <a:prstGeom prst="rect">
            <a:avLst/>
          </a:prstGeom>
          <a:noFill/>
        </p:spPr>
        <p:txBody>
          <a:bodyPr wrap="square" rtlCol="0">
            <a:spAutoFit/>
          </a:bodyPr>
          <a:lstStyle/>
          <a:p>
            <a:r>
              <a:rPr lang="en-US" sz="2100" dirty="0">
                <a:latin typeface="Arial" panose="020B0604020202020204" pitchFamily="34" charset="0"/>
                <a:cs typeface="Arial" panose="020B0604020202020204" pitchFamily="34" charset="0"/>
              </a:rPr>
              <a:t>Colons are used to introduce lists:</a:t>
            </a:r>
          </a:p>
          <a:p>
            <a:endParaRPr lang="en-US" sz="2400" dirty="0">
              <a:latin typeface="Arial" panose="020B0604020202020204" pitchFamily="34" charset="0"/>
              <a:cs typeface="Arial" panose="020B0604020202020204" pitchFamily="34" charset="0"/>
            </a:endParaRPr>
          </a:p>
          <a:p>
            <a:pPr algn="ctr"/>
            <a:r>
              <a:rPr lang="en-US" sz="2000" i="1" dirty="0">
                <a:latin typeface="Arial" panose="020B0604020202020204" pitchFamily="34" charset="0"/>
                <a:cs typeface="Arial" panose="020B0604020202020204" pitchFamily="34" charset="0"/>
              </a:rPr>
              <a:t>There are three main reasons for success on this course: hard work, commitment and dedication.</a:t>
            </a:r>
          </a:p>
          <a:p>
            <a:pPr marL="342900" indent="-342900">
              <a:buFont typeface="Wingdings" panose="05000000000000000000" pitchFamily="2" charset="2"/>
              <a:buChar char="q"/>
            </a:pPr>
            <a:endParaRPr lang="en-US" sz="2000" i="1"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Colons to indicate a subtitle or to indicate a subdivision of a topic:</a:t>
            </a:r>
          </a:p>
          <a:p>
            <a:pPr marL="342900" indent="-342900" algn="ctr">
              <a:buFont typeface="Wingdings" panose="05000000000000000000" pitchFamily="2" charset="2"/>
              <a:buChar char="q"/>
            </a:pPr>
            <a:endParaRPr lang="en-US" sz="2000" i="1" dirty="0">
              <a:latin typeface="Arial" panose="020B0604020202020204" pitchFamily="34" charset="0"/>
              <a:cs typeface="Arial" panose="020B0604020202020204" pitchFamily="34" charset="0"/>
            </a:endParaRPr>
          </a:p>
          <a:p>
            <a:pPr marL="342900" indent="-342900" algn="ctr">
              <a:buFont typeface="Wingdings" panose="05000000000000000000" pitchFamily="2" charset="2"/>
              <a:buChar char="q"/>
            </a:pPr>
            <a:endParaRPr lang="en-US" sz="2000" i="1" dirty="0">
              <a:latin typeface="Arial" panose="020B0604020202020204" pitchFamily="34" charset="0"/>
              <a:cs typeface="Arial" panose="020B0604020202020204" pitchFamily="34" charset="0"/>
            </a:endParaRPr>
          </a:p>
          <a:p>
            <a:pPr marL="342900" indent="-342900" algn="ctr">
              <a:buFont typeface="Wingdings" panose="05000000000000000000" pitchFamily="2" charset="2"/>
              <a:buChar char="q"/>
            </a:pPr>
            <a:endParaRPr lang="en-US" sz="2000" i="1"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We often use colons to introduce direct speech:</a:t>
            </a:r>
          </a:p>
          <a:p>
            <a:pPr algn="ctr"/>
            <a:endParaRPr lang="en-US" sz="2200" dirty="0">
              <a:latin typeface="Arial" panose="020B0604020202020204" pitchFamily="34" charset="0"/>
              <a:cs typeface="Arial" panose="020B0604020202020204" pitchFamily="34" charset="0"/>
            </a:endParaRPr>
          </a:p>
          <a:p>
            <a:pPr algn="ctr"/>
            <a:r>
              <a:rPr lang="en-US" sz="2000" i="1" dirty="0">
                <a:latin typeface="Arial" panose="020B0604020202020204" pitchFamily="34" charset="0"/>
                <a:cs typeface="Arial" panose="020B0604020202020204" pitchFamily="34" charset="0"/>
              </a:rPr>
              <a:t>             </a:t>
            </a:r>
            <a:r>
              <a:rPr lang="en-US" sz="2000" i="1" dirty="0">
                <a:solidFill>
                  <a:srgbClr val="002060"/>
                </a:solidFill>
                <a:latin typeface="Arial" panose="020B0604020202020204" pitchFamily="34" charset="0"/>
                <a:cs typeface="Arial" panose="020B0604020202020204" pitchFamily="34" charset="0"/>
              </a:rPr>
              <a:t>Then she said</a:t>
            </a:r>
            <a:r>
              <a:rPr lang="en-US" sz="2000" b="1" i="1" dirty="0">
                <a:solidFill>
                  <a:srgbClr val="FF0000"/>
                </a:solidFill>
                <a:latin typeface="Arial" panose="020B0604020202020204" pitchFamily="34" charset="0"/>
                <a:cs typeface="Arial" panose="020B0604020202020204" pitchFamily="34" charset="0"/>
              </a:rPr>
              <a:t>:</a:t>
            </a:r>
            <a:r>
              <a:rPr lang="en-US" sz="2000" i="1" dirty="0">
                <a:solidFill>
                  <a:srgbClr val="002060"/>
                </a:solidFill>
                <a:latin typeface="Arial" panose="020B0604020202020204" pitchFamily="34" charset="0"/>
                <a:cs typeface="Arial" panose="020B0604020202020204" pitchFamily="34" charset="0"/>
              </a:rPr>
              <a:t> ‘I really cannot help you in any way.’</a:t>
            </a:r>
          </a:p>
          <a:p>
            <a:pPr marL="342900" indent="-342900">
              <a:buFont typeface="Wingdings" panose="05000000000000000000" pitchFamily="2" charset="2"/>
              <a:buChar char="q"/>
            </a:pPr>
            <a:endParaRPr lang="en-US" sz="2000" i="1"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Commonly, a colon is used between sentences when the second sentence explains or justifies the first sentence:</a:t>
            </a:r>
          </a:p>
          <a:p>
            <a:endParaRPr lang="en-US" sz="2000" dirty="0">
              <a:latin typeface="Arial" panose="020B0604020202020204" pitchFamily="34" charset="0"/>
              <a:cs typeface="Arial" panose="020B0604020202020204" pitchFamily="34" charset="0"/>
            </a:endParaRPr>
          </a:p>
          <a:p>
            <a:pPr algn="ctr"/>
            <a:r>
              <a:rPr lang="en-US" sz="2000" i="1" dirty="0">
                <a:solidFill>
                  <a:srgbClr val="00B050"/>
                </a:solidFill>
                <a:latin typeface="Arial" panose="020B0604020202020204" pitchFamily="34" charset="0"/>
                <a:cs typeface="Arial" panose="020B0604020202020204" pitchFamily="34" charset="0"/>
              </a:rPr>
              <a:t>            </a:t>
            </a:r>
            <a:r>
              <a:rPr lang="en-US" sz="2000" i="1" dirty="0">
                <a:solidFill>
                  <a:srgbClr val="002060"/>
                </a:solidFill>
                <a:latin typeface="Arial" panose="020B0604020202020204" pitchFamily="34" charset="0"/>
                <a:cs typeface="Arial" panose="020B0604020202020204" pitchFamily="34" charset="0"/>
              </a:rPr>
              <a:t>Try to keep your house clean and tidy</a:t>
            </a:r>
            <a:r>
              <a:rPr lang="en-US" sz="2000" b="1" i="1" dirty="0">
                <a:solidFill>
                  <a:srgbClr val="FF0000"/>
                </a:solidFill>
                <a:latin typeface="Arial" panose="020B0604020202020204" pitchFamily="34" charset="0"/>
                <a:cs typeface="Arial" panose="020B0604020202020204" pitchFamily="34" charset="0"/>
              </a:rPr>
              <a:t>:</a:t>
            </a:r>
            <a:r>
              <a:rPr lang="en-US" sz="2000" i="1" dirty="0">
                <a:solidFill>
                  <a:srgbClr val="002060"/>
                </a:solidFill>
                <a:latin typeface="Arial" panose="020B0604020202020204" pitchFamily="34" charset="0"/>
                <a:cs typeface="Arial" panose="020B0604020202020204" pitchFamily="34" charset="0"/>
              </a:rPr>
              <a:t> it will sell more easily.</a:t>
            </a:r>
          </a:p>
          <a:p>
            <a:pPr marL="342900" indent="-342900">
              <a:buFont typeface="Wingdings" panose="05000000000000000000" pitchFamily="2" charset="2"/>
              <a:buChar char="q"/>
            </a:pPr>
            <a:endParaRPr lang="en-GB" sz="20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818ED6D-E51A-8005-142B-115D8CE753E4}"/>
              </a:ext>
            </a:extLst>
          </p:cNvPr>
          <p:cNvSpPr txBox="1"/>
          <p:nvPr/>
        </p:nvSpPr>
        <p:spPr>
          <a:xfrm>
            <a:off x="3264938" y="3440243"/>
            <a:ext cx="4898538"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Life in Brighton</a:t>
            </a:r>
            <a:r>
              <a:rPr kumimoji="0" lang="en-US" sz="2000" b="1" i="1"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t>
            </a:r>
            <a:r>
              <a:rPr kumimoji="0" lang="en-US" sz="2000" b="0"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 Personal View</a:t>
            </a:r>
          </a:p>
        </p:txBody>
      </p:sp>
    </p:spTree>
    <p:extLst>
      <p:ext uri="{BB962C8B-B14F-4D97-AF65-F5344CB8AC3E}">
        <p14:creationId xmlns:p14="http://schemas.microsoft.com/office/powerpoint/2010/main" val="87021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A5EC3-DABC-F928-B49D-D8E95F1696A3}"/>
              </a:ext>
            </a:extLst>
          </p:cNvPr>
          <p:cNvSpPr>
            <a:spLocks noGrp="1"/>
          </p:cNvSpPr>
          <p:nvPr>
            <p:ph type="title"/>
          </p:nvPr>
        </p:nvSpPr>
        <p:spPr>
          <a:xfrm>
            <a:off x="1390650" y="685800"/>
            <a:ext cx="9886950" cy="693295"/>
          </a:xfrm>
        </p:spPr>
        <p:txBody>
          <a:bodyPr>
            <a:normAutofit/>
          </a:bodyPr>
          <a:lstStyle/>
          <a:p>
            <a:r>
              <a:rPr lang="en-GB" dirty="0">
                <a:latin typeface="Arial" panose="020B0604020202020204" pitchFamily="34" charset="0"/>
                <a:cs typeface="Arial" panose="020B0604020202020204" pitchFamily="34" charset="0"/>
              </a:rPr>
              <a:t>Punctuation: semi-colons (;)</a:t>
            </a:r>
          </a:p>
        </p:txBody>
      </p:sp>
      <p:pic>
        <p:nvPicPr>
          <p:cNvPr id="4" name="Content Placeholder 3">
            <a:extLst>
              <a:ext uri="{FF2B5EF4-FFF2-40B4-BE49-F238E27FC236}">
                <a16:creationId xmlns:a16="http://schemas.microsoft.com/office/drawing/2014/main" id="{B2D409A8-4759-3A8A-3E11-ED7AD1D0ACF2}"/>
              </a:ext>
            </a:extLst>
          </p:cNvPr>
          <p:cNvPicPr>
            <a:picLocks noChangeAspect="1"/>
          </p:cNvPicPr>
          <p:nvPr/>
        </p:nvPicPr>
        <p:blipFill rotWithShape="1">
          <a:blip r:embed="rId2"/>
          <a:srcRect l="24796" r="25472"/>
          <a:stretch/>
        </p:blipFill>
        <p:spPr>
          <a:xfrm>
            <a:off x="944381" y="2607870"/>
            <a:ext cx="2401862" cy="2789008"/>
          </a:xfrm>
          <a:prstGeom prst="rect">
            <a:avLst/>
          </a:prstGeom>
        </p:spPr>
      </p:pic>
      <p:sp>
        <p:nvSpPr>
          <p:cNvPr id="8" name="Content Placeholder 7">
            <a:extLst>
              <a:ext uri="{FF2B5EF4-FFF2-40B4-BE49-F238E27FC236}">
                <a16:creationId xmlns:a16="http://schemas.microsoft.com/office/drawing/2014/main" id="{77B7D313-2A64-0380-BFF3-514C6ACBC0DA}"/>
              </a:ext>
            </a:extLst>
          </p:cNvPr>
          <p:cNvSpPr>
            <a:spLocks noGrp="1"/>
          </p:cNvSpPr>
          <p:nvPr>
            <p:ph idx="1"/>
          </p:nvPr>
        </p:nvSpPr>
        <p:spPr>
          <a:xfrm>
            <a:off x="3537679" y="1633928"/>
            <a:ext cx="8109678" cy="4736892"/>
          </a:xfrm>
        </p:spPr>
        <p:txBody>
          <a:bodyPr>
            <a:normAutofit lnSpcReduction="10000"/>
          </a:bodyPr>
          <a:lstStyle/>
          <a:p>
            <a:pPr marL="0" indent="0">
              <a:buNone/>
            </a:pPr>
            <a:r>
              <a:rPr lang="en-US" sz="2400" dirty="0">
                <a:latin typeface="Arial" panose="020B0604020202020204" pitchFamily="34" charset="0"/>
                <a:cs typeface="Arial" panose="020B0604020202020204" pitchFamily="34" charset="0"/>
              </a:rPr>
              <a:t>Semi-colons used instead of full stops to separate two main clauses.</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In such cases, the clauses are related in meaning but are separated grammatically. For example:</a:t>
            </a:r>
          </a:p>
          <a:p>
            <a:pPr marL="0" indent="0">
              <a:buNone/>
            </a:pPr>
            <a:endParaRPr lang="en-US" sz="2400" dirty="0">
              <a:latin typeface="Arial" panose="020B0604020202020204" pitchFamily="34" charset="0"/>
              <a:cs typeface="Arial" panose="020B0604020202020204" pitchFamily="34" charset="0"/>
            </a:endParaRPr>
          </a:p>
          <a:p>
            <a:pPr marL="0" indent="0" algn="ctr">
              <a:buNone/>
            </a:pPr>
            <a:r>
              <a:rPr lang="en-US" sz="2400" dirty="0">
                <a:latin typeface="Arial" panose="020B0604020202020204" pitchFamily="34" charset="0"/>
                <a:cs typeface="Arial" panose="020B0604020202020204" pitchFamily="34" charset="0"/>
              </a:rPr>
              <a:t>‘Spanish is spoken throughout South America</a:t>
            </a:r>
            <a:r>
              <a:rPr lang="en-US" sz="2400" b="1" dirty="0">
                <a:solidFill>
                  <a:srgbClr val="FF0000"/>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n Brazil, the main language is </a:t>
            </a:r>
            <a:r>
              <a:rPr lang="en-GB" sz="2400" dirty="0">
                <a:latin typeface="Arial" panose="020B0604020202020204" pitchFamily="34" charset="0"/>
                <a:cs typeface="Arial" panose="020B0604020202020204" pitchFamily="34" charset="0"/>
              </a:rPr>
              <a:t>Portuguese</a:t>
            </a:r>
            <a:r>
              <a:rPr lang="en-US" sz="2400" dirty="0">
                <a:latin typeface="Arial" panose="020B0604020202020204" pitchFamily="34" charset="0"/>
                <a:cs typeface="Arial" panose="020B0604020202020204" pitchFamily="34" charset="0"/>
              </a:rPr>
              <a:t>.’</a:t>
            </a:r>
          </a:p>
          <a:p>
            <a:pPr marL="0" indent="0" algn="ctr">
              <a:buNone/>
            </a:pPr>
            <a:endParaRPr lang="en-US" sz="2400" i="1"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Semi-colons are not commonly used in contemporary English. </a:t>
            </a:r>
            <a:r>
              <a:rPr lang="en-US" sz="2400" b="1" dirty="0">
                <a:latin typeface="Arial" panose="020B0604020202020204" pitchFamily="34" charset="0"/>
                <a:cs typeface="Arial" panose="020B0604020202020204" pitchFamily="34" charset="0"/>
              </a:rPr>
              <a:t>Full stops </a:t>
            </a:r>
            <a:r>
              <a:rPr lang="en-US" sz="2400" dirty="0">
                <a:latin typeface="Arial" panose="020B0604020202020204" pitchFamily="34" charset="0"/>
                <a:cs typeface="Arial" panose="020B0604020202020204" pitchFamily="34" charset="0"/>
              </a:rPr>
              <a:t>and </a:t>
            </a:r>
            <a:r>
              <a:rPr lang="en-US" sz="2400" b="1" dirty="0">
                <a:solidFill>
                  <a:schemeClr val="tx1"/>
                </a:solidFill>
                <a:latin typeface="Arial" panose="020B0604020202020204" pitchFamily="34" charset="0"/>
                <a:cs typeface="Arial" panose="020B0604020202020204" pitchFamily="34" charset="0"/>
              </a:rPr>
              <a:t>commas</a:t>
            </a:r>
            <a:r>
              <a:rPr lang="en-US" sz="2400" dirty="0">
                <a:latin typeface="Arial" panose="020B0604020202020204" pitchFamily="34" charset="0"/>
                <a:cs typeface="Arial" panose="020B0604020202020204" pitchFamily="34" charset="0"/>
              </a:rPr>
              <a:t> are more common.</a:t>
            </a:r>
          </a:p>
        </p:txBody>
      </p:sp>
    </p:spTree>
    <p:extLst>
      <p:ext uri="{BB962C8B-B14F-4D97-AF65-F5344CB8AC3E}">
        <p14:creationId xmlns:p14="http://schemas.microsoft.com/office/powerpoint/2010/main" val="399319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grpSp>
        <p:nvGrpSpPr>
          <p:cNvPr id="9" name="Group 11">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3"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6" name="Rectangle 15">
            <a:extLst>
              <a:ext uri="{FF2B5EF4-FFF2-40B4-BE49-F238E27FC236}">
                <a16:creationId xmlns:a16="http://schemas.microsoft.com/office/drawing/2014/main" id="{EC2B4A13-0632-456F-A66A-2D0CDB9D3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568A552-34C4-41D2-A36B-9E86EC569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tx2"/>
          </a:solidFill>
          <a:ln w="0">
            <a:noFill/>
            <a:prstDash val="solid"/>
            <a:round/>
            <a:headEnd/>
            <a:tailEnd/>
          </a:ln>
        </p:spPr>
        <p:txBody>
          <a:bodyPr wrap="square">
            <a:noAutofit/>
          </a:bodyPr>
          <a:lstStyle/>
          <a:p>
            <a:endParaRPr lang="en-US" dirty="0"/>
          </a:p>
        </p:txBody>
      </p:sp>
      <p:sp>
        <p:nvSpPr>
          <p:cNvPr id="20" name="Freeform: Shape 19">
            <a:extLst>
              <a:ext uri="{FF2B5EF4-FFF2-40B4-BE49-F238E27FC236}">
                <a16:creationId xmlns:a16="http://schemas.microsoft.com/office/drawing/2014/main" id="{B8BE655E-142C-41C9-895E-54D55EDDA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tx2"/>
          </a:solidFill>
          <a:ln w="0">
            <a:noFill/>
            <a:prstDash val="solid"/>
            <a:round/>
            <a:headEnd/>
            <a:tailEnd/>
          </a:ln>
        </p:spPr>
      </p:sp>
      <p:sp>
        <p:nvSpPr>
          <p:cNvPr id="7" name="Text Placeholder 6">
            <a:extLst>
              <a:ext uri="{FF2B5EF4-FFF2-40B4-BE49-F238E27FC236}">
                <a16:creationId xmlns:a16="http://schemas.microsoft.com/office/drawing/2014/main" id="{3A843B88-9569-3542-2F20-1BC877FF9935}"/>
              </a:ext>
            </a:extLst>
          </p:cNvPr>
          <p:cNvSpPr>
            <a:spLocks noGrp="1"/>
          </p:cNvSpPr>
          <p:nvPr>
            <p:ph type="body" idx="1"/>
          </p:nvPr>
        </p:nvSpPr>
        <p:spPr>
          <a:xfrm>
            <a:off x="1019330" y="1974760"/>
            <a:ext cx="10223293" cy="2777121"/>
          </a:xfrm>
        </p:spPr>
        <p:txBody>
          <a:bodyPr vert="horz" lIns="91440" tIns="45720" rIns="91440" bIns="45720" rtlCol="0">
            <a:normAutofit/>
          </a:bodyPr>
          <a:lstStyle/>
          <a:p>
            <a:pPr algn="l"/>
            <a:r>
              <a:rPr lang="en-US" dirty="0">
                <a:latin typeface="Arial" panose="020B0604020202020204" pitchFamily="34" charset="0"/>
                <a:cs typeface="Arial" panose="020B0604020202020204" pitchFamily="34" charset="0"/>
              </a:rPr>
              <a:t>Quotation marks in English are </a:t>
            </a:r>
            <a:r>
              <a:rPr lang="en-US" b="1" dirty="0">
                <a:solidFill>
                  <a:srgbClr val="FFFF0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t>
            </a:r>
            <a:r>
              <a:rPr lang="en-US" b="1" dirty="0">
                <a:solidFill>
                  <a:srgbClr val="FFFF0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or </a:t>
            </a:r>
            <a:r>
              <a:rPr lang="en-US" b="1" dirty="0">
                <a:solidFill>
                  <a:srgbClr val="FFFF0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t>
            </a:r>
            <a:r>
              <a:rPr lang="en-US" b="1" dirty="0">
                <a:solidFill>
                  <a:srgbClr val="FFFF00"/>
                </a:solidFill>
                <a:latin typeface="Arial" panose="020B0604020202020204" pitchFamily="34" charset="0"/>
                <a:cs typeface="Arial" panose="020B0604020202020204" pitchFamily="34" charset="0"/>
              </a:rPr>
              <a:t>”</a:t>
            </a:r>
            <a:r>
              <a:rPr lang="en-US" b="1" dirty="0">
                <a:solidFill>
                  <a:schemeClr val="tx1"/>
                </a:solidFill>
                <a:latin typeface="Arial" panose="020B0604020202020204" pitchFamily="34" charset="0"/>
                <a:cs typeface="Arial" panose="020B0604020202020204" pitchFamily="34" charset="0"/>
              </a:rPr>
              <a:t>.</a:t>
            </a:r>
            <a:endParaRPr lang="en-US" dirty="0">
              <a:solidFill>
                <a:schemeClr val="tx1"/>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In direct speech, we enclose what is said within a pair of </a:t>
            </a:r>
            <a:r>
              <a:rPr lang="en-US" b="1" dirty="0">
                <a:solidFill>
                  <a:srgbClr val="FFFF00"/>
                </a:solidFill>
                <a:latin typeface="Arial" panose="020B0604020202020204" pitchFamily="34" charset="0"/>
                <a:cs typeface="Arial" panose="020B0604020202020204" pitchFamily="34" charset="0"/>
              </a:rPr>
              <a:t>single</a:t>
            </a:r>
            <a:r>
              <a:rPr lang="en-US" dirty="0">
                <a:latin typeface="Arial" panose="020B0604020202020204" pitchFamily="34" charset="0"/>
                <a:cs typeface="Arial" panose="020B0604020202020204" pitchFamily="34" charset="0"/>
              </a:rPr>
              <a:t> or </a:t>
            </a:r>
            <a:r>
              <a:rPr lang="en-US" b="1" dirty="0">
                <a:solidFill>
                  <a:srgbClr val="FFFF00"/>
                </a:solidFill>
                <a:latin typeface="Arial" panose="020B0604020202020204" pitchFamily="34" charset="0"/>
                <a:cs typeface="Arial" panose="020B0604020202020204" pitchFamily="34" charset="0"/>
              </a:rPr>
              <a:t>double</a:t>
            </a:r>
            <a:r>
              <a:rPr lang="en-US" dirty="0">
                <a:solidFill>
                  <a:srgbClr val="FFFF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quotation marks.</a:t>
            </a:r>
          </a:p>
          <a:p>
            <a:pPr marL="342900" indent="-342900" algn="l">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Single quotation marks are the </a:t>
            </a:r>
            <a:r>
              <a:rPr lang="en-US" b="1" u="sng" dirty="0">
                <a:latin typeface="Arial" panose="020B0604020202020204" pitchFamily="34" charset="0"/>
                <a:cs typeface="Arial" panose="020B0604020202020204" pitchFamily="34" charset="0"/>
              </a:rPr>
              <a:t>most common</a:t>
            </a:r>
            <a:r>
              <a:rPr lang="en-US" dirty="0">
                <a:latin typeface="Arial" panose="020B0604020202020204" pitchFamily="34" charset="0"/>
                <a:cs typeface="Arial" panose="020B0604020202020204" pitchFamily="34" charset="0"/>
              </a:rPr>
              <a:t>.</a:t>
            </a:r>
          </a:p>
        </p:txBody>
      </p:sp>
      <p:sp>
        <p:nvSpPr>
          <p:cNvPr id="22" name="Rectangle 21">
            <a:extLst>
              <a:ext uri="{FF2B5EF4-FFF2-40B4-BE49-F238E27FC236}">
                <a16:creationId xmlns:a16="http://schemas.microsoft.com/office/drawing/2014/main" id="{198CC593-9FF4-46EF-81AE-2D26922F1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
        <p:nvSpPr>
          <p:cNvPr id="23" name="TextBox 22">
            <a:extLst>
              <a:ext uri="{FF2B5EF4-FFF2-40B4-BE49-F238E27FC236}">
                <a16:creationId xmlns:a16="http://schemas.microsoft.com/office/drawing/2014/main" id="{FC9F8D1A-55CA-4938-C03B-677B947745B3}"/>
              </a:ext>
            </a:extLst>
          </p:cNvPr>
          <p:cNvSpPr txBox="1"/>
          <p:nvPr/>
        </p:nvSpPr>
        <p:spPr>
          <a:xfrm>
            <a:off x="874954" y="929684"/>
            <a:ext cx="11317047" cy="738664"/>
          </a:xfrm>
          <a:prstGeom prst="rect">
            <a:avLst/>
          </a:prstGeom>
          <a:noFill/>
        </p:spPr>
        <p:txBody>
          <a:bodyPr wrap="square" rtlCol="0">
            <a:spAutoFit/>
          </a:bodyPr>
          <a:lstStyle/>
          <a:p>
            <a:r>
              <a:rPr lang="en-GB" sz="4200" dirty="0">
                <a:latin typeface="Arial" panose="020B0604020202020204" pitchFamily="34" charset="0"/>
                <a:cs typeface="Arial" panose="020B0604020202020204" pitchFamily="34" charset="0"/>
              </a:rPr>
              <a:t>Punctuation: quotation marks (‘…’ or “…”)</a:t>
            </a:r>
          </a:p>
        </p:txBody>
      </p:sp>
    </p:spTree>
    <p:extLst>
      <p:ext uri="{BB962C8B-B14F-4D97-AF65-F5344CB8AC3E}">
        <p14:creationId xmlns:p14="http://schemas.microsoft.com/office/powerpoint/2010/main" val="2972478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EA09123-E78E-0241-60B4-D01753674402}"/>
              </a:ext>
            </a:extLst>
          </p:cNvPr>
          <p:cNvSpPr/>
          <p:nvPr/>
        </p:nvSpPr>
        <p:spPr>
          <a:xfrm>
            <a:off x="894413" y="506152"/>
            <a:ext cx="8754256" cy="2349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Direct speech begins with a </a:t>
            </a:r>
            <a:r>
              <a:rPr lang="en-US" sz="2400" b="1" dirty="0">
                <a:solidFill>
                  <a:srgbClr val="FFFF00"/>
                </a:solidFill>
                <a:latin typeface="Arial" panose="020B0604020202020204" pitchFamily="34" charset="0"/>
                <a:cs typeface="Arial" panose="020B0604020202020204" pitchFamily="34" charset="0"/>
              </a:rPr>
              <a:t>capital letter</a:t>
            </a:r>
            <a:r>
              <a:rPr lang="en-US" sz="2400" b="1" dirty="0">
                <a:solidFill>
                  <a:schemeClr val="bg1"/>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and can be preceded by a </a:t>
            </a:r>
            <a:r>
              <a:rPr lang="en-US" sz="2400" b="1" dirty="0">
                <a:solidFill>
                  <a:srgbClr val="FFFF00"/>
                </a:solidFill>
                <a:latin typeface="Arial" panose="020B0604020202020204" pitchFamily="34" charset="0"/>
                <a:cs typeface="Arial" panose="020B0604020202020204" pitchFamily="34" charset="0"/>
              </a:rPr>
              <a:t>comma</a:t>
            </a:r>
            <a:r>
              <a:rPr lang="en-US" sz="2400" b="1" dirty="0">
                <a:solidFill>
                  <a:schemeClr val="bg1"/>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or a </a:t>
            </a:r>
            <a:r>
              <a:rPr lang="en-US" sz="2400" b="1" dirty="0">
                <a:solidFill>
                  <a:srgbClr val="FFFF00"/>
                </a:solidFill>
                <a:latin typeface="Arial" panose="020B0604020202020204" pitchFamily="34" charset="0"/>
                <a:cs typeface="Arial" panose="020B0604020202020204" pitchFamily="34" charset="0"/>
              </a:rPr>
              <a:t>colon</a:t>
            </a:r>
            <a:r>
              <a:rPr lang="en-US" sz="2400" dirty="0">
                <a:solidFill>
                  <a:schemeClr val="tx1"/>
                </a:solidFill>
                <a:latin typeface="Arial" panose="020B0604020202020204" pitchFamily="34" charset="0"/>
                <a:cs typeface="Arial" panose="020B0604020202020204" pitchFamily="34" charset="0"/>
              </a:rPr>
              <a:t>:</a:t>
            </a:r>
            <a:endParaRPr lang="en-GB" sz="2400" dirty="0">
              <a:solidFill>
                <a:schemeClr val="tx1"/>
              </a:solidFill>
              <a:latin typeface="Arial" panose="020B0604020202020204" pitchFamily="34" charset="0"/>
              <a:cs typeface="Arial" panose="020B0604020202020204" pitchFamily="34" charset="0"/>
            </a:endParaRPr>
          </a:p>
        </p:txBody>
      </p:sp>
      <p:sp>
        <p:nvSpPr>
          <p:cNvPr id="3" name="Rectangle: Rounded Corners 2">
            <a:extLst>
              <a:ext uri="{FF2B5EF4-FFF2-40B4-BE49-F238E27FC236}">
                <a16:creationId xmlns:a16="http://schemas.microsoft.com/office/drawing/2014/main" id="{50BB5927-84D6-6DD6-86CB-E7CAF8500ACD}"/>
              </a:ext>
            </a:extLst>
          </p:cNvPr>
          <p:cNvSpPr/>
          <p:nvPr/>
        </p:nvSpPr>
        <p:spPr>
          <a:xfrm>
            <a:off x="894413" y="3728569"/>
            <a:ext cx="8754256" cy="26232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He said</a:t>
            </a:r>
            <a:r>
              <a:rPr lang="en-US" sz="2400" dirty="0">
                <a:solidFill>
                  <a:srgbClr val="FFFF00"/>
                </a:solidFill>
                <a:latin typeface="Arial" panose="020B0604020202020204" pitchFamily="34" charset="0"/>
                <a:cs typeface="Arial" panose="020B0604020202020204" pitchFamily="34" charset="0"/>
              </a:rPr>
              <a:t>,</a:t>
            </a:r>
            <a:r>
              <a:rPr lang="en-US" sz="2400" dirty="0">
                <a:solidFill>
                  <a:schemeClr val="tx1"/>
                </a:solidFill>
                <a:latin typeface="Arial" panose="020B0604020202020204" pitchFamily="34" charset="0"/>
                <a:cs typeface="Arial" panose="020B0604020202020204" pitchFamily="34" charset="0"/>
              </a:rPr>
              <a:t> </a:t>
            </a:r>
            <a:r>
              <a:rPr lang="en-US" sz="2400" b="1" dirty="0">
                <a:solidFill>
                  <a:srgbClr val="FFFF00"/>
                </a:solidFill>
                <a:latin typeface="Arial" panose="020B0604020202020204" pitchFamily="34" charset="0"/>
                <a:cs typeface="Arial" panose="020B0604020202020204" pitchFamily="34" charset="0"/>
              </a:rPr>
              <a:t>“</a:t>
            </a:r>
            <a:r>
              <a:rPr lang="en-US" sz="2400" i="1" dirty="0">
                <a:solidFill>
                  <a:schemeClr val="tx1"/>
                </a:solidFill>
                <a:latin typeface="Arial" panose="020B0604020202020204" pitchFamily="34" charset="0"/>
                <a:cs typeface="Arial" panose="020B0604020202020204" pitchFamily="34" charset="0"/>
              </a:rPr>
              <a:t>Where can we find a nice Indian restaurant?</a:t>
            </a:r>
            <a:r>
              <a:rPr lang="en-US" sz="2400" b="1" dirty="0">
                <a:solidFill>
                  <a:srgbClr val="FFFF00"/>
                </a:solidFill>
                <a:latin typeface="Arial" panose="020B0604020202020204" pitchFamily="34" charset="0"/>
                <a:cs typeface="Arial" panose="020B0604020202020204" pitchFamily="34" charset="0"/>
              </a:rPr>
              <a:t>”</a:t>
            </a:r>
            <a:r>
              <a:rPr lang="en-US" sz="2400" b="1" dirty="0">
                <a:solidFill>
                  <a:schemeClr val="tx1"/>
                </a:solidFill>
                <a:latin typeface="Arial" panose="020B0604020202020204" pitchFamily="34" charset="0"/>
                <a:cs typeface="Arial" panose="020B0604020202020204" pitchFamily="34" charset="0"/>
              </a:rPr>
              <a:t> </a:t>
            </a:r>
            <a:r>
              <a:rPr lang="en-US" sz="2400" b="1" dirty="0">
                <a:solidFill>
                  <a:schemeClr val="bg1"/>
                </a:solidFill>
                <a:latin typeface="Arial" panose="020B0604020202020204" pitchFamily="34" charset="0"/>
                <a:cs typeface="Arial" panose="020B0604020202020204" pitchFamily="34" charset="0"/>
              </a:rPr>
              <a:t>or</a:t>
            </a:r>
            <a:r>
              <a:rPr lang="en-US" sz="2400" b="1" dirty="0">
                <a:solidFill>
                  <a:schemeClr val="tx1"/>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 He said</a:t>
            </a:r>
            <a:r>
              <a:rPr lang="en-US" sz="2400" dirty="0">
                <a:solidFill>
                  <a:srgbClr val="FFFF00"/>
                </a:solidFill>
                <a:latin typeface="Arial" panose="020B0604020202020204" pitchFamily="34" charset="0"/>
                <a:cs typeface="Arial" panose="020B0604020202020204" pitchFamily="34" charset="0"/>
              </a:rPr>
              <a:t>:</a:t>
            </a:r>
            <a:r>
              <a:rPr lang="en-US" sz="2400" dirty="0">
                <a:solidFill>
                  <a:schemeClr val="tx1"/>
                </a:solidFill>
                <a:latin typeface="Arial" panose="020B0604020202020204" pitchFamily="34" charset="0"/>
                <a:cs typeface="Arial" panose="020B0604020202020204" pitchFamily="34" charset="0"/>
              </a:rPr>
              <a:t> </a:t>
            </a:r>
            <a:r>
              <a:rPr lang="en-US" sz="2400" b="1" dirty="0">
                <a:solidFill>
                  <a:srgbClr val="FFFF00"/>
                </a:solidFill>
                <a:latin typeface="Arial" panose="020B0604020202020204" pitchFamily="34" charset="0"/>
                <a:cs typeface="Arial" panose="020B0604020202020204" pitchFamily="34" charset="0"/>
              </a:rPr>
              <a:t>‘</a:t>
            </a:r>
            <a:r>
              <a:rPr lang="en-US" sz="2400" i="1" dirty="0">
                <a:solidFill>
                  <a:schemeClr val="tx1"/>
                </a:solidFill>
                <a:latin typeface="Arial" panose="020B0604020202020204" pitchFamily="34" charset="0"/>
                <a:cs typeface="Arial" panose="020B0604020202020204" pitchFamily="34" charset="0"/>
              </a:rPr>
              <a:t>Where can we find a nice Indian restaurant?</a:t>
            </a:r>
            <a:r>
              <a:rPr lang="en-US" sz="2400" b="1" dirty="0">
                <a:solidFill>
                  <a:srgbClr val="FFFF00"/>
                </a:solidFill>
                <a:latin typeface="Arial" panose="020B0604020202020204" pitchFamily="34" charset="0"/>
                <a:cs typeface="Arial" panose="020B0604020202020204" pitchFamily="34" charset="0"/>
              </a:rPr>
              <a:t>’</a:t>
            </a:r>
            <a:endParaRPr lang="en-US" sz="2400" dirty="0">
              <a:solidFill>
                <a:srgbClr val="FFFF00"/>
              </a:solidFill>
              <a:latin typeface="Arial" panose="020B0604020202020204" pitchFamily="34" charset="0"/>
              <a:cs typeface="Arial" panose="020B0604020202020204" pitchFamily="34" charset="0"/>
            </a:endParaRPr>
          </a:p>
          <a:p>
            <a:pPr algn="ctr"/>
            <a:endParaRPr lang="en-US" sz="2400" dirty="0">
              <a:solidFill>
                <a:schemeClr val="tx1"/>
              </a:solidFill>
              <a:latin typeface="Arial" panose="020B0604020202020204" pitchFamily="34" charset="0"/>
              <a:cs typeface="Arial" panose="020B0604020202020204" pitchFamily="34" charset="0"/>
            </a:endParaRPr>
          </a:p>
        </p:txBody>
      </p:sp>
      <p:sp>
        <p:nvSpPr>
          <p:cNvPr id="5" name="Speech Bubble: Oval 4">
            <a:extLst>
              <a:ext uri="{FF2B5EF4-FFF2-40B4-BE49-F238E27FC236}">
                <a16:creationId xmlns:a16="http://schemas.microsoft.com/office/drawing/2014/main" id="{691A2692-7F43-F663-0EBE-C09644377E68}"/>
              </a:ext>
            </a:extLst>
          </p:cNvPr>
          <p:cNvSpPr/>
          <p:nvPr/>
        </p:nvSpPr>
        <p:spPr>
          <a:xfrm>
            <a:off x="9818557" y="805721"/>
            <a:ext cx="2173575" cy="29228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solidFill>
                  <a:srgbClr val="FFFF00"/>
                </a:solidFill>
                <a:latin typeface="Arial" panose="020B0604020202020204" pitchFamily="34" charset="0"/>
                <a:cs typeface="Arial" panose="020B0604020202020204" pitchFamily="34" charset="0"/>
              </a:rPr>
              <a:t>‘</a:t>
            </a:r>
            <a:r>
              <a:rPr lang="en-GB" sz="2000" i="1" dirty="0">
                <a:solidFill>
                  <a:srgbClr val="FFFF00"/>
                </a:solidFill>
                <a:latin typeface="Arial" panose="020B0604020202020204" pitchFamily="34" charset="0"/>
                <a:cs typeface="Arial" panose="020B0604020202020204" pitchFamily="34" charset="0"/>
              </a:rPr>
              <a:t>Are you with me?’</a:t>
            </a:r>
            <a:endParaRPr lang="en-GB" i="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34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93B903-AB42-42A0-AE97-93D366679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E13C7756-852C-482D-3C2F-DB05DA95944B}"/>
              </a:ext>
            </a:extLst>
          </p:cNvPr>
          <p:cNvSpPr txBox="1"/>
          <p:nvPr/>
        </p:nvSpPr>
        <p:spPr>
          <a:xfrm>
            <a:off x="841387" y="3503665"/>
            <a:ext cx="11292590" cy="3429000"/>
          </a:xfrm>
          <a:prstGeom prst="rect">
            <a:avLst/>
          </a:prstGeom>
        </p:spPr>
        <p:txBody>
          <a:bodyPr vert="horz" lIns="91440" tIns="45720" rIns="91440" bIns="45720" rtlCol="0">
            <a:normAutofit/>
          </a:bodyPr>
          <a:lstStyle/>
          <a:p>
            <a:pPr marL="342900" indent="-342900" defTabSz="914400">
              <a:spcAft>
                <a:spcPts val="200"/>
              </a:spcAft>
              <a:buFont typeface="Wingdings" panose="05000000000000000000" pitchFamily="2" charset="2"/>
              <a:buChar char="q"/>
            </a:pPr>
            <a:r>
              <a:rPr lang="en-US" sz="2200" dirty="0">
                <a:solidFill>
                  <a:schemeClr val="tx2"/>
                </a:solidFill>
                <a:latin typeface="Arial" panose="020B0604020202020204" pitchFamily="34" charset="0"/>
                <a:cs typeface="Arial" panose="020B0604020202020204" pitchFamily="34" charset="0"/>
              </a:rPr>
              <a:t>The teacher said</a:t>
            </a:r>
            <a:r>
              <a:rPr lang="en-US" sz="2200" b="1" dirty="0">
                <a:solidFill>
                  <a:srgbClr val="FF0000"/>
                </a:solidFill>
                <a:latin typeface="Arial" panose="020B0604020202020204" pitchFamily="34" charset="0"/>
                <a:cs typeface="Arial" panose="020B0604020202020204" pitchFamily="34" charset="0"/>
              </a:rPr>
              <a:t>,</a:t>
            </a:r>
            <a:r>
              <a:rPr lang="en-US" sz="2200" dirty="0">
                <a:solidFill>
                  <a:schemeClr val="tx2"/>
                </a:solidFill>
                <a:latin typeface="Arial" panose="020B0604020202020204" pitchFamily="34" charset="0"/>
                <a:cs typeface="Arial" panose="020B0604020202020204" pitchFamily="34" charset="0"/>
              </a:rPr>
              <a:t> </a:t>
            </a:r>
            <a:r>
              <a:rPr lang="en-US" sz="2200" b="1" dirty="0">
                <a:solidFill>
                  <a:srgbClr val="FF0000"/>
                </a:solidFill>
                <a:latin typeface="Arial" panose="020B0604020202020204" pitchFamily="34" charset="0"/>
                <a:cs typeface="Arial" panose="020B0604020202020204" pitchFamily="34" charset="0"/>
              </a:rPr>
              <a:t>‘</a:t>
            </a:r>
            <a:r>
              <a:rPr lang="en-US" sz="2200" i="1" dirty="0">
                <a:solidFill>
                  <a:schemeClr val="tx2"/>
                </a:solidFill>
                <a:latin typeface="Arial" panose="020B0604020202020204" pitchFamily="34" charset="0"/>
                <a:cs typeface="Arial" panose="020B0604020202020204" pitchFamily="34" charset="0"/>
              </a:rPr>
              <a:t>Don’t forget to do your English homework</a:t>
            </a:r>
            <a:r>
              <a:rPr lang="en-US" sz="2200" b="1" dirty="0">
                <a:solidFill>
                  <a:srgbClr val="FF0000"/>
                </a:solidFill>
                <a:latin typeface="Arial" panose="020B0604020202020204" pitchFamily="34" charset="0"/>
                <a:cs typeface="Arial" panose="020B0604020202020204" pitchFamily="34" charset="0"/>
              </a:rPr>
              <a:t>.’</a:t>
            </a:r>
          </a:p>
          <a:p>
            <a:pPr marL="342900" indent="-342900" defTabSz="914400">
              <a:spcAft>
                <a:spcPts val="200"/>
              </a:spcAft>
              <a:buFont typeface="Wingdings" panose="05000000000000000000" pitchFamily="2" charset="2"/>
              <a:buChar char="q"/>
            </a:pPr>
            <a:endParaRPr lang="en-US" sz="2200" b="1" dirty="0">
              <a:solidFill>
                <a:schemeClr val="tx2"/>
              </a:solidFill>
              <a:latin typeface="Arial" panose="020B0604020202020204" pitchFamily="34" charset="0"/>
              <a:cs typeface="Arial" panose="020B0604020202020204" pitchFamily="34" charset="0"/>
            </a:endParaRPr>
          </a:p>
          <a:p>
            <a:pPr defTabSz="914400">
              <a:spcAft>
                <a:spcPts val="200"/>
              </a:spcAft>
            </a:pPr>
            <a:endParaRPr lang="en-US" sz="2200" b="1" dirty="0">
              <a:solidFill>
                <a:schemeClr val="tx2"/>
              </a:solidFill>
              <a:latin typeface="Arial" panose="020B0604020202020204" pitchFamily="34" charset="0"/>
              <a:cs typeface="Arial" panose="020B0604020202020204" pitchFamily="34" charset="0"/>
            </a:endParaRPr>
          </a:p>
          <a:p>
            <a:pPr marL="342900" indent="-342900" defTabSz="914400">
              <a:spcAft>
                <a:spcPts val="200"/>
              </a:spcAft>
              <a:buFont typeface="Wingdings" panose="05000000000000000000" pitchFamily="2" charset="2"/>
              <a:buChar char="q"/>
            </a:pPr>
            <a:r>
              <a:rPr lang="en-US" sz="2200" dirty="0">
                <a:solidFill>
                  <a:srgbClr val="FF0000"/>
                </a:solidFill>
                <a:latin typeface="Arial" panose="020B0604020202020204" pitchFamily="34" charset="0"/>
                <a:cs typeface="Arial" panose="020B0604020202020204" pitchFamily="34" charset="0"/>
              </a:rPr>
              <a:t>‘</a:t>
            </a:r>
            <a:r>
              <a:rPr lang="en-US" sz="2200" i="1" dirty="0">
                <a:solidFill>
                  <a:schemeClr val="tx2"/>
                </a:solidFill>
                <a:latin typeface="Arial" panose="020B0604020202020204" pitchFamily="34" charset="0"/>
                <a:cs typeface="Arial" panose="020B0604020202020204" pitchFamily="34" charset="0"/>
              </a:rPr>
              <a:t>Don’t forget to do your English homework</a:t>
            </a:r>
            <a:r>
              <a:rPr lang="en-US" sz="2200" b="1" dirty="0">
                <a:solidFill>
                  <a:srgbClr val="FF0000"/>
                </a:solidFill>
                <a:latin typeface="Arial" panose="020B0604020202020204" pitchFamily="34" charset="0"/>
                <a:cs typeface="Arial" panose="020B0604020202020204" pitchFamily="34" charset="0"/>
              </a:rPr>
              <a:t>,’</a:t>
            </a:r>
            <a:r>
              <a:rPr lang="en-US" sz="2200" dirty="0">
                <a:solidFill>
                  <a:schemeClr val="tx2"/>
                </a:solidFill>
                <a:latin typeface="Arial" panose="020B0604020202020204" pitchFamily="34" charset="0"/>
                <a:cs typeface="Arial" panose="020B0604020202020204" pitchFamily="34" charset="0"/>
              </a:rPr>
              <a:t> the teacher said</a:t>
            </a:r>
            <a:r>
              <a:rPr lang="en-US" sz="2200" b="1" dirty="0">
                <a:solidFill>
                  <a:srgbClr val="FF0000"/>
                </a:solidFill>
                <a:latin typeface="Arial" panose="020B0604020202020204" pitchFamily="34" charset="0"/>
                <a:cs typeface="Arial" panose="020B0604020202020204" pitchFamily="34" charset="0"/>
              </a:rPr>
              <a:t>. </a:t>
            </a:r>
          </a:p>
          <a:p>
            <a:pPr marL="384048" indent="-384048" defTabSz="914400">
              <a:lnSpc>
                <a:spcPct val="94000"/>
              </a:lnSpc>
              <a:spcAft>
                <a:spcPts val="200"/>
              </a:spcAft>
              <a:buFont typeface="Franklin Gothic Book" panose="020B0503020102020204" pitchFamily="34" charset="0"/>
              <a:buChar char="q"/>
            </a:pPr>
            <a:endParaRPr lang="en-US" sz="2200" dirty="0">
              <a:solidFill>
                <a:schemeClr val="tx2"/>
              </a:solidFill>
              <a:latin typeface="Arial" panose="020B0604020202020204" pitchFamily="34" charset="0"/>
              <a:cs typeface="Arial" panose="020B0604020202020204" pitchFamily="34" charset="0"/>
            </a:endParaRPr>
          </a:p>
          <a:p>
            <a:pPr defTabSz="914400">
              <a:lnSpc>
                <a:spcPct val="94000"/>
              </a:lnSpc>
              <a:spcAft>
                <a:spcPts val="200"/>
              </a:spcAft>
            </a:pPr>
            <a:endParaRPr lang="en-US" sz="2200" dirty="0">
              <a:solidFill>
                <a:schemeClr val="tx2"/>
              </a:solidFill>
              <a:latin typeface="Arial" panose="020B0604020202020204" pitchFamily="34" charset="0"/>
              <a:cs typeface="Arial" panose="020B0604020202020204" pitchFamily="34" charset="0"/>
            </a:endParaRPr>
          </a:p>
          <a:p>
            <a:pPr marL="342900" indent="-342900" defTabSz="914400">
              <a:spcAft>
                <a:spcPts val="200"/>
              </a:spcAft>
              <a:buFont typeface="Wingdings" panose="05000000000000000000" pitchFamily="2" charset="2"/>
              <a:buChar char="q"/>
            </a:pPr>
            <a:r>
              <a:rPr lang="en-US" sz="2200" b="1" dirty="0">
                <a:solidFill>
                  <a:srgbClr val="FF0000"/>
                </a:solidFill>
                <a:latin typeface="Arial" panose="020B0604020202020204" pitchFamily="34" charset="0"/>
                <a:cs typeface="Arial" panose="020B0604020202020204" pitchFamily="34" charset="0"/>
              </a:rPr>
              <a:t>‘</a:t>
            </a:r>
            <a:r>
              <a:rPr lang="en-US" sz="2200" i="1" dirty="0">
                <a:solidFill>
                  <a:schemeClr val="tx2"/>
                </a:solidFill>
                <a:latin typeface="Arial" panose="020B0604020202020204" pitchFamily="34" charset="0"/>
                <a:cs typeface="Arial" panose="020B0604020202020204" pitchFamily="34" charset="0"/>
              </a:rPr>
              <a:t>Don’t forget</a:t>
            </a:r>
            <a:r>
              <a:rPr lang="en-US" sz="2200" b="1" dirty="0">
                <a:solidFill>
                  <a:srgbClr val="FF0000"/>
                </a:solidFill>
                <a:latin typeface="Arial" panose="020B0604020202020204" pitchFamily="34" charset="0"/>
                <a:cs typeface="Arial" panose="020B0604020202020204" pitchFamily="34" charset="0"/>
              </a:rPr>
              <a:t>,’</a:t>
            </a:r>
            <a:r>
              <a:rPr lang="en-US" sz="2200" dirty="0">
                <a:solidFill>
                  <a:srgbClr val="FF0000"/>
                </a:solidFill>
                <a:latin typeface="Arial" panose="020B0604020202020204" pitchFamily="34" charset="0"/>
                <a:cs typeface="Arial" panose="020B0604020202020204" pitchFamily="34" charset="0"/>
              </a:rPr>
              <a:t> </a:t>
            </a:r>
            <a:r>
              <a:rPr lang="en-US" sz="2200" dirty="0">
                <a:solidFill>
                  <a:schemeClr val="tx2"/>
                </a:solidFill>
                <a:latin typeface="Arial" panose="020B0604020202020204" pitchFamily="34" charset="0"/>
                <a:cs typeface="Arial" panose="020B0604020202020204" pitchFamily="34" charset="0"/>
              </a:rPr>
              <a:t>the teacher said</a:t>
            </a:r>
            <a:r>
              <a:rPr lang="en-US" sz="2200" b="1" dirty="0">
                <a:solidFill>
                  <a:srgbClr val="FF0000"/>
                </a:solidFill>
                <a:latin typeface="Arial" panose="020B0604020202020204" pitchFamily="34" charset="0"/>
                <a:cs typeface="Arial" panose="020B0604020202020204" pitchFamily="34" charset="0"/>
              </a:rPr>
              <a:t>,</a:t>
            </a:r>
            <a:r>
              <a:rPr lang="en-US" sz="2200" dirty="0">
                <a:solidFill>
                  <a:schemeClr val="tx2"/>
                </a:solidFill>
                <a:latin typeface="Arial" panose="020B0604020202020204" pitchFamily="34" charset="0"/>
                <a:cs typeface="Arial" panose="020B0604020202020204" pitchFamily="34" charset="0"/>
              </a:rPr>
              <a:t> </a:t>
            </a:r>
            <a:r>
              <a:rPr lang="en-US" sz="2200" b="1" dirty="0">
                <a:solidFill>
                  <a:srgbClr val="FF0000"/>
                </a:solidFill>
                <a:latin typeface="Arial" panose="020B0604020202020204" pitchFamily="34" charset="0"/>
                <a:cs typeface="Arial" panose="020B0604020202020204" pitchFamily="34" charset="0"/>
              </a:rPr>
              <a:t>‘</a:t>
            </a:r>
            <a:r>
              <a:rPr lang="en-US" sz="2200" dirty="0">
                <a:solidFill>
                  <a:schemeClr val="tx2"/>
                </a:solidFill>
                <a:latin typeface="Arial" panose="020B0604020202020204" pitchFamily="34" charset="0"/>
                <a:cs typeface="Arial" panose="020B0604020202020204" pitchFamily="34" charset="0"/>
              </a:rPr>
              <a:t>to do your English homework</a:t>
            </a:r>
            <a:r>
              <a:rPr lang="en-US" sz="2200" b="1" dirty="0">
                <a:solidFill>
                  <a:srgbClr val="FF0000"/>
                </a:solidFill>
                <a:latin typeface="Arial" panose="020B0604020202020204" pitchFamily="34" charset="0"/>
                <a:cs typeface="Arial" panose="020B0604020202020204" pitchFamily="34" charset="0"/>
              </a:rPr>
              <a:t>.’</a:t>
            </a:r>
          </a:p>
          <a:p>
            <a:pPr algn="ctr" defTabSz="914400">
              <a:spcAft>
                <a:spcPts val="200"/>
              </a:spcAft>
            </a:pPr>
            <a:endParaRPr lang="en-US" sz="2200" dirty="0">
              <a:solidFill>
                <a:schemeClr val="tx2"/>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263912E7-CF0C-4459-5922-E179AA1BA957}"/>
              </a:ext>
            </a:extLst>
          </p:cNvPr>
          <p:cNvPicPr>
            <a:picLocks noChangeAspect="1"/>
          </p:cNvPicPr>
          <p:nvPr/>
        </p:nvPicPr>
        <p:blipFill>
          <a:blip r:embed="rId2"/>
          <a:stretch>
            <a:fillRect/>
          </a:stretch>
        </p:blipFill>
        <p:spPr>
          <a:xfrm>
            <a:off x="3627621" y="1253811"/>
            <a:ext cx="4886792" cy="2100525"/>
          </a:xfrm>
          <a:prstGeom prst="rect">
            <a:avLst/>
          </a:prstGeom>
        </p:spPr>
      </p:pic>
      <p:sp>
        <p:nvSpPr>
          <p:cNvPr id="8" name="Subtitle 2">
            <a:extLst>
              <a:ext uri="{FF2B5EF4-FFF2-40B4-BE49-F238E27FC236}">
                <a16:creationId xmlns:a16="http://schemas.microsoft.com/office/drawing/2014/main" id="{B9360B4C-AE3E-A5D3-B3AF-FF3FAF73B7F4}"/>
              </a:ext>
            </a:extLst>
          </p:cNvPr>
          <p:cNvSpPr txBox="1">
            <a:spLocks/>
          </p:cNvSpPr>
          <p:nvPr/>
        </p:nvSpPr>
        <p:spPr>
          <a:xfrm>
            <a:off x="1023562" y="353968"/>
            <a:ext cx="10928240" cy="825179"/>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2400" dirty="0">
                <a:latin typeface="Arial" panose="020B0604020202020204" pitchFamily="34" charset="0"/>
                <a:cs typeface="Arial" panose="020B0604020202020204" pitchFamily="34" charset="0"/>
              </a:rPr>
              <a:t>We can put the </a:t>
            </a:r>
            <a:r>
              <a:rPr lang="en-US" sz="2400" b="1" dirty="0">
                <a:latin typeface="Arial" panose="020B0604020202020204" pitchFamily="34" charset="0"/>
                <a:cs typeface="Arial" panose="020B0604020202020204" pitchFamily="34" charset="0"/>
              </a:rPr>
              <a:t>reporting clause </a:t>
            </a:r>
            <a:r>
              <a:rPr lang="en-US" sz="2400" dirty="0">
                <a:latin typeface="Arial" panose="020B0604020202020204" pitchFamily="34" charset="0"/>
                <a:cs typeface="Arial" panose="020B0604020202020204" pitchFamily="34" charset="0"/>
              </a:rPr>
              <a:t>in </a:t>
            </a:r>
            <a:r>
              <a:rPr lang="en-US" sz="2400" b="1" dirty="0">
                <a:latin typeface="Arial" panose="020B0604020202020204" pitchFamily="34" charset="0"/>
                <a:cs typeface="Arial" panose="020B0604020202020204" pitchFamily="34" charset="0"/>
              </a:rPr>
              <a:t>three</a:t>
            </a:r>
            <a:r>
              <a:rPr lang="en-US" sz="2400" dirty="0">
                <a:latin typeface="Arial" panose="020B0604020202020204" pitchFamily="34" charset="0"/>
                <a:cs typeface="Arial" panose="020B0604020202020204" pitchFamily="34" charset="0"/>
              </a:rPr>
              <a:t> different positions. Note the position of </a:t>
            </a:r>
            <a:r>
              <a:rPr lang="en-US" sz="2400" b="1" dirty="0">
                <a:solidFill>
                  <a:schemeClr val="tx1"/>
                </a:solidFill>
                <a:latin typeface="Arial" panose="020B0604020202020204" pitchFamily="34" charset="0"/>
                <a:cs typeface="Arial" panose="020B0604020202020204" pitchFamily="34" charset="0"/>
              </a:rPr>
              <a:t>commas</a:t>
            </a:r>
            <a:r>
              <a:rPr lang="en-US" sz="2400" dirty="0">
                <a:latin typeface="Arial" panose="020B0604020202020204" pitchFamily="34" charset="0"/>
                <a:cs typeface="Arial" panose="020B0604020202020204" pitchFamily="34" charset="0"/>
              </a:rPr>
              <a:t> and </a:t>
            </a:r>
            <a:r>
              <a:rPr lang="en-US" sz="2400" b="1" dirty="0">
                <a:latin typeface="Arial" panose="020B0604020202020204" pitchFamily="34" charset="0"/>
                <a:cs typeface="Arial" panose="020B0604020202020204" pitchFamily="34" charset="0"/>
              </a:rPr>
              <a:t>full stops </a:t>
            </a:r>
            <a:r>
              <a:rPr lang="en-US" sz="2400" dirty="0">
                <a:latin typeface="Arial" panose="020B0604020202020204" pitchFamily="34" charset="0"/>
                <a:cs typeface="Arial" panose="020B0604020202020204" pitchFamily="34" charset="0"/>
              </a:rPr>
              <a:t>in these examples:</a:t>
            </a:r>
          </a:p>
          <a:p>
            <a:pPr marL="0" indent="0">
              <a:buNone/>
            </a:pPr>
            <a:endParaRPr lang="en-GB" sz="24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A6FEB82D-CEE3-31F4-FC96-AE53C9E55EFF}"/>
              </a:ext>
            </a:extLst>
          </p:cNvPr>
          <p:cNvSpPr txBox="1"/>
          <p:nvPr/>
        </p:nvSpPr>
        <p:spPr>
          <a:xfrm>
            <a:off x="3250793" y="5002721"/>
            <a:ext cx="5690413" cy="430887"/>
          </a:xfrm>
          <a:prstGeom prst="rect">
            <a:avLst/>
          </a:prstGeom>
          <a:noFill/>
        </p:spPr>
        <p:txBody>
          <a:bodyPr wrap="square" rtlCol="0">
            <a:spAutoFit/>
          </a:bodyPr>
          <a:lstStyle/>
          <a:p>
            <a:pPr algn="ctr" defTabSz="914400">
              <a:spcAft>
                <a:spcPts val="200"/>
              </a:spcAft>
            </a:pPr>
            <a:r>
              <a:rPr lang="en-US" sz="1800" b="1" dirty="0">
                <a:solidFill>
                  <a:schemeClr val="tx2"/>
                </a:solidFill>
                <a:latin typeface="Arial" panose="020B0604020202020204" pitchFamily="34" charset="0"/>
                <a:cs typeface="Arial" panose="020B0604020202020204" pitchFamily="34" charset="0"/>
              </a:rPr>
              <a:t>(</a:t>
            </a:r>
            <a:r>
              <a:rPr lang="en-US" sz="2200" b="1" dirty="0">
                <a:solidFill>
                  <a:schemeClr val="tx2"/>
                </a:solidFill>
                <a:latin typeface="Arial" panose="020B0604020202020204" pitchFamily="34" charset="0"/>
                <a:cs typeface="Arial" panose="020B0604020202020204" pitchFamily="34" charset="0"/>
              </a:rPr>
              <a:t>comma before closing quotation mark)</a:t>
            </a:r>
          </a:p>
        </p:txBody>
      </p:sp>
      <p:sp>
        <p:nvSpPr>
          <p:cNvPr id="7" name="TextBox 6">
            <a:extLst>
              <a:ext uri="{FF2B5EF4-FFF2-40B4-BE49-F238E27FC236}">
                <a16:creationId xmlns:a16="http://schemas.microsoft.com/office/drawing/2014/main" id="{2C8D97AA-EE8D-4B6C-B919-F71CEFE3C05E}"/>
              </a:ext>
            </a:extLst>
          </p:cNvPr>
          <p:cNvSpPr txBox="1"/>
          <p:nvPr/>
        </p:nvSpPr>
        <p:spPr>
          <a:xfrm>
            <a:off x="3194036" y="6073145"/>
            <a:ext cx="5803926" cy="430887"/>
          </a:xfrm>
          <a:prstGeom prst="rect">
            <a:avLst/>
          </a:prstGeom>
          <a:noFill/>
        </p:spPr>
        <p:txBody>
          <a:bodyPr wrap="square" rtlCol="0">
            <a:spAutoFit/>
          </a:bodyPr>
          <a:lstStyle/>
          <a:p>
            <a:r>
              <a:rPr lang="en-US" sz="2200" b="1" dirty="0">
                <a:solidFill>
                  <a:schemeClr val="tx2"/>
                </a:solidFill>
                <a:latin typeface="Arial" panose="020B0604020202020204" pitchFamily="34" charset="0"/>
                <a:cs typeface="Arial" panose="020B0604020202020204" pitchFamily="34" charset="0"/>
              </a:rPr>
              <a:t>(commas separating the reporting clause)</a:t>
            </a:r>
            <a:endParaRPr lang="en-GB" sz="2200" b="1" dirty="0"/>
          </a:p>
        </p:txBody>
      </p:sp>
      <p:sp>
        <p:nvSpPr>
          <p:cNvPr id="9" name="TextBox 8">
            <a:extLst>
              <a:ext uri="{FF2B5EF4-FFF2-40B4-BE49-F238E27FC236}">
                <a16:creationId xmlns:a16="http://schemas.microsoft.com/office/drawing/2014/main" id="{5443299F-61C5-DB11-EA1E-5894C97809B0}"/>
              </a:ext>
            </a:extLst>
          </p:cNvPr>
          <p:cNvSpPr txBox="1"/>
          <p:nvPr/>
        </p:nvSpPr>
        <p:spPr>
          <a:xfrm>
            <a:off x="1882632" y="4012594"/>
            <a:ext cx="9359991" cy="716928"/>
          </a:xfrm>
          <a:prstGeom prst="rect">
            <a:avLst/>
          </a:prstGeom>
          <a:noFill/>
        </p:spPr>
        <p:txBody>
          <a:bodyPr wrap="square" rtlCol="0">
            <a:spAutoFit/>
          </a:bodyPr>
          <a:lstStyle/>
          <a:p>
            <a:pPr algn="ctr" defTabSz="914400">
              <a:spcAft>
                <a:spcPts val="200"/>
              </a:spcAft>
            </a:pPr>
            <a:r>
              <a:rPr lang="en-US" sz="1800" b="1" dirty="0">
                <a:solidFill>
                  <a:schemeClr val="tx2"/>
                </a:solidFill>
                <a:latin typeface="Arial" panose="020B0604020202020204" pitchFamily="34" charset="0"/>
                <a:cs typeface="Arial" panose="020B0604020202020204" pitchFamily="34" charset="0"/>
              </a:rPr>
              <a:t>(</a:t>
            </a:r>
            <a:r>
              <a:rPr lang="en-US" sz="2200" b="1" dirty="0">
                <a:solidFill>
                  <a:schemeClr val="tx2"/>
                </a:solidFill>
                <a:latin typeface="Arial" panose="020B0604020202020204" pitchFamily="34" charset="0"/>
                <a:cs typeface="Arial" panose="020B0604020202020204" pitchFamily="34" charset="0"/>
              </a:rPr>
              <a:t>quotation mark after comma introducing speech and after full stop)</a:t>
            </a:r>
          </a:p>
          <a:p>
            <a:pPr marL="384048" indent="-384048" defTabSz="914400">
              <a:lnSpc>
                <a:spcPct val="94000"/>
              </a:lnSpc>
              <a:spcAft>
                <a:spcPts val="200"/>
              </a:spcAft>
              <a:buFont typeface="Franklin Gothic Book" panose="020B0503020102020204" pitchFamily="34" charset="0"/>
              <a:buChar char="q"/>
            </a:pPr>
            <a:endParaRPr lang="en-US" sz="1800" dirty="0">
              <a:solidFill>
                <a:schemeClr val="tx2"/>
              </a:solidFill>
              <a:latin typeface="Arial" panose="020B0604020202020204" pitchFamily="34" charset="0"/>
              <a:cs typeface="Arial" panose="020B0604020202020204" pitchFamily="34" charset="0"/>
            </a:endParaRPr>
          </a:p>
        </p:txBody>
      </p:sp>
      <p:sp>
        <p:nvSpPr>
          <p:cNvPr id="2" name="Arrow: Left 1">
            <a:extLst>
              <a:ext uri="{FF2B5EF4-FFF2-40B4-BE49-F238E27FC236}">
                <a16:creationId xmlns:a16="http://schemas.microsoft.com/office/drawing/2014/main" id="{C14C7CDF-DCE7-26E7-19CE-E0CB248526BB}"/>
              </a:ext>
            </a:extLst>
          </p:cNvPr>
          <p:cNvSpPr/>
          <p:nvPr/>
        </p:nvSpPr>
        <p:spPr>
          <a:xfrm>
            <a:off x="8997962" y="3354335"/>
            <a:ext cx="2038663" cy="6582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9161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2E2367-63A8-9492-F0D2-98BC514EF388}"/>
              </a:ext>
            </a:extLst>
          </p:cNvPr>
          <p:cNvSpPr txBox="1"/>
          <p:nvPr/>
        </p:nvSpPr>
        <p:spPr>
          <a:xfrm>
            <a:off x="1334125" y="1484026"/>
            <a:ext cx="7671330" cy="3785652"/>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Brackets are punctuation marks that we use to include additional information to a sentence.</a:t>
            </a:r>
          </a:p>
          <a:p>
            <a:pPr marL="342900" indent="-34290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In many cases, this information is not essential to the main point that the sentence is making.</a:t>
            </a:r>
          </a:p>
          <a:p>
            <a:pPr marL="342900" indent="-34290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Brackets are a </a:t>
            </a:r>
            <a:r>
              <a:rPr lang="en-GB" sz="2400" b="1" dirty="0">
                <a:latin typeface="Arial" panose="020B0604020202020204" pitchFamily="34" charset="0"/>
                <a:cs typeface="Arial" panose="020B0604020202020204" pitchFamily="34" charset="0"/>
              </a:rPr>
              <a:t>good way </a:t>
            </a:r>
            <a:r>
              <a:rPr lang="en-GB" sz="2400" dirty="0">
                <a:latin typeface="Arial" panose="020B0604020202020204" pitchFamily="34" charset="0"/>
                <a:cs typeface="Arial" panose="020B0604020202020204" pitchFamily="34" charset="0"/>
              </a:rPr>
              <a:t>of including extra information (without making a sentence too long).</a:t>
            </a:r>
          </a:p>
          <a:p>
            <a:pPr marL="342900" indent="-34290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Try to use them in your writing.</a:t>
            </a:r>
          </a:p>
        </p:txBody>
      </p:sp>
      <p:sp>
        <p:nvSpPr>
          <p:cNvPr id="5" name="TextBox 4">
            <a:extLst>
              <a:ext uri="{FF2B5EF4-FFF2-40B4-BE49-F238E27FC236}">
                <a16:creationId xmlns:a16="http://schemas.microsoft.com/office/drawing/2014/main" id="{FA234FEA-6FAD-E808-8206-412A9AC1881C}"/>
              </a:ext>
            </a:extLst>
          </p:cNvPr>
          <p:cNvSpPr txBox="1"/>
          <p:nvPr/>
        </p:nvSpPr>
        <p:spPr>
          <a:xfrm>
            <a:off x="4212236" y="209862"/>
            <a:ext cx="7105338" cy="769441"/>
          </a:xfrm>
          <a:prstGeom prst="rect">
            <a:avLst/>
          </a:prstGeom>
          <a:noFill/>
        </p:spPr>
        <p:txBody>
          <a:bodyPr wrap="square" rtlCol="0">
            <a:spAutoFit/>
          </a:bodyPr>
          <a:lstStyle/>
          <a:p>
            <a:r>
              <a:rPr lang="en-GB" sz="4400" dirty="0">
                <a:latin typeface="Arial" panose="020B0604020202020204" pitchFamily="34" charset="0"/>
                <a:cs typeface="Arial" panose="020B0604020202020204" pitchFamily="34" charset="0"/>
              </a:rPr>
              <a:t>Brackets</a:t>
            </a:r>
          </a:p>
        </p:txBody>
      </p:sp>
      <p:pic>
        <p:nvPicPr>
          <p:cNvPr id="6" name="Picture 5">
            <a:extLst>
              <a:ext uri="{FF2B5EF4-FFF2-40B4-BE49-F238E27FC236}">
                <a16:creationId xmlns:a16="http://schemas.microsoft.com/office/drawing/2014/main" id="{A779A6CD-AFB5-F9DC-FD11-88977D8F6EE9}"/>
              </a:ext>
            </a:extLst>
          </p:cNvPr>
          <p:cNvPicPr>
            <a:picLocks noChangeAspect="1"/>
          </p:cNvPicPr>
          <p:nvPr/>
        </p:nvPicPr>
        <p:blipFill>
          <a:blip r:embed="rId2"/>
          <a:stretch>
            <a:fillRect/>
          </a:stretch>
        </p:blipFill>
        <p:spPr>
          <a:xfrm>
            <a:off x="8819682" y="160102"/>
            <a:ext cx="2143125" cy="2143125"/>
          </a:xfrm>
          <a:prstGeom prst="rect">
            <a:avLst/>
          </a:prstGeom>
        </p:spPr>
      </p:pic>
    </p:spTree>
    <p:extLst>
      <p:ext uri="{BB962C8B-B14F-4D97-AF65-F5344CB8AC3E}">
        <p14:creationId xmlns:p14="http://schemas.microsoft.com/office/powerpoint/2010/main" val="1158051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D950BF-2BD4-2929-9060-4BF118660C24}"/>
              </a:ext>
            </a:extLst>
          </p:cNvPr>
          <p:cNvSpPr txBox="1"/>
          <p:nvPr/>
        </p:nvSpPr>
        <p:spPr>
          <a:xfrm>
            <a:off x="794480" y="509666"/>
            <a:ext cx="11397520" cy="6186309"/>
          </a:xfrm>
          <a:prstGeom prst="rect">
            <a:avLst/>
          </a:prstGeom>
          <a:noFill/>
        </p:spPr>
        <p:txBody>
          <a:bodyPr wrap="square" rtlCol="0">
            <a:spAutoFit/>
          </a:bodyPr>
          <a:lstStyle/>
          <a:p>
            <a:pPr marL="457200" indent="-457200">
              <a:buFont typeface="+mj-lt"/>
              <a:buAutoNum type="arabicPeriod"/>
            </a:pPr>
            <a:r>
              <a:rPr lang="en-US" sz="2200" dirty="0">
                <a:latin typeface="Arial" panose="020B0604020202020204" pitchFamily="34" charset="0"/>
                <a:cs typeface="Arial" panose="020B0604020202020204" pitchFamily="34" charset="0"/>
              </a:rPr>
              <a:t>‘We provide outdoor activities</a:t>
            </a:r>
            <a:r>
              <a:rPr lang="en-US" sz="2200" b="1" dirty="0">
                <a:solidFill>
                  <a:srgbClr val="FF0000"/>
                </a:solidFill>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 the chance to meet new people and the opportunity to create lasting memories.’</a:t>
            </a:r>
          </a:p>
          <a:p>
            <a:endParaRPr lang="en-US"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Why is the comma used in this quotation?</a:t>
            </a:r>
          </a:p>
          <a:p>
            <a:endParaRPr lang="en-US"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A</a:t>
            </a:r>
            <a:r>
              <a:rPr lang="en-US" sz="2200" dirty="0">
                <a:latin typeface="Arial" panose="020B0604020202020204" pitchFamily="34" charset="0"/>
                <a:cs typeface="Arial" panose="020B0604020202020204" pitchFamily="34" charset="0"/>
              </a:rPr>
              <a:t> to show the two parts of a sentence.</a:t>
            </a:r>
          </a:p>
          <a:p>
            <a:r>
              <a:rPr lang="en-US" sz="2200" b="1" dirty="0">
                <a:latin typeface="Arial" panose="020B0604020202020204" pitchFamily="34" charset="0"/>
                <a:cs typeface="Arial" panose="020B0604020202020204" pitchFamily="34" charset="0"/>
              </a:rPr>
              <a:t>B</a:t>
            </a:r>
            <a:r>
              <a:rPr lang="en-US" sz="2200" dirty="0">
                <a:latin typeface="Arial" panose="020B0604020202020204" pitchFamily="34" charset="0"/>
                <a:cs typeface="Arial" panose="020B0604020202020204" pitchFamily="34" charset="0"/>
              </a:rPr>
              <a:t> to explain the meaning of a word.</a:t>
            </a:r>
          </a:p>
          <a:p>
            <a:r>
              <a:rPr lang="en-US" sz="2200" b="1" dirty="0">
                <a:latin typeface="Arial" panose="020B0604020202020204" pitchFamily="34" charset="0"/>
                <a:cs typeface="Arial" panose="020B0604020202020204" pitchFamily="34" charset="0"/>
              </a:rPr>
              <a:t>C</a:t>
            </a:r>
            <a:r>
              <a:rPr lang="en-US" sz="2200" dirty="0">
                <a:latin typeface="Arial" panose="020B0604020202020204" pitchFamily="34" charset="0"/>
                <a:cs typeface="Arial" panose="020B0604020202020204" pitchFamily="34" charset="0"/>
              </a:rPr>
              <a:t> to indicate the end of a sentence.</a:t>
            </a:r>
          </a:p>
          <a:p>
            <a:r>
              <a:rPr lang="en-US" sz="2200" b="1" dirty="0">
                <a:latin typeface="Arial" panose="020B0604020202020204" pitchFamily="34" charset="0"/>
                <a:cs typeface="Arial" panose="020B0604020202020204" pitchFamily="34" charset="0"/>
              </a:rPr>
              <a:t>D</a:t>
            </a:r>
            <a:r>
              <a:rPr lang="en-US" sz="2200" dirty="0">
                <a:latin typeface="Arial" panose="020B0604020202020204" pitchFamily="34" charset="0"/>
                <a:cs typeface="Arial" panose="020B0604020202020204" pitchFamily="34" charset="0"/>
              </a:rPr>
              <a:t> to separate the contents of a list. </a:t>
            </a:r>
          </a:p>
          <a:p>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2.  'Other popular rides include the Great River Splash (don't forget your waterproof coat).’</a:t>
            </a:r>
          </a:p>
          <a:p>
            <a:endParaRPr lang="en-US"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Why is '(don't forget your waterproof coat)' in brackets?</a:t>
            </a:r>
          </a:p>
          <a:p>
            <a:endParaRPr lang="en-US"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A </a:t>
            </a:r>
            <a:r>
              <a:rPr lang="en-US" sz="2200" dirty="0">
                <a:latin typeface="Arial" panose="020B0604020202020204" pitchFamily="34" charset="0"/>
                <a:cs typeface="Arial" panose="020B0604020202020204" pitchFamily="34" charset="0"/>
              </a:rPr>
              <a:t>to show that it is an exclamation.</a:t>
            </a:r>
          </a:p>
          <a:p>
            <a:r>
              <a:rPr lang="en-US" sz="2200" b="1" dirty="0">
                <a:latin typeface="Arial" panose="020B0604020202020204" pitchFamily="34" charset="0"/>
                <a:cs typeface="Arial" panose="020B0604020202020204" pitchFamily="34" charset="0"/>
              </a:rPr>
              <a:t>B</a:t>
            </a:r>
            <a:r>
              <a:rPr lang="en-US" sz="2200" dirty="0">
                <a:latin typeface="Arial" panose="020B0604020202020204" pitchFamily="34" charset="0"/>
                <a:cs typeface="Arial" panose="020B0604020202020204" pitchFamily="34" charset="0"/>
              </a:rPr>
              <a:t> to join different parts of the sentence.</a:t>
            </a:r>
          </a:p>
          <a:p>
            <a:r>
              <a:rPr lang="en-US" sz="2200" b="1" dirty="0">
                <a:latin typeface="Arial" panose="020B0604020202020204" pitchFamily="34" charset="0"/>
                <a:cs typeface="Arial" panose="020B0604020202020204" pitchFamily="34" charset="0"/>
              </a:rPr>
              <a:t>C</a:t>
            </a:r>
            <a:r>
              <a:rPr lang="en-US" sz="2200" dirty="0">
                <a:latin typeface="Arial" panose="020B0604020202020204" pitchFamily="34" charset="0"/>
                <a:cs typeface="Arial" panose="020B0604020202020204" pitchFamily="34" charset="0"/>
              </a:rPr>
              <a:t> to show it is additional information.</a:t>
            </a:r>
          </a:p>
          <a:p>
            <a:r>
              <a:rPr lang="en-US" sz="2200" b="1" dirty="0">
                <a:latin typeface="Arial" panose="020B0604020202020204" pitchFamily="34" charset="0"/>
                <a:cs typeface="Arial" panose="020B0604020202020204" pitchFamily="34" charset="0"/>
              </a:rPr>
              <a:t>D</a:t>
            </a:r>
            <a:r>
              <a:rPr lang="en-US" sz="2200" dirty="0">
                <a:latin typeface="Arial" panose="020B0604020202020204" pitchFamily="34" charset="0"/>
                <a:cs typeface="Arial" panose="020B0604020202020204" pitchFamily="34" charset="0"/>
              </a:rPr>
              <a:t> to mark the beginning and end of speech.</a:t>
            </a:r>
            <a:endParaRPr lang="en-GB" sz="2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1AD5EFC-FC44-9BEE-021B-AC8CB19D742E}"/>
              </a:ext>
            </a:extLst>
          </p:cNvPr>
          <p:cNvSpPr txBox="1"/>
          <p:nvPr/>
        </p:nvSpPr>
        <p:spPr>
          <a:xfrm>
            <a:off x="5688767" y="2885606"/>
            <a:ext cx="914400" cy="914400"/>
          </a:xfrm>
          <a:prstGeom prst="rect">
            <a:avLst/>
          </a:prstGeom>
          <a:noFill/>
        </p:spPr>
        <p:txBody>
          <a:bodyPr wrap="square" rtlCol="0">
            <a:spAutoFit/>
          </a:bodyPr>
          <a:lstStyle/>
          <a:p>
            <a:endParaRPr lang="en-GB" dirty="0"/>
          </a:p>
        </p:txBody>
      </p:sp>
      <p:pic>
        <p:nvPicPr>
          <p:cNvPr id="6" name="Picture 5">
            <a:extLst>
              <a:ext uri="{FF2B5EF4-FFF2-40B4-BE49-F238E27FC236}">
                <a16:creationId xmlns:a16="http://schemas.microsoft.com/office/drawing/2014/main" id="{309AB2EF-8EEB-68B4-57A0-CA7BE1402EF1}"/>
              </a:ext>
            </a:extLst>
          </p:cNvPr>
          <p:cNvPicPr>
            <a:picLocks noChangeAspect="1"/>
          </p:cNvPicPr>
          <p:nvPr/>
        </p:nvPicPr>
        <p:blipFill>
          <a:blip r:embed="rId2"/>
          <a:stretch>
            <a:fillRect/>
          </a:stretch>
        </p:blipFill>
        <p:spPr>
          <a:xfrm>
            <a:off x="5231567" y="3147934"/>
            <a:ext cx="457200" cy="573374"/>
          </a:xfrm>
          <a:prstGeom prst="rect">
            <a:avLst/>
          </a:prstGeom>
        </p:spPr>
      </p:pic>
      <p:pic>
        <p:nvPicPr>
          <p:cNvPr id="7" name="Picture 6">
            <a:extLst>
              <a:ext uri="{FF2B5EF4-FFF2-40B4-BE49-F238E27FC236}">
                <a16:creationId xmlns:a16="http://schemas.microsoft.com/office/drawing/2014/main" id="{3E03CF56-FB54-3AA6-20B6-DFEE16A73424}"/>
              </a:ext>
            </a:extLst>
          </p:cNvPr>
          <p:cNvPicPr>
            <a:picLocks noChangeAspect="1"/>
          </p:cNvPicPr>
          <p:nvPr/>
        </p:nvPicPr>
        <p:blipFill>
          <a:blip r:embed="rId2"/>
          <a:stretch>
            <a:fillRect/>
          </a:stretch>
        </p:blipFill>
        <p:spPr>
          <a:xfrm>
            <a:off x="5460167" y="5891134"/>
            <a:ext cx="457200" cy="457200"/>
          </a:xfrm>
          <a:prstGeom prst="rect">
            <a:avLst/>
          </a:prstGeom>
        </p:spPr>
      </p:pic>
      <p:sp>
        <p:nvSpPr>
          <p:cNvPr id="8" name="Thought Bubble: Cloud 7">
            <a:extLst>
              <a:ext uri="{FF2B5EF4-FFF2-40B4-BE49-F238E27FC236}">
                <a16:creationId xmlns:a16="http://schemas.microsoft.com/office/drawing/2014/main" id="{38DE5CF7-93C4-2561-D544-4C5ACA27A67B}"/>
              </a:ext>
            </a:extLst>
          </p:cNvPr>
          <p:cNvSpPr/>
          <p:nvPr/>
        </p:nvSpPr>
        <p:spPr>
          <a:xfrm>
            <a:off x="9186471" y="1259174"/>
            <a:ext cx="2308486" cy="2181068"/>
          </a:xfrm>
          <a:prstGeom prst="cloudCallout">
            <a:avLst>
              <a:gd name="adj1" fmla="val -115638"/>
              <a:gd name="adj2" fmla="val 301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FF00"/>
                </a:solidFill>
                <a:latin typeface="Arial" panose="020B0604020202020204" pitchFamily="34" charset="0"/>
                <a:cs typeface="Arial" panose="020B0604020202020204" pitchFamily="34" charset="0"/>
              </a:rPr>
              <a:t>Time to think?</a:t>
            </a:r>
          </a:p>
        </p:txBody>
      </p:sp>
    </p:spTree>
    <p:extLst>
      <p:ext uri="{BB962C8B-B14F-4D97-AF65-F5344CB8AC3E}">
        <p14:creationId xmlns:p14="http://schemas.microsoft.com/office/powerpoint/2010/main" val="320657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C9972-6193-44EE-B971-621908BC94A8}"/>
              </a:ext>
            </a:extLst>
          </p:cNvPr>
          <p:cNvSpPr>
            <a:spLocks noGrp="1"/>
          </p:cNvSpPr>
          <p:nvPr>
            <p:ph type="title"/>
          </p:nvPr>
        </p:nvSpPr>
        <p:spPr>
          <a:xfrm>
            <a:off x="6775554" y="634029"/>
            <a:ext cx="5036694" cy="2678798"/>
          </a:xfrm>
        </p:spPr>
        <p:txBody>
          <a:bodyPr vert="horz" lIns="91440" tIns="45720" rIns="91440" bIns="45720" rtlCol="0" anchor="b">
            <a:normAutofit/>
          </a:bodyPr>
          <a:lstStyle/>
          <a:p>
            <a:pPr algn="ctr"/>
            <a:r>
              <a:rPr lang="en-US" sz="5400" cap="all" dirty="0">
                <a:latin typeface="Arial" panose="020B0604020202020204" pitchFamily="34" charset="0"/>
                <a:cs typeface="Arial" panose="020B0604020202020204" pitchFamily="34" charset="0"/>
              </a:rPr>
              <a:t>What did we do Last time?</a:t>
            </a:r>
          </a:p>
        </p:txBody>
      </p:sp>
      <p:pic>
        <p:nvPicPr>
          <p:cNvPr id="5" name="Content Placeholder 4" descr="A picture containing text&#10;&#10;Description automatically generated">
            <a:extLst>
              <a:ext uri="{FF2B5EF4-FFF2-40B4-BE49-F238E27FC236}">
                <a16:creationId xmlns:a16="http://schemas.microsoft.com/office/drawing/2014/main" id="{DF1F4C78-DCB0-43E5-ABF7-C7597A075636}"/>
              </a:ext>
            </a:extLst>
          </p:cNvPr>
          <p:cNvPicPr>
            <a:picLocks noGrp="1" noChangeAspect="1"/>
          </p:cNvPicPr>
          <p:nvPr>
            <p:ph idx="1"/>
          </p:nvPr>
        </p:nvPicPr>
        <p:blipFill>
          <a:blip r:embed="rId2"/>
          <a:stretch>
            <a:fillRect/>
          </a:stretch>
        </p:blipFill>
        <p:spPr>
          <a:xfrm>
            <a:off x="914328" y="634029"/>
            <a:ext cx="5659222" cy="2794971"/>
          </a:xfrm>
          <a:prstGeom prst="rect">
            <a:avLst/>
          </a:prstGeom>
        </p:spPr>
      </p:pic>
      <p:sp>
        <p:nvSpPr>
          <p:cNvPr id="4" name="TextBox 3">
            <a:extLst>
              <a:ext uri="{FF2B5EF4-FFF2-40B4-BE49-F238E27FC236}">
                <a16:creationId xmlns:a16="http://schemas.microsoft.com/office/drawing/2014/main" id="{46037F17-B654-32CB-4CC1-542FC28DFB25}"/>
              </a:ext>
            </a:extLst>
          </p:cNvPr>
          <p:cNvSpPr txBox="1"/>
          <p:nvPr/>
        </p:nvSpPr>
        <p:spPr>
          <a:xfrm>
            <a:off x="2057545" y="4204738"/>
            <a:ext cx="3372787" cy="2246769"/>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 Coma splicing</a:t>
            </a:r>
          </a:p>
          <a:p>
            <a:pPr marL="342900" indent="-342900">
              <a:buFont typeface="Wingdings" panose="05000000000000000000" pitchFamily="2" charset="2"/>
              <a:buChar char="Ø"/>
            </a:pPr>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 Article</a:t>
            </a:r>
          </a:p>
          <a:p>
            <a:endParaRPr lang="en-GB" sz="28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GB" sz="28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73C56BE7-42E1-8734-C740-F37BF0FF6F35}"/>
              </a:ext>
            </a:extLst>
          </p:cNvPr>
          <p:cNvSpPr txBox="1"/>
          <p:nvPr/>
        </p:nvSpPr>
        <p:spPr>
          <a:xfrm>
            <a:off x="7150308" y="4204738"/>
            <a:ext cx="4287185" cy="2246769"/>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 Speaking &amp; Listening</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 Web forum - complaint</a:t>
            </a:r>
          </a:p>
          <a:p>
            <a:pPr marL="342900" indent="-342900">
              <a:buFont typeface="Wingdings" panose="05000000000000000000" pitchFamily="2" charset="2"/>
              <a:buChar char="Ø"/>
            </a:pPr>
            <a:endParaRPr lang="en-GB" sz="28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4441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C2B4A13-0632-456F-A66A-2D0CDB9D3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568A552-34C4-41D2-A36B-9E86EC569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tx2"/>
          </a:solidFill>
          <a:ln w="0">
            <a:noFill/>
            <a:prstDash val="solid"/>
            <a:round/>
            <a:headEnd/>
            <a:tailEnd/>
          </a:ln>
        </p:spPr>
        <p:txBody>
          <a:bodyPr wrap="square">
            <a:noAutofit/>
          </a:bodyPr>
          <a:lstStyle/>
          <a:p>
            <a:endParaRPr lang="en-US" dirty="0"/>
          </a:p>
        </p:txBody>
      </p:sp>
      <p:sp>
        <p:nvSpPr>
          <p:cNvPr id="12" name="Freeform: Shape 11">
            <a:extLst>
              <a:ext uri="{FF2B5EF4-FFF2-40B4-BE49-F238E27FC236}">
                <a16:creationId xmlns:a16="http://schemas.microsoft.com/office/drawing/2014/main" id="{B8BE655E-142C-41C9-895E-54D55EDDA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tx2"/>
          </a:solidFill>
          <a:ln w="0">
            <a:noFill/>
            <a:prstDash val="solid"/>
            <a:round/>
            <a:headEnd/>
            <a:tailEnd/>
          </a:ln>
        </p:spPr>
      </p:sp>
      <p:sp>
        <p:nvSpPr>
          <p:cNvPr id="14" name="Rectangle 13">
            <a:extLst>
              <a:ext uri="{FF2B5EF4-FFF2-40B4-BE49-F238E27FC236}">
                <a16:creationId xmlns:a16="http://schemas.microsoft.com/office/drawing/2014/main" id="{198CC593-9FF4-46EF-81AE-2D26922F1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
        <p:nvSpPr>
          <p:cNvPr id="15" name="TextBox 14">
            <a:extLst>
              <a:ext uri="{FF2B5EF4-FFF2-40B4-BE49-F238E27FC236}">
                <a16:creationId xmlns:a16="http://schemas.microsoft.com/office/drawing/2014/main" id="{4757BAB9-77C5-F8F2-7004-4D75396C3C47}"/>
              </a:ext>
            </a:extLst>
          </p:cNvPr>
          <p:cNvSpPr txBox="1"/>
          <p:nvPr/>
        </p:nvSpPr>
        <p:spPr>
          <a:xfrm>
            <a:off x="5065009" y="142407"/>
            <a:ext cx="6690643" cy="769441"/>
          </a:xfrm>
          <a:prstGeom prst="rect">
            <a:avLst/>
          </a:prstGeom>
          <a:noFill/>
        </p:spPr>
        <p:txBody>
          <a:bodyPr wrap="square" rtlCol="0">
            <a:spAutoFit/>
          </a:bodyPr>
          <a:lstStyle/>
          <a:p>
            <a:r>
              <a:rPr lang="en-GB" sz="4400" b="1" dirty="0">
                <a:solidFill>
                  <a:srgbClr val="0070C0"/>
                </a:solidFill>
                <a:latin typeface="Arial" panose="020B0604020202020204" pitchFamily="34" charset="0"/>
                <a:cs typeface="Arial" panose="020B0604020202020204" pitchFamily="34" charset="0"/>
              </a:rPr>
              <a:t>Word classes?</a:t>
            </a:r>
          </a:p>
        </p:txBody>
      </p:sp>
      <p:pic>
        <p:nvPicPr>
          <p:cNvPr id="17" name="Picture 16">
            <a:extLst>
              <a:ext uri="{FF2B5EF4-FFF2-40B4-BE49-F238E27FC236}">
                <a16:creationId xmlns:a16="http://schemas.microsoft.com/office/drawing/2014/main" id="{927587DA-9CEA-8738-772E-E0401EB848A3}"/>
              </a:ext>
            </a:extLst>
          </p:cNvPr>
          <p:cNvPicPr>
            <a:picLocks noChangeAspect="1"/>
          </p:cNvPicPr>
          <p:nvPr/>
        </p:nvPicPr>
        <p:blipFill>
          <a:blip r:embed="rId2"/>
          <a:stretch>
            <a:fillRect/>
          </a:stretch>
        </p:blipFill>
        <p:spPr>
          <a:xfrm>
            <a:off x="974361" y="1023477"/>
            <a:ext cx="11217639" cy="4241062"/>
          </a:xfrm>
          <a:prstGeom prst="rect">
            <a:avLst/>
          </a:prstGeom>
        </p:spPr>
      </p:pic>
      <p:sp>
        <p:nvSpPr>
          <p:cNvPr id="18" name="TextBox 17">
            <a:extLst>
              <a:ext uri="{FF2B5EF4-FFF2-40B4-BE49-F238E27FC236}">
                <a16:creationId xmlns:a16="http://schemas.microsoft.com/office/drawing/2014/main" id="{F9A00FE0-2BD8-C27D-FB8D-F77513056D26}"/>
              </a:ext>
            </a:extLst>
          </p:cNvPr>
          <p:cNvSpPr txBox="1"/>
          <p:nvPr/>
        </p:nvSpPr>
        <p:spPr>
          <a:xfrm>
            <a:off x="933811" y="5441430"/>
            <a:ext cx="2036164" cy="769441"/>
          </a:xfrm>
          <a:prstGeom prst="rect">
            <a:avLst/>
          </a:prstGeom>
          <a:noFill/>
        </p:spPr>
        <p:txBody>
          <a:bodyPr wrap="square" rtlCol="0">
            <a:spAutoFit/>
          </a:bodyPr>
          <a:lstStyle/>
          <a:p>
            <a:r>
              <a:rPr lang="en-GB" sz="4400" dirty="0">
                <a:solidFill>
                  <a:srgbClr val="002060"/>
                </a:solidFill>
                <a:latin typeface="Arial" panose="020B0604020202020204" pitchFamily="34" charset="0"/>
                <a:cs typeface="Arial" panose="020B0604020202020204" pitchFamily="34" charset="0"/>
              </a:rPr>
              <a:t>Noun</a:t>
            </a:r>
            <a:endParaRPr lang="en-GB" sz="3200" dirty="0">
              <a:solidFill>
                <a:srgbClr val="002060"/>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B701F8F7-834C-A919-26D3-703C695EF033}"/>
              </a:ext>
            </a:extLst>
          </p:cNvPr>
          <p:cNvSpPr txBox="1"/>
          <p:nvPr/>
        </p:nvSpPr>
        <p:spPr>
          <a:xfrm>
            <a:off x="3572080" y="5441430"/>
            <a:ext cx="2482217" cy="769441"/>
          </a:xfrm>
          <a:prstGeom prst="rect">
            <a:avLst/>
          </a:prstGeom>
          <a:noFill/>
        </p:spPr>
        <p:txBody>
          <a:bodyPr wrap="square" rtlCol="0">
            <a:spAutoFit/>
          </a:bodyPr>
          <a:lstStyle/>
          <a:p>
            <a:r>
              <a:rPr lang="en-GB" sz="4400" dirty="0">
                <a:solidFill>
                  <a:srgbClr val="00B050"/>
                </a:solidFill>
                <a:latin typeface="Arial" panose="020B0604020202020204" pitchFamily="34" charset="0"/>
                <a:cs typeface="Arial" panose="020B0604020202020204" pitchFamily="34" charset="0"/>
              </a:rPr>
              <a:t>Adjective</a:t>
            </a:r>
            <a:endParaRPr lang="en-GB" sz="2400" dirty="0">
              <a:solidFill>
                <a:srgbClr val="00B050"/>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B06EEE8B-BDAB-98E5-6CF3-2B2CB940E213}"/>
              </a:ext>
            </a:extLst>
          </p:cNvPr>
          <p:cNvSpPr txBox="1"/>
          <p:nvPr/>
        </p:nvSpPr>
        <p:spPr>
          <a:xfrm>
            <a:off x="7018260" y="5441430"/>
            <a:ext cx="1392070" cy="769441"/>
          </a:xfrm>
          <a:prstGeom prst="rect">
            <a:avLst/>
          </a:prstGeom>
          <a:noFill/>
        </p:spPr>
        <p:txBody>
          <a:bodyPr wrap="square" rtlCol="0">
            <a:spAutoFit/>
          </a:bodyPr>
          <a:lstStyle/>
          <a:p>
            <a:r>
              <a:rPr lang="en-GB" sz="4400" dirty="0">
                <a:solidFill>
                  <a:srgbClr val="FF0000"/>
                </a:solidFill>
                <a:latin typeface="Arial" panose="020B0604020202020204" pitchFamily="34" charset="0"/>
                <a:cs typeface="Arial" panose="020B0604020202020204" pitchFamily="34" charset="0"/>
              </a:rPr>
              <a:t>Verb</a:t>
            </a:r>
            <a:endParaRPr lang="en-GB" sz="4000" dirty="0">
              <a:solidFill>
                <a:srgbClr val="FF0000"/>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0E3D5621-2F40-4001-827F-03B2DB7915F7}"/>
              </a:ext>
            </a:extLst>
          </p:cNvPr>
          <p:cNvSpPr txBox="1"/>
          <p:nvPr/>
        </p:nvSpPr>
        <p:spPr>
          <a:xfrm>
            <a:off x="9553731" y="5441430"/>
            <a:ext cx="2036164" cy="769441"/>
          </a:xfrm>
          <a:prstGeom prst="rect">
            <a:avLst/>
          </a:prstGeom>
          <a:noFill/>
        </p:spPr>
        <p:txBody>
          <a:bodyPr wrap="square" rtlCol="0">
            <a:spAutoFit/>
          </a:bodyPr>
          <a:lstStyle/>
          <a:p>
            <a:r>
              <a:rPr lang="en-GB" sz="4400" dirty="0">
                <a:solidFill>
                  <a:srgbClr val="00B0F0"/>
                </a:solidFill>
                <a:latin typeface="Arial" panose="020B0604020202020204" pitchFamily="34" charset="0"/>
                <a:cs typeface="Arial" panose="020B0604020202020204" pitchFamily="34" charset="0"/>
              </a:rPr>
              <a:t>Adverb</a:t>
            </a:r>
          </a:p>
        </p:txBody>
      </p:sp>
    </p:spTree>
    <p:extLst>
      <p:ext uri="{BB962C8B-B14F-4D97-AF65-F5344CB8AC3E}">
        <p14:creationId xmlns:p14="http://schemas.microsoft.com/office/powerpoint/2010/main" val="108765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2" name="Rectangle: Rounded Corners 31">
            <a:extLst>
              <a:ext uri="{FF2B5EF4-FFF2-40B4-BE49-F238E27FC236}">
                <a16:creationId xmlns:a16="http://schemas.microsoft.com/office/drawing/2014/main" id="{DB7DFAD0-9091-3E25-4EBB-F8B5B57A8707}"/>
              </a:ext>
            </a:extLst>
          </p:cNvPr>
          <p:cNvSpPr/>
          <p:nvPr/>
        </p:nvSpPr>
        <p:spPr>
          <a:xfrm>
            <a:off x="9146502" y="1924990"/>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Adjective</a:t>
            </a:r>
          </a:p>
        </p:txBody>
      </p:sp>
      <p:sp>
        <p:nvSpPr>
          <p:cNvPr id="33" name="Rectangle: Rounded Corners 32">
            <a:extLst>
              <a:ext uri="{FF2B5EF4-FFF2-40B4-BE49-F238E27FC236}">
                <a16:creationId xmlns:a16="http://schemas.microsoft.com/office/drawing/2014/main" id="{E67D5F87-ECE8-7B49-9558-26E81EF65029}"/>
              </a:ext>
            </a:extLst>
          </p:cNvPr>
          <p:cNvSpPr/>
          <p:nvPr/>
        </p:nvSpPr>
        <p:spPr>
          <a:xfrm>
            <a:off x="3780019" y="1052608"/>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Slowly</a:t>
            </a:r>
          </a:p>
        </p:txBody>
      </p:sp>
      <p:sp>
        <p:nvSpPr>
          <p:cNvPr id="34" name="Rectangle: Rounded Corners 33">
            <a:extLst>
              <a:ext uri="{FF2B5EF4-FFF2-40B4-BE49-F238E27FC236}">
                <a16:creationId xmlns:a16="http://schemas.microsoft.com/office/drawing/2014/main" id="{46601B1F-BEFE-BC01-F484-21DE199A12D9}"/>
              </a:ext>
            </a:extLst>
          </p:cNvPr>
          <p:cNvSpPr/>
          <p:nvPr/>
        </p:nvSpPr>
        <p:spPr>
          <a:xfrm>
            <a:off x="6458265" y="1052608"/>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Heavy</a:t>
            </a:r>
          </a:p>
        </p:txBody>
      </p:sp>
      <p:sp>
        <p:nvSpPr>
          <p:cNvPr id="35" name="Rectangle: Rounded Corners 34">
            <a:extLst>
              <a:ext uri="{FF2B5EF4-FFF2-40B4-BE49-F238E27FC236}">
                <a16:creationId xmlns:a16="http://schemas.microsoft.com/office/drawing/2014/main" id="{65531D8E-DDD9-0E86-F091-29FF59C9DDE5}"/>
              </a:ext>
            </a:extLst>
          </p:cNvPr>
          <p:cNvSpPr/>
          <p:nvPr/>
        </p:nvSpPr>
        <p:spPr>
          <a:xfrm>
            <a:off x="9146502" y="1052608"/>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Fast</a:t>
            </a:r>
          </a:p>
        </p:txBody>
      </p:sp>
      <p:sp>
        <p:nvSpPr>
          <p:cNvPr id="36" name="Rectangle: Rounded Corners 35">
            <a:extLst>
              <a:ext uri="{FF2B5EF4-FFF2-40B4-BE49-F238E27FC236}">
                <a16:creationId xmlns:a16="http://schemas.microsoft.com/office/drawing/2014/main" id="{DEECAF7E-371D-5FDE-1008-5EA4C058F3AD}"/>
              </a:ext>
            </a:extLst>
          </p:cNvPr>
          <p:cNvSpPr/>
          <p:nvPr/>
        </p:nvSpPr>
        <p:spPr>
          <a:xfrm>
            <a:off x="1096776" y="1930894"/>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Noun</a:t>
            </a:r>
          </a:p>
        </p:txBody>
      </p:sp>
      <p:sp>
        <p:nvSpPr>
          <p:cNvPr id="37" name="Rectangle: Rounded Corners 36">
            <a:extLst>
              <a:ext uri="{FF2B5EF4-FFF2-40B4-BE49-F238E27FC236}">
                <a16:creationId xmlns:a16="http://schemas.microsoft.com/office/drawing/2014/main" id="{B2526E9A-AEB7-0E4A-8FB7-20C6E870BA00}"/>
              </a:ext>
            </a:extLst>
          </p:cNvPr>
          <p:cNvSpPr/>
          <p:nvPr/>
        </p:nvSpPr>
        <p:spPr>
          <a:xfrm>
            <a:off x="3775022" y="1930894"/>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Adverb</a:t>
            </a:r>
          </a:p>
        </p:txBody>
      </p:sp>
      <p:sp>
        <p:nvSpPr>
          <p:cNvPr id="38" name="Rectangle: Rounded Corners 37">
            <a:extLst>
              <a:ext uri="{FF2B5EF4-FFF2-40B4-BE49-F238E27FC236}">
                <a16:creationId xmlns:a16="http://schemas.microsoft.com/office/drawing/2014/main" id="{4A3FB266-4BCC-91EA-BA81-9FB83371B5FE}"/>
              </a:ext>
            </a:extLst>
          </p:cNvPr>
          <p:cNvSpPr/>
          <p:nvPr/>
        </p:nvSpPr>
        <p:spPr>
          <a:xfrm>
            <a:off x="6453268" y="1924990"/>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Adjective</a:t>
            </a:r>
          </a:p>
        </p:txBody>
      </p:sp>
      <p:sp>
        <p:nvSpPr>
          <p:cNvPr id="39" name="Rectangle: Rounded Corners 38">
            <a:extLst>
              <a:ext uri="{FF2B5EF4-FFF2-40B4-BE49-F238E27FC236}">
                <a16:creationId xmlns:a16="http://schemas.microsoft.com/office/drawing/2014/main" id="{D260DC05-EFBA-D120-838C-B4BDBEC01864}"/>
              </a:ext>
            </a:extLst>
          </p:cNvPr>
          <p:cNvSpPr/>
          <p:nvPr/>
        </p:nvSpPr>
        <p:spPr>
          <a:xfrm>
            <a:off x="1096779" y="1036821"/>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London</a:t>
            </a:r>
          </a:p>
        </p:txBody>
      </p:sp>
      <p:sp>
        <p:nvSpPr>
          <p:cNvPr id="40" name="TextBox 39">
            <a:extLst>
              <a:ext uri="{FF2B5EF4-FFF2-40B4-BE49-F238E27FC236}">
                <a16:creationId xmlns:a16="http://schemas.microsoft.com/office/drawing/2014/main" id="{5A2ABD40-A9DC-6F40-81DC-5C2E08C854B6}"/>
              </a:ext>
            </a:extLst>
          </p:cNvPr>
          <p:cNvSpPr txBox="1"/>
          <p:nvPr/>
        </p:nvSpPr>
        <p:spPr>
          <a:xfrm>
            <a:off x="1096774" y="255363"/>
            <a:ext cx="10955318" cy="52322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Word classes task:</a:t>
            </a:r>
            <a:r>
              <a:rPr lang="en-GB" sz="2800" dirty="0">
                <a:latin typeface="Arial" panose="020B0604020202020204" pitchFamily="34" charset="0"/>
                <a:cs typeface="Arial" panose="020B0604020202020204" pitchFamily="34" charset="0"/>
              </a:rPr>
              <a:t> Identify the correct word class for each word.</a:t>
            </a:r>
          </a:p>
        </p:txBody>
      </p:sp>
      <p:sp>
        <p:nvSpPr>
          <p:cNvPr id="41" name="Rectangle: Rounded Corners 40">
            <a:extLst>
              <a:ext uri="{FF2B5EF4-FFF2-40B4-BE49-F238E27FC236}">
                <a16:creationId xmlns:a16="http://schemas.microsoft.com/office/drawing/2014/main" id="{BFFF0A41-06F8-96C7-F2DD-8AF46204BC42}"/>
              </a:ext>
            </a:extLst>
          </p:cNvPr>
          <p:cNvSpPr/>
          <p:nvPr/>
        </p:nvSpPr>
        <p:spPr>
          <a:xfrm>
            <a:off x="1096776" y="2834965"/>
            <a:ext cx="2533337" cy="617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Table</a:t>
            </a:r>
          </a:p>
        </p:txBody>
      </p:sp>
      <p:sp>
        <p:nvSpPr>
          <p:cNvPr id="42" name="Rectangle: Rounded Corners 41">
            <a:extLst>
              <a:ext uri="{FF2B5EF4-FFF2-40B4-BE49-F238E27FC236}">
                <a16:creationId xmlns:a16="http://schemas.microsoft.com/office/drawing/2014/main" id="{89ABA254-50A7-5448-5C0A-1A0736ACBAE7}"/>
              </a:ext>
            </a:extLst>
          </p:cNvPr>
          <p:cNvSpPr/>
          <p:nvPr/>
        </p:nvSpPr>
        <p:spPr>
          <a:xfrm>
            <a:off x="3775022" y="2830643"/>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Fork</a:t>
            </a:r>
          </a:p>
        </p:txBody>
      </p:sp>
      <p:sp>
        <p:nvSpPr>
          <p:cNvPr id="43" name="Rectangle: Rounded Corners 42">
            <a:extLst>
              <a:ext uri="{FF2B5EF4-FFF2-40B4-BE49-F238E27FC236}">
                <a16:creationId xmlns:a16="http://schemas.microsoft.com/office/drawing/2014/main" id="{3BFF5277-F8A4-76C1-3ECD-E2EC7050AFCE}"/>
              </a:ext>
            </a:extLst>
          </p:cNvPr>
          <p:cNvSpPr/>
          <p:nvPr/>
        </p:nvSpPr>
        <p:spPr>
          <a:xfrm>
            <a:off x="6460762" y="2829973"/>
            <a:ext cx="2533337" cy="617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Cheerfully</a:t>
            </a:r>
          </a:p>
        </p:txBody>
      </p:sp>
      <p:sp>
        <p:nvSpPr>
          <p:cNvPr id="44" name="Rectangle: Rounded Corners 43">
            <a:extLst>
              <a:ext uri="{FF2B5EF4-FFF2-40B4-BE49-F238E27FC236}">
                <a16:creationId xmlns:a16="http://schemas.microsoft.com/office/drawing/2014/main" id="{ECF8FAE0-829D-37B3-B202-351C3C903D7B}"/>
              </a:ext>
            </a:extLst>
          </p:cNvPr>
          <p:cNvSpPr/>
          <p:nvPr/>
        </p:nvSpPr>
        <p:spPr>
          <a:xfrm>
            <a:off x="9139008" y="2829973"/>
            <a:ext cx="2533337" cy="6483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Great</a:t>
            </a:r>
          </a:p>
        </p:txBody>
      </p:sp>
      <p:sp>
        <p:nvSpPr>
          <p:cNvPr id="45" name="Rectangle: Rounded Corners 44">
            <a:extLst>
              <a:ext uri="{FF2B5EF4-FFF2-40B4-BE49-F238E27FC236}">
                <a16:creationId xmlns:a16="http://schemas.microsoft.com/office/drawing/2014/main" id="{D09F2641-4F64-A356-8258-D144613AFAC9}"/>
              </a:ext>
            </a:extLst>
          </p:cNvPr>
          <p:cNvSpPr/>
          <p:nvPr/>
        </p:nvSpPr>
        <p:spPr>
          <a:xfrm>
            <a:off x="1096774" y="3814654"/>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Noun</a:t>
            </a:r>
          </a:p>
        </p:txBody>
      </p:sp>
      <p:sp>
        <p:nvSpPr>
          <p:cNvPr id="47" name="Rectangle: Rounded Corners 46">
            <a:extLst>
              <a:ext uri="{FF2B5EF4-FFF2-40B4-BE49-F238E27FC236}">
                <a16:creationId xmlns:a16="http://schemas.microsoft.com/office/drawing/2014/main" id="{BA624C08-8C8B-BE7D-1355-D80DD9A3BA74}"/>
              </a:ext>
            </a:extLst>
          </p:cNvPr>
          <p:cNvSpPr/>
          <p:nvPr/>
        </p:nvSpPr>
        <p:spPr>
          <a:xfrm>
            <a:off x="3785014" y="3814654"/>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Noun</a:t>
            </a:r>
          </a:p>
        </p:txBody>
      </p:sp>
      <p:sp>
        <p:nvSpPr>
          <p:cNvPr id="48" name="Rectangle: Rounded Corners 47">
            <a:extLst>
              <a:ext uri="{FF2B5EF4-FFF2-40B4-BE49-F238E27FC236}">
                <a16:creationId xmlns:a16="http://schemas.microsoft.com/office/drawing/2014/main" id="{F0CCAB5F-8506-F8D4-E745-F7D0DAB5089E}"/>
              </a:ext>
            </a:extLst>
          </p:cNvPr>
          <p:cNvSpPr/>
          <p:nvPr/>
        </p:nvSpPr>
        <p:spPr>
          <a:xfrm>
            <a:off x="6453265" y="3814654"/>
            <a:ext cx="2533337" cy="617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Adverb</a:t>
            </a:r>
          </a:p>
        </p:txBody>
      </p:sp>
      <p:sp>
        <p:nvSpPr>
          <p:cNvPr id="49" name="Rectangle: Rounded Corners 48">
            <a:extLst>
              <a:ext uri="{FF2B5EF4-FFF2-40B4-BE49-F238E27FC236}">
                <a16:creationId xmlns:a16="http://schemas.microsoft.com/office/drawing/2014/main" id="{A101B173-BFA8-9183-3201-7A277BCFACA2}"/>
              </a:ext>
            </a:extLst>
          </p:cNvPr>
          <p:cNvSpPr/>
          <p:nvPr/>
        </p:nvSpPr>
        <p:spPr>
          <a:xfrm>
            <a:off x="9146502" y="3814654"/>
            <a:ext cx="2533337" cy="617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Adjective</a:t>
            </a:r>
          </a:p>
        </p:txBody>
      </p:sp>
      <p:sp>
        <p:nvSpPr>
          <p:cNvPr id="50" name="Rectangle: Rounded Corners 49">
            <a:extLst>
              <a:ext uri="{FF2B5EF4-FFF2-40B4-BE49-F238E27FC236}">
                <a16:creationId xmlns:a16="http://schemas.microsoft.com/office/drawing/2014/main" id="{827F9D85-4358-458A-CCB0-DC7FF89D018C}"/>
              </a:ext>
            </a:extLst>
          </p:cNvPr>
          <p:cNvSpPr/>
          <p:nvPr/>
        </p:nvSpPr>
        <p:spPr>
          <a:xfrm>
            <a:off x="1096775" y="4775607"/>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Jacket</a:t>
            </a:r>
          </a:p>
        </p:txBody>
      </p:sp>
      <p:sp>
        <p:nvSpPr>
          <p:cNvPr id="51" name="Rectangle: Rounded Corners 50">
            <a:extLst>
              <a:ext uri="{FF2B5EF4-FFF2-40B4-BE49-F238E27FC236}">
                <a16:creationId xmlns:a16="http://schemas.microsoft.com/office/drawing/2014/main" id="{45150530-C895-AD8D-EEAD-90AC52E8BA56}"/>
              </a:ext>
            </a:extLst>
          </p:cNvPr>
          <p:cNvSpPr/>
          <p:nvPr/>
        </p:nvSpPr>
        <p:spPr>
          <a:xfrm>
            <a:off x="3775021" y="4775606"/>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Dancing</a:t>
            </a:r>
          </a:p>
        </p:txBody>
      </p:sp>
      <p:sp>
        <p:nvSpPr>
          <p:cNvPr id="52" name="Rectangle: Rounded Corners 51">
            <a:extLst>
              <a:ext uri="{FF2B5EF4-FFF2-40B4-BE49-F238E27FC236}">
                <a16:creationId xmlns:a16="http://schemas.microsoft.com/office/drawing/2014/main" id="{7C407BDC-9E70-A21E-27FD-148E65CB8718}"/>
              </a:ext>
            </a:extLst>
          </p:cNvPr>
          <p:cNvSpPr/>
          <p:nvPr/>
        </p:nvSpPr>
        <p:spPr>
          <a:xfrm>
            <a:off x="6460762" y="4729286"/>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Run</a:t>
            </a:r>
          </a:p>
        </p:txBody>
      </p:sp>
      <p:sp>
        <p:nvSpPr>
          <p:cNvPr id="53" name="Rectangle: Rounded Corners 52">
            <a:extLst>
              <a:ext uri="{FF2B5EF4-FFF2-40B4-BE49-F238E27FC236}">
                <a16:creationId xmlns:a16="http://schemas.microsoft.com/office/drawing/2014/main" id="{532A95D8-A7DC-7A95-7ADD-28D7A63C633A}"/>
              </a:ext>
            </a:extLst>
          </p:cNvPr>
          <p:cNvSpPr/>
          <p:nvPr/>
        </p:nvSpPr>
        <p:spPr>
          <a:xfrm>
            <a:off x="9146501" y="4735189"/>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Write</a:t>
            </a:r>
          </a:p>
        </p:txBody>
      </p:sp>
      <p:sp>
        <p:nvSpPr>
          <p:cNvPr id="54" name="Rectangle: Rounded Corners 53">
            <a:extLst>
              <a:ext uri="{FF2B5EF4-FFF2-40B4-BE49-F238E27FC236}">
                <a16:creationId xmlns:a16="http://schemas.microsoft.com/office/drawing/2014/main" id="{614A9C84-E148-3D67-CBDE-6075C0848B6F}"/>
              </a:ext>
            </a:extLst>
          </p:cNvPr>
          <p:cNvSpPr/>
          <p:nvPr/>
        </p:nvSpPr>
        <p:spPr>
          <a:xfrm>
            <a:off x="1096774" y="5669680"/>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Noun</a:t>
            </a:r>
          </a:p>
        </p:txBody>
      </p:sp>
      <p:sp>
        <p:nvSpPr>
          <p:cNvPr id="55" name="Rectangle: Rounded Corners 54">
            <a:extLst>
              <a:ext uri="{FF2B5EF4-FFF2-40B4-BE49-F238E27FC236}">
                <a16:creationId xmlns:a16="http://schemas.microsoft.com/office/drawing/2014/main" id="{772B9982-2987-4101-2A16-B5427B11C2E1}"/>
              </a:ext>
            </a:extLst>
          </p:cNvPr>
          <p:cNvSpPr/>
          <p:nvPr/>
        </p:nvSpPr>
        <p:spPr>
          <a:xfrm>
            <a:off x="3785014" y="5669680"/>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Verb</a:t>
            </a:r>
          </a:p>
        </p:txBody>
      </p:sp>
      <p:sp>
        <p:nvSpPr>
          <p:cNvPr id="56" name="Rectangle: Rounded Corners 55">
            <a:extLst>
              <a:ext uri="{FF2B5EF4-FFF2-40B4-BE49-F238E27FC236}">
                <a16:creationId xmlns:a16="http://schemas.microsoft.com/office/drawing/2014/main" id="{15CD67DB-4240-0305-6AF3-CFA1C93B7D61}"/>
              </a:ext>
            </a:extLst>
          </p:cNvPr>
          <p:cNvSpPr/>
          <p:nvPr/>
        </p:nvSpPr>
        <p:spPr>
          <a:xfrm>
            <a:off x="6453266" y="5669680"/>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Verb</a:t>
            </a:r>
          </a:p>
        </p:txBody>
      </p:sp>
      <p:sp>
        <p:nvSpPr>
          <p:cNvPr id="57" name="Rectangle: Rounded Corners 56">
            <a:extLst>
              <a:ext uri="{FF2B5EF4-FFF2-40B4-BE49-F238E27FC236}">
                <a16:creationId xmlns:a16="http://schemas.microsoft.com/office/drawing/2014/main" id="{CFF4732D-4147-5C03-6B40-A8076D6846B1}"/>
              </a:ext>
            </a:extLst>
          </p:cNvPr>
          <p:cNvSpPr/>
          <p:nvPr/>
        </p:nvSpPr>
        <p:spPr>
          <a:xfrm>
            <a:off x="9146501" y="5669680"/>
            <a:ext cx="2533337" cy="598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rgbClr val="FFFF00"/>
                </a:solidFill>
                <a:latin typeface="Arial" panose="020B0604020202020204" pitchFamily="34" charset="0"/>
                <a:cs typeface="Arial" panose="020B0604020202020204" pitchFamily="34" charset="0"/>
              </a:rPr>
              <a:t>Verb</a:t>
            </a:r>
          </a:p>
        </p:txBody>
      </p:sp>
    </p:spTree>
    <p:extLst>
      <p:ext uri="{BB962C8B-B14F-4D97-AF65-F5344CB8AC3E}">
        <p14:creationId xmlns:p14="http://schemas.microsoft.com/office/powerpoint/2010/main" val="403088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5116DFA-EC2D-EEBD-E195-4B2FCD8B1249}"/>
              </a:ext>
            </a:extLst>
          </p:cNvPr>
          <p:cNvPicPr>
            <a:picLocks noChangeAspect="1"/>
          </p:cNvPicPr>
          <p:nvPr/>
        </p:nvPicPr>
        <p:blipFill>
          <a:blip r:embed="rId2"/>
          <a:stretch>
            <a:fillRect/>
          </a:stretch>
        </p:blipFill>
        <p:spPr>
          <a:xfrm>
            <a:off x="8251446" y="1731117"/>
            <a:ext cx="3298222" cy="3395766"/>
          </a:xfrm>
          <a:prstGeom prst="rect">
            <a:avLst/>
          </a:prstGeom>
        </p:spPr>
      </p:pic>
      <p:sp>
        <p:nvSpPr>
          <p:cNvPr id="3" name="Title 3">
            <a:extLst>
              <a:ext uri="{FF2B5EF4-FFF2-40B4-BE49-F238E27FC236}">
                <a16:creationId xmlns:a16="http://schemas.microsoft.com/office/drawing/2014/main" id="{272C58CE-8E2A-4C52-3E21-6A8D6FE51775}"/>
              </a:ext>
            </a:extLst>
          </p:cNvPr>
          <p:cNvSpPr txBox="1">
            <a:spLocks/>
          </p:cNvSpPr>
          <p:nvPr/>
        </p:nvSpPr>
        <p:spPr>
          <a:xfrm>
            <a:off x="784743" y="247650"/>
            <a:ext cx="5958837"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a:latin typeface="Arial" panose="020B0604020202020204" pitchFamily="34" charset="0"/>
                <a:cs typeface="Arial" panose="020B0604020202020204" pitchFamily="34" charset="0"/>
              </a:rPr>
              <a:t>Practicing Standard English</a:t>
            </a:r>
            <a:endParaRPr lang="en-US" dirty="0">
              <a:latin typeface="Arial" panose="020B0604020202020204" pitchFamily="34" charset="0"/>
              <a:cs typeface="Arial" panose="020B0604020202020204" pitchFamily="34" charset="0"/>
            </a:endParaRPr>
          </a:p>
        </p:txBody>
      </p:sp>
      <p:sp>
        <p:nvSpPr>
          <p:cNvPr id="4" name="Text Placeholder 5">
            <a:extLst>
              <a:ext uri="{FF2B5EF4-FFF2-40B4-BE49-F238E27FC236}">
                <a16:creationId xmlns:a16="http://schemas.microsoft.com/office/drawing/2014/main" id="{A6CB0AA8-8D88-FB3A-9D55-9FE40AD046E2}"/>
              </a:ext>
            </a:extLst>
          </p:cNvPr>
          <p:cNvSpPr txBox="1">
            <a:spLocks/>
          </p:cNvSpPr>
          <p:nvPr/>
        </p:nvSpPr>
        <p:spPr>
          <a:xfrm>
            <a:off x="1316911" y="1731117"/>
            <a:ext cx="6335585" cy="502139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nSpc>
                <a:spcPct val="100000"/>
              </a:lnSpc>
              <a:buNone/>
            </a:pPr>
            <a:r>
              <a:rPr lang="en-US" sz="2400" dirty="0">
                <a:latin typeface="Arial" panose="020B0604020202020204" pitchFamily="34" charset="0"/>
                <a:cs typeface="Arial" panose="020B0604020202020204" pitchFamily="34" charset="0"/>
              </a:rPr>
              <a:t>Standard English has a higher status than non-Standard English (</a:t>
            </a:r>
            <a:r>
              <a:rPr lang="en-US" sz="2400" b="1" dirty="0">
                <a:latin typeface="Arial" panose="020B0604020202020204" pitchFamily="34" charset="0"/>
                <a:cs typeface="Arial" panose="020B0604020202020204" pitchFamily="34" charset="0"/>
              </a:rPr>
              <a:t>informal</a:t>
            </a:r>
            <a:r>
              <a:rPr lang="en-US" sz="2400" dirty="0">
                <a:latin typeface="Arial" panose="020B0604020202020204" pitchFamily="34" charset="0"/>
                <a:cs typeface="Arial" panose="020B0604020202020204" pitchFamily="34" charset="0"/>
              </a:rPr>
              <a:t>).</a:t>
            </a:r>
          </a:p>
          <a:p>
            <a:pPr>
              <a:lnSpc>
                <a:spcPct val="100000"/>
              </a:lnSpc>
              <a:spcBef>
                <a:spcPts val="0"/>
              </a:spcBef>
              <a:spcAft>
                <a:spcPts val="0"/>
              </a:spcAft>
              <a:buFont typeface="Wingdings" panose="05000000000000000000" pitchFamily="2" charset="2"/>
              <a:buChar char="§"/>
            </a:pPr>
            <a:endParaRPr lang="en-US" sz="2400" dirty="0">
              <a:latin typeface="Arial" panose="020B0604020202020204" pitchFamily="34" charset="0"/>
              <a:cs typeface="Arial" panose="020B0604020202020204" pitchFamily="34" charset="0"/>
            </a:endParaRPr>
          </a:p>
          <a:p>
            <a:pPr marL="0" indent="0">
              <a:lnSpc>
                <a:spcPct val="100000"/>
              </a:lnSpc>
              <a:buNone/>
            </a:pPr>
            <a:r>
              <a:rPr lang="en-US" sz="2400" dirty="0">
                <a:latin typeface="Arial" panose="020B0604020202020204" pitchFamily="34" charset="0"/>
                <a:cs typeface="Arial" panose="020B0604020202020204" pitchFamily="34" charset="0"/>
              </a:rPr>
              <a:t>Taught in school so people can use it later in life (e.g., at a </a:t>
            </a:r>
            <a:r>
              <a:rPr lang="en-US" sz="2400" b="1" dirty="0">
                <a:latin typeface="Arial" panose="020B0604020202020204" pitchFamily="34" charset="0"/>
                <a:cs typeface="Arial" panose="020B0604020202020204" pitchFamily="34" charset="0"/>
              </a:rPr>
              <a:t>formal </a:t>
            </a:r>
            <a:r>
              <a:rPr lang="en-US" sz="2400" dirty="0">
                <a:latin typeface="Arial" panose="020B0604020202020204" pitchFamily="34" charset="0"/>
                <a:cs typeface="Arial" panose="020B0604020202020204" pitchFamily="34" charset="0"/>
              </a:rPr>
              <a:t>interview).</a:t>
            </a:r>
          </a:p>
          <a:p>
            <a:pPr>
              <a:lnSpc>
                <a:spcPct val="100000"/>
              </a:lnSpc>
              <a:spcBef>
                <a:spcPts val="0"/>
              </a:spcBef>
              <a:spcAft>
                <a:spcPts val="0"/>
              </a:spcAft>
              <a:buFont typeface="Wingdings" panose="05000000000000000000" pitchFamily="2" charset="2"/>
              <a:buChar char="§"/>
            </a:pPr>
            <a:endParaRPr lang="en-US" sz="2400" dirty="0">
              <a:latin typeface="Arial" panose="020B0604020202020204" pitchFamily="34" charset="0"/>
              <a:cs typeface="Arial" panose="020B0604020202020204" pitchFamily="34" charset="0"/>
            </a:endParaRPr>
          </a:p>
          <a:p>
            <a:pPr>
              <a:lnSpc>
                <a:spcPct val="100000"/>
              </a:lnSpc>
              <a:buFont typeface="Wingdings" panose="05000000000000000000" pitchFamily="2" charset="2"/>
              <a:buChar char="§"/>
            </a:pPr>
            <a:r>
              <a:rPr lang="en-US" sz="2400" dirty="0">
                <a:latin typeface="Arial" panose="020B0604020202020204" pitchFamily="34" charset="0"/>
                <a:cs typeface="Arial" panose="020B0604020202020204" pitchFamily="34" charset="0"/>
              </a:rPr>
              <a:t>Let’s try these examples below:</a:t>
            </a:r>
          </a:p>
          <a:p>
            <a:pPr>
              <a:lnSpc>
                <a:spcPct val="100000"/>
              </a:lnSpc>
            </a:pPr>
            <a:endParaRPr lang="en-US" sz="2400" dirty="0">
              <a:latin typeface="Arial" panose="020B0604020202020204" pitchFamily="34" charset="0"/>
              <a:cs typeface="Arial" panose="020B0604020202020204" pitchFamily="34" charset="0"/>
            </a:endParaRPr>
          </a:p>
          <a:p>
            <a:pPr>
              <a:lnSpc>
                <a:spcPct val="100000"/>
              </a:lnSpc>
            </a:pPr>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C8FE0AB-6106-9DE0-2887-C062D4993FE3}"/>
              </a:ext>
            </a:extLst>
          </p:cNvPr>
          <p:cNvSpPr txBox="1"/>
          <p:nvPr/>
        </p:nvSpPr>
        <p:spPr>
          <a:xfrm>
            <a:off x="1708879" y="4710531"/>
            <a:ext cx="4387121" cy="400110"/>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A: </a:t>
            </a:r>
            <a:r>
              <a:rPr lang="en-GB" sz="2000" dirty="0">
                <a:latin typeface="Arial" panose="020B0604020202020204" pitchFamily="34" charset="0"/>
                <a:cs typeface="Arial" panose="020B0604020202020204" pitchFamily="34" charset="0"/>
              </a:rPr>
              <a:t>They’ve taken me lunchbox.</a:t>
            </a:r>
          </a:p>
        </p:txBody>
      </p:sp>
      <p:sp>
        <p:nvSpPr>
          <p:cNvPr id="6" name="TextBox 5">
            <a:extLst>
              <a:ext uri="{FF2B5EF4-FFF2-40B4-BE49-F238E27FC236}">
                <a16:creationId xmlns:a16="http://schemas.microsoft.com/office/drawing/2014/main" id="{18255065-D15A-64B1-FA64-FC3E7FD7F5D5}"/>
              </a:ext>
            </a:extLst>
          </p:cNvPr>
          <p:cNvSpPr txBox="1"/>
          <p:nvPr/>
        </p:nvSpPr>
        <p:spPr>
          <a:xfrm>
            <a:off x="1708879" y="5103995"/>
            <a:ext cx="4984606" cy="400110"/>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B:</a:t>
            </a:r>
            <a:r>
              <a:rPr lang="en-GB" sz="2000" dirty="0">
                <a:latin typeface="Arial" panose="020B0604020202020204" pitchFamily="34" charset="0"/>
                <a:cs typeface="Arial" panose="020B0604020202020204" pitchFamily="34" charset="0"/>
              </a:rPr>
              <a:t> I was there, but I never saw nothing.</a:t>
            </a:r>
          </a:p>
        </p:txBody>
      </p:sp>
      <p:sp>
        <p:nvSpPr>
          <p:cNvPr id="7" name="TextBox 6">
            <a:extLst>
              <a:ext uri="{FF2B5EF4-FFF2-40B4-BE49-F238E27FC236}">
                <a16:creationId xmlns:a16="http://schemas.microsoft.com/office/drawing/2014/main" id="{C03C147F-4D57-9287-ECB4-51EC251CC8AD}"/>
              </a:ext>
            </a:extLst>
          </p:cNvPr>
          <p:cNvSpPr txBox="1"/>
          <p:nvPr/>
        </p:nvSpPr>
        <p:spPr>
          <a:xfrm>
            <a:off x="1708879" y="5534788"/>
            <a:ext cx="5166481" cy="400110"/>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C: </a:t>
            </a:r>
            <a:r>
              <a:rPr lang="en-GB" sz="2000" dirty="0">
                <a:latin typeface="Arial" panose="020B0604020202020204" pitchFamily="34" charset="0"/>
                <a:cs typeface="Arial" panose="020B0604020202020204" pitchFamily="34" charset="0"/>
              </a:rPr>
              <a:t>I ain’t done my homework. </a:t>
            </a:r>
          </a:p>
        </p:txBody>
      </p:sp>
      <p:sp>
        <p:nvSpPr>
          <p:cNvPr id="8" name="TextBox 7">
            <a:extLst>
              <a:ext uri="{FF2B5EF4-FFF2-40B4-BE49-F238E27FC236}">
                <a16:creationId xmlns:a16="http://schemas.microsoft.com/office/drawing/2014/main" id="{FFF681FC-3CF6-CC25-030A-9131A2D5E500}"/>
              </a:ext>
            </a:extLst>
          </p:cNvPr>
          <p:cNvSpPr txBox="1"/>
          <p:nvPr/>
        </p:nvSpPr>
        <p:spPr>
          <a:xfrm>
            <a:off x="1708879" y="5965581"/>
            <a:ext cx="4566875" cy="400110"/>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D: </a:t>
            </a:r>
            <a:r>
              <a:rPr lang="en-GB" sz="2000" dirty="0">
                <a:latin typeface="Arial" panose="020B0604020202020204" pitchFamily="34" charset="0"/>
                <a:cs typeface="Arial" panose="020B0604020202020204" pitchFamily="34" charset="0"/>
              </a:rPr>
              <a:t>We was waiting for ages.</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4220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03ABC2C9-7D3B-1E42-3E2A-2758BA0510C8}"/>
              </a:ext>
            </a:extLst>
          </p:cNvPr>
          <p:cNvSpPr txBox="1">
            <a:spLocks/>
          </p:cNvSpPr>
          <p:nvPr/>
        </p:nvSpPr>
        <p:spPr>
          <a:xfrm>
            <a:off x="784743" y="247650"/>
            <a:ext cx="8853932" cy="128134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4000" dirty="0">
                <a:latin typeface="Arial" panose="020B0604020202020204" pitchFamily="34" charset="0"/>
                <a:cs typeface="Arial" panose="020B0604020202020204" pitchFamily="34" charset="0"/>
              </a:rPr>
              <a:t>Practicing Standard English </a:t>
            </a:r>
          </a:p>
          <a:p>
            <a:r>
              <a:rPr lang="en-US" sz="4000" dirty="0">
                <a:latin typeface="Arial" panose="020B0604020202020204" pitchFamily="34" charset="0"/>
                <a:cs typeface="Arial" panose="020B0604020202020204" pitchFamily="34" charset="0"/>
              </a:rPr>
              <a:t>(correct form)</a:t>
            </a:r>
          </a:p>
        </p:txBody>
      </p:sp>
      <p:sp>
        <p:nvSpPr>
          <p:cNvPr id="8" name="TextBox 7">
            <a:extLst>
              <a:ext uri="{FF2B5EF4-FFF2-40B4-BE49-F238E27FC236}">
                <a16:creationId xmlns:a16="http://schemas.microsoft.com/office/drawing/2014/main" id="{F8D64715-4089-64FE-3CD2-B82D1AA76E5B}"/>
              </a:ext>
            </a:extLst>
          </p:cNvPr>
          <p:cNvSpPr txBox="1"/>
          <p:nvPr/>
        </p:nvSpPr>
        <p:spPr>
          <a:xfrm>
            <a:off x="1104275" y="1716703"/>
            <a:ext cx="9983449" cy="4893647"/>
          </a:xfrm>
          <a:prstGeom prst="rect">
            <a:avLst/>
          </a:prstGeom>
          <a:noFill/>
        </p:spPr>
        <p:txBody>
          <a:bodyPr wrap="square" rtlCol="0">
            <a:spAutoFit/>
          </a:bodyPr>
          <a:lstStyle/>
          <a:p>
            <a:pPr marL="34290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All of us ….. going to the circus. I ….. excited (</a:t>
            </a:r>
            <a:r>
              <a:rPr lang="en-GB" sz="2400" b="1" dirty="0">
                <a:latin typeface="Arial" panose="020B0604020202020204" pitchFamily="34" charset="0"/>
                <a:cs typeface="Arial" panose="020B0604020202020204" pitchFamily="34" charset="0"/>
              </a:rPr>
              <a:t>was</a:t>
            </a:r>
            <a:r>
              <a:rPr lang="en-GB" sz="2400" dirty="0">
                <a:latin typeface="Arial" panose="020B0604020202020204" pitchFamily="34" charset="0"/>
                <a:cs typeface="Arial" panose="020B0604020202020204" pitchFamily="34" charset="0"/>
              </a:rPr>
              <a:t>/</a:t>
            </a:r>
            <a:r>
              <a:rPr lang="en-GB" sz="2400" b="1" dirty="0">
                <a:latin typeface="Arial" panose="020B0604020202020204" pitchFamily="34" charset="0"/>
                <a:cs typeface="Arial" panose="020B0604020202020204" pitchFamily="34" charset="0"/>
              </a:rPr>
              <a:t>were</a:t>
            </a:r>
            <a:r>
              <a:rPr lang="en-GB" sz="2400" dirty="0">
                <a:latin typeface="Arial" panose="020B0604020202020204" pitchFamily="34" charset="0"/>
                <a:cs typeface="Arial" panose="020B0604020202020204" pitchFamily="34" charset="0"/>
              </a:rPr>
              <a:t>).</a:t>
            </a:r>
          </a:p>
          <a:p>
            <a:pPr marL="342900" indent="-34290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The clowns ….. much more fun than the lions (</a:t>
            </a:r>
            <a:r>
              <a:rPr lang="en-GB" sz="2400" b="1" dirty="0">
                <a:latin typeface="Arial" panose="020B0604020202020204" pitchFamily="34" charset="0"/>
                <a:cs typeface="Arial" panose="020B0604020202020204" pitchFamily="34" charset="0"/>
              </a:rPr>
              <a:t>was</a:t>
            </a:r>
            <a:r>
              <a:rPr lang="en-GB" sz="2400" dirty="0">
                <a:latin typeface="Arial" panose="020B0604020202020204" pitchFamily="34" charset="0"/>
                <a:cs typeface="Arial" panose="020B0604020202020204" pitchFamily="34" charset="0"/>
              </a:rPr>
              <a:t>/</a:t>
            </a:r>
            <a:r>
              <a:rPr lang="en-GB" sz="2400" b="1" dirty="0">
                <a:latin typeface="Arial" panose="020B0604020202020204" pitchFamily="34" charset="0"/>
                <a:cs typeface="Arial" panose="020B0604020202020204" pitchFamily="34" charset="0"/>
              </a:rPr>
              <a:t>were</a:t>
            </a:r>
            <a:r>
              <a:rPr lang="en-GB" sz="2400" dirty="0">
                <a:latin typeface="Arial" panose="020B0604020202020204" pitchFamily="34" charset="0"/>
                <a:cs typeface="Arial" panose="020B0604020202020204" pitchFamily="34" charset="0"/>
              </a:rPr>
              <a:t>).</a:t>
            </a:r>
          </a:p>
          <a:p>
            <a:pPr marL="342900" indent="-34290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The clown I ….. watching  ….. very funny indeed (</a:t>
            </a:r>
            <a:r>
              <a:rPr lang="en-GB" sz="2400" b="1" dirty="0">
                <a:latin typeface="Arial" panose="020B0604020202020204" pitchFamily="34" charset="0"/>
                <a:cs typeface="Arial" panose="020B0604020202020204" pitchFamily="34" charset="0"/>
              </a:rPr>
              <a:t>was</a:t>
            </a:r>
            <a:r>
              <a:rPr lang="en-GB" sz="2400" dirty="0">
                <a:latin typeface="Arial" panose="020B0604020202020204" pitchFamily="34" charset="0"/>
                <a:cs typeface="Arial" panose="020B0604020202020204" pitchFamily="34" charset="0"/>
              </a:rPr>
              <a:t>/</a:t>
            </a:r>
            <a:r>
              <a:rPr lang="en-GB" sz="2400" b="1" dirty="0">
                <a:latin typeface="Arial" panose="020B0604020202020204" pitchFamily="34" charset="0"/>
                <a:cs typeface="Arial" panose="020B0604020202020204" pitchFamily="34" charset="0"/>
              </a:rPr>
              <a:t>were</a:t>
            </a:r>
            <a:r>
              <a:rPr lang="en-GB" sz="2400" dirty="0">
                <a:latin typeface="Arial" panose="020B0604020202020204" pitchFamily="34" charset="0"/>
                <a:cs typeface="Arial" panose="020B0604020202020204" pitchFamily="34" charset="0"/>
              </a:rPr>
              <a:t>).</a:t>
            </a:r>
          </a:p>
          <a:p>
            <a:pPr marL="342900" indent="-34290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Rachael and ….. both bought candy floss (</a:t>
            </a:r>
            <a:r>
              <a:rPr lang="en-GB" sz="2400" b="1" dirty="0">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a:t>
            </a:r>
            <a:r>
              <a:rPr lang="en-GB" sz="2400" b="1" dirty="0">
                <a:latin typeface="Arial" panose="020B0604020202020204" pitchFamily="34" charset="0"/>
                <a:cs typeface="Arial" panose="020B0604020202020204" pitchFamily="34" charset="0"/>
              </a:rPr>
              <a:t>me</a:t>
            </a:r>
            <a:r>
              <a:rPr lang="en-GB" sz="2400" dirty="0">
                <a:latin typeface="Arial" panose="020B0604020202020204" pitchFamily="34" charset="0"/>
                <a:cs typeface="Arial" panose="020B0604020202020204" pitchFamily="34" charset="0"/>
              </a:rPr>
              <a:t>).</a:t>
            </a:r>
          </a:p>
          <a:p>
            <a:pPr marL="342900" indent="-34290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John invited Kasey and ….. to share an ice-cream with him (</a:t>
            </a:r>
            <a:r>
              <a:rPr lang="en-GB" sz="2400" b="1" dirty="0">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a:t>
            </a:r>
            <a:r>
              <a:rPr lang="en-GB" sz="2400" b="1" dirty="0">
                <a:latin typeface="Arial" panose="020B0604020202020204" pitchFamily="34" charset="0"/>
                <a:cs typeface="Arial" panose="020B0604020202020204" pitchFamily="34" charset="0"/>
              </a:rPr>
              <a:t>me</a:t>
            </a:r>
            <a:r>
              <a:rPr lang="en-GB" sz="2400" dirty="0">
                <a:latin typeface="Arial" panose="020B0604020202020204" pitchFamily="34" charset="0"/>
                <a:cs typeface="Arial" panose="020B0604020202020204" pitchFamily="34" charset="0"/>
              </a:rPr>
              <a:t>).</a:t>
            </a:r>
          </a:p>
          <a:p>
            <a:pPr marL="342900" indent="-34290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The loudest of the group ….. Kasey (</a:t>
            </a:r>
            <a:r>
              <a:rPr lang="en-GB" sz="2400" b="1" dirty="0">
                <a:latin typeface="Arial" panose="020B0604020202020204" pitchFamily="34" charset="0"/>
                <a:cs typeface="Arial" panose="020B0604020202020204" pitchFamily="34" charset="0"/>
              </a:rPr>
              <a:t>is</a:t>
            </a:r>
            <a:r>
              <a:rPr lang="en-GB" sz="2400" dirty="0">
                <a:latin typeface="Arial" panose="020B0604020202020204" pitchFamily="34" charset="0"/>
                <a:cs typeface="Arial" panose="020B0604020202020204" pitchFamily="34" charset="0"/>
              </a:rPr>
              <a:t>/</a:t>
            </a:r>
            <a:r>
              <a:rPr lang="en-GB" sz="2400" b="1" dirty="0">
                <a:latin typeface="Arial" panose="020B0604020202020204" pitchFamily="34" charset="0"/>
                <a:cs typeface="Arial" panose="020B0604020202020204" pitchFamily="34" charset="0"/>
              </a:rPr>
              <a:t>are</a:t>
            </a:r>
            <a:r>
              <a:rPr lang="en-GB" sz="2400" dirty="0">
                <a:latin typeface="Arial" panose="020B0604020202020204" pitchFamily="34" charset="0"/>
                <a:cs typeface="Arial" panose="020B0604020202020204" pitchFamily="34" charset="0"/>
              </a:rPr>
              <a:t>).</a:t>
            </a:r>
          </a:p>
          <a:p>
            <a:pPr marL="342900" indent="-34290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Just between you and me, I love all ….. Friends (</a:t>
            </a:r>
            <a:r>
              <a:rPr lang="en-GB" sz="2400" b="1" dirty="0">
                <a:latin typeface="Arial" panose="020B0604020202020204" pitchFamily="34" charset="0"/>
                <a:cs typeface="Arial" panose="020B0604020202020204" pitchFamily="34" charset="0"/>
              </a:rPr>
              <a:t>me</a:t>
            </a:r>
            <a:r>
              <a:rPr lang="en-GB" sz="2400" dirty="0">
                <a:latin typeface="Arial" panose="020B0604020202020204" pitchFamily="34" charset="0"/>
                <a:cs typeface="Arial" panose="020B0604020202020204" pitchFamily="34" charset="0"/>
              </a:rPr>
              <a:t>/</a:t>
            </a:r>
            <a:r>
              <a:rPr lang="en-GB" sz="2400" b="1" dirty="0">
                <a:latin typeface="Arial" panose="020B0604020202020204" pitchFamily="34" charset="0"/>
                <a:cs typeface="Arial" panose="020B0604020202020204" pitchFamily="34" charset="0"/>
              </a:rPr>
              <a:t>my</a:t>
            </a:r>
            <a:r>
              <a:rPr lang="en-GB" sz="2400" dirty="0">
                <a:latin typeface="Arial" panose="020B0604020202020204" pitchFamily="34" charset="0"/>
                <a:cs typeface="Arial" panose="020B0604020202020204" pitchFamily="34" charset="0"/>
              </a:rPr>
              <a:t>).</a:t>
            </a:r>
          </a:p>
        </p:txBody>
      </p:sp>
      <p:pic>
        <p:nvPicPr>
          <p:cNvPr id="2" name="Picture 1">
            <a:extLst>
              <a:ext uri="{FF2B5EF4-FFF2-40B4-BE49-F238E27FC236}">
                <a16:creationId xmlns:a16="http://schemas.microsoft.com/office/drawing/2014/main" id="{3F9FB60E-6104-73E5-4B0B-3A122224CBB2}"/>
              </a:ext>
            </a:extLst>
          </p:cNvPr>
          <p:cNvPicPr>
            <a:picLocks noChangeAspect="1"/>
          </p:cNvPicPr>
          <p:nvPr/>
        </p:nvPicPr>
        <p:blipFill>
          <a:blip r:embed="rId2"/>
          <a:stretch>
            <a:fillRect/>
          </a:stretch>
        </p:blipFill>
        <p:spPr>
          <a:xfrm>
            <a:off x="9518754" y="333539"/>
            <a:ext cx="2368446" cy="2390915"/>
          </a:xfrm>
          <a:prstGeom prst="rect">
            <a:avLst/>
          </a:prstGeom>
        </p:spPr>
      </p:pic>
    </p:spTree>
    <p:extLst>
      <p:ext uri="{BB962C8B-B14F-4D97-AF65-F5344CB8AC3E}">
        <p14:creationId xmlns:p14="http://schemas.microsoft.com/office/powerpoint/2010/main" val="2706989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BB46E7-1D48-D885-A551-0D4C2D90D31B}"/>
              </a:ext>
            </a:extLst>
          </p:cNvPr>
          <p:cNvSpPr txBox="1"/>
          <p:nvPr/>
        </p:nvSpPr>
        <p:spPr>
          <a:xfrm>
            <a:off x="1383145" y="1204473"/>
            <a:ext cx="9425709" cy="5878532"/>
          </a:xfrm>
          <a:prstGeom prst="rect">
            <a:avLst/>
          </a:prstGeom>
          <a:noFill/>
        </p:spPr>
        <p:txBody>
          <a:bodyPr wrap="square" rtlCol="0">
            <a:spAutoFit/>
          </a:bodyPr>
          <a:lstStyle/>
          <a:p>
            <a:pPr rtl="0">
              <a:spcBef>
                <a:spcPts val="0"/>
              </a:spcBef>
              <a:spcAft>
                <a:spcPts val="0"/>
              </a:spcAft>
            </a:pPr>
            <a:r>
              <a:rPr lang="en-US" sz="2400" b="0" i="0" u="none" strike="noStrike" dirty="0">
                <a:solidFill>
                  <a:srgbClr val="000000"/>
                </a:solidFill>
                <a:effectLst/>
                <a:latin typeface="Arial" panose="020B0604020202020204" pitchFamily="34" charset="0"/>
                <a:cs typeface="Arial" panose="020B0604020202020204" pitchFamily="34" charset="0"/>
              </a:rPr>
              <a:t>Dear Gavin,</a:t>
            </a:r>
            <a:endParaRPr lang="en-US" sz="3200" b="0" dirty="0">
              <a:effectLst/>
              <a:latin typeface="Arial" panose="020B0604020202020204" pitchFamily="34" charset="0"/>
              <a:cs typeface="Arial" panose="020B0604020202020204" pitchFamily="34" charset="0"/>
            </a:endParaRPr>
          </a:p>
          <a:p>
            <a:pPr algn="just" rtl="0">
              <a:spcBef>
                <a:spcPts val="0"/>
              </a:spcBef>
              <a:spcAft>
                <a:spcPts val="0"/>
              </a:spcAft>
            </a:pPr>
            <a:br>
              <a:rPr lang="en-US" sz="3200" b="0" dirty="0">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Thank you for supporting UCLH Charity during</a:t>
            </a:r>
            <a:r>
              <a:rPr lang="en-US" sz="2400" dirty="0">
                <a:solidFill>
                  <a:srgbClr val="FF0000"/>
                </a:solidFill>
                <a:latin typeface="Arial" panose="020B0604020202020204" pitchFamily="34" charset="0"/>
                <a:cs typeface="Arial" panose="020B0604020202020204" pitchFamily="34" charset="0"/>
              </a:rPr>
              <a:t> </a:t>
            </a:r>
            <a:r>
              <a:rPr lang="en-US" sz="2400" b="0" i="0" u="none" strike="noStrike" dirty="0">
                <a:solidFill>
                  <a:srgbClr val="000000"/>
                </a:solidFill>
                <a:effectLst/>
                <a:latin typeface="Arial" panose="020B0604020202020204" pitchFamily="34" charset="0"/>
                <a:cs typeface="Arial" panose="020B0604020202020204" pitchFamily="34" charset="0"/>
              </a:rPr>
              <a:t>most difficult and challenging time. Your donation has made big difference to UCLH frontline staff. Each pound has been spent to support staff well being beyond ways in which NHS can realistically fund. Thanks to you, UCLH staff have been looked after and they are extremely grateful for your support.</a:t>
            </a:r>
            <a:endParaRPr lang="en-US" sz="3200" b="0" dirty="0">
              <a:effectLst/>
              <a:latin typeface="Arial" panose="020B0604020202020204" pitchFamily="34" charset="0"/>
              <a:cs typeface="Arial" panose="020B0604020202020204" pitchFamily="34" charset="0"/>
            </a:endParaRPr>
          </a:p>
          <a:p>
            <a:pPr algn="just" rtl="0">
              <a:spcBef>
                <a:spcPts val="0"/>
              </a:spcBef>
              <a:spcAft>
                <a:spcPts val="0"/>
              </a:spcAft>
            </a:pPr>
            <a:br>
              <a:rPr lang="en-US" sz="3200" b="0" dirty="0">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As winter approaches our hospitals are busier than ever. Clinical teams are working hard to meet current emails whilst also trying to treat large number of patients waiting for treatment as a result of delays caused by CovId-19.</a:t>
            </a:r>
            <a:endParaRPr lang="en-US" sz="3200" b="0" dirty="0">
              <a:effectLst/>
              <a:latin typeface="Arial" panose="020B0604020202020204" pitchFamily="34" charset="0"/>
              <a:cs typeface="Arial" panose="020B0604020202020204" pitchFamily="34" charset="0"/>
            </a:endParaRPr>
          </a:p>
          <a:p>
            <a:br>
              <a:rPr lang="en-US" sz="2400" b="0" dirty="0">
                <a:effectLst/>
              </a:rPr>
            </a:br>
            <a:endParaRPr lang="en-GB" sz="2400" dirty="0">
              <a:latin typeface="Arial" panose="020B0604020202020204" pitchFamily="34" charset="0"/>
              <a:cs typeface="Arial" panose="020B0604020202020204" pitchFamily="34" charset="0"/>
            </a:endParaRPr>
          </a:p>
        </p:txBody>
      </p:sp>
      <p:sp>
        <p:nvSpPr>
          <p:cNvPr id="3" name="Rectangle: Rounded Corners 2">
            <a:extLst>
              <a:ext uri="{FF2B5EF4-FFF2-40B4-BE49-F238E27FC236}">
                <a16:creationId xmlns:a16="http://schemas.microsoft.com/office/drawing/2014/main" id="{8E615F49-1EE5-076B-20C2-EBEA87862DA3}"/>
              </a:ext>
            </a:extLst>
          </p:cNvPr>
          <p:cNvSpPr/>
          <p:nvPr/>
        </p:nvSpPr>
        <p:spPr>
          <a:xfrm>
            <a:off x="2459180" y="341745"/>
            <a:ext cx="7756238" cy="6465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Find the missing articles (</a:t>
            </a:r>
            <a:r>
              <a:rPr lang="en-GB" sz="3200" dirty="0">
                <a:ln w="0"/>
                <a:solidFill>
                  <a:srgbClr val="00B05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a:t>
            </a:r>
            <a:r>
              <a:rPr lang="en-GB"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GB" sz="3200" dirty="0">
                <a:ln w="0"/>
                <a:solidFill>
                  <a:srgbClr val="00B05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an </a:t>
            </a:r>
            <a:r>
              <a:rPr lang="en-GB"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or </a:t>
            </a:r>
            <a:r>
              <a:rPr lang="en-GB" sz="3200" dirty="0">
                <a:ln w="0"/>
                <a:solidFill>
                  <a:srgbClr val="00B05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a:t>
            </a:r>
            <a:r>
              <a:rPr lang="en-GB"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p:txBody>
      </p:sp>
      <p:sp>
        <p:nvSpPr>
          <p:cNvPr id="4" name="Star: 5 Points 3">
            <a:extLst>
              <a:ext uri="{FF2B5EF4-FFF2-40B4-BE49-F238E27FC236}">
                <a16:creationId xmlns:a16="http://schemas.microsoft.com/office/drawing/2014/main" id="{73EC304C-D88B-A404-0481-BA927BDD7D54}"/>
              </a:ext>
            </a:extLst>
          </p:cNvPr>
          <p:cNvSpPr/>
          <p:nvPr/>
        </p:nvSpPr>
        <p:spPr>
          <a:xfrm>
            <a:off x="10083989" y="549279"/>
            <a:ext cx="1963711" cy="148950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10 mins</a:t>
            </a:r>
          </a:p>
        </p:txBody>
      </p:sp>
      <p:sp>
        <p:nvSpPr>
          <p:cNvPr id="5" name="Arrow: Down 4">
            <a:extLst>
              <a:ext uri="{FF2B5EF4-FFF2-40B4-BE49-F238E27FC236}">
                <a16:creationId xmlns:a16="http://schemas.microsoft.com/office/drawing/2014/main" id="{9566D2B9-5D76-2B86-04B7-3688305AF339}"/>
              </a:ext>
            </a:extLst>
          </p:cNvPr>
          <p:cNvSpPr/>
          <p:nvPr/>
        </p:nvSpPr>
        <p:spPr>
          <a:xfrm>
            <a:off x="7875322" y="1526291"/>
            <a:ext cx="744852" cy="754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latin typeface="Arial" panose="020B0604020202020204" pitchFamily="34" charset="0"/>
                <a:cs typeface="Arial" panose="020B0604020202020204" pitchFamily="34" charset="0"/>
              </a:rPr>
              <a:t>a</a:t>
            </a:r>
          </a:p>
        </p:txBody>
      </p:sp>
      <p:sp>
        <p:nvSpPr>
          <p:cNvPr id="6" name="Arrow: Down 5">
            <a:extLst>
              <a:ext uri="{FF2B5EF4-FFF2-40B4-BE49-F238E27FC236}">
                <a16:creationId xmlns:a16="http://schemas.microsoft.com/office/drawing/2014/main" id="{866358C7-7F43-FBAC-BD0A-1E7E0FCA771C}"/>
              </a:ext>
            </a:extLst>
          </p:cNvPr>
          <p:cNvSpPr/>
          <p:nvPr/>
        </p:nvSpPr>
        <p:spPr>
          <a:xfrm>
            <a:off x="4874243" y="2581563"/>
            <a:ext cx="1213597" cy="754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latin typeface="Arial" panose="020B0604020202020204" pitchFamily="34" charset="0"/>
                <a:cs typeface="Arial" panose="020B0604020202020204" pitchFamily="34" charset="0"/>
              </a:rPr>
              <a:t>the</a:t>
            </a:r>
          </a:p>
        </p:txBody>
      </p:sp>
      <p:sp>
        <p:nvSpPr>
          <p:cNvPr id="7" name="Arrow: Down 6">
            <a:extLst>
              <a:ext uri="{FF2B5EF4-FFF2-40B4-BE49-F238E27FC236}">
                <a16:creationId xmlns:a16="http://schemas.microsoft.com/office/drawing/2014/main" id="{06791026-A51D-A814-C395-39F425EFC364}"/>
              </a:ext>
            </a:extLst>
          </p:cNvPr>
          <p:cNvSpPr/>
          <p:nvPr/>
        </p:nvSpPr>
        <p:spPr>
          <a:xfrm>
            <a:off x="9194799" y="1906976"/>
            <a:ext cx="1213597" cy="754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latin typeface="Arial" panose="020B0604020202020204" pitchFamily="34" charset="0"/>
                <a:cs typeface="Arial" panose="020B0604020202020204" pitchFamily="34" charset="0"/>
              </a:rPr>
              <a:t>the</a:t>
            </a:r>
          </a:p>
        </p:txBody>
      </p:sp>
      <p:pic>
        <p:nvPicPr>
          <p:cNvPr id="8" name="Picture 7">
            <a:extLst>
              <a:ext uri="{FF2B5EF4-FFF2-40B4-BE49-F238E27FC236}">
                <a16:creationId xmlns:a16="http://schemas.microsoft.com/office/drawing/2014/main" id="{693E721E-74BF-7DCC-6275-864396D50B40}"/>
              </a:ext>
            </a:extLst>
          </p:cNvPr>
          <p:cNvPicPr>
            <a:picLocks noChangeAspect="1"/>
          </p:cNvPicPr>
          <p:nvPr/>
        </p:nvPicPr>
        <p:blipFill>
          <a:blip r:embed="rId2"/>
          <a:stretch>
            <a:fillRect/>
          </a:stretch>
        </p:blipFill>
        <p:spPr>
          <a:xfrm>
            <a:off x="1478405" y="4867809"/>
            <a:ext cx="1347333" cy="792549"/>
          </a:xfrm>
          <a:prstGeom prst="rect">
            <a:avLst/>
          </a:prstGeom>
        </p:spPr>
      </p:pic>
      <p:sp>
        <p:nvSpPr>
          <p:cNvPr id="9" name="Arrow: Down 8">
            <a:extLst>
              <a:ext uri="{FF2B5EF4-FFF2-40B4-BE49-F238E27FC236}">
                <a16:creationId xmlns:a16="http://schemas.microsoft.com/office/drawing/2014/main" id="{741BDDC0-C5FE-1BD3-2DDF-2437692B6DD7}"/>
              </a:ext>
            </a:extLst>
          </p:cNvPr>
          <p:cNvSpPr/>
          <p:nvPr/>
        </p:nvSpPr>
        <p:spPr>
          <a:xfrm>
            <a:off x="709383" y="5372174"/>
            <a:ext cx="1213597" cy="754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latin typeface="Arial" panose="020B0604020202020204" pitchFamily="34" charset="0"/>
                <a:cs typeface="Arial" panose="020B0604020202020204" pitchFamily="34" charset="0"/>
              </a:rPr>
              <a:t>the</a:t>
            </a:r>
          </a:p>
        </p:txBody>
      </p:sp>
      <p:sp>
        <p:nvSpPr>
          <p:cNvPr id="10" name="Arrow: Down 9">
            <a:extLst>
              <a:ext uri="{FF2B5EF4-FFF2-40B4-BE49-F238E27FC236}">
                <a16:creationId xmlns:a16="http://schemas.microsoft.com/office/drawing/2014/main" id="{83E799D3-C749-9310-8968-7A24425E8E5F}"/>
              </a:ext>
            </a:extLst>
          </p:cNvPr>
          <p:cNvSpPr/>
          <p:nvPr/>
        </p:nvSpPr>
        <p:spPr>
          <a:xfrm>
            <a:off x="7031519" y="1912824"/>
            <a:ext cx="801254" cy="754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231391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F887F37-A983-0195-0C36-69703248909D}"/>
              </a:ext>
            </a:extLst>
          </p:cNvPr>
          <p:cNvSpPr txBox="1">
            <a:spLocks/>
          </p:cNvSpPr>
          <p:nvPr/>
        </p:nvSpPr>
        <p:spPr>
          <a:xfrm>
            <a:off x="1292151" y="1901068"/>
            <a:ext cx="2740889" cy="3055859"/>
          </a:xfrm>
          <a:prstGeom prst="rect">
            <a:avLst/>
          </a:prstGeom>
        </p:spPr>
        <p:txBody>
          <a:bodyPr vert="horz" lIns="91440" tIns="45720" rIns="91440" bIns="45720" rtlCol="0" anchor="ctr">
            <a:norm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pPr marL="0" marR="0" lvl="0" indent="0" algn="l" defTabSz="914400" rtl="0" eaLnBrk="1" fontAlgn="auto" latinLnBrk="0" hangingPunct="1">
              <a:lnSpc>
                <a:spcPct val="89000"/>
              </a:lnSpc>
              <a:spcBef>
                <a:spcPct val="0"/>
              </a:spcBef>
              <a:spcAft>
                <a:spcPts val="0"/>
              </a:spcAft>
              <a:buClrTx/>
              <a:buSzTx/>
              <a:buFontTx/>
              <a:buNone/>
              <a:tabLst/>
              <a:defRPr/>
            </a:pPr>
            <a:r>
              <a:rPr kumimoji="0" lang="en-US" sz="4800" b="0" i="0" u="none" strike="noStrike" kern="1200" cap="all" spc="0" normalizeH="0" baseline="0" noProof="0" dirty="0">
                <a:ln>
                  <a:noFill/>
                </a:ln>
                <a:solidFill>
                  <a:srgbClr val="FFFF00"/>
                </a:solidFill>
                <a:effectLst/>
                <a:uLnTx/>
                <a:uFillTx/>
                <a:latin typeface="Arial" panose="020B0604020202020204" pitchFamily="34" charset="0"/>
                <a:ea typeface="+mj-ea"/>
                <a:cs typeface="Arial" panose="020B0604020202020204" pitchFamily="34" charset="0"/>
              </a:rPr>
              <a:t>Next week…</a:t>
            </a:r>
          </a:p>
        </p:txBody>
      </p:sp>
      <p:sp>
        <p:nvSpPr>
          <p:cNvPr id="6" name="TextBox 5">
            <a:extLst>
              <a:ext uri="{FF2B5EF4-FFF2-40B4-BE49-F238E27FC236}">
                <a16:creationId xmlns:a16="http://schemas.microsoft.com/office/drawing/2014/main" id="{7E844D36-50A2-9FAC-7418-D617EB795477}"/>
              </a:ext>
            </a:extLst>
          </p:cNvPr>
          <p:cNvSpPr txBox="1"/>
          <p:nvPr/>
        </p:nvSpPr>
        <p:spPr>
          <a:xfrm>
            <a:off x="6095999" y="705176"/>
            <a:ext cx="6457561" cy="5447645"/>
          </a:xfrm>
          <a:prstGeom prst="rect">
            <a:avLst/>
          </a:prstGeom>
          <a:noFill/>
        </p:spPr>
        <p:txBody>
          <a:bodyPr wrap="square" rtlCol="0">
            <a:spAutoFit/>
          </a:bodyPr>
          <a:lstStyle/>
          <a:p>
            <a:endParaRPr lang="en-GB" sz="2800" dirty="0">
              <a:solidFill>
                <a:prstClr val="black"/>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GB" sz="2800" dirty="0">
              <a:solidFill>
                <a:prstClr val="black"/>
              </a:solidFill>
              <a:latin typeface="Arial" panose="020B0604020202020204" pitchFamily="34" charset="0"/>
              <a:cs typeface="Arial" panose="020B0604020202020204" pitchFamily="34" charset="0"/>
            </a:endParaRPr>
          </a:p>
          <a:p>
            <a:r>
              <a:rPr lang="en-GB" sz="2800" dirty="0">
                <a:solidFill>
                  <a:schemeClr val="bg1"/>
                </a:solidFill>
                <a:latin typeface="Arial" panose="020B0604020202020204" pitchFamily="34" charset="0"/>
                <a:cs typeface="Arial" panose="020B0604020202020204" pitchFamily="34" charset="0"/>
              </a:rPr>
              <a:t> Planning your writing.</a:t>
            </a:r>
          </a:p>
          <a:p>
            <a:endParaRPr lang="en-GB" sz="2800" dirty="0">
              <a:solidFill>
                <a:schemeClr val="bg1"/>
              </a:solidFill>
              <a:latin typeface="Arial" panose="020B0604020202020204" pitchFamily="34" charset="0"/>
              <a:cs typeface="Arial" panose="020B0604020202020204" pitchFamily="34" charset="0"/>
            </a:endParaRPr>
          </a:p>
          <a:p>
            <a:r>
              <a:rPr lang="en-GB" sz="2800" dirty="0">
                <a:solidFill>
                  <a:schemeClr val="bg1"/>
                </a:solidFill>
                <a:latin typeface="Arial" panose="020B0604020202020204" pitchFamily="34" charset="0"/>
                <a:cs typeface="Arial" panose="020B0604020202020204" pitchFamily="34" charset="0"/>
              </a:rPr>
              <a:t> Proofreading.</a:t>
            </a:r>
          </a:p>
          <a:p>
            <a:pPr marL="285750" indent="-285750">
              <a:buFont typeface="Wingdings" panose="05000000000000000000" pitchFamily="2" charset="2"/>
              <a:buChar char="q"/>
            </a:pPr>
            <a:endParaRPr lang="en-GB" sz="2800" dirty="0">
              <a:solidFill>
                <a:schemeClr val="bg1"/>
              </a:solidFill>
              <a:latin typeface="Arial" panose="020B0604020202020204" pitchFamily="34" charset="0"/>
              <a:cs typeface="Arial" panose="020B0604020202020204" pitchFamily="34" charset="0"/>
            </a:endParaRPr>
          </a:p>
          <a:p>
            <a:r>
              <a:rPr lang="en-GB" sz="2800" dirty="0">
                <a:solidFill>
                  <a:schemeClr val="bg1"/>
                </a:solidFill>
                <a:latin typeface="Arial" panose="020B0604020202020204" pitchFamily="34" charset="0"/>
                <a:cs typeface="Arial" panose="020B0604020202020204" pitchFamily="34" charset="0"/>
              </a:rPr>
              <a:t> Reports.</a:t>
            </a:r>
          </a:p>
          <a:p>
            <a:endParaRPr lang="en-GB" sz="2800" dirty="0">
              <a:solidFill>
                <a:schemeClr val="bg1"/>
              </a:solidFill>
              <a:latin typeface="Arial" panose="020B0604020202020204" pitchFamily="34" charset="0"/>
              <a:cs typeface="Arial" panose="020B0604020202020204" pitchFamily="34" charset="0"/>
            </a:endParaRPr>
          </a:p>
          <a:p>
            <a:r>
              <a:rPr lang="en-GB" sz="2800" dirty="0">
                <a:solidFill>
                  <a:schemeClr val="bg1"/>
                </a:solidFill>
                <a:latin typeface="Arial" panose="020B0604020202020204" pitchFamily="34" charset="0"/>
                <a:cs typeface="Arial" panose="020B0604020202020204" pitchFamily="34" charset="0"/>
              </a:rPr>
              <a:t> Contributing to a web forum.</a:t>
            </a:r>
          </a:p>
          <a:p>
            <a:pPr marL="285750" indent="-285750">
              <a:buFont typeface="Wingdings" panose="05000000000000000000" pitchFamily="2" charset="2"/>
              <a:buChar char="q"/>
            </a:pPr>
            <a:endParaRPr lang="en-GB" sz="2400" dirty="0">
              <a:solidFill>
                <a:prstClr val="black"/>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GB" sz="2400" dirty="0">
              <a:solidFill>
                <a:prstClr val="black"/>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GB" sz="2400" dirty="0">
              <a:solidFill>
                <a:prstClr val="black"/>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GB"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265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4" name="Rectangle 13">
            <a:extLst>
              <a:ext uri="{FF2B5EF4-FFF2-40B4-BE49-F238E27FC236}">
                <a16:creationId xmlns:a16="http://schemas.microsoft.com/office/drawing/2014/main" id="{CB73C468-D875-4A8E-A540-E43BF8232D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29DA50-1C41-437F-84DC-9B84F81A47BB}"/>
              </a:ext>
            </a:extLst>
          </p:cNvPr>
          <p:cNvSpPr>
            <a:spLocks noGrp="1"/>
          </p:cNvSpPr>
          <p:nvPr>
            <p:ph type="title"/>
          </p:nvPr>
        </p:nvSpPr>
        <p:spPr>
          <a:xfrm>
            <a:off x="6302891" y="634029"/>
            <a:ext cx="5614289" cy="1382588"/>
          </a:xfrm>
        </p:spPr>
        <p:txBody>
          <a:bodyPr vert="horz" lIns="91440" tIns="45720" rIns="91440" bIns="45720" rtlCol="0" anchor="b">
            <a:normAutofit/>
          </a:bodyPr>
          <a:lstStyle/>
          <a:p>
            <a:pPr algn="ctr"/>
            <a:r>
              <a:rPr lang="en-US" sz="6600" b="1" cap="all" dirty="0">
                <a:latin typeface="Arial" panose="020B0604020202020204" pitchFamily="34" charset="0"/>
                <a:cs typeface="Arial" panose="020B0604020202020204" pitchFamily="34" charset="0"/>
              </a:rPr>
              <a:t>Century…</a:t>
            </a:r>
          </a:p>
        </p:txBody>
      </p:sp>
      <p:sp>
        <p:nvSpPr>
          <p:cNvPr id="3" name="Content Placeholder 2">
            <a:extLst>
              <a:ext uri="{FF2B5EF4-FFF2-40B4-BE49-F238E27FC236}">
                <a16:creationId xmlns:a16="http://schemas.microsoft.com/office/drawing/2014/main" id="{10C8ED72-D7D2-45CB-851C-0E147F737DBA}"/>
              </a:ext>
            </a:extLst>
          </p:cNvPr>
          <p:cNvSpPr>
            <a:spLocks noGrp="1"/>
          </p:cNvSpPr>
          <p:nvPr>
            <p:ph idx="1"/>
          </p:nvPr>
        </p:nvSpPr>
        <p:spPr>
          <a:xfrm>
            <a:off x="6640899" y="2650646"/>
            <a:ext cx="5066419" cy="3573325"/>
          </a:xfrm>
        </p:spPr>
        <p:txBody>
          <a:bodyPr vert="horz" lIns="91440" tIns="45720" rIns="91440" bIns="45720" rtlCol="0">
            <a:normAutofit/>
          </a:bodyPr>
          <a:lstStyle/>
          <a:p>
            <a:pPr marL="0" indent="0" algn="ctr">
              <a:lnSpc>
                <a:spcPct val="100000"/>
              </a:lnSpc>
              <a:spcBef>
                <a:spcPts val="0"/>
              </a:spcBef>
              <a:spcAft>
                <a:spcPts val="0"/>
              </a:spcAft>
              <a:buNone/>
            </a:pPr>
            <a:r>
              <a:rPr kumimoji="0" lang="en-US" sz="2800" b="1"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Week 6 </a:t>
            </a:r>
            <a:r>
              <a:rPr kumimoji="0" lang="en-US"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assignments on Century: </a:t>
            </a:r>
          </a:p>
          <a:p>
            <a:pPr marL="0" indent="0" algn="ctr">
              <a:lnSpc>
                <a:spcPct val="100000"/>
              </a:lnSpc>
              <a:spcBef>
                <a:spcPts val="0"/>
              </a:spcBef>
              <a:spcAft>
                <a:spcPts val="0"/>
              </a:spcAft>
              <a:buNone/>
            </a:pPr>
            <a:endParaRPr lang="en-US" sz="2800" dirty="0">
              <a:solidFill>
                <a:srgbClr val="191B0E"/>
              </a:solidFill>
              <a:latin typeface="Arial" panose="020B0604020202020204" pitchFamily="34" charset="0"/>
              <a:cs typeface="Arial" panose="020B0604020202020204" pitchFamily="34" charset="0"/>
            </a:endParaRPr>
          </a:p>
          <a:p>
            <a:pPr marL="0" indent="0" algn="ctr">
              <a:lnSpc>
                <a:spcPct val="100000"/>
              </a:lnSpc>
              <a:spcBef>
                <a:spcPts val="0"/>
              </a:spcBef>
              <a:spcAft>
                <a:spcPts val="0"/>
              </a:spcAft>
              <a:buNone/>
            </a:pPr>
            <a:endParaRPr lang="en-US" sz="2800" dirty="0">
              <a:solidFill>
                <a:srgbClr val="191B0E"/>
              </a:solidFill>
              <a:latin typeface="Arial" panose="020B0604020202020204" pitchFamily="34" charset="0"/>
              <a:cs typeface="Arial" panose="020B0604020202020204" pitchFamily="34" charset="0"/>
            </a:endParaRPr>
          </a:p>
          <a:p>
            <a:pPr>
              <a:lnSpc>
                <a:spcPct val="112000"/>
              </a:lnSpc>
              <a:spcBef>
                <a:spcPts val="0"/>
              </a:spcBef>
              <a:spcAft>
                <a:spcPts val="600"/>
              </a:spcAft>
            </a:pPr>
            <a:r>
              <a:rPr kumimoji="0" lang="en-US"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Continue with pathway. </a:t>
            </a:r>
          </a:p>
          <a:p>
            <a:pPr marL="0" indent="0" algn="ctr">
              <a:lnSpc>
                <a:spcPct val="112000"/>
              </a:lnSpc>
              <a:spcBef>
                <a:spcPts val="0"/>
              </a:spcBef>
              <a:spcAft>
                <a:spcPts val="600"/>
              </a:spcAft>
              <a:buNone/>
            </a:pPr>
            <a:endParaRPr lang="en-US" sz="2400" dirty="0">
              <a:latin typeface="Arial" panose="020B0604020202020204" pitchFamily="34" charset="0"/>
              <a:cs typeface="Arial" panose="020B0604020202020204" pitchFamily="34" charset="0"/>
            </a:endParaRPr>
          </a:p>
        </p:txBody>
      </p:sp>
      <p:sp>
        <p:nvSpPr>
          <p:cNvPr id="16" name="Freeform 6">
            <a:extLst>
              <a:ext uri="{FF2B5EF4-FFF2-40B4-BE49-F238E27FC236}">
                <a16:creationId xmlns:a16="http://schemas.microsoft.com/office/drawing/2014/main" id="{B4734F2F-19FC-4D35-9BDE-5CEAD57D9B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27878"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8" name="Freeform 6">
            <a:extLst>
              <a:ext uri="{FF2B5EF4-FFF2-40B4-BE49-F238E27FC236}">
                <a16:creationId xmlns:a16="http://schemas.microsoft.com/office/drawing/2014/main" id="{D97A8A26-FD96-4968-A34A-727382AC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5" name="Picture 4" descr="Icon&#10;&#10;Description automatically generated">
            <a:extLst>
              <a:ext uri="{FF2B5EF4-FFF2-40B4-BE49-F238E27FC236}">
                <a16:creationId xmlns:a16="http://schemas.microsoft.com/office/drawing/2014/main" id="{A6F01DE7-9B20-45A4-B745-36EAC2EAFCB9}"/>
              </a:ext>
            </a:extLst>
          </p:cNvPr>
          <p:cNvPicPr>
            <a:picLocks noChangeAspect="1"/>
          </p:cNvPicPr>
          <p:nvPr/>
        </p:nvPicPr>
        <p:blipFill>
          <a:blip r:embed="rId2"/>
          <a:stretch>
            <a:fillRect/>
          </a:stretch>
        </p:blipFill>
        <p:spPr>
          <a:xfrm>
            <a:off x="1371403" y="1425173"/>
            <a:ext cx="4207669" cy="4207669"/>
          </a:xfrm>
          <a:prstGeom prst="rect">
            <a:avLst/>
          </a:prstGeom>
        </p:spPr>
      </p:pic>
    </p:spTree>
    <p:extLst>
      <p:ext uri="{BB962C8B-B14F-4D97-AF65-F5344CB8AC3E}">
        <p14:creationId xmlns:p14="http://schemas.microsoft.com/office/powerpoint/2010/main" val="1994298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F79084-E805-48DA-8EAC-CD5FD493E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descr="Text, whiteboard&#10;&#10;Description automatically generated">
            <a:extLst>
              <a:ext uri="{FF2B5EF4-FFF2-40B4-BE49-F238E27FC236}">
                <a16:creationId xmlns:a16="http://schemas.microsoft.com/office/drawing/2014/main" id="{874E51E1-42BF-789F-025A-62FCA2F71685}"/>
              </a:ext>
            </a:extLst>
          </p:cNvPr>
          <p:cNvPicPr>
            <a:picLocks noChangeAspect="1"/>
          </p:cNvPicPr>
          <p:nvPr/>
        </p:nvPicPr>
        <p:blipFill rotWithShape="1">
          <a:blip r:embed="rId2"/>
          <a:srcRect t="8315" b="7416"/>
          <a:stretch/>
        </p:blipFill>
        <p:spPr>
          <a:xfrm>
            <a:off x="20" y="10"/>
            <a:ext cx="12191980" cy="6857990"/>
          </a:xfrm>
          <a:prstGeom prst="rect">
            <a:avLst/>
          </a:prstGeom>
        </p:spPr>
      </p:pic>
    </p:spTree>
    <p:extLst>
      <p:ext uri="{BB962C8B-B14F-4D97-AF65-F5344CB8AC3E}">
        <p14:creationId xmlns:p14="http://schemas.microsoft.com/office/powerpoint/2010/main" val="168052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0E367-DC58-477B-B6E8-C4CFDBA39EF5}"/>
              </a:ext>
            </a:extLst>
          </p:cNvPr>
          <p:cNvSpPr>
            <a:spLocks noGrp="1"/>
          </p:cNvSpPr>
          <p:nvPr>
            <p:ph type="title"/>
          </p:nvPr>
        </p:nvSpPr>
        <p:spPr>
          <a:xfrm>
            <a:off x="7215266" y="841357"/>
            <a:ext cx="4457075" cy="679054"/>
          </a:xfrm>
        </p:spPr>
        <p:txBody>
          <a:bodyPr anchor="b">
            <a:noAutofit/>
          </a:bodyPr>
          <a:lstStyle/>
          <a:p>
            <a:pPr algn="ctr"/>
            <a:r>
              <a:rPr lang="en-GB" sz="3200" dirty="0">
                <a:latin typeface="Arial" panose="020B0604020202020204" pitchFamily="34" charset="0"/>
                <a:cs typeface="Arial" panose="020B0604020202020204" pitchFamily="34" charset="0"/>
              </a:rPr>
              <a:t>Learning</a:t>
            </a:r>
            <a:r>
              <a:rPr lang="en-GB" sz="2800" dirty="0">
                <a:latin typeface="Arial" panose="020B0604020202020204" pitchFamily="34" charset="0"/>
                <a:cs typeface="Arial" panose="020B0604020202020204" pitchFamily="34" charset="0"/>
              </a:rPr>
              <a:t> </a:t>
            </a:r>
            <a:r>
              <a:rPr lang="en-GB" sz="3200" dirty="0">
                <a:latin typeface="Arial" panose="020B0604020202020204" pitchFamily="34" charset="0"/>
                <a:cs typeface="Arial" panose="020B0604020202020204" pitchFamily="34" charset="0"/>
              </a:rPr>
              <a:t>outcomes this week:</a:t>
            </a:r>
            <a:endParaRPr lang="en-GB" sz="2800" dirty="0">
              <a:latin typeface="Arial" panose="020B0604020202020204" pitchFamily="34" charset="0"/>
              <a:cs typeface="Arial" panose="020B0604020202020204" pitchFamily="34" charset="0"/>
            </a:endParaRPr>
          </a:p>
        </p:txBody>
      </p:sp>
      <p:pic>
        <p:nvPicPr>
          <p:cNvPr id="5" name="Picture 4" descr="A picture containing diagram&#10;&#10;Description automatically generated">
            <a:extLst>
              <a:ext uri="{FF2B5EF4-FFF2-40B4-BE49-F238E27FC236}">
                <a16:creationId xmlns:a16="http://schemas.microsoft.com/office/drawing/2014/main" id="{7EFF42AD-C3AB-401E-A5EE-1098CA816223}"/>
              </a:ext>
            </a:extLst>
          </p:cNvPr>
          <p:cNvPicPr>
            <a:picLocks noChangeAspect="1"/>
          </p:cNvPicPr>
          <p:nvPr/>
        </p:nvPicPr>
        <p:blipFill rotWithShape="1">
          <a:blip r:embed="rId2"/>
          <a:srcRect b="9705"/>
          <a:stretch/>
        </p:blipFill>
        <p:spPr>
          <a:xfrm>
            <a:off x="634275" y="841357"/>
            <a:ext cx="6156269" cy="5385148"/>
          </a:xfrm>
          <a:prstGeom prst="rect">
            <a:avLst/>
          </a:prstGeom>
        </p:spPr>
      </p:pic>
      <p:sp>
        <p:nvSpPr>
          <p:cNvPr id="3" name="Content Placeholder 2">
            <a:extLst>
              <a:ext uri="{FF2B5EF4-FFF2-40B4-BE49-F238E27FC236}">
                <a16:creationId xmlns:a16="http://schemas.microsoft.com/office/drawing/2014/main" id="{1FD91775-E5F2-4A48-A503-B9E1A45B98F0}"/>
              </a:ext>
            </a:extLst>
          </p:cNvPr>
          <p:cNvSpPr>
            <a:spLocks noGrp="1"/>
          </p:cNvSpPr>
          <p:nvPr>
            <p:ph idx="1"/>
          </p:nvPr>
        </p:nvSpPr>
        <p:spPr>
          <a:xfrm>
            <a:off x="7215266" y="1888760"/>
            <a:ext cx="4701914" cy="4337745"/>
          </a:xfrm>
        </p:spPr>
        <p:txBody>
          <a:bodyPr>
            <a:normAutofit/>
          </a:bodyPr>
          <a:lstStyle/>
          <a:p>
            <a:pPr marL="0" indent="0">
              <a:buNone/>
            </a:pPr>
            <a:endParaRPr lang="en-GB" sz="1600" dirty="0"/>
          </a:p>
          <a:p>
            <a:pPr marL="0" indent="0">
              <a:buNone/>
            </a:pPr>
            <a:r>
              <a:rPr lang="en-GB" sz="2400" dirty="0">
                <a:latin typeface="Arial" panose="020B0604020202020204" pitchFamily="34" charset="0"/>
                <a:cs typeface="Arial" panose="020B0604020202020204" pitchFamily="34" charset="0"/>
              </a:rPr>
              <a:t>Punctuation &amp; Grammar.</a:t>
            </a:r>
          </a:p>
          <a:p>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Punctuation &amp; Grammar tasks.</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Word Classes.</a:t>
            </a:r>
          </a:p>
          <a:p>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Word Class Tasks.</a:t>
            </a:r>
          </a:p>
          <a:p>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714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DEFAF-24E0-AD86-F0D9-B244876B43B7}"/>
              </a:ext>
            </a:extLst>
          </p:cNvPr>
          <p:cNvSpPr>
            <a:spLocks noGrp="1"/>
          </p:cNvSpPr>
          <p:nvPr>
            <p:ph type="title"/>
          </p:nvPr>
        </p:nvSpPr>
        <p:spPr>
          <a:xfrm>
            <a:off x="1371600" y="329784"/>
            <a:ext cx="9601200" cy="1034321"/>
          </a:xfrm>
        </p:spPr>
        <p:txBody>
          <a:bodyPr>
            <a:normAutofit/>
          </a:bodyPr>
          <a:lstStyle/>
          <a:p>
            <a:pPr algn="ctr"/>
            <a:r>
              <a:rPr lang="en-GB" sz="4800" dirty="0">
                <a:solidFill>
                  <a:schemeClr val="bg1"/>
                </a:solidFill>
                <a:latin typeface="Arial" panose="020B0604020202020204" pitchFamily="34" charset="0"/>
                <a:cs typeface="Arial" panose="020B0604020202020204" pitchFamily="34" charset="0"/>
              </a:rPr>
              <a:t>Punctuation &amp; Grammar…</a:t>
            </a:r>
          </a:p>
        </p:txBody>
      </p:sp>
      <p:sp>
        <p:nvSpPr>
          <p:cNvPr id="3" name="Content Placeholder 2">
            <a:extLst>
              <a:ext uri="{FF2B5EF4-FFF2-40B4-BE49-F238E27FC236}">
                <a16:creationId xmlns:a16="http://schemas.microsoft.com/office/drawing/2014/main" id="{B8BBF43B-8A4F-1F0A-8418-653DEB27A94D}"/>
              </a:ext>
            </a:extLst>
          </p:cNvPr>
          <p:cNvSpPr>
            <a:spLocks noGrp="1"/>
          </p:cNvSpPr>
          <p:nvPr>
            <p:ph idx="1"/>
          </p:nvPr>
        </p:nvSpPr>
        <p:spPr>
          <a:xfrm>
            <a:off x="1371600" y="1364105"/>
            <a:ext cx="9525000" cy="619380"/>
          </a:xfrm>
        </p:spPr>
        <p:txBody>
          <a:bodyPr>
            <a:normAutofit/>
          </a:bodyPr>
          <a:lstStyle/>
          <a:p>
            <a:pPr marL="0" indent="0">
              <a:buNone/>
            </a:pPr>
            <a:r>
              <a:rPr lang="en-GB" sz="2400" dirty="0">
                <a:solidFill>
                  <a:schemeClr val="bg1"/>
                </a:solidFill>
                <a:latin typeface="Arial" panose="020B0604020202020204" pitchFamily="34" charset="0"/>
                <a:cs typeface="Arial" panose="020B0604020202020204" pitchFamily="34" charset="0"/>
              </a:rPr>
              <a:t>The most common punctuation marks in English are:</a:t>
            </a:r>
          </a:p>
          <a:p>
            <a:pPr marL="0" indent="0" algn="ctr">
              <a:buNone/>
            </a:pPr>
            <a:endParaRPr lang="en-GB"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979CE72-FE0E-0497-41C0-4073EA690820}"/>
              </a:ext>
            </a:extLst>
          </p:cNvPr>
          <p:cNvSpPr txBox="1"/>
          <p:nvPr/>
        </p:nvSpPr>
        <p:spPr>
          <a:xfrm>
            <a:off x="1371600" y="2233533"/>
            <a:ext cx="2323475" cy="461665"/>
          </a:xfrm>
          <a:prstGeom prst="rect">
            <a:avLst/>
          </a:prstGeom>
          <a:noFill/>
        </p:spPr>
        <p:txBody>
          <a:bodyPr wrap="square" rtlCol="0">
            <a:spAutoFit/>
          </a:bodyPr>
          <a:lstStyle/>
          <a:p>
            <a:r>
              <a:rPr lang="en-GB" sz="2400" dirty="0">
                <a:solidFill>
                  <a:srgbClr val="FFFF00"/>
                </a:solidFill>
                <a:latin typeface="Arial" panose="020B0604020202020204" pitchFamily="34" charset="0"/>
                <a:cs typeface="Arial" panose="020B0604020202020204" pitchFamily="34" charset="0"/>
              </a:rPr>
              <a:t>Capital letters</a:t>
            </a:r>
          </a:p>
        </p:txBody>
      </p:sp>
      <p:sp>
        <p:nvSpPr>
          <p:cNvPr id="6" name="TextBox 5">
            <a:extLst>
              <a:ext uri="{FF2B5EF4-FFF2-40B4-BE49-F238E27FC236}">
                <a16:creationId xmlns:a16="http://schemas.microsoft.com/office/drawing/2014/main" id="{A43259EC-1667-94D0-6129-9CAFDABC278D}"/>
              </a:ext>
            </a:extLst>
          </p:cNvPr>
          <p:cNvSpPr txBox="1"/>
          <p:nvPr/>
        </p:nvSpPr>
        <p:spPr>
          <a:xfrm>
            <a:off x="4062335" y="2233532"/>
            <a:ext cx="2503357" cy="461665"/>
          </a:xfrm>
          <a:prstGeom prst="rect">
            <a:avLst/>
          </a:prstGeom>
          <a:noFill/>
        </p:spPr>
        <p:txBody>
          <a:bodyPr wrap="square" rtlCol="0">
            <a:spAutoFit/>
          </a:bodyPr>
          <a:lstStyle/>
          <a:p>
            <a:r>
              <a:rPr lang="en-GB" sz="2400" dirty="0">
                <a:solidFill>
                  <a:srgbClr val="FFFF00"/>
                </a:solidFill>
                <a:latin typeface="Arial" panose="020B0604020202020204" pitchFamily="34" charset="0"/>
                <a:cs typeface="Arial" panose="020B0604020202020204" pitchFamily="34" charset="0"/>
              </a:rPr>
              <a:t>Full stops </a:t>
            </a:r>
          </a:p>
        </p:txBody>
      </p:sp>
      <p:sp>
        <p:nvSpPr>
          <p:cNvPr id="8" name="TextBox 7">
            <a:extLst>
              <a:ext uri="{FF2B5EF4-FFF2-40B4-BE49-F238E27FC236}">
                <a16:creationId xmlns:a16="http://schemas.microsoft.com/office/drawing/2014/main" id="{C11B08C9-B4C2-1C4E-72A2-69DD0E9E91F5}"/>
              </a:ext>
            </a:extLst>
          </p:cNvPr>
          <p:cNvSpPr txBox="1"/>
          <p:nvPr/>
        </p:nvSpPr>
        <p:spPr>
          <a:xfrm>
            <a:off x="6172200" y="2233530"/>
            <a:ext cx="2503357" cy="461665"/>
          </a:xfrm>
          <a:prstGeom prst="rect">
            <a:avLst/>
          </a:prstGeom>
          <a:noFill/>
        </p:spPr>
        <p:txBody>
          <a:bodyPr wrap="square" rtlCol="0">
            <a:spAutoFit/>
          </a:bodyPr>
          <a:lstStyle/>
          <a:p>
            <a:r>
              <a:rPr lang="en-GB" sz="2400" dirty="0">
                <a:solidFill>
                  <a:srgbClr val="FFFF00"/>
                </a:solidFill>
                <a:latin typeface="Arial" panose="020B0604020202020204" pitchFamily="34" charset="0"/>
                <a:cs typeface="Arial" panose="020B0604020202020204" pitchFamily="34" charset="0"/>
              </a:rPr>
              <a:t>Question marks</a:t>
            </a:r>
          </a:p>
        </p:txBody>
      </p:sp>
      <p:sp>
        <p:nvSpPr>
          <p:cNvPr id="9" name="TextBox 8">
            <a:extLst>
              <a:ext uri="{FF2B5EF4-FFF2-40B4-BE49-F238E27FC236}">
                <a16:creationId xmlns:a16="http://schemas.microsoft.com/office/drawing/2014/main" id="{3910CFDC-E8B4-B336-4D18-59747B23C1EB}"/>
              </a:ext>
            </a:extLst>
          </p:cNvPr>
          <p:cNvSpPr txBox="1"/>
          <p:nvPr/>
        </p:nvSpPr>
        <p:spPr>
          <a:xfrm>
            <a:off x="8862937" y="2233530"/>
            <a:ext cx="1480278" cy="461665"/>
          </a:xfrm>
          <a:prstGeom prst="rect">
            <a:avLst/>
          </a:prstGeom>
          <a:noFill/>
        </p:spPr>
        <p:txBody>
          <a:bodyPr wrap="square" rtlCol="0">
            <a:spAutoFit/>
          </a:bodyPr>
          <a:lstStyle/>
          <a:p>
            <a:r>
              <a:rPr lang="en-GB" sz="2400" dirty="0">
                <a:solidFill>
                  <a:srgbClr val="FFFF00"/>
                </a:solidFill>
                <a:latin typeface="Arial" panose="020B0604020202020204" pitchFamily="34" charset="0"/>
                <a:cs typeface="Arial" panose="020B0604020202020204" pitchFamily="34" charset="0"/>
              </a:rPr>
              <a:t>Commas</a:t>
            </a:r>
            <a:r>
              <a:rPr lang="en-GB" sz="2400" dirty="0">
                <a:solidFill>
                  <a:srgbClr val="002060"/>
                </a:solidFill>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9D61987B-FFBD-31B8-CC4D-FAD4E1D3A47D}"/>
              </a:ext>
            </a:extLst>
          </p:cNvPr>
          <p:cNvSpPr txBox="1"/>
          <p:nvPr/>
        </p:nvSpPr>
        <p:spPr>
          <a:xfrm>
            <a:off x="10530595" y="2248516"/>
            <a:ext cx="1244185" cy="461665"/>
          </a:xfrm>
          <a:prstGeom prst="rect">
            <a:avLst/>
          </a:prstGeom>
          <a:noFill/>
        </p:spPr>
        <p:txBody>
          <a:bodyPr wrap="square" rtlCol="0">
            <a:spAutoFit/>
          </a:bodyPr>
          <a:lstStyle/>
          <a:p>
            <a:r>
              <a:rPr lang="en-GB" sz="2400" dirty="0">
                <a:solidFill>
                  <a:srgbClr val="FFFF00"/>
                </a:solidFill>
                <a:latin typeface="Arial" panose="020B0604020202020204" pitchFamily="34" charset="0"/>
                <a:cs typeface="Arial" panose="020B0604020202020204" pitchFamily="34" charset="0"/>
              </a:rPr>
              <a:t>Colons</a:t>
            </a:r>
            <a:r>
              <a:rPr lang="en-GB" sz="2400" dirty="0">
                <a:solidFill>
                  <a:srgbClr val="002060"/>
                </a:solidFill>
                <a:latin typeface="Arial" panose="020B0604020202020204" pitchFamily="34" charset="0"/>
                <a:cs typeface="Arial" panose="020B0604020202020204" pitchFamily="34" charset="0"/>
              </a:rPr>
              <a:t> </a:t>
            </a:r>
          </a:p>
        </p:txBody>
      </p:sp>
      <p:sp>
        <p:nvSpPr>
          <p:cNvPr id="11" name="TextBox 10">
            <a:extLst>
              <a:ext uri="{FF2B5EF4-FFF2-40B4-BE49-F238E27FC236}">
                <a16:creationId xmlns:a16="http://schemas.microsoft.com/office/drawing/2014/main" id="{1EFBE40A-36C7-A6FD-BAA4-0EEC0D829F97}"/>
              </a:ext>
            </a:extLst>
          </p:cNvPr>
          <p:cNvSpPr txBox="1"/>
          <p:nvPr/>
        </p:nvSpPr>
        <p:spPr>
          <a:xfrm>
            <a:off x="2573940" y="2827157"/>
            <a:ext cx="1993692" cy="461665"/>
          </a:xfrm>
          <a:prstGeom prst="rect">
            <a:avLst/>
          </a:prstGeom>
          <a:noFill/>
        </p:spPr>
        <p:txBody>
          <a:bodyPr wrap="square" rtlCol="0">
            <a:spAutoFit/>
          </a:bodyPr>
          <a:lstStyle/>
          <a:p>
            <a:r>
              <a:rPr lang="en-GB" sz="2400" dirty="0">
                <a:solidFill>
                  <a:srgbClr val="FFFF00"/>
                </a:solidFill>
                <a:latin typeface="Arial" panose="020B0604020202020204" pitchFamily="34" charset="0"/>
                <a:cs typeface="Arial" panose="020B0604020202020204" pitchFamily="34" charset="0"/>
              </a:rPr>
              <a:t>Semi-colons</a:t>
            </a:r>
          </a:p>
        </p:txBody>
      </p:sp>
      <p:sp>
        <p:nvSpPr>
          <p:cNvPr id="12" name="TextBox 11">
            <a:extLst>
              <a:ext uri="{FF2B5EF4-FFF2-40B4-BE49-F238E27FC236}">
                <a16:creationId xmlns:a16="http://schemas.microsoft.com/office/drawing/2014/main" id="{37A3AE7C-29F0-D4E3-B524-1C3BE5AD41B8}"/>
              </a:ext>
            </a:extLst>
          </p:cNvPr>
          <p:cNvSpPr txBox="1"/>
          <p:nvPr/>
        </p:nvSpPr>
        <p:spPr>
          <a:xfrm>
            <a:off x="5314013" y="2827157"/>
            <a:ext cx="2833142" cy="461665"/>
          </a:xfrm>
          <a:prstGeom prst="rect">
            <a:avLst/>
          </a:prstGeom>
          <a:noFill/>
        </p:spPr>
        <p:txBody>
          <a:bodyPr wrap="square" rtlCol="0">
            <a:spAutoFit/>
          </a:bodyPr>
          <a:lstStyle/>
          <a:p>
            <a:r>
              <a:rPr lang="en-GB" sz="2400" dirty="0">
                <a:solidFill>
                  <a:srgbClr val="FFFF00"/>
                </a:solidFill>
                <a:latin typeface="Arial" panose="020B0604020202020204" pitchFamily="34" charset="0"/>
                <a:cs typeface="Arial" panose="020B0604020202020204" pitchFamily="34" charset="0"/>
              </a:rPr>
              <a:t>Exclamation marks </a:t>
            </a:r>
          </a:p>
        </p:txBody>
      </p:sp>
      <p:sp>
        <p:nvSpPr>
          <p:cNvPr id="13" name="TextBox 12">
            <a:extLst>
              <a:ext uri="{FF2B5EF4-FFF2-40B4-BE49-F238E27FC236}">
                <a16:creationId xmlns:a16="http://schemas.microsoft.com/office/drawing/2014/main" id="{E65BDC85-5E7E-AA92-1CAF-70769274FD4B}"/>
              </a:ext>
            </a:extLst>
          </p:cNvPr>
          <p:cNvSpPr txBox="1"/>
          <p:nvPr/>
        </p:nvSpPr>
        <p:spPr>
          <a:xfrm>
            <a:off x="9001603" y="2827157"/>
            <a:ext cx="2833143" cy="461665"/>
          </a:xfrm>
          <a:prstGeom prst="rect">
            <a:avLst/>
          </a:prstGeom>
          <a:noFill/>
        </p:spPr>
        <p:txBody>
          <a:bodyPr wrap="square" rtlCol="0">
            <a:spAutoFit/>
          </a:bodyPr>
          <a:lstStyle/>
          <a:p>
            <a:r>
              <a:rPr lang="en-GB" sz="2400" dirty="0">
                <a:solidFill>
                  <a:srgbClr val="FFFF00"/>
                </a:solidFill>
                <a:latin typeface="Arial" panose="020B0604020202020204" pitchFamily="34" charset="0"/>
                <a:cs typeface="Arial" panose="020B0604020202020204" pitchFamily="34" charset="0"/>
              </a:rPr>
              <a:t>Quotation marks</a:t>
            </a:r>
          </a:p>
        </p:txBody>
      </p:sp>
      <p:sp>
        <p:nvSpPr>
          <p:cNvPr id="14" name="TextBox 13">
            <a:extLst>
              <a:ext uri="{FF2B5EF4-FFF2-40B4-BE49-F238E27FC236}">
                <a16:creationId xmlns:a16="http://schemas.microsoft.com/office/drawing/2014/main" id="{0F6A4216-0944-C1B4-428F-73EA12AB93F4}"/>
              </a:ext>
            </a:extLst>
          </p:cNvPr>
          <p:cNvSpPr txBox="1"/>
          <p:nvPr/>
        </p:nvSpPr>
        <p:spPr>
          <a:xfrm>
            <a:off x="1371601" y="3441680"/>
            <a:ext cx="10152088" cy="3416320"/>
          </a:xfrm>
          <a:prstGeom prst="rect">
            <a:avLst/>
          </a:prstGeom>
          <a:noFill/>
        </p:spPr>
        <p:txBody>
          <a:bodyPr wrap="square" rtlCol="0">
            <a:spAutoFit/>
          </a:bodyPr>
          <a:lstStyle/>
          <a:p>
            <a:r>
              <a:rPr lang="en-GB" sz="2400" dirty="0">
                <a:solidFill>
                  <a:schemeClr val="bg1"/>
                </a:solidFill>
                <a:latin typeface="Arial" panose="020B0604020202020204" pitchFamily="34" charset="0"/>
                <a:cs typeface="Arial" panose="020B0604020202020204" pitchFamily="34" charset="0"/>
              </a:rPr>
              <a:t>When we speak, we use </a:t>
            </a:r>
            <a:r>
              <a:rPr lang="en-GB" sz="2400" b="1" dirty="0">
                <a:solidFill>
                  <a:schemeClr val="bg1"/>
                </a:solidFill>
                <a:latin typeface="Arial" panose="020B0604020202020204" pitchFamily="34" charset="0"/>
                <a:cs typeface="Arial" panose="020B0604020202020204" pitchFamily="34" charset="0"/>
              </a:rPr>
              <a:t>pauses </a:t>
            </a:r>
            <a:r>
              <a:rPr lang="en-GB" sz="2400" dirty="0">
                <a:solidFill>
                  <a:schemeClr val="bg1"/>
                </a:solidFill>
                <a:latin typeface="Arial" panose="020B0604020202020204" pitchFamily="34" charset="0"/>
                <a:cs typeface="Arial" panose="020B0604020202020204" pitchFamily="34" charset="0"/>
              </a:rPr>
              <a:t>and different pitches of the voice to make what we say clear.</a:t>
            </a:r>
          </a:p>
          <a:p>
            <a:endParaRPr lang="en-GB" sz="2400" dirty="0">
              <a:solidFill>
                <a:schemeClr val="bg1"/>
              </a:solidFill>
              <a:latin typeface="Arial" panose="020B0604020202020204" pitchFamily="34" charset="0"/>
              <a:cs typeface="Arial" panose="020B0604020202020204" pitchFamily="34" charset="0"/>
            </a:endParaRPr>
          </a:p>
          <a:p>
            <a:r>
              <a:rPr lang="en-GB" sz="2400" dirty="0">
                <a:solidFill>
                  <a:schemeClr val="bg1"/>
                </a:solidFill>
                <a:latin typeface="Arial" panose="020B0604020202020204" pitchFamily="34" charset="0"/>
                <a:cs typeface="Arial" panose="020B0604020202020204" pitchFamily="34" charset="0"/>
              </a:rPr>
              <a:t>Punctuation does the same thing in writing (makes it easier to read).</a:t>
            </a:r>
          </a:p>
          <a:p>
            <a:endParaRPr lang="en-GB" sz="2400" dirty="0">
              <a:solidFill>
                <a:schemeClr val="bg1"/>
              </a:solidFill>
              <a:latin typeface="Arial" panose="020B0604020202020204" pitchFamily="34" charset="0"/>
              <a:cs typeface="Arial" panose="020B0604020202020204" pitchFamily="34" charset="0"/>
            </a:endParaRPr>
          </a:p>
          <a:p>
            <a:r>
              <a:rPr lang="en-GB" sz="2400" b="1" dirty="0">
                <a:solidFill>
                  <a:schemeClr val="bg1"/>
                </a:solidFill>
                <a:latin typeface="Arial" panose="020B0604020202020204" pitchFamily="34" charset="0"/>
                <a:cs typeface="Arial" panose="020B0604020202020204" pitchFamily="34" charset="0"/>
              </a:rPr>
              <a:t>Capital letters </a:t>
            </a:r>
            <a:r>
              <a:rPr lang="en-GB" sz="2400" dirty="0">
                <a:solidFill>
                  <a:schemeClr val="bg1"/>
                </a:solidFill>
                <a:latin typeface="Arial" panose="020B0604020202020204" pitchFamily="34" charset="0"/>
                <a:cs typeface="Arial" panose="020B0604020202020204" pitchFamily="34" charset="0"/>
              </a:rPr>
              <a:t>are used to mark the beginning of a sentence.</a:t>
            </a:r>
          </a:p>
          <a:p>
            <a:endParaRPr lang="en-GB" sz="2400" b="1" dirty="0">
              <a:solidFill>
                <a:schemeClr val="bg1"/>
              </a:solidFill>
              <a:latin typeface="Arial" panose="020B0604020202020204" pitchFamily="34" charset="0"/>
              <a:cs typeface="Arial" panose="020B0604020202020204" pitchFamily="34" charset="0"/>
            </a:endParaRPr>
          </a:p>
          <a:p>
            <a:r>
              <a:rPr lang="en-GB" sz="2400" b="1" dirty="0">
                <a:solidFill>
                  <a:schemeClr val="bg1"/>
                </a:solidFill>
                <a:latin typeface="Arial" panose="020B0604020202020204" pitchFamily="34" charset="0"/>
                <a:cs typeface="Arial" panose="020B0604020202020204" pitchFamily="34" charset="0"/>
              </a:rPr>
              <a:t>Full stops </a:t>
            </a:r>
            <a:r>
              <a:rPr lang="en-GB" sz="2400" dirty="0">
                <a:solidFill>
                  <a:schemeClr val="bg1"/>
                </a:solidFill>
                <a:latin typeface="Arial" panose="020B0604020202020204" pitchFamily="34" charset="0"/>
                <a:cs typeface="Arial" panose="020B0604020202020204" pitchFamily="34" charset="0"/>
              </a:rPr>
              <a:t>are used to mark the end of a sentence.</a:t>
            </a:r>
            <a:endParaRPr lang="en-GB" sz="2400" b="1" dirty="0">
              <a:solidFill>
                <a:schemeClr val="bg1"/>
              </a:solidFill>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351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Text&#10;&#10;Description automatically generated">
            <a:extLst>
              <a:ext uri="{FF2B5EF4-FFF2-40B4-BE49-F238E27FC236}">
                <a16:creationId xmlns:a16="http://schemas.microsoft.com/office/drawing/2014/main" id="{586A274A-6CAF-2C4A-0325-A86B0953F209}"/>
              </a:ext>
            </a:extLst>
          </p:cNvPr>
          <p:cNvPicPr>
            <a:picLocks noChangeAspect="1"/>
          </p:cNvPicPr>
          <p:nvPr/>
        </p:nvPicPr>
        <p:blipFill>
          <a:blip r:embed="rId2"/>
          <a:stretch>
            <a:fillRect/>
          </a:stretch>
        </p:blipFill>
        <p:spPr>
          <a:xfrm>
            <a:off x="1038552" y="289957"/>
            <a:ext cx="4234238" cy="3600707"/>
          </a:xfrm>
          <a:prstGeom prst="rect">
            <a:avLst/>
          </a:prstGeom>
        </p:spPr>
      </p:pic>
      <p:sp>
        <p:nvSpPr>
          <p:cNvPr id="9" name="Content Placeholder 8">
            <a:extLst>
              <a:ext uri="{FF2B5EF4-FFF2-40B4-BE49-F238E27FC236}">
                <a16:creationId xmlns:a16="http://schemas.microsoft.com/office/drawing/2014/main" id="{6B338316-AECB-6860-F2FF-4B3146EBD554}"/>
              </a:ext>
            </a:extLst>
          </p:cNvPr>
          <p:cNvSpPr>
            <a:spLocks noGrp="1"/>
          </p:cNvSpPr>
          <p:nvPr>
            <p:ph idx="1"/>
          </p:nvPr>
        </p:nvSpPr>
        <p:spPr>
          <a:xfrm>
            <a:off x="5426439" y="404734"/>
            <a:ext cx="6580682" cy="3485931"/>
          </a:xfrm>
        </p:spPr>
        <p:txBody>
          <a:bodyPr>
            <a:normAutofit/>
          </a:bodyPr>
          <a:lstStyle/>
          <a:p>
            <a:pPr marL="0" indent="0" algn="ctr">
              <a:buNone/>
            </a:pPr>
            <a:r>
              <a:rPr lang="en-US" sz="2400" i="1" dirty="0">
                <a:solidFill>
                  <a:srgbClr val="FF0000"/>
                </a:solidFill>
                <a:latin typeface="Arial" panose="020B0604020202020204" pitchFamily="34" charset="0"/>
                <a:cs typeface="Arial" panose="020B0604020202020204" pitchFamily="34" charset="0"/>
              </a:rPr>
              <a:t>W</a:t>
            </a:r>
            <a:r>
              <a:rPr lang="en-US" sz="2400" i="1" dirty="0">
                <a:solidFill>
                  <a:schemeClr val="bg1"/>
                </a:solidFill>
                <a:latin typeface="Arial" panose="020B0604020202020204" pitchFamily="34" charset="0"/>
                <a:cs typeface="Arial" panose="020B0604020202020204" pitchFamily="34" charset="0"/>
              </a:rPr>
              <a:t>e went to </a:t>
            </a:r>
            <a:r>
              <a:rPr lang="en-US" sz="2400" i="1" dirty="0">
                <a:solidFill>
                  <a:srgbClr val="FF0000"/>
                </a:solidFill>
                <a:latin typeface="Arial" panose="020B0604020202020204" pitchFamily="34" charset="0"/>
                <a:cs typeface="Arial" panose="020B0604020202020204" pitchFamily="34" charset="0"/>
              </a:rPr>
              <a:t>C</a:t>
            </a:r>
            <a:r>
              <a:rPr lang="en-US" sz="2400" i="1" dirty="0">
                <a:solidFill>
                  <a:schemeClr val="bg1"/>
                </a:solidFill>
                <a:latin typeface="Arial" panose="020B0604020202020204" pitchFamily="34" charset="0"/>
                <a:cs typeface="Arial" panose="020B0604020202020204" pitchFamily="34" charset="0"/>
              </a:rPr>
              <a:t>ornwall last summer. </a:t>
            </a:r>
            <a:r>
              <a:rPr lang="en-US" sz="2400" i="1" dirty="0">
                <a:solidFill>
                  <a:srgbClr val="FF0000"/>
                </a:solidFill>
                <a:latin typeface="Arial" panose="020B0604020202020204" pitchFamily="34" charset="0"/>
                <a:cs typeface="Arial" panose="020B0604020202020204" pitchFamily="34" charset="0"/>
              </a:rPr>
              <a:t>W</a:t>
            </a:r>
            <a:r>
              <a:rPr lang="en-US" sz="2400" i="1" dirty="0">
                <a:solidFill>
                  <a:schemeClr val="bg1"/>
                </a:solidFill>
                <a:latin typeface="Arial" panose="020B0604020202020204" pitchFamily="34" charset="0"/>
                <a:cs typeface="Arial" panose="020B0604020202020204" pitchFamily="34" charset="0"/>
              </a:rPr>
              <a:t>e were really surprised that it was so easy to travel on the </a:t>
            </a:r>
            <a:r>
              <a:rPr lang="en-US" sz="2400" i="1" dirty="0">
                <a:solidFill>
                  <a:srgbClr val="FF0000"/>
                </a:solidFill>
                <a:latin typeface="Arial" panose="020B0604020202020204" pitchFamily="34" charset="0"/>
                <a:cs typeface="Arial" panose="020B0604020202020204" pitchFamily="34" charset="0"/>
              </a:rPr>
              <a:t>A</a:t>
            </a:r>
            <a:r>
              <a:rPr lang="en-US" sz="2400" i="1" dirty="0">
                <a:solidFill>
                  <a:schemeClr val="bg1"/>
                </a:solidFill>
                <a:latin typeface="Arial" panose="020B0604020202020204" pitchFamily="34" charset="0"/>
                <a:cs typeface="Arial" panose="020B0604020202020204" pitchFamily="34" charset="0"/>
              </a:rPr>
              <a:t>303. </a:t>
            </a:r>
          </a:p>
          <a:p>
            <a:pPr marL="0" indent="0">
              <a:buNone/>
            </a:pPr>
            <a:r>
              <a:rPr lang="en-US" sz="2400" dirty="0">
                <a:solidFill>
                  <a:schemeClr val="bg1"/>
                </a:solidFill>
                <a:latin typeface="Arial" panose="020B0604020202020204" pitchFamily="34" charset="0"/>
                <a:cs typeface="Arial" panose="020B0604020202020204" pitchFamily="34" charset="0"/>
              </a:rPr>
              <a:t>Capital letters - used at the beginning of </a:t>
            </a:r>
            <a:r>
              <a:rPr lang="en-US" sz="2400" b="1" dirty="0">
                <a:solidFill>
                  <a:schemeClr val="bg1"/>
                </a:solidFill>
                <a:latin typeface="Arial" panose="020B0604020202020204" pitchFamily="34" charset="0"/>
                <a:cs typeface="Arial" panose="020B0604020202020204" pitchFamily="34" charset="0"/>
              </a:rPr>
              <a:t>proper nouns</a:t>
            </a:r>
            <a:r>
              <a:rPr lang="en-US" sz="2400" dirty="0">
                <a:solidFill>
                  <a:schemeClr val="bg1"/>
                </a:solidFill>
                <a:latin typeface="Arial" panose="020B0604020202020204" pitchFamily="34" charset="0"/>
                <a:cs typeface="Arial" panose="020B0604020202020204" pitchFamily="34" charset="0"/>
              </a:rPr>
              <a:t>. For example:</a:t>
            </a:r>
          </a:p>
          <a:p>
            <a:pPr marL="0" indent="0">
              <a:buNone/>
            </a:pPr>
            <a:endParaRPr lang="en-US" sz="2400" dirty="0">
              <a:solidFill>
                <a:srgbClr val="00B05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52F6855-A928-FA52-EDE8-F8EC6A35B9CC}"/>
              </a:ext>
            </a:extLst>
          </p:cNvPr>
          <p:cNvSpPr txBox="1"/>
          <p:nvPr/>
        </p:nvSpPr>
        <p:spPr>
          <a:xfrm>
            <a:off x="5426439" y="2855626"/>
            <a:ext cx="2107710" cy="400110"/>
          </a:xfrm>
          <a:prstGeom prst="rect">
            <a:avLst/>
          </a:prstGeom>
          <a:noFill/>
        </p:spPr>
        <p:txBody>
          <a:bodyPr wrap="square" rtlCol="0">
            <a:spAutoFit/>
          </a:bodyPr>
          <a:lstStyle/>
          <a:p>
            <a:r>
              <a:rPr lang="en-GB" sz="2000" dirty="0">
                <a:solidFill>
                  <a:srgbClr val="0070C0"/>
                </a:solidFill>
                <a:latin typeface="Arial" panose="020B0604020202020204" pitchFamily="34" charset="0"/>
                <a:cs typeface="Arial" panose="020B0604020202020204" pitchFamily="34" charset="0"/>
              </a:rPr>
              <a:t>Personal names</a:t>
            </a:r>
          </a:p>
        </p:txBody>
      </p:sp>
      <p:sp>
        <p:nvSpPr>
          <p:cNvPr id="7" name="TextBox 6">
            <a:extLst>
              <a:ext uri="{FF2B5EF4-FFF2-40B4-BE49-F238E27FC236}">
                <a16:creationId xmlns:a16="http://schemas.microsoft.com/office/drawing/2014/main" id="{89A14711-14A5-8EC1-32D2-4F9C0335F28B}"/>
              </a:ext>
            </a:extLst>
          </p:cNvPr>
          <p:cNvSpPr txBox="1"/>
          <p:nvPr/>
        </p:nvSpPr>
        <p:spPr>
          <a:xfrm>
            <a:off x="7554757" y="2866868"/>
            <a:ext cx="1918742" cy="400110"/>
          </a:xfrm>
          <a:prstGeom prst="rect">
            <a:avLst/>
          </a:prstGeom>
          <a:noFill/>
        </p:spPr>
        <p:txBody>
          <a:bodyPr wrap="square" rtlCol="0">
            <a:spAutoFit/>
          </a:bodyPr>
          <a:lstStyle/>
          <a:p>
            <a:r>
              <a:rPr lang="en-GB" sz="2000" dirty="0">
                <a:solidFill>
                  <a:srgbClr val="0070C0"/>
                </a:solidFill>
                <a:latin typeface="Arial" panose="020B0604020202020204" pitchFamily="34" charset="0"/>
                <a:cs typeface="Arial" panose="020B0604020202020204" pitchFamily="34" charset="0"/>
              </a:rPr>
              <a:t>Personal titles</a:t>
            </a:r>
            <a:endParaRPr lang="en-GB" sz="2400" dirty="0">
              <a:solidFill>
                <a:srgbClr val="0070C0"/>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766DFA1-C3A2-A8EE-7E91-7EEE6454F532}"/>
              </a:ext>
            </a:extLst>
          </p:cNvPr>
          <p:cNvSpPr txBox="1"/>
          <p:nvPr/>
        </p:nvSpPr>
        <p:spPr>
          <a:xfrm>
            <a:off x="9432077" y="2855625"/>
            <a:ext cx="1721371" cy="400110"/>
          </a:xfrm>
          <a:prstGeom prst="rect">
            <a:avLst/>
          </a:prstGeom>
          <a:noFill/>
        </p:spPr>
        <p:txBody>
          <a:bodyPr wrap="square" rtlCol="0">
            <a:spAutoFit/>
          </a:bodyPr>
          <a:lstStyle/>
          <a:p>
            <a:r>
              <a:rPr lang="en-GB" sz="2000" dirty="0">
                <a:solidFill>
                  <a:srgbClr val="0070C0"/>
                </a:solidFill>
                <a:latin typeface="Arial" panose="020B0604020202020204" pitchFamily="34" charset="0"/>
                <a:cs typeface="Arial" panose="020B0604020202020204" pitchFamily="34" charset="0"/>
              </a:rPr>
              <a:t>Days of week</a:t>
            </a:r>
          </a:p>
        </p:txBody>
      </p:sp>
      <p:sp>
        <p:nvSpPr>
          <p:cNvPr id="10" name="TextBox 9">
            <a:extLst>
              <a:ext uri="{FF2B5EF4-FFF2-40B4-BE49-F238E27FC236}">
                <a16:creationId xmlns:a16="http://schemas.microsoft.com/office/drawing/2014/main" id="{7C438BE7-AA4F-05D1-E131-74C71BCAA436}"/>
              </a:ext>
            </a:extLst>
          </p:cNvPr>
          <p:cNvSpPr txBox="1"/>
          <p:nvPr/>
        </p:nvSpPr>
        <p:spPr>
          <a:xfrm>
            <a:off x="5426438" y="3429000"/>
            <a:ext cx="2323477" cy="400110"/>
          </a:xfrm>
          <a:prstGeom prst="rect">
            <a:avLst/>
          </a:prstGeom>
          <a:noFill/>
        </p:spPr>
        <p:txBody>
          <a:bodyPr wrap="square" rtlCol="0">
            <a:spAutoFit/>
          </a:bodyPr>
          <a:lstStyle/>
          <a:p>
            <a:r>
              <a:rPr lang="en-GB" sz="2000" dirty="0">
                <a:solidFill>
                  <a:srgbClr val="0070C0"/>
                </a:solidFill>
                <a:latin typeface="Arial" panose="020B0604020202020204" pitchFamily="34" charset="0"/>
                <a:cs typeface="Arial" panose="020B0604020202020204" pitchFamily="34" charset="0"/>
              </a:rPr>
              <a:t>Months of the year</a:t>
            </a:r>
          </a:p>
        </p:txBody>
      </p:sp>
      <p:sp>
        <p:nvSpPr>
          <p:cNvPr id="11" name="TextBox 10">
            <a:extLst>
              <a:ext uri="{FF2B5EF4-FFF2-40B4-BE49-F238E27FC236}">
                <a16:creationId xmlns:a16="http://schemas.microsoft.com/office/drawing/2014/main" id="{646E8BF5-4F9A-E11C-3D30-ECEFF65E6954}"/>
              </a:ext>
            </a:extLst>
          </p:cNvPr>
          <p:cNvSpPr txBox="1"/>
          <p:nvPr/>
        </p:nvSpPr>
        <p:spPr>
          <a:xfrm>
            <a:off x="7749915" y="3429000"/>
            <a:ext cx="1573967" cy="400110"/>
          </a:xfrm>
          <a:prstGeom prst="rect">
            <a:avLst/>
          </a:prstGeom>
          <a:noFill/>
        </p:spPr>
        <p:txBody>
          <a:bodyPr wrap="square" rtlCol="0">
            <a:spAutoFit/>
          </a:bodyPr>
          <a:lstStyle/>
          <a:p>
            <a:r>
              <a:rPr lang="en-GB" sz="2000" dirty="0">
                <a:solidFill>
                  <a:srgbClr val="0070C0"/>
                </a:solidFill>
                <a:latin typeface="Arial" panose="020B0604020202020204" pitchFamily="34" charset="0"/>
                <a:cs typeface="Arial" panose="020B0604020202020204" pitchFamily="34" charset="0"/>
              </a:rPr>
              <a:t>Nationalities</a:t>
            </a:r>
          </a:p>
        </p:txBody>
      </p:sp>
      <p:sp>
        <p:nvSpPr>
          <p:cNvPr id="13" name="TextBox 12">
            <a:extLst>
              <a:ext uri="{FF2B5EF4-FFF2-40B4-BE49-F238E27FC236}">
                <a16:creationId xmlns:a16="http://schemas.microsoft.com/office/drawing/2014/main" id="{2303EEF7-AFCD-6D4F-2519-BEC6AB3DF9B9}"/>
              </a:ext>
            </a:extLst>
          </p:cNvPr>
          <p:cNvSpPr txBox="1"/>
          <p:nvPr/>
        </p:nvSpPr>
        <p:spPr>
          <a:xfrm>
            <a:off x="11153448" y="2866868"/>
            <a:ext cx="1086787" cy="400110"/>
          </a:xfrm>
          <a:prstGeom prst="rect">
            <a:avLst/>
          </a:prstGeom>
          <a:noFill/>
        </p:spPr>
        <p:txBody>
          <a:bodyPr wrap="square" rtlCol="0">
            <a:spAutoFit/>
          </a:bodyPr>
          <a:lstStyle/>
          <a:p>
            <a:r>
              <a:rPr lang="en-GB" sz="2000" dirty="0">
                <a:solidFill>
                  <a:srgbClr val="0070C0"/>
                </a:solidFill>
                <a:latin typeface="Arial" panose="020B0604020202020204" pitchFamily="34" charset="0"/>
                <a:cs typeface="Arial" panose="020B0604020202020204" pitchFamily="34" charset="0"/>
              </a:rPr>
              <a:t>Places</a:t>
            </a:r>
          </a:p>
        </p:txBody>
      </p:sp>
      <p:sp>
        <p:nvSpPr>
          <p:cNvPr id="14" name="TextBox 13">
            <a:extLst>
              <a:ext uri="{FF2B5EF4-FFF2-40B4-BE49-F238E27FC236}">
                <a16:creationId xmlns:a16="http://schemas.microsoft.com/office/drawing/2014/main" id="{48AE5F1A-295B-EAA2-7F11-E96BA26CF3B9}"/>
              </a:ext>
            </a:extLst>
          </p:cNvPr>
          <p:cNvSpPr txBox="1"/>
          <p:nvPr/>
        </p:nvSpPr>
        <p:spPr>
          <a:xfrm>
            <a:off x="2205627" y="4152275"/>
            <a:ext cx="8992025" cy="830997"/>
          </a:xfrm>
          <a:prstGeom prst="rect">
            <a:avLst/>
          </a:prstGeom>
          <a:noFill/>
        </p:spPr>
        <p:txBody>
          <a:bodyPr wrap="square" rtlCol="0">
            <a:spAutoFit/>
          </a:bodyPr>
          <a:lstStyle/>
          <a:p>
            <a:pPr marL="285750" indent="-285750">
              <a:buFont typeface="Wingdings" panose="05000000000000000000" pitchFamily="2" charset="2"/>
              <a:buChar char="q"/>
            </a:pPr>
            <a:r>
              <a:rPr lang="en-GB" sz="2400" i="1" dirty="0">
                <a:solidFill>
                  <a:schemeClr val="bg1"/>
                </a:solidFill>
                <a:latin typeface="Arial" panose="020B0604020202020204" pitchFamily="34" charset="0"/>
                <a:cs typeface="Arial" panose="020B0604020202020204" pitchFamily="34" charset="0"/>
              </a:rPr>
              <a:t> Dr Cindy Wood is a lecturer at Winchester University.</a:t>
            </a:r>
          </a:p>
          <a:p>
            <a:endParaRPr lang="en-GB" sz="2400" dirty="0">
              <a:solidFill>
                <a:srgbClr val="00B050"/>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69E3D309-1200-17DB-6A0D-6F544E1400B9}"/>
              </a:ext>
            </a:extLst>
          </p:cNvPr>
          <p:cNvSpPr txBox="1"/>
          <p:nvPr/>
        </p:nvSpPr>
        <p:spPr>
          <a:xfrm>
            <a:off x="2615781" y="5034780"/>
            <a:ext cx="4332158" cy="461665"/>
          </a:xfrm>
          <a:prstGeom prst="rect">
            <a:avLst/>
          </a:prstGeom>
          <a:noFill/>
        </p:spPr>
        <p:txBody>
          <a:bodyPr wrap="square" rtlCol="0">
            <a:spAutoFit/>
          </a:bodyPr>
          <a:lstStyle/>
          <a:p>
            <a:pPr marL="342900" indent="-342900">
              <a:buFont typeface="Wingdings" panose="05000000000000000000" pitchFamily="2" charset="2"/>
              <a:buChar char="q"/>
            </a:pPr>
            <a:r>
              <a:rPr lang="en-GB" sz="2400" i="1" dirty="0">
                <a:solidFill>
                  <a:schemeClr val="bg1"/>
                </a:solidFill>
                <a:latin typeface="Arial" panose="020B0604020202020204" pitchFamily="34" charset="0"/>
                <a:cs typeface="Arial" panose="020B0604020202020204" pitchFamily="34" charset="0"/>
              </a:rPr>
              <a:t>Can you speak French?</a:t>
            </a:r>
          </a:p>
        </p:txBody>
      </p:sp>
      <p:sp>
        <p:nvSpPr>
          <p:cNvPr id="16" name="TextBox 15">
            <a:extLst>
              <a:ext uri="{FF2B5EF4-FFF2-40B4-BE49-F238E27FC236}">
                <a16:creationId xmlns:a16="http://schemas.microsoft.com/office/drawing/2014/main" id="{9611F317-3B3D-F203-C1ED-3290A9C58E05}"/>
              </a:ext>
            </a:extLst>
          </p:cNvPr>
          <p:cNvSpPr txBox="1"/>
          <p:nvPr/>
        </p:nvSpPr>
        <p:spPr>
          <a:xfrm>
            <a:off x="3492707" y="5818256"/>
            <a:ext cx="6977922" cy="461665"/>
          </a:xfrm>
          <a:prstGeom prst="rect">
            <a:avLst/>
          </a:prstGeom>
          <a:noFill/>
        </p:spPr>
        <p:txBody>
          <a:bodyPr wrap="square" rtlCol="0">
            <a:spAutoFit/>
          </a:bodyPr>
          <a:lstStyle/>
          <a:p>
            <a:pPr marL="285750" indent="-285750">
              <a:buFont typeface="Wingdings" panose="05000000000000000000" pitchFamily="2" charset="2"/>
              <a:buChar char="q"/>
            </a:pPr>
            <a:r>
              <a:rPr lang="en-GB" sz="2400" i="1" dirty="0">
                <a:solidFill>
                  <a:schemeClr val="bg1"/>
                </a:solidFill>
                <a:latin typeface="Arial" panose="020B0604020202020204" pitchFamily="34" charset="0"/>
                <a:cs typeface="Arial" panose="020B0604020202020204" pitchFamily="34" charset="0"/>
              </a:rPr>
              <a:t> We are planning a long holiday in Australia.</a:t>
            </a:r>
          </a:p>
        </p:txBody>
      </p:sp>
      <p:sp>
        <p:nvSpPr>
          <p:cNvPr id="17" name="TextBox 16">
            <a:extLst>
              <a:ext uri="{FF2B5EF4-FFF2-40B4-BE49-F238E27FC236}">
                <a16:creationId xmlns:a16="http://schemas.microsoft.com/office/drawing/2014/main" id="{87705C12-1638-4212-BF1E-E9012A794205}"/>
              </a:ext>
            </a:extLst>
          </p:cNvPr>
          <p:cNvSpPr txBox="1"/>
          <p:nvPr/>
        </p:nvSpPr>
        <p:spPr>
          <a:xfrm>
            <a:off x="9473499" y="3429000"/>
            <a:ext cx="1038069" cy="400110"/>
          </a:xfrm>
          <a:prstGeom prst="rect">
            <a:avLst/>
          </a:prstGeom>
          <a:noFill/>
        </p:spPr>
        <p:txBody>
          <a:bodyPr wrap="square" rtlCol="0">
            <a:spAutoFit/>
          </a:bodyPr>
          <a:lstStyle/>
          <a:p>
            <a:r>
              <a:rPr lang="en-GB" sz="2000" dirty="0">
                <a:solidFill>
                  <a:srgbClr val="0070C0"/>
                </a:solidFill>
                <a:latin typeface="Arial" panose="020B0604020202020204" pitchFamily="34" charset="0"/>
                <a:cs typeface="Arial" panose="020B0604020202020204" pitchFamily="34" charset="0"/>
              </a:rPr>
              <a:t>Books</a:t>
            </a:r>
          </a:p>
        </p:txBody>
      </p:sp>
      <p:sp>
        <p:nvSpPr>
          <p:cNvPr id="18" name="TextBox 17">
            <a:extLst>
              <a:ext uri="{FF2B5EF4-FFF2-40B4-BE49-F238E27FC236}">
                <a16:creationId xmlns:a16="http://schemas.microsoft.com/office/drawing/2014/main" id="{13CC4DCF-E3EF-B1FC-EB3E-8E51B67DBD75}"/>
              </a:ext>
            </a:extLst>
          </p:cNvPr>
          <p:cNvSpPr txBox="1"/>
          <p:nvPr/>
        </p:nvSpPr>
        <p:spPr>
          <a:xfrm>
            <a:off x="10470629" y="3429000"/>
            <a:ext cx="1536492" cy="400110"/>
          </a:xfrm>
          <a:prstGeom prst="rect">
            <a:avLst/>
          </a:prstGeom>
          <a:noFill/>
        </p:spPr>
        <p:txBody>
          <a:bodyPr wrap="square" rtlCol="0">
            <a:spAutoFit/>
          </a:bodyPr>
          <a:lstStyle/>
          <a:p>
            <a:r>
              <a:rPr lang="en-GB" sz="2000" dirty="0">
                <a:solidFill>
                  <a:srgbClr val="0070C0"/>
                </a:solidFill>
                <a:latin typeface="Arial" panose="020B0604020202020204" pitchFamily="34" charset="0"/>
                <a:cs typeface="Arial" panose="020B0604020202020204" pitchFamily="34" charset="0"/>
              </a:rPr>
              <a:t>Magazines</a:t>
            </a:r>
          </a:p>
        </p:txBody>
      </p:sp>
    </p:spTree>
    <p:extLst>
      <p:ext uri="{BB962C8B-B14F-4D97-AF65-F5344CB8AC3E}">
        <p14:creationId xmlns:p14="http://schemas.microsoft.com/office/powerpoint/2010/main" val="3193639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3"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A75F4A0-FEAF-4F1B-9C48-7688BF9D4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1EC79F3-0DE6-47BA-9C5C-039C54F4AC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tx2"/>
          </a:solidFill>
          <a:ln w="0">
            <a:noFill/>
            <a:prstDash val="solid"/>
            <a:round/>
            <a:headEnd/>
            <a:tailEnd/>
          </a:ln>
        </p:spPr>
        <p:txBody>
          <a:bodyPr wrap="square">
            <a:noAutofit/>
          </a:bodyPr>
          <a:lstStyle/>
          <a:p>
            <a:endParaRPr lang="en-US" dirty="0"/>
          </a:p>
        </p:txBody>
      </p:sp>
      <p:sp>
        <p:nvSpPr>
          <p:cNvPr id="21" name="Freeform: Shape 20">
            <a:extLst>
              <a:ext uri="{FF2B5EF4-FFF2-40B4-BE49-F238E27FC236}">
                <a16:creationId xmlns:a16="http://schemas.microsoft.com/office/drawing/2014/main" id="{C86C2B07-2A41-4CB1-9C51-F037AF417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tx2"/>
          </a:solidFill>
          <a:ln w="0">
            <a:noFill/>
            <a:prstDash val="solid"/>
            <a:round/>
            <a:headEnd/>
            <a:tailEnd/>
          </a:ln>
        </p:spPr>
      </p:sp>
      <p:sp>
        <p:nvSpPr>
          <p:cNvPr id="23" name="Rectangle 22">
            <a:extLst>
              <a:ext uri="{FF2B5EF4-FFF2-40B4-BE49-F238E27FC236}">
                <a16:creationId xmlns:a16="http://schemas.microsoft.com/office/drawing/2014/main" id="{A3F67AAC-C977-4759-A5C8-6BC998F96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
        <p:nvSpPr>
          <p:cNvPr id="4" name="TextBox 3">
            <a:extLst>
              <a:ext uri="{FF2B5EF4-FFF2-40B4-BE49-F238E27FC236}">
                <a16:creationId xmlns:a16="http://schemas.microsoft.com/office/drawing/2014/main" id="{4A098D3B-485F-7EF5-FF07-61C6DB4EDBC4}"/>
              </a:ext>
            </a:extLst>
          </p:cNvPr>
          <p:cNvSpPr txBox="1"/>
          <p:nvPr/>
        </p:nvSpPr>
        <p:spPr>
          <a:xfrm>
            <a:off x="889417" y="1019331"/>
            <a:ext cx="10413168" cy="461665"/>
          </a:xfrm>
          <a:prstGeom prst="rect">
            <a:avLst/>
          </a:prstGeom>
          <a:noFill/>
        </p:spPr>
        <p:txBody>
          <a:bodyPr wrap="square" rtlCol="0">
            <a:spAutoFit/>
          </a:bodyPr>
          <a:lstStyle/>
          <a:p>
            <a:pPr marL="342900" indent="-34290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62DF3462-5110-FF49-C6DB-BF7E348C53C1}"/>
              </a:ext>
            </a:extLst>
          </p:cNvPr>
          <p:cNvSpPr/>
          <p:nvPr/>
        </p:nvSpPr>
        <p:spPr>
          <a:xfrm>
            <a:off x="5297906" y="404835"/>
            <a:ext cx="6489394" cy="7344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latin typeface="Arial" panose="020B0604020202020204" pitchFamily="34" charset="0"/>
                <a:cs typeface="Arial" panose="020B0604020202020204" pitchFamily="34" charset="0"/>
              </a:rPr>
              <a:t>Full stops</a:t>
            </a:r>
          </a:p>
        </p:txBody>
      </p:sp>
      <p:sp>
        <p:nvSpPr>
          <p:cNvPr id="6" name="TextBox 5">
            <a:extLst>
              <a:ext uri="{FF2B5EF4-FFF2-40B4-BE49-F238E27FC236}">
                <a16:creationId xmlns:a16="http://schemas.microsoft.com/office/drawing/2014/main" id="{6A32B505-3CF6-BB20-58E7-5B6BCF228F79}"/>
              </a:ext>
            </a:extLst>
          </p:cNvPr>
          <p:cNvSpPr txBox="1"/>
          <p:nvPr/>
        </p:nvSpPr>
        <p:spPr>
          <a:xfrm>
            <a:off x="1349115" y="1333867"/>
            <a:ext cx="9683646" cy="3785652"/>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Full stops (</a:t>
            </a:r>
            <a:r>
              <a:rPr lang="en-GB" sz="2400" b="1"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are used to show that you have reached the end of the sentence.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Unless something is a question or showing excitement or pain, then the sentence will end with a full stop.</a:t>
            </a:r>
          </a:p>
          <a:p>
            <a:pPr marL="342900" indent="-34290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 sentence is a set of words which are a </a:t>
            </a:r>
            <a:r>
              <a:rPr lang="en-GB" sz="2400" b="1" dirty="0">
                <a:latin typeface="Arial" panose="020B0604020202020204" pitchFamily="34" charset="0"/>
                <a:cs typeface="Arial" panose="020B0604020202020204" pitchFamily="34" charset="0"/>
              </a:rPr>
              <a:t>complete idea</a:t>
            </a:r>
            <a:r>
              <a:rPr lang="en-GB" sz="2400" dirty="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Sentences start with a </a:t>
            </a:r>
            <a:r>
              <a:rPr lang="en-GB" sz="2400" b="1" dirty="0">
                <a:latin typeface="Arial" panose="020B0604020202020204" pitchFamily="34" charset="0"/>
                <a:cs typeface="Arial" panose="020B0604020202020204" pitchFamily="34" charset="0"/>
              </a:rPr>
              <a:t>capital letter </a:t>
            </a:r>
            <a:r>
              <a:rPr lang="en-GB" sz="2400" dirty="0">
                <a:latin typeface="Arial" panose="020B0604020202020204" pitchFamily="34" charset="0"/>
                <a:cs typeface="Arial" panose="020B0604020202020204" pitchFamily="34" charset="0"/>
              </a:rPr>
              <a:t>and end with a </a:t>
            </a:r>
            <a:r>
              <a:rPr lang="en-GB" sz="2400" b="1" dirty="0">
                <a:latin typeface="Arial" panose="020B0604020202020204" pitchFamily="34" charset="0"/>
                <a:cs typeface="Arial" panose="020B0604020202020204" pitchFamily="34" charset="0"/>
              </a:rPr>
              <a:t>full stop</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question mark </a:t>
            </a:r>
            <a:r>
              <a:rPr lang="en-GB" sz="2400" dirty="0">
                <a:latin typeface="Arial" panose="020B0604020202020204" pitchFamily="34" charset="0"/>
                <a:cs typeface="Arial" panose="020B0604020202020204" pitchFamily="34" charset="0"/>
              </a:rPr>
              <a:t>or </a:t>
            </a:r>
            <a:r>
              <a:rPr lang="en-GB" sz="2400" b="1" dirty="0">
                <a:latin typeface="Arial" panose="020B0604020202020204" pitchFamily="34" charset="0"/>
                <a:cs typeface="Arial" panose="020B0604020202020204" pitchFamily="34" charset="0"/>
              </a:rPr>
              <a:t>exclamation mark</a:t>
            </a:r>
            <a:r>
              <a:rPr lang="en-GB"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34604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975AE-8359-305E-1A8C-85FF2E1996CF}"/>
              </a:ext>
            </a:extLst>
          </p:cNvPr>
          <p:cNvSpPr>
            <a:spLocks noGrp="1"/>
          </p:cNvSpPr>
          <p:nvPr>
            <p:ph type="title"/>
          </p:nvPr>
        </p:nvSpPr>
        <p:spPr>
          <a:xfrm>
            <a:off x="1371600" y="283564"/>
            <a:ext cx="9601200" cy="723275"/>
          </a:xfrm>
        </p:spPr>
        <p:txBody>
          <a:bodyPr>
            <a:normAutofit/>
          </a:bodyPr>
          <a:lstStyle/>
          <a:p>
            <a:pPr algn="ctr"/>
            <a:r>
              <a:rPr lang="en-GB" dirty="0">
                <a:latin typeface="Arial" panose="020B0604020202020204" pitchFamily="34" charset="0"/>
                <a:cs typeface="Arial" panose="020B0604020202020204" pitchFamily="34" charset="0"/>
              </a:rPr>
              <a:t>Task</a:t>
            </a:r>
          </a:p>
        </p:txBody>
      </p:sp>
      <p:sp>
        <p:nvSpPr>
          <p:cNvPr id="5" name="TextBox 4">
            <a:extLst>
              <a:ext uri="{FF2B5EF4-FFF2-40B4-BE49-F238E27FC236}">
                <a16:creationId xmlns:a16="http://schemas.microsoft.com/office/drawing/2014/main" id="{FA1C3D5E-4FDA-3120-B95C-26A77D649409}"/>
              </a:ext>
            </a:extLst>
          </p:cNvPr>
          <p:cNvSpPr txBox="1"/>
          <p:nvPr/>
        </p:nvSpPr>
        <p:spPr>
          <a:xfrm>
            <a:off x="1371600" y="1752454"/>
            <a:ext cx="10413166"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Circle letters which should be </a:t>
            </a:r>
            <a:r>
              <a:rPr lang="en-US" sz="2400" b="1" dirty="0">
                <a:latin typeface="Arial" panose="020B0604020202020204" pitchFamily="34" charset="0"/>
                <a:cs typeface="Arial" panose="020B0604020202020204" pitchFamily="34" charset="0"/>
              </a:rPr>
              <a:t>capitals </a:t>
            </a:r>
            <a:r>
              <a:rPr lang="en-US" sz="2400" dirty="0">
                <a:latin typeface="Arial" panose="020B0604020202020204" pitchFamily="34" charset="0"/>
                <a:cs typeface="Arial" panose="020B0604020202020204" pitchFamily="34" charset="0"/>
              </a:rPr>
              <a:t>and place a </a:t>
            </a:r>
            <a:r>
              <a:rPr lang="en-US" sz="2400" b="1" dirty="0">
                <a:latin typeface="Arial" panose="020B0604020202020204" pitchFamily="34" charset="0"/>
                <a:cs typeface="Arial" panose="020B0604020202020204" pitchFamily="34" charset="0"/>
              </a:rPr>
              <a:t>full stop </a:t>
            </a:r>
            <a:r>
              <a:rPr lang="en-US" sz="2400" dirty="0">
                <a:latin typeface="Arial" panose="020B0604020202020204" pitchFamily="34" charset="0"/>
                <a:cs typeface="Arial" panose="020B0604020202020204" pitchFamily="34" charset="0"/>
              </a:rPr>
              <a:t>at the end of a sentence. </a:t>
            </a:r>
            <a:r>
              <a:rPr lang="en-US" sz="2400" b="1" dirty="0">
                <a:latin typeface="Arial" panose="020B0604020202020204" pitchFamily="34" charset="0"/>
                <a:cs typeface="Arial" panose="020B0604020202020204" pitchFamily="34" charset="0"/>
              </a:rPr>
              <a:t>Count how many you have.</a:t>
            </a:r>
            <a:endParaRPr lang="en-GB" sz="2400" b="1" dirty="0">
              <a:latin typeface="Arial" panose="020B0604020202020204" pitchFamily="34" charset="0"/>
              <a:cs typeface="Arial" panose="020B0604020202020204" pitchFamily="34" charset="0"/>
            </a:endParaRPr>
          </a:p>
        </p:txBody>
      </p:sp>
      <p:sp>
        <p:nvSpPr>
          <p:cNvPr id="8" name="Star: 5 Points 7">
            <a:extLst>
              <a:ext uri="{FF2B5EF4-FFF2-40B4-BE49-F238E27FC236}">
                <a16:creationId xmlns:a16="http://schemas.microsoft.com/office/drawing/2014/main" id="{03E613A5-B5A4-8E20-7F28-F93A7D7658E4}"/>
              </a:ext>
            </a:extLst>
          </p:cNvPr>
          <p:cNvSpPr/>
          <p:nvPr/>
        </p:nvSpPr>
        <p:spPr>
          <a:xfrm>
            <a:off x="9908498" y="262952"/>
            <a:ext cx="1963711" cy="148950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10 mins</a:t>
            </a:r>
          </a:p>
        </p:txBody>
      </p:sp>
      <p:sp>
        <p:nvSpPr>
          <p:cNvPr id="9" name="Rectangle: Rounded Corners 8">
            <a:extLst>
              <a:ext uri="{FF2B5EF4-FFF2-40B4-BE49-F238E27FC236}">
                <a16:creationId xmlns:a16="http://schemas.microsoft.com/office/drawing/2014/main" id="{B5A342DD-B242-B23D-2E0D-D271C5D5F7D9}"/>
              </a:ext>
            </a:extLst>
          </p:cNvPr>
          <p:cNvSpPr/>
          <p:nvPr/>
        </p:nvSpPr>
        <p:spPr>
          <a:xfrm>
            <a:off x="1371600" y="2970405"/>
            <a:ext cx="10065894" cy="31779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tabLst>
                <a:tab pos="409575" algn="l"/>
                <a:tab pos="2743200" algn="l"/>
              </a:tabLst>
            </a:pPr>
            <a:r>
              <a:rPr lang="en-GB" sz="2400" dirty="0">
                <a:effectLst/>
                <a:latin typeface="Arial" panose="020B0604020202020204" pitchFamily="34" charset="0"/>
                <a:ea typeface="Calibri" panose="020F0502020204030204" pitchFamily="34" charset="0"/>
                <a:cs typeface="Arial" panose="020B0604020202020204" pitchFamily="34" charset="0"/>
              </a:rPr>
              <a:t>my name is daisy and every thursday i go to chichester college to do my level 2 engineering course it is brilliant because one day i’m going to own my own garage chain and call it </a:t>
            </a:r>
            <a:r>
              <a:rPr lang="en-GB" sz="2400" dirty="0">
                <a:latin typeface="Arial" panose="020B0604020202020204" pitchFamily="34" charset="0"/>
                <a:ea typeface="Calibri" panose="020F0502020204030204" pitchFamily="34" charset="0"/>
                <a:cs typeface="Arial" panose="020B0604020202020204" pitchFamily="34" charset="0"/>
              </a:rPr>
              <a:t>daisy</a:t>
            </a:r>
            <a:r>
              <a:rPr lang="en-GB" sz="2400" dirty="0">
                <a:effectLst/>
                <a:latin typeface="Arial" panose="020B0604020202020204" pitchFamily="34" charset="0"/>
                <a:ea typeface="Calibri" panose="020F0502020204030204" pitchFamily="34" charset="0"/>
                <a:cs typeface="Arial" panose="020B0604020202020204" pitchFamily="34" charset="0"/>
              </a:rPr>
              <a:t>’s engines which i think this is a brilliant name i hope that my first garage will be based in bognor where i live and then the second one will be in worthing</a:t>
            </a:r>
            <a:r>
              <a:rPr lang="en-GB" sz="2400" dirty="0">
                <a:latin typeface="Arial" panose="020B0604020202020204" pitchFamily="34" charset="0"/>
                <a:ea typeface="Calibri" panose="020F0502020204030204" pitchFamily="34" charset="0"/>
                <a:cs typeface="Arial" panose="020B0604020202020204" pitchFamily="34"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my teacher joe tells me i’ve got to work hard on my course to get what i want  </a:t>
            </a:r>
          </a:p>
        </p:txBody>
      </p:sp>
    </p:spTree>
    <p:extLst>
      <p:ext uri="{BB962C8B-B14F-4D97-AF65-F5344CB8AC3E}">
        <p14:creationId xmlns:p14="http://schemas.microsoft.com/office/powerpoint/2010/main" val="2948385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06EA09C-C196-5BC3-8546-35F2A35F6F7B}"/>
              </a:ext>
            </a:extLst>
          </p:cNvPr>
          <p:cNvSpPr/>
          <p:nvPr/>
        </p:nvSpPr>
        <p:spPr>
          <a:xfrm>
            <a:off x="1289155" y="1424066"/>
            <a:ext cx="10373194" cy="49017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tabLst>
                <a:tab pos="409575" algn="l"/>
                <a:tab pos="2743200" algn="l"/>
              </a:tabLst>
            </a:pP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a:t>
            </a:r>
            <a:r>
              <a:rPr lang="en-GB" sz="2400" dirty="0">
                <a:effectLst/>
                <a:latin typeface="Arial" panose="020B0604020202020204" pitchFamily="34" charset="0"/>
                <a:ea typeface="Calibri" panose="020F0502020204030204" pitchFamily="34" charset="0"/>
                <a:cs typeface="Times New Roman" panose="02020603050405020304" pitchFamily="18" charset="0"/>
              </a:rPr>
              <a:t>y name is </a:t>
            </a:r>
            <a:r>
              <a:rPr lang="en-GB" sz="24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D</a:t>
            </a:r>
            <a:r>
              <a:rPr lang="en-GB" sz="2400" dirty="0">
                <a:latin typeface="Arial" panose="020B0604020202020204" pitchFamily="34" charset="0"/>
                <a:ea typeface="Calibri" panose="020F0502020204030204" pitchFamily="34" charset="0"/>
                <a:cs typeface="Times New Roman" panose="02020603050405020304" pitchFamily="18" charset="0"/>
              </a:rPr>
              <a:t>aisy</a:t>
            </a:r>
            <a:r>
              <a:rPr lang="en-GB" sz="2400" dirty="0">
                <a:effectLst/>
                <a:latin typeface="Arial" panose="020B0604020202020204" pitchFamily="34" charset="0"/>
                <a:ea typeface="Calibri" panose="020F0502020204030204" pitchFamily="34" charset="0"/>
                <a:cs typeface="Times New Roman" panose="02020603050405020304" pitchFamily="18" charset="0"/>
              </a:rPr>
              <a:t> and every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a:t>
            </a:r>
            <a:r>
              <a:rPr lang="en-GB" sz="2400" dirty="0">
                <a:effectLst/>
                <a:latin typeface="Arial" panose="020B0604020202020204" pitchFamily="34" charset="0"/>
                <a:ea typeface="Calibri" panose="020F0502020204030204" pitchFamily="34" charset="0"/>
                <a:cs typeface="Times New Roman" panose="02020603050405020304" pitchFamily="18" charset="0"/>
              </a:rPr>
              <a:t>hursday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a:t>
            </a:r>
            <a:r>
              <a:rPr lang="en-GB" sz="2400" dirty="0">
                <a:effectLst/>
                <a:latin typeface="Arial" panose="020B0604020202020204" pitchFamily="34" charset="0"/>
                <a:ea typeface="Calibri" panose="020F0502020204030204" pitchFamily="34" charset="0"/>
                <a:cs typeface="Times New Roman" panose="02020603050405020304" pitchFamily="18" charset="0"/>
              </a:rPr>
              <a:t>go to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a:t>
            </a:r>
            <a:r>
              <a:rPr lang="en-GB" sz="2400" dirty="0">
                <a:effectLst/>
                <a:latin typeface="Arial" panose="020B0604020202020204" pitchFamily="34" charset="0"/>
                <a:ea typeface="Calibri" panose="020F0502020204030204" pitchFamily="34" charset="0"/>
                <a:cs typeface="Times New Roman" panose="02020603050405020304" pitchFamily="18" charset="0"/>
              </a:rPr>
              <a:t>hichester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a:t>
            </a:r>
            <a:r>
              <a:rPr lang="en-GB" sz="2400" dirty="0">
                <a:effectLst/>
                <a:latin typeface="Arial" panose="020B0604020202020204" pitchFamily="34" charset="0"/>
                <a:ea typeface="Calibri" panose="020F0502020204030204" pitchFamily="34" charset="0"/>
                <a:cs typeface="Times New Roman" panose="02020603050405020304" pitchFamily="18" charset="0"/>
              </a:rPr>
              <a:t>ollege to do my level 2 engineering course</a:t>
            </a:r>
            <a:r>
              <a:rPr lang="en-GB"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a:t>
            </a:r>
            <a:r>
              <a:rPr lang="en-GB"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 </a:t>
            </a:r>
            <a:r>
              <a:rPr lang="en-GB" sz="2400" dirty="0">
                <a:effectLst/>
                <a:latin typeface="Arial" panose="020B0604020202020204" pitchFamily="34" charset="0"/>
                <a:ea typeface="Calibri" panose="020F0502020204030204" pitchFamily="34" charset="0"/>
                <a:cs typeface="Times New Roman" panose="02020603050405020304" pitchFamily="18" charset="0"/>
              </a:rPr>
              <a:t>is brilliant because one day </a:t>
            </a:r>
            <a:r>
              <a:rPr lang="en-GB"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solidFill>
                  <a:srgbClr val="FF0000"/>
                </a:solidFill>
                <a:latin typeface="Arial" panose="020B0604020202020204" pitchFamily="34" charset="0"/>
                <a:ea typeface="Calibri" panose="020F0502020204030204" pitchFamily="34" charset="0"/>
                <a:cs typeface="Times New Roman" panose="02020603050405020304" pitchFamily="18" charset="0"/>
              </a:rPr>
              <a:t>am</a:t>
            </a:r>
            <a:r>
              <a:rPr lang="en-GB" sz="2400" dirty="0">
                <a:effectLst/>
                <a:latin typeface="Arial" panose="020B0604020202020204" pitchFamily="34" charset="0"/>
                <a:ea typeface="Calibri" panose="020F0502020204030204" pitchFamily="34" charset="0"/>
                <a:cs typeface="Times New Roman" panose="02020603050405020304" pitchFamily="18" charset="0"/>
              </a:rPr>
              <a:t> going to own my own garage chain and call it </a:t>
            </a:r>
            <a:r>
              <a:rPr lang="en-GB" sz="24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D</a:t>
            </a:r>
            <a:r>
              <a:rPr lang="en-GB" sz="2400" dirty="0">
                <a:latin typeface="Arial" panose="020B0604020202020204" pitchFamily="34" charset="0"/>
                <a:ea typeface="Calibri" panose="020F0502020204030204" pitchFamily="34" charset="0"/>
                <a:cs typeface="Times New Roman" panose="02020603050405020304" pitchFamily="18" charset="0"/>
              </a:rPr>
              <a:t>aisy</a:t>
            </a:r>
            <a:r>
              <a:rPr lang="en-GB" sz="2400" dirty="0">
                <a:effectLst/>
                <a:latin typeface="Arial" panose="020B0604020202020204" pitchFamily="34" charset="0"/>
                <a:ea typeface="Calibri" panose="020F0502020204030204" pitchFamily="34" charset="0"/>
                <a:cs typeface="Times New Roman" panose="02020603050405020304" pitchFamily="18" charset="0"/>
              </a:rPr>
              <a:t>’s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a:t>
            </a:r>
            <a:r>
              <a:rPr lang="en-GB" sz="2400" dirty="0">
                <a:effectLst/>
                <a:latin typeface="Arial" panose="020B0604020202020204" pitchFamily="34" charset="0"/>
                <a:ea typeface="Calibri" panose="020F0502020204030204" pitchFamily="34" charset="0"/>
                <a:cs typeface="Times New Roman" panose="02020603050405020304" pitchFamily="18" charset="0"/>
              </a:rPr>
              <a:t>ngines</a:t>
            </a:r>
            <a:r>
              <a:rPr lang="en-GB" sz="240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GB"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w</a:t>
            </a:r>
            <a:r>
              <a:rPr lang="en-GB" sz="2400" dirty="0">
                <a:effectLst/>
                <a:latin typeface="Arial" panose="020B0604020202020204" pitchFamily="34" charset="0"/>
                <a:ea typeface="Calibri" panose="020F0502020204030204" pitchFamily="34" charset="0"/>
                <a:cs typeface="Times New Roman" panose="02020603050405020304" pitchFamily="18" charset="0"/>
              </a:rPr>
              <a:t>hich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a:t>
            </a:r>
            <a:r>
              <a:rPr lang="en-GB"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Times New Roman" panose="02020603050405020304" pitchFamily="18" charset="0"/>
              </a:rPr>
              <a:t>think is a brilliant name</a:t>
            </a:r>
            <a:r>
              <a:rPr lang="en-GB"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t>
            </a:r>
            <a:r>
              <a:rPr lang="en-GB" sz="2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GB"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a:t>
            </a:r>
            <a:r>
              <a:rPr lang="en-GB" sz="2400" dirty="0">
                <a:effectLst/>
                <a:latin typeface="Arial" panose="020B0604020202020204" pitchFamily="34" charset="0"/>
                <a:ea typeface="Calibri" panose="020F0502020204030204" pitchFamily="34" charset="0"/>
                <a:cs typeface="Times New Roman" panose="02020603050405020304" pitchFamily="18" charset="0"/>
              </a:rPr>
              <a:t>hope that my first garage will be based in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a:t>
            </a:r>
            <a:r>
              <a:rPr lang="en-GB" sz="2400" dirty="0">
                <a:effectLst/>
                <a:latin typeface="Arial" panose="020B0604020202020204" pitchFamily="34" charset="0"/>
                <a:ea typeface="Calibri" panose="020F0502020204030204" pitchFamily="34" charset="0"/>
                <a:cs typeface="Times New Roman" panose="02020603050405020304" pitchFamily="18" charset="0"/>
              </a:rPr>
              <a:t>ognor where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a:t>
            </a:r>
            <a:r>
              <a:rPr lang="en-GB" sz="2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Times New Roman" panose="02020603050405020304" pitchFamily="18" charset="0"/>
              </a:rPr>
              <a:t>live</a:t>
            </a:r>
            <a:r>
              <a:rPr lang="en-GB" sz="2400" dirty="0">
                <a:solidFill>
                  <a:srgbClr val="FF0000"/>
                </a:solidFill>
                <a:latin typeface="Arial" panose="020B0604020202020204" pitchFamily="34" charset="0"/>
                <a:ea typeface="Calibri" panose="020F0502020204030204" pitchFamily="34" charset="0"/>
                <a:cs typeface="Times New Roman" panose="02020603050405020304" pitchFamily="18" charset="0"/>
              </a:rPr>
              <a:t>,</a:t>
            </a:r>
            <a:r>
              <a:rPr lang="en-GB" sz="2400" dirty="0">
                <a:effectLst/>
                <a:latin typeface="Arial" panose="020B0604020202020204" pitchFamily="34" charset="0"/>
                <a:ea typeface="Calibri" panose="020F0502020204030204" pitchFamily="34" charset="0"/>
                <a:cs typeface="Times New Roman" panose="02020603050405020304" pitchFamily="18" charset="0"/>
              </a:rPr>
              <a:t> and then the second one will be in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W</a:t>
            </a:r>
            <a:r>
              <a:rPr lang="en-GB" sz="2400" dirty="0">
                <a:effectLst/>
                <a:latin typeface="Arial" panose="020B0604020202020204" pitchFamily="34" charset="0"/>
                <a:ea typeface="Calibri" panose="020F0502020204030204" pitchFamily="34" charset="0"/>
                <a:cs typeface="Times New Roman" panose="02020603050405020304" pitchFamily="18" charset="0"/>
              </a:rPr>
              <a:t>orthing</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t>
            </a:r>
            <a:r>
              <a:rPr lang="en-GB" sz="2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a:t>
            </a:r>
            <a:r>
              <a:rPr lang="en-GB" sz="2400" dirty="0">
                <a:effectLst/>
                <a:latin typeface="Arial" panose="020B0604020202020204" pitchFamily="34" charset="0"/>
                <a:ea typeface="Calibri" panose="020F0502020204030204" pitchFamily="34" charset="0"/>
                <a:cs typeface="Times New Roman" panose="02020603050405020304" pitchFamily="18" charset="0"/>
              </a:rPr>
              <a:t>y teacher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a:t>
            </a:r>
            <a:r>
              <a:rPr lang="en-GB" sz="2400" dirty="0">
                <a:effectLst/>
                <a:latin typeface="Arial" panose="020B0604020202020204" pitchFamily="34" charset="0"/>
                <a:ea typeface="Calibri" panose="020F0502020204030204" pitchFamily="34" charset="0"/>
                <a:cs typeface="Times New Roman" panose="02020603050405020304" pitchFamily="18" charset="0"/>
              </a:rPr>
              <a:t>oe tells me </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solidFill>
                  <a:srgbClr val="FF0000"/>
                </a:solidFill>
                <a:latin typeface="Arial" panose="020B0604020202020204" pitchFamily="34" charset="0"/>
                <a:ea typeface="Calibri" panose="020F0502020204030204" pitchFamily="34" charset="0"/>
                <a:cs typeface="Times New Roman" panose="02020603050405020304" pitchFamily="18" charset="0"/>
              </a:rPr>
              <a:t>have</a:t>
            </a:r>
            <a:r>
              <a:rPr lang="en-GB" sz="2400" dirty="0">
                <a:effectLst/>
                <a:latin typeface="Arial" panose="020B0604020202020204" pitchFamily="34" charset="0"/>
                <a:ea typeface="Calibri" panose="020F0502020204030204" pitchFamily="34" charset="0"/>
                <a:cs typeface="Times New Roman" panose="02020603050405020304" pitchFamily="18" charset="0"/>
              </a:rPr>
              <a:t> got to work hard on my course to get what </a:t>
            </a:r>
            <a:r>
              <a:rPr lang="en-GB"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a:t>
            </a:r>
            <a:r>
              <a:rPr lang="en-GB" sz="2400" dirty="0">
                <a:effectLst/>
                <a:latin typeface="Arial" panose="020B0604020202020204" pitchFamily="34" charset="0"/>
                <a:ea typeface="Calibri" panose="020F0502020204030204" pitchFamily="34" charset="0"/>
                <a:cs typeface="Times New Roman" panose="02020603050405020304" pitchFamily="18" charset="0"/>
              </a:rPr>
              <a:t>want</a:t>
            </a:r>
            <a:r>
              <a:rPr lang="en-GB"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en-GB"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effectLst/>
                <a:latin typeface="Arial" panose="020B0604020202020204" pitchFamily="34" charset="0"/>
                <a:ea typeface="Calibri" panose="020F0502020204030204" pitchFamily="34" charset="0"/>
                <a:cs typeface="Times New Roman" panose="02020603050405020304" pitchFamily="18"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89A29EB-2A7C-0045-1DDE-52B89C9DFBE5}"/>
              </a:ext>
            </a:extLst>
          </p:cNvPr>
          <p:cNvSpPr txBox="1"/>
          <p:nvPr/>
        </p:nvSpPr>
        <p:spPr>
          <a:xfrm>
            <a:off x="3702571" y="314794"/>
            <a:ext cx="5546361" cy="769441"/>
          </a:xfrm>
          <a:prstGeom prst="rect">
            <a:avLst/>
          </a:prstGeom>
          <a:noFill/>
        </p:spPr>
        <p:txBody>
          <a:bodyPr wrap="square" rtlCol="0">
            <a:spAutoFit/>
          </a:bodyPr>
          <a:lstStyle/>
          <a:p>
            <a:pPr algn="ctr"/>
            <a:r>
              <a:rPr lang="en-GB" sz="4400" dirty="0">
                <a:latin typeface="Arial" panose="020B0604020202020204" pitchFamily="34" charset="0"/>
                <a:cs typeface="Arial" panose="020B0604020202020204" pitchFamily="34" charset="0"/>
              </a:rPr>
              <a:t>Task</a:t>
            </a:r>
          </a:p>
        </p:txBody>
      </p:sp>
      <p:sp>
        <p:nvSpPr>
          <p:cNvPr id="7" name="Star: 5 Points 6">
            <a:extLst>
              <a:ext uri="{FF2B5EF4-FFF2-40B4-BE49-F238E27FC236}">
                <a16:creationId xmlns:a16="http://schemas.microsoft.com/office/drawing/2014/main" id="{5875D50E-27D9-B9A0-0BFA-92981F558AAD}"/>
              </a:ext>
            </a:extLst>
          </p:cNvPr>
          <p:cNvSpPr/>
          <p:nvPr/>
        </p:nvSpPr>
        <p:spPr>
          <a:xfrm>
            <a:off x="9878518" y="99989"/>
            <a:ext cx="2143594" cy="151400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FF00"/>
                </a:solidFill>
                <a:latin typeface="Arial" panose="020B0604020202020204" pitchFamily="34" charset="0"/>
                <a:cs typeface="Arial" panose="020B0604020202020204" pitchFamily="34" charset="0"/>
              </a:rPr>
              <a:t>26</a:t>
            </a:r>
          </a:p>
        </p:txBody>
      </p:sp>
    </p:spTree>
    <p:extLst>
      <p:ext uri="{BB962C8B-B14F-4D97-AF65-F5344CB8AC3E}">
        <p14:creationId xmlns:p14="http://schemas.microsoft.com/office/powerpoint/2010/main" val="425555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ED13F09-85F3-A3A9-A2A3-ADBDD086B34D}"/>
              </a:ext>
            </a:extLst>
          </p:cNvPr>
          <p:cNvSpPr>
            <a:spLocks noGrp="1"/>
          </p:cNvSpPr>
          <p:nvPr>
            <p:ph type="title"/>
          </p:nvPr>
        </p:nvSpPr>
        <p:spPr>
          <a:xfrm>
            <a:off x="3363864" y="685800"/>
            <a:ext cx="8568306" cy="1485900"/>
          </a:xfrm>
        </p:spPr>
        <p:txBody>
          <a:bodyPr vert="horz" lIns="91440" tIns="45720" rIns="91440" bIns="45720" rtlCol="0" anchor="t">
            <a:normAutofit/>
          </a:bodyPr>
          <a:lstStyle/>
          <a:p>
            <a:pPr>
              <a:lnSpc>
                <a:spcPct val="89000"/>
              </a:lnSpc>
            </a:pPr>
            <a:r>
              <a:rPr lang="en-US" sz="4400" dirty="0">
                <a:latin typeface="Arial" panose="020B0604020202020204" pitchFamily="34" charset="0"/>
                <a:cs typeface="Arial" panose="020B0604020202020204" pitchFamily="34" charset="0"/>
              </a:rPr>
              <a:t>Punctuation: question marks (</a:t>
            </a:r>
            <a:r>
              <a:rPr lang="en-US" sz="4400" dirty="0">
                <a:solidFill>
                  <a:schemeClr val="tx1"/>
                </a:solidFill>
                <a:latin typeface="Arial" panose="020B0604020202020204" pitchFamily="34" charset="0"/>
                <a:cs typeface="Arial" panose="020B0604020202020204" pitchFamily="34" charset="0"/>
              </a:rPr>
              <a:t>?</a:t>
            </a:r>
            <a:r>
              <a:rPr lang="en-US" sz="4400" dirty="0">
                <a:latin typeface="Arial" panose="020B0604020202020204" pitchFamily="34" charset="0"/>
                <a:cs typeface="Arial" panose="020B0604020202020204" pitchFamily="34" charset="0"/>
              </a:rPr>
              <a:t>) &amp; exclamation marks (!)</a:t>
            </a:r>
          </a:p>
        </p:txBody>
      </p:sp>
      <p:sp>
        <p:nvSpPr>
          <p:cNvPr id="15" name="Rectangle 14">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 Placeholder 5">
            <a:extLst>
              <a:ext uri="{FF2B5EF4-FFF2-40B4-BE49-F238E27FC236}">
                <a16:creationId xmlns:a16="http://schemas.microsoft.com/office/drawing/2014/main" id="{4EE9328D-9846-052E-70E7-195A2811D06B}"/>
              </a:ext>
            </a:extLst>
          </p:cNvPr>
          <p:cNvSpPr>
            <a:spLocks noGrp="1"/>
          </p:cNvSpPr>
          <p:nvPr>
            <p:ph type="body" sz="half" idx="2"/>
          </p:nvPr>
        </p:nvSpPr>
        <p:spPr>
          <a:xfrm>
            <a:off x="3237875" y="2171701"/>
            <a:ext cx="8694293" cy="4498922"/>
          </a:xfrm>
        </p:spPr>
        <p:txBody>
          <a:bodyPr vert="horz" lIns="91440" tIns="45720" rIns="91440" bIns="45720" rtlCol="0">
            <a:normAutofit/>
          </a:bodyPr>
          <a:lstStyle/>
          <a:p>
            <a:pPr>
              <a:lnSpc>
                <a:spcPct val="94000"/>
              </a:lnSpc>
              <a:spcAft>
                <a:spcPts val="200"/>
              </a:spcAft>
            </a:pPr>
            <a:r>
              <a:rPr lang="en-US" sz="2400" b="0" i="0" dirty="0">
                <a:solidFill>
                  <a:schemeClr val="tx1"/>
                </a:solidFill>
                <a:effectLst/>
                <a:latin typeface="Arial" panose="020B0604020202020204" pitchFamily="34" charset="0"/>
              </a:rPr>
              <a:t>We use question marks to make clear that what is said is a question. </a:t>
            </a:r>
          </a:p>
          <a:p>
            <a:pPr>
              <a:lnSpc>
                <a:spcPct val="94000"/>
              </a:lnSpc>
              <a:spcAft>
                <a:spcPts val="200"/>
              </a:spcAft>
            </a:pPr>
            <a:endParaRPr lang="en-US" sz="2400" b="0" i="0" dirty="0">
              <a:solidFill>
                <a:schemeClr val="tx1"/>
              </a:solidFill>
              <a:effectLst/>
              <a:latin typeface="Arial" panose="020B0604020202020204" pitchFamily="34" charset="0"/>
            </a:endParaRPr>
          </a:p>
          <a:p>
            <a:pPr>
              <a:lnSpc>
                <a:spcPct val="94000"/>
              </a:lnSpc>
              <a:spcAft>
                <a:spcPts val="200"/>
              </a:spcAft>
            </a:pPr>
            <a:r>
              <a:rPr lang="en-US" sz="2400" b="0" i="0" dirty="0">
                <a:solidFill>
                  <a:schemeClr val="tx1"/>
                </a:solidFill>
                <a:effectLst/>
                <a:latin typeface="Arial" panose="020B0604020202020204" pitchFamily="34" charset="0"/>
              </a:rPr>
              <a:t>When we use a question mark, we </a:t>
            </a:r>
            <a:r>
              <a:rPr lang="en-US" sz="2400" b="1" i="0" dirty="0">
                <a:solidFill>
                  <a:srgbClr val="FF0000"/>
                </a:solidFill>
                <a:effectLst/>
                <a:latin typeface="Arial" panose="020B0604020202020204" pitchFamily="34" charset="0"/>
              </a:rPr>
              <a:t>do not </a:t>
            </a:r>
            <a:r>
              <a:rPr lang="en-US" sz="2400" b="0" i="0" dirty="0">
                <a:solidFill>
                  <a:schemeClr val="tx1"/>
                </a:solidFill>
                <a:effectLst/>
                <a:latin typeface="Arial" panose="020B0604020202020204" pitchFamily="34" charset="0"/>
              </a:rPr>
              <a:t>use a full stop.</a:t>
            </a:r>
          </a:p>
          <a:p>
            <a:pPr marL="342900" indent="-342900">
              <a:lnSpc>
                <a:spcPct val="94000"/>
              </a:lnSpc>
              <a:spcAft>
                <a:spcPts val="200"/>
              </a:spcAft>
              <a:buFont typeface="Arial" panose="020B0604020202020204" pitchFamily="34" charset="0"/>
              <a:buChar char="•"/>
            </a:pPr>
            <a:endParaRPr lang="en-US" sz="2400" dirty="0">
              <a:solidFill>
                <a:schemeClr val="tx1"/>
              </a:solidFill>
              <a:latin typeface="Arial" panose="020B0604020202020204" pitchFamily="34" charset="0"/>
            </a:endParaRPr>
          </a:p>
          <a:p>
            <a:pPr>
              <a:lnSpc>
                <a:spcPct val="94000"/>
              </a:lnSpc>
              <a:spcAft>
                <a:spcPts val="200"/>
              </a:spcAft>
            </a:pPr>
            <a:r>
              <a:rPr lang="en-US" sz="2400" b="0" i="0" dirty="0">
                <a:solidFill>
                  <a:schemeClr val="tx1"/>
                </a:solidFill>
                <a:effectLst/>
                <a:latin typeface="Arial" panose="020B0604020202020204" pitchFamily="34" charset="0"/>
              </a:rPr>
              <a:t>For example: </a:t>
            </a:r>
          </a:p>
          <a:p>
            <a:pPr>
              <a:lnSpc>
                <a:spcPct val="94000"/>
              </a:lnSpc>
              <a:spcAft>
                <a:spcPts val="200"/>
              </a:spcAft>
            </a:pPr>
            <a:endParaRPr lang="en-US" sz="2400" b="0" i="0" dirty="0">
              <a:solidFill>
                <a:schemeClr val="tx1"/>
              </a:solidFill>
              <a:effectLst/>
              <a:latin typeface="Arial" panose="020B0604020202020204" pitchFamily="34" charset="0"/>
            </a:endParaRPr>
          </a:p>
          <a:p>
            <a:pPr>
              <a:lnSpc>
                <a:spcPct val="94000"/>
              </a:lnSpc>
              <a:spcAft>
                <a:spcPts val="200"/>
              </a:spcAft>
            </a:pPr>
            <a:endParaRPr lang="en-US" sz="2400" dirty="0">
              <a:solidFill>
                <a:schemeClr val="tx1"/>
              </a:solidFill>
              <a:latin typeface="Arial" panose="020B0604020202020204" pitchFamily="34" charset="0"/>
            </a:endParaRPr>
          </a:p>
          <a:p>
            <a:pPr>
              <a:lnSpc>
                <a:spcPct val="94000"/>
              </a:lnSpc>
              <a:spcAft>
                <a:spcPts val="200"/>
              </a:spcAft>
            </a:pPr>
            <a:endParaRPr lang="en-US" sz="2400" b="0" i="0" dirty="0">
              <a:solidFill>
                <a:schemeClr val="tx1"/>
              </a:solidFill>
              <a:effectLst/>
              <a:latin typeface="Arial" panose="020B0604020202020204" pitchFamily="34" charset="0"/>
            </a:endParaRPr>
          </a:p>
          <a:p>
            <a:pPr marL="342900" indent="-342900">
              <a:lnSpc>
                <a:spcPct val="94000"/>
              </a:lnSpc>
              <a:spcAft>
                <a:spcPts val="200"/>
              </a:spcAft>
              <a:buFont typeface="Arial" panose="020B0604020202020204" pitchFamily="34" charset="0"/>
              <a:buChar char="•"/>
            </a:pPr>
            <a:endParaRPr lang="en-US" sz="2000" dirty="0">
              <a:solidFill>
                <a:schemeClr val="tx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6396D0E-15B1-2DF0-6472-B6B0D274458E}"/>
              </a:ext>
            </a:extLst>
          </p:cNvPr>
          <p:cNvSpPr txBox="1"/>
          <p:nvPr/>
        </p:nvSpPr>
        <p:spPr>
          <a:xfrm>
            <a:off x="4700027" y="4695059"/>
            <a:ext cx="6212812"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A: </a:t>
            </a:r>
            <a:r>
              <a:rPr lang="en-GB" sz="2400" i="1" dirty="0">
                <a:latin typeface="Arial" panose="020B0604020202020204" pitchFamily="34" charset="0"/>
                <a:cs typeface="Arial" panose="020B0604020202020204" pitchFamily="34" charset="0"/>
              </a:rPr>
              <a:t>So, are you all enjoying this course</a:t>
            </a:r>
            <a:r>
              <a:rPr lang="en-GB" sz="2400" i="1" dirty="0">
                <a:solidFill>
                  <a:srgbClr val="FF0000"/>
                </a:solidFill>
                <a:latin typeface="Arial" panose="020B0604020202020204" pitchFamily="34" charset="0"/>
                <a:cs typeface="Arial" panose="020B0604020202020204" pitchFamily="34" charset="0"/>
              </a:rPr>
              <a:t>?</a:t>
            </a:r>
            <a:endParaRPr lang="en-GB" sz="2400" b="1" i="1" dirty="0">
              <a:solidFill>
                <a:srgbClr val="FF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E5F841CF-7762-831A-2D98-A105F7792554}"/>
              </a:ext>
            </a:extLst>
          </p:cNvPr>
          <p:cNvSpPr txBox="1"/>
          <p:nvPr/>
        </p:nvSpPr>
        <p:spPr>
          <a:xfrm>
            <a:off x="4700027" y="5315059"/>
            <a:ext cx="7232141" cy="830997"/>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B: </a:t>
            </a:r>
            <a:r>
              <a:rPr lang="en-GB" sz="2400" i="1" dirty="0">
                <a:latin typeface="Arial" panose="020B0604020202020204" pitchFamily="34" charset="0"/>
                <a:cs typeface="Arial" panose="020B0604020202020204" pitchFamily="34" charset="0"/>
              </a:rPr>
              <a:t>Why does watching Spurs play make me so nervous</a:t>
            </a:r>
            <a:r>
              <a:rPr lang="en-GB" sz="2400" i="1" dirty="0">
                <a:solidFill>
                  <a:srgbClr val="FF0000"/>
                </a:solidFill>
                <a:latin typeface="Arial" panose="020B0604020202020204" pitchFamily="34" charset="0"/>
                <a:cs typeface="Arial" panose="020B0604020202020204" pitchFamily="34" charset="0"/>
              </a:rPr>
              <a:t>?</a:t>
            </a:r>
            <a:endParaRPr lang="en-GB" sz="2400" b="1" i="1" dirty="0">
              <a:solidFill>
                <a:srgbClr val="FF0000"/>
              </a:solidFill>
              <a:latin typeface="Arial" panose="020B0604020202020204" pitchFamily="34" charset="0"/>
              <a:cs typeface="Arial" panose="020B0604020202020204" pitchFamily="34" charset="0"/>
            </a:endParaRPr>
          </a:p>
        </p:txBody>
      </p:sp>
      <p:pic>
        <p:nvPicPr>
          <p:cNvPr id="1026" name="Picture 2" descr="Exclamation Question Mark Cartoon Rainbow Line Gradient Spectrum Doodle  Drawing Simple Art Illustration Hand Drawn Scribble Funny Crazy Stock  Illustrations – 3 Exclamation Question Mark Cartoon Rainbow Line Gradient  Spectrum Doodle Drawing">
            <a:extLst>
              <a:ext uri="{FF2B5EF4-FFF2-40B4-BE49-F238E27FC236}">
                <a16:creationId xmlns:a16="http://schemas.microsoft.com/office/drawing/2014/main" id="{D0A2FEDC-7464-B371-FA25-11FFB8173D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674" y="2011492"/>
            <a:ext cx="2143125" cy="283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1183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00FAD1F0456B4A93FB2D3CDECBBB4E" ma:contentTypeVersion="13" ma:contentTypeDescription="Create a new document." ma:contentTypeScope="" ma:versionID="561d4b22f98b0ff4af5eaf0924c53606">
  <xsd:schema xmlns:xsd="http://www.w3.org/2001/XMLSchema" xmlns:xs="http://www.w3.org/2001/XMLSchema" xmlns:p="http://schemas.microsoft.com/office/2006/metadata/properties" xmlns:ns2="924b722f-815d-42a8-a398-880368789fe5" xmlns:ns3="dc70068d-d4a8-4c8c-81e4-1587bdb1bb12" targetNamespace="http://schemas.microsoft.com/office/2006/metadata/properties" ma:root="true" ma:fieldsID="191f006b7e2a3f587acb7ecf49e722cf" ns2:_="" ns3:_="">
    <xsd:import namespace="924b722f-815d-42a8-a398-880368789fe5"/>
    <xsd:import namespace="dc70068d-d4a8-4c8c-81e4-1587bdb1bb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4b722f-815d-42a8-a398-880368789f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b81377d7-4678-41c4-aba3-c68a5ebeb4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70068d-d4a8-4c8c-81e4-1587bdb1bb1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6d03974b-8878-469d-ab28-80ac5cbb371d}" ma:internalName="TaxCatchAll" ma:showField="CatchAllData" ma:web="dc70068d-d4a8-4c8c-81e4-1587bdb1bb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c70068d-d4a8-4c8c-81e4-1587bdb1bb12" xsi:nil="true"/>
    <lcf76f155ced4ddcb4097134ff3c332f xmlns="924b722f-815d-42a8-a398-880368789fe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7D9E2F6-CE78-400B-A2CC-7AD038CDF852}"/>
</file>

<file path=customXml/itemProps2.xml><?xml version="1.0" encoding="utf-8"?>
<ds:datastoreItem xmlns:ds="http://schemas.openxmlformats.org/officeDocument/2006/customXml" ds:itemID="{D69ED21B-7978-45E6-9155-2D7B1737E5B1}">
  <ds:schemaRefs>
    <ds:schemaRef ds:uri="http://schemas.microsoft.com/sharepoint/v3/contenttype/forms"/>
  </ds:schemaRefs>
</ds:datastoreItem>
</file>

<file path=customXml/itemProps3.xml><?xml version="1.0" encoding="utf-8"?>
<ds:datastoreItem xmlns:ds="http://schemas.openxmlformats.org/officeDocument/2006/customXml" ds:itemID="{010C9CD8-8B5E-44DF-A4D0-6ECC5C07CF08}">
  <ds:schemaRefs>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 ds:uri="http://schemas.microsoft.com/office/2006/documentManagement/types"/>
    <ds:schemaRef ds:uri="613aec43-0389-4d79-8514-a460f1622ea9"/>
    <ds:schemaRef ds:uri="5257eb83-22a3-41bf-962e-55ddf45a1f82"/>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{FF51A7CF-D71F-4713-9546-50D6FD90AACF}tf10001105</Template>
  <TotalTime>8884</TotalTime>
  <Words>1723</Words>
  <Application>Microsoft Office PowerPoint</Application>
  <PresentationFormat>Widescreen</PresentationFormat>
  <Paragraphs>251</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Courier New</vt:lpstr>
      <vt:lpstr>Franklin Gothic Book</vt:lpstr>
      <vt:lpstr>Wingdings</vt:lpstr>
      <vt:lpstr>Crop</vt:lpstr>
      <vt:lpstr>Functional Skills English</vt:lpstr>
      <vt:lpstr>What did we do Last time?</vt:lpstr>
      <vt:lpstr>Learning outcomes this week:</vt:lpstr>
      <vt:lpstr>Punctuation &amp; Grammar…</vt:lpstr>
      <vt:lpstr>PowerPoint Presentation</vt:lpstr>
      <vt:lpstr>PowerPoint Presentation</vt:lpstr>
      <vt:lpstr>Task</vt:lpstr>
      <vt:lpstr>PowerPoint Presentation</vt:lpstr>
      <vt:lpstr>Punctuation: question marks (?) &amp; exclamation marks (!)</vt:lpstr>
      <vt:lpstr>PowerPoint Presentation</vt:lpstr>
      <vt:lpstr>PowerPoint Presentation</vt:lpstr>
      <vt:lpstr>Separating clauses with commas</vt:lpstr>
      <vt:lpstr>PowerPoint Presentation</vt:lpstr>
      <vt:lpstr>Punctuation: semi-colons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Century…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Skills English</dc:title>
  <dc:creator>Sophie Rennie</dc:creator>
  <cp:lastModifiedBy>GAVIN JONES</cp:lastModifiedBy>
  <cp:revision>588</cp:revision>
  <dcterms:created xsi:type="dcterms:W3CDTF">2021-09-16T12:32:20Z</dcterms:created>
  <dcterms:modified xsi:type="dcterms:W3CDTF">2022-10-17T21:56:21Z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0x010100D700FAD1F0456B4A93FB2D3CDECBBB4E</vt:lpwstr>
  </property>
</Properties>
</file>