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 id="2147483672" r:id="rId6"/>
  </p:sldMasterIdLst>
  <p:notesMasterIdLst>
    <p:notesMasterId r:id="rId38"/>
  </p:notesMasterIdLst>
  <p:sldIdLst>
    <p:sldId id="257" r:id="rId7"/>
    <p:sldId id="258" r:id="rId8"/>
    <p:sldId id="392" r:id="rId9"/>
    <p:sldId id="985" r:id="rId10"/>
    <p:sldId id="970" r:id="rId11"/>
    <p:sldId id="971" r:id="rId12"/>
    <p:sldId id="984" r:id="rId13"/>
    <p:sldId id="973" r:id="rId14"/>
    <p:sldId id="974" r:id="rId15"/>
    <p:sldId id="975" r:id="rId16"/>
    <p:sldId id="986" r:id="rId17"/>
    <p:sldId id="968" r:id="rId18"/>
    <p:sldId id="969" r:id="rId19"/>
    <p:sldId id="976" r:id="rId20"/>
    <p:sldId id="989" r:id="rId21"/>
    <p:sldId id="990" r:id="rId22"/>
    <p:sldId id="980" r:id="rId23"/>
    <p:sldId id="991" r:id="rId24"/>
    <p:sldId id="958" r:id="rId25"/>
    <p:sldId id="960" r:id="rId26"/>
    <p:sldId id="360" r:id="rId27"/>
    <p:sldId id="957" r:id="rId28"/>
    <p:sldId id="368" r:id="rId29"/>
    <p:sldId id="982" r:id="rId30"/>
    <p:sldId id="983" r:id="rId31"/>
    <p:sldId id="963" r:id="rId32"/>
    <p:sldId id="445" r:id="rId33"/>
    <p:sldId id="498" r:id="rId34"/>
    <p:sldId id="497" r:id="rId35"/>
    <p:sldId id="988" r:id="rId36"/>
    <p:sldId id="9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D114C-2FA1-44A6-9202-3E129D0F6856}"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DB60-EFBE-457B-AF03-6604A34F18CC}" type="slidenum">
              <a:rPr lang="en-GB" smtClean="0"/>
              <a:t>‹#›</a:t>
            </a:fld>
            <a:endParaRPr lang="en-GB"/>
          </a:p>
        </p:txBody>
      </p:sp>
    </p:spTree>
    <p:extLst>
      <p:ext uri="{BB962C8B-B14F-4D97-AF65-F5344CB8AC3E}">
        <p14:creationId xmlns:p14="http://schemas.microsoft.com/office/powerpoint/2010/main" val="328531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586100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1345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979333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90877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924616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988997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58261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636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7431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47716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634639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32" y="1788454"/>
            <a:ext cx="8361228"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81"/>
            <a:ext cx="6831673" cy="1086237"/>
          </a:xfrm>
        </p:spPr>
        <p:txBody>
          <a:bodyPr>
            <a:normAutofit/>
          </a:bodyPr>
          <a:lstStyle>
            <a:lvl1pPr marL="0" indent="0" algn="ctr">
              <a:lnSpc>
                <a:spcPct val="112000"/>
              </a:lnSpc>
              <a:spcBef>
                <a:spcPts val="0"/>
              </a:spcBef>
              <a:spcAft>
                <a:spcPts val="0"/>
              </a:spcAft>
              <a:buNone/>
              <a:defRPr sz="2300"/>
            </a:lvl1pPr>
            <a:lvl2pPr marL="457212"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60" y="6453386"/>
            <a:ext cx="1607945" cy="404614"/>
          </a:xfrm>
        </p:spPr>
        <p:txBody>
          <a:bodyPr/>
          <a:lstStyle>
            <a:lvl1pPr>
              <a:defRPr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053" y="6453386"/>
            <a:ext cx="7023378"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2"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62"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7380219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51721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7" y="1301362"/>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7"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12"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11" y="6453386"/>
            <a:ext cx="1622409"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313" y="6453386"/>
            <a:ext cx="7023378"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2"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6"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9959994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4"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743667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3"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3" y="2340864"/>
            <a:ext cx="4443984" cy="823912"/>
          </a:xfrm>
        </p:spPr>
        <p:txBody>
          <a:bodyPr anchor="b">
            <a:noAutofit/>
          </a:bodyPr>
          <a:lstStyle>
            <a:lvl1pPr marL="0" indent="0">
              <a:lnSpc>
                <a:spcPct val="84000"/>
              </a:lnSpc>
              <a:spcBef>
                <a:spcPts val="0"/>
              </a:spcBef>
              <a:spcAft>
                <a:spcPts val="0"/>
              </a:spcAft>
              <a:buNone/>
              <a:defRPr sz="3001" b="0" baseline="0">
                <a:solidFill>
                  <a:schemeClr val="tx2"/>
                </a:soli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3"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1" b="0" baseline="0">
                <a:solidFill>
                  <a:schemeClr val="tx2"/>
                </a:soli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898282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765066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06581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3" y="685800"/>
            <a:ext cx="3855721"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1"/>
            </a:lvl3pPr>
            <a:lvl4pPr>
              <a:defRPr sz="1801"/>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3" y="2856344"/>
            <a:ext cx="3855721" cy="3011056"/>
          </a:xfrm>
        </p:spPr>
        <p:txBody>
          <a:bodyPr/>
          <a:lstStyle>
            <a:lvl1pPr marL="0" indent="0">
              <a:lnSpc>
                <a:spcPct val="113000"/>
              </a:lnSpc>
              <a:spcBef>
                <a:spcPts val="0"/>
              </a:spcBef>
              <a:spcAft>
                <a:spcPts val="1500"/>
              </a:spcAft>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a:t>Click to 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39"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71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3" y="685800"/>
            <a:ext cx="3855721"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2" y="2"/>
            <a:ext cx="6659881" cy="6857999"/>
          </a:xfrm>
        </p:spPr>
        <p:txBody>
          <a:bodyPr anchor="t">
            <a:normAutofit/>
          </a:bodyPr>
          <a:lstStyle>
            <a:lvl1pPr marL="0" indent="0">
              <a:buNone/>
              <a:defRPr sz="2000"/>
            </a:lvl1pPr>
            <a:lvl2pPr marL="457212" indent="0">
              <a:buNone/>
              <a:defRPr sz="2000"/>
            </a:lvl2pPr>
            <a:lvl3pPr marL="914423" indent="0">
              <a:buNone/>
              <a:defRPr sz="20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4" name="Text Placeholder 3"/>
          <p:cNvSpPr>
            <a:spLocks noGrp="1"/>
          </p:cNvSpPr>
          <p:nvPr>
            <p:ph type="body" sz="half" idx="2"/>
          </p:nvPr>
        </p:nvSpPr>
        <p:spPr>
          <a:xfrm>
            <a:off x="723903" y="2855968"/>
            <a:ext cx="3855721" cy="3011432"/>
          </a:xfrm>
        </p:spPr>
        <p:txBody>
          <a:bodyPr/>
          <a:lstStyle>
            <a:lvl1pPr marL="0" indent="0">
              <a:lnSpc>
                <a:spcPct val="113000"/>
              </a:lnSpc>
              <a:spcBef>
                <a:spcPts val="0"/>
              </a:spcBef>
              <a:spcAft>
                <a:spcPts val="1500"/>
              </a:spcAft>
              <a:buNone/>
              <a:defRPr sz="1600"/>
            </a:lvl1pPr>
            <a:lvl2pPr marL="457212"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8" indent="0">
              <a:buNone/>
              <a:defRPr sz="1001"/>
            </a:lvl7pPr>
            <a:lvl8pPr marL="3200480" indent="0">
              <a:buNone/>
              <a:defRPr sz="1001"/>
            </a:lvl8pPr>
            <a:lvl9pPr marL="3657692" indent="0">
              <a:buNone/>
              <a:defRPr sz="1001"/>
            </a:lvl9pPr>
          </a:lstStyle>
          <a:p>
            <a:pPr lvl="0"/>
            <a:r>
              <a:rPr lang="en-US"/>
              <a:t>Click to edit Master text styles</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39"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7894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3"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422725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5" y="624157"/>
            <a:ext cx="1565765"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7"/>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7398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5984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3"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3"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1"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11/4/2022</a:t>
            </a:fld>
            <a:endParaRPr lang="en-US"/>
          </a:p>
        </p:txBody>
      </p:sp>
      <p:sp>
        <p:nvSpPr>
          <p:cNvPr id="5" name="Footer Placeholder 4"/>
          <p:cNvSpPr>
            <a:spLocks noGrp="1"/>
          </p:cNvSpPr>
          <p:nvPr>
            <p:ph type="ftr" sz="quarter" idx="3"/>
          </p:nvPr>
        </p:nvSpPr>
        <p:spPr>
          <a:xfrm>
            <a:off x="2893565"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4" y="376"/>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3283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23"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58" indent="-384058" algn="l" defTabSz="914423" rtl="0" eaLnBrk="1" latinLnBrk="0" hangingPunct="1">
        <a:lnSpc>
          <a:spcPct val="94000"/>
        </a:lnSpc>
        <a:spcBef>
          <a:spcPts val="1001"/>
        </a:spcBef>
        <a:spcAft>
          <a:spcPts val="201"/>
        </a:spcAft>
        <a:buFont typeface="Franklin Gothic Book" panose="020B0503020102020204" pitchFamily="34" charset="0"/>
        <a:buChar char="■"/>
        <a:defRPr sz="2000" kern="1200" baseline="0">
          <a:solidFill>
            <a:schemeClr val="tx2"/>
          </a:solidFill>
          <a:latin typeface="+mn-lt"/>
          <a:ea typeface="+mn-ea"/>
          <a:cs typeface="+mn-cs"/>
        </a:defRPr>
      </a:lvl1pPr>
      <a:lvl2pPr marL="914423" indent="-384058" algn="l" defTabSz="914423" rtl="0" eaLnBrk="1" latinLnBrk="0" hangingPunct="1">
        <a:lnSpc>
          <a:spcPct val="94000"/>
        </a:lnSpc>
        <a:spcBef>
          <a:spcPts val="500"/>
        </a:spcBef>
        <a:spcAft>
          <a:spcPts val="201"/>
        </a:spcAft>
        <a:buFont typeface="Franklin Gothic Book" panose="020B0503020102020204" pitchFamily="34" charset="0"/>
        <a:buChar char="–"/>
        <a:defRPr sz="2000" i="1" kern="1200" baseline="0">
          <a:solidFill>
            <a:schemeClr val="tx2"/>
          </a:solidFill>
          <a:latin typeface="+mn-lt"/>
          <a:ea typeface="+mn-ea"/>
          <a:cs typeface="+mn-cs"/>
        </a:defRPr>
      </a:lvl2pPr>
      <a:lvl3pPr marL="1371634" indent="-384058" algn="l" defTabSz="914423" rtl="0" eaLnBrk="1" latinLnBrk="0" hangingPunct="1">
        <a:lnSpc>
          <a:spcPct val="94000"/>
        </a:lnSpc>
        <a:spcBef>
          <a:spcPts val="500"/>
        </a:spcBef>
        <a:spcAft>
          <a:spcPts val="201"/>
        </a:spcAft>
        <a:buFont typeface="Franklin Gothic Book" panose="020B0503020102020204" pitchFamily="34" charset="0"/>
        <a:buChar char="■"/>
        <a:defRPr sz="1801" kern="1200" baseline="0">
          <a:solidFill>
            <a:schemeClr val="tx2"/>
          </a:solidFill>
          <a:latin typeface="+mn-lt"/>
          <a:ea typeface="+mn-ea"/>
          <a:cs typeface="+mn-cs"/>
        </a:defRPr>
      </a:lvl3pPr>
      <a:lvl4pPr marL="1828846" indent="-384058" algn="l" defTabSz="914423" rtl="0" eaLnBrk="1" latinLnBrk="0" hangingPunct="1">
        <a:lnSpc>
          <a:spcPct val="94000"/>
        </a:lnSpc>
        <a:spcBef>
          <a:spcPts val="500"/>
        </a:spcBef>
        <a:spcAft>
          <a:spcPts val="201"/>
        </a:spcAft>
        <a:buFont typeface="Franklin Gothic Book" panose="020B0503020102020204" pitchFamily="34" charset="0"/>
        <a:buChar char="–"/>
        <a:defRPr sz="1801" i="1" kern="1200" baseline="0">
          <a:solidFill>
            <a:schemeClr val="tx2"/>
          </a:solidFill>
          <a:latin typeface="+mn-lt"/>
          <a:ea typeface="+mn-ea"/>
          <a:cs typeface="+mn-cs"/>
        </a:defRPr>
      </a:lvl4pPr>
      <a:lvl5pPr marL="2286057" indent="-384058" algn="l" defTabSz="914423" rtl="0" eaLnBrk="1" latinLnBrk="0" hangingPunct="1">
        <a:lnSpc>
          <a:spcPct val="94000"/>
        </a:lnSpc>
        <a:spcBef>
          <a:spcPts val="500"/>
        </a:spcBef>
        <a:spcAft>
          <a:spcPts val="201"/>
        </a:spcAft>
        <a:buFont typeface="Franklin Gothic Book" panose="020B0503020102020204" pitchFamily="34" charset="0"/>
        <a:buChar char="■"/>
        <a:defRPr sz="1600" kern="1200" baseline="0">
          <a:solidFill>
            <a:schemeClr val="tx2"/>
          </a:solidFill>
          <a:latin typeface="+mn-lt"/>
          <a:ea typeface="+mn-ea"/>
          <a:cs typeface="+mn-cs"/>
        </a:defRPr>
      </a:lvl5pPr>
      <a:lvl6pPr marL="2743268" indent="-384058" algn="l" defTabSz="914423" rtl="0" eaLnBrk="1" latinLnBrk="0" hangingPunct="1">
        <a:lnSpc>
          <a:spcPct val="94000"/>
        </a:lnSpc>
        <a:spcBef>
          <a:spcPts val="500"/>
        </a:spcBef>
        <a:spcAft>
          <a:spcPts val="201"/>
        </a:spcAft>
        <a:buFont typeface="Franklin Gothic Book" panose="020B0503020102020204" pitchFamily="34" charset="0"/>
        <a:buChar char="–"/>
        <a:defRPr sz="1600" i="1" kern="1200" baseline="0">
          <a:solidFill>
            <a:schemeClr val="tx2"/>
          </a:solidFill>
          <a:latin typeface="+mn-lt"/>
          <a:ea typeface="+mn-ea"/>
          <a:cs typeface="+mn-cs"/>
        </a:defRPr>
      </a:lvl6pPr>
      <a:lvl7pPr marL="3200480" indent="-384058" algn="l" defTabSz="914423" rtl="0" eaLnBrk="1" latinLnBrk="0" hangingPunct="1">
        <a:lnSpc>
          <a:spcPct val="94000"/>
        </a:lnSpc>
        <a:spcBef>
          <a:spcPts val="500"/>
        </a:spcBef>
        <a:spcAft>
          <a:spcPts val="201"/>
        </a:spcAft>
        <a:buFont typeface="Franklin Gothic Book" panose="020B0503020102020204" pitchFamily="34" charset="0"/>
        <a:buChar char="■"/>
        <a:defRPr sz="1401" kern="1200" baseline="0">
          <a:solidFill>
            <a:schemeClr val="tx2"/>
          </a:solidFill>
          <a:latin typeface="+mn-lt"/>
          <a:ea typeface="+mn-ea"/>
          <a:cs typeface="+mn-cs"/>
        </a:defRPr>
      </a:lvl7pPr>
      <a:lvl8pPr marL="3657692" indent="-384058" algn="l" defTabSz="914423" rtl="0" eaLnBrk="1" latinLnBrk="0" hangingPunct="1">
        <a:lnSpc>
          <a:spcPct val="94000"/>
        </a:lnSpc>
        <a:spcBef>
          <a:spcPts val="500"/>
        </a:spcBef>
        <a:spcAft>
          <a:spcPts val="201"/>
        </a:spcAft>
        <a:buFont typeface="Franklin Gothic Book" panose="020B0503020102020204" pitchFamily="34" charset="0"/>
        <a:buChar char="–"/>
        <a:defRPr sz="1401" i="1" kern="1200" baseline="0">
          <a:solidFill>
            <a:schemeClr val="tx2"/>
          </a:solidFill>
          <a:latin typeface="+mn-lt"/>
          <a:ea typeface="+mn-ea"/>
          <a:cs typeface="+mn-cs"/>
        </a:defRPr>
      </a:lvl8pPr>
      <a:lvl9pPr marL="4114902" indent="-384058" algn="l" defTabSz="914423" rtl="0" eaLnBrk="1" latinLnBrk="0" hangingPunct="1">
        <a:lnSpc>
          <a:spcPct val="94000"/>
        </a:lnSpc>
        <a:spcBef>
          <a:spcPts val="500"/>
        </a:spcBef>
        <a:spcAft>
          <a:spcPts val="201"/>
        </a:spcAft>
        <a:buFont typeface="Franklin Gothic Book" panose="020B0503020102020204" pitchFamily="34" charset="0"/>
        <a:buChar char="■"/>
        <a:defRPr sz="1401" kern="1200" baseline="0">
          <a:solidFill>
            <a:schemeClr val="tx2"/>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7">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hm.ac.uk/discover/the-secret-life-of-urban-fox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D3E448-040E-43C5-9210-1C0077075BE3}"/>
              </a:ext>
            </a:extLst>
          </p:cNvPr>
          <p:cNvSpPr>
            <a:spLocks noGrp="1"/>
          </p:cNvSpPr>
          <p:nvPr>
            <p:ph type="subTitle" idx="1"/>
          </p:nvPr>
        </p:nvSpPr>
        <p:spPr>
          <a:xfrm>
            <a:off x="4532468" y="4637260"/>
            <a:ext cx="3072985" cy="715221"/>
          </a:xfrm>
        </p:spPr>
        <p:txBody>
          <a:bodyPr vert="horz" lIns="91440" tIns="45720" rIns="91440" bIns="45720" rtlCol="0">
            <a:normAutofit/>
          </a:bodyPr>
          <a:lstStyle/>
          <a:p>
            <a:pPr>
              <a:spcAft>
                <a:spcPts val="600"/>
              </a:spcAft>
            </a:pPr>
            <a:r>
              <a:rPr lang="en-GB" sz="2800" dirty="0">
                <a:latin typeface="Arial" panose="020B0604020202020204" pitchFamily="34" charset="0"/>
                <a:cs typeface="Arial" panose="020B0604020202020204" pitchFamily="34" charset="0"/>
              </a:rPr>
              <a:t>Week 7</a:t>
            </a:r>
          </a:p>
        </p:txBody>
      </p:sp>
      <p:sp>
        <p:nvSpPr>
          <p:cNvPr id="10" name="Freeform: Shape 9">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accent1"/>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C7EA69EF-BD4F-4B48-AE15-4B059F8746A4}"/>
              </a:ext>
            </a:extLst>
          </p:cNvPr>
          <p:cNvSpPr>
            <a:spLocks noGrp="1"/>
          </p:cNvSpPr>
          <p:nvPr>
            <p:ph type="ctrTitle"/>
          </p:nvPr>
        </p:nvSpPr>
        <p:spPr>
          <a:xfrm>
            <a:off x="1084006" y="1086142"/>
            <a:ext cx="9969910" cy="3465385"/>
          </a:xfrm>
        </p:spPr>
        <p:txBody>
          <a:bodyPr anchor="ctr">
            <a:normAutofit/>
          </a:bodyPr>
          <a:lstStyle/>
          <a:p>
            <a:r>
              <a:rPr lang="en-GB" dirty="0">
                <a:latin typeface="Arial" panose="020B0604020202020204" pitchFamily="34" charset="0"/>
                <a:cs typeface="Arial" panose="020B0604020202020204" pitchFamily="34" charset="0"/>
              </a:rPr>
              <a:t>Functional Skills English</a:t>
            </a:r>
          </a:p>
        </p:txBody>
      </p:sp>
      <p:sp>
        <p:nvSpPr>
          <p:cNvPr id="14" name="Rectangle 13">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5780101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693A5A-88A7-4C28-2918-8773E405560E}"/>
              </a:ext>
            </a:extLst>
          </p:cNvPr>
          <p:cNvSpPr txBox="1"/>
          <p:nvPr/>
        </p:nvSpPr>
        <p:spPr>
          <a:xfrm>
            <a:off x="944380" y="1738860"/>
            <a:ext cx="11247620"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paragraph is a group of sentences that share the same idea.</a:t>
            </a:r>
          </a:p>
          <a:p>
            <a:pPr marL="342900" indent="-34290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Paragraphs are used to structure our writing and to make it easier for the reader to follow. </a:t>
            </a:r>
          </a:p>
          <a:p>
            <a:pPr marL="342900" indent="-34290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Look at different texts - such as newspapers, magazines and books - see how different writers divide </a:t>
            </a:r>
            <a:r>
              <a:rPr lang="en-US" sz="2400" b="1" dirty="0">
                <a:latin typeface="Arial" panose="020B0604020202020204" pitchFamily="34" charset="0"/>
                <a:cs typeface="Arial" panose="020B0604020202020204" pitchFamily="34" charset="0"/>
              </a:rPr>
              <a:t>texts</a:t>
            </a:r>
            <a:r>
              <a:rPr lang="en-US" sz="2400" dirty="0">
                <a:latin typeface="Arial" panose="020B0604020202020204" pitchFamily="34" charset="0"/>
                <a:cs typeface="Arial" panose="020B0604020202020204" pitchFamily="34" charset="0"/>
              </a:rPr>
              <a:t> into </a:t>
            </a:r>
            <a:r>
              <a:rPr lang="en-US" sz="2400" b="1" dirty="0">
                <a:latin typeface="Arial" panose="020B0604020202020204" pitchFamily="34" charset="0"/>
                <a:cs typeface="Arial" panose="020B0604020202020204" pitchFamily="34" charset="0"/>
              </a:rPr>
              <a:t>separate paragraphs</a:t>
            </a:r>
            <a:r>
              <a:rPr lang="en-US"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Lots of different ways of developing your writing in a paragraph.</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E5923CB-07AE-17EB-61D7-6ECC2800E4EA}"/>
              </a:ext>
            </a:extLst>
          </p:cNvPr>
          <p:cNvSpPr txBox="1"/>
          <p:nvPr/>
        </p:nvSpPr>
        <p:spPr>
          <a:xfrm>
            <a:off x="1079292" y="434715"/>
            <a:ext cx="7824865"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Planning - using paragraphs</a:t>
            </a:r>
          </a:p>
        </p:txBody>
      </p:sp>
      <p:sp>
        <p:nvSpPr>
          <p:cNvPr id="7" name="TextBox 6">
            <a:extLst>
              <a:ext uri="{FF2B5EF4-FFF2-40B4-BE49-F238E27FC236}">
                <a16:creationId xmlns:a16="http://schemas.microsoft.com/office/drawing/2014/main" id="{263892D5-1B1D-7DBE-1B21-C2ECC0723B6E}"/>
              </a:ext>
            </a:extLst>
          </p:cNvPr>
          <p:cNvSpPr txBox="1"/>
          <p:nvPr/>
        </p:nvSpPr>
        <p:spPr>
          <a:xfrm>
            <a:off x="1219957" y="5306519"/>
            <a:ext cx="5106952" cy="461665"/>
          </a:xfrm>
          <a:prstGeom prst="rect">
            <a:avLst/>
          </a:prstGeom>
          <a:noFill/>
        </p:spPr>
        <p:txBody>
          <a:bodyPr wrap="square" rtlCol="0">
            <a:spAutoFit/>
          </a:bodyPr>
          <a:lstStyle/>
          <a:p>
            <a:r>
              <a:rPr lang="en-GB" sz="2400" dirty="0">
                <a:solidFill>
                  <a:srgbClr val="00B050"/>
                </a:solidFill>
                <a:latin typeface="Arial" panose="020B0604020202020204" pitchFamily="34" charset="0"/>
                <a:cs typeface="Arial" panose="020B0604020202020204" pitchFamily="34" charset="0"/>
              </a:rPr>
              <a:t>Comparison of ideas/arguments</a:t>
            </a:r>
          </a:p>
        </p:txBody>
      </p:sp>
      <p:sp>
        <p:nvSpPr>
          <p:cNvPr id="10" name="TextBox 9">
            <a:extLst>
              <a:ext uri="{FF2B5EF4-FFF2-40B4-BE49-F238E27FC236}">
                <a16:creationId xmlns:a16="http://schemas.microsoft.com/office/drawing/2014/main" id="{A8616772-4FF7-3BB3-B604-CE0E975B0948}"/>
              </a:ext>
            </a:extLst>
          </p:cNvPr>
          <p:cNvSpPr txBox="1"/>
          <p:nvPr/>
        </p:nvSpPr>
        <p:spPr>
          <a:xfrm>
            <a:off x="6096000" y="5304853"/>
            <a:ext cx="2998033" cy="461665"/>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statistics</a:t>
            </a:r>
          </a:p>
        </p:txBody>
      </p:sp>
      <p:sp>
        <p:nvSpPr>
          <p:cNvPr id="11" name="TextBox 10">
            <a:extLst>
              <a:ext uri="{FF2B5EF4-FFF2-40B4-BE49-F238E27FC236}">
                <a16:creationId xmlns:a16="http://schemas.microsoft.com/office/drawing/2014/main" id="{5EBE49E6-6F39-379F-E1B9-51B8889FFEF2}"/>
              </a:ext>
            </a:extLst>
          </p:cNvPr>
          <p:cNvSpPr txBox="1"/>
          <p:nvPr/>
        </p:nvSpPr>
        <p:spPr>
          <a:xfrm>
            <a:off x="7710547" y="5325825"/>
            <a:ext cx="3647607" cy="461665"/>
          </a:xfrm>
          <a:prstGeom prst="rect">
            <a:avLst/>
          </a:prstGeom>
          <a:noFill/>
        </p:spPr>
        <p:txBody>
          <a:bodyPr wrap="square" rtlCol="0">
            <a:spAutoFit/>
          </a:bodyPr>
          <a:lstStyle/>
          <a:p>
            <a:r>
              <a:rPr lang="en-US" sz="2400" dirty="0">
                <a:solidFill>
                  <a:srgbClr val="00B0F0"/>
                </a:solidFill>
                <a:latin typeface="Arial" panose="020B0604020202020204" pitchFamily="34" charset="0"/>
                <a:cs typeface="Arial" panose="020B0604020202020204" pitchFamily="34" charset="0"/>
              </a:rPr>
              <a:t>linking words or phrases </a:t>
            </a:r>
            <a:endParaRPr lang="en-GB" sz="2400" dirty="0">
              <a:solidFill>
                <a:srgbClr val="00B0F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AC8CE32-2298-DE71-B399-E4BF423277B0}"/>
              </a:ext>
            </a:extLst>
          </p:cNvPr>
          <p:cNvSpPr txBox="1"/>
          <p:nvPr/>
        </p:nvSpPr>
        <p:spPr>
          <a:xfrm>
            <a:off x="4078081" y="5961619"/>
            <a:ext cx="2233535" cy="461665"/>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subheadings</a:t>
            </a:r>
          </a:p>
        </p:txBody>
      </p:sp>
      <p:sp>
        <p:nvSpPr>
          <p:cNvPr id="2" name="TextBox 1">
            <a:extLst>
              <a:ext uri="{FF2B5EF4-FFF2-40B4-BE49-F238E27FC236}">
                <a16:creationId xmlns:a16="http://schemas.microsoft.com/office/drawing/2014/main" id="{37E06DF7-ED31-0292-67CA-1D17E45DC56F}"/>
              </a:ext>
            </a:extLst>
          </p:cNvPr>
          <p:cNvSpPr txBox="1"/>
          <p:nvPr/>
        </p:nvSpPr>
        <p:spPr>
          <a:xfrm>
            <a:off x="6325092" y="5961620"/>
            <a:ext cx="3143921" cy="461665"/>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Bullet points</a:t>
            </a:r>
          </a:p>
        </p:txBody>
      </p:sp>
    </p:spTree>
    <p:extLst>
      <p:ext uri="{BB962C8B-B14F-4D97-AF65-F5344CB8AC3E}">
        <p14:creationId xmlns:p14="http://schemas.microsoft.com/office/powerpoint/2010/main" val="23501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6" name="Rectangle 15">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D7B874-4C4C-372F-3457-4238F072E959}"/>
              </a:ext>
            </a:extLst>
          </p:cNvPr>
          <p:cNvSpPr txBox="1"/>
          <p:nvPr/>
        </p:nvSpPr>
        <p:spPr>
          <a:xfrm>
            <a:off x="659230" y="1013722"/>
            <a:ext cx="10869750" cy="123729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6600" cap="all">
                <a:solidFill>
                  <a:schemeClr val="tx2"/>
                </a:solidFill>
                <a:latin typeface="+mj-lt"/>
                <a:ea typeface="+mj-ea"/>
                <a:cs typeface="+mj-cs"/>
              </a:rPr>
              <a:t>PROOFREADING</a:t>
            </a:r>
          </a:p>
        </p:txBody>
      </p:sp>
      <p:sp>
        <p:nvSpPr>
          <p:cNvPr id="18"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154184" y="2884231"/>
            <a:ext cx="3005889" cy="404622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alpha val="90000"/>
            </a:schemeClr>
          </a:solidFill>
          <a:ln w="0">
            <a:noFill/>
            <a:prstDash val="solid"/>
            <a:round/>
            <a:headEnd/>
            <a:tailEnd/>
          </a:ln>
        </p:spPr>
        <p:txBody>
          <a:bodyPr/>
          <a:lstStyle/>
          <a:p>
            <a:endParaRPr lang="en-US" dirty="0"/>
          </a:p>
        </p:txBody>
      </p:sp>
      <p:pic>
        <p:nvPicPr>
          <p:cNvPr id="7" name="Picture 6" descr="Text, application&#10;&#10;Description automatically generated">
            <a:extLst>
              <a:ext uri="{FF2B5EF4-FFF2-40B4-BE49-F238E27FC236}">
                <a16:creationId xmlns:a16="http://schemas.microsoft.com/office/drawing/2014/main" id="{68731806-0552-ED47-0D62-46D13BE9FF28}"/>
              </a:ext>
            </a:extLst>
          </p:cNvPr>
          <p:cNvPicPr>
            <a:picLocks noChangeAspect="1"/>
          </p:cNvPicPr>
          <p:nvPr/>
        </p:nvPicPr>
        <p:blipFill>
          <a:blip r:embed="rId2"/>
          <a:stretch>
            <a:fillRect/>
          </a:stretch>
        </p:blipFill>
        <p:spPr>
          <a:xfrm>
            <a:off x="3314311" y="3056705"/>
            <a:ext cx="5625562" cy="2812781"/>
          </a:xfrm>
          <a:prstGeom prst="rect">
            <a:avLst/>
          </a:prstGeom>
        </p:spPr>
      </p:pic>
      <p:sp>
        <p:nvSpPr>
          <p:cNvPr id="20" name="Freeform 6">
            <a:extLst>
              <a:ext uri="{FF2B5EF4-FFF2-40B4-BE49-F238E27FC236}">
                <a16:creationId xmlns:a16="http://schemas.microsoft.com/office/drawing/2014/main" id="{6283F864-E3D1-457B-865A-DDC3225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80808" y="1936677"/>
            <a:ext cx="3006491" cy="404622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alpha val="90000"/>
            </a:schemeClr>
          </a:solidFill>
          <a:ln w="0">
            <a:noFill/>
            <a:prstDash val="solid"/>
            <a:round/>
            <a:headEnd/>
            <a:tailEnd/>
          </a:ln>
        </p:spPr>
      </p:sp>
    </p:spTree>
    <p:extLst>
      <p:ext uri="{BB962C8B-B14F-4D97-AF65-F5344CB8AC3E}">
        <p14:creationId xmlns:p14="http://schemas.microsoft.com/office/powerpoint/2010/main" val="28565203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FF30B6-1EC1-9A25-71A2-DF2125812A83}"/>
              </a:ext>
            </a:extLst>
          </p:cNvPr>
          <p:cNvSpPr>
            <a:spLocks noGrp="1"/>
          </p:cNvSpPr>
          <p:nvPr>
            <p:ph type="title"/>
          </p:nvPr>
        </p:nvSpPr>
        <p:spPr>
          <a:xfrm>
            <a:off x="6389914" y="269635"/>
            <a:ext cx="5127172" cy="813216"/>
          </a:xfrm>
        </p:spPr>
        <p:txBody>
          <a:bodyPr vert="horz" lIns="91440" tIns="45720" rIns="91440" bIns="45720" rtlCol="0" anchor="t">
            <a:normAutofit/>
          </a:bodyPr>
          <a:lstStyle/>
          <a:p>
            <a:pPr>
              <a:lnSpc>
                <a:spcPct val="89000"/>
              </a:lnSpc>
            </a:pPr>
            <a:r>
              <a:rPr lang="en-US" sz="4400" dirty="0">
                <a:latin typeface="Arial" panose="020B0604020202020204" pitchFamily="34" charset="0"/>
                <a:cs typeface="Arial" panose="020B0604020202020204" pitchFamily="34" charset="0"/>
              </a:rPr>
              <a:t>Proofreading</a:t>
            </a:r>
          </a:p>
        </p:txBody>
      </p:sp>
      <p:sp>
        <p:nvSpPr>
          <p:cNvPr id="13" name="Rectangle 12">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9F26178A-EB81-8C53-8684-69A749250EA5}"/>
              </a:ext>
            </a:extLst>
          </p:cNvPr>
          <p:cNvPicPr>
            <a:picLocks noChangeAspect="1"/>
          </p:cNvPicPr>
          <p:nvPr/>
        </p:nvPicPr>
        <p:blipFill>
          <a:blip r:embed="rId2"/>
          <a:stretch>
            <a:fillRect/>
          </a:stretch>
        </p:blipFill>
        <p:spPr>
          <a:xfrm>
            <a:off x="979054" y="1782618"/>
            <a:ext cx="4710545" cy="3528291"/>
          </a:xfrm>
          <a:prstGeom prst="rect">
            <a:avLst/>
          </a:prstGeom>
        </p:spPr>
      </p:pic>
      <p:sp>
        <p:nvSpPr>
          <p:cNvPr id="4" name="Text Placeholder 3">
            <a:extLst>
              <a:ext uri="{FF2B5EF4-FFF2-40B4-BE49-F238E27FC236}">
                <a16:creationId xmlns:a16="http://schemas.microsoft.com/office/drawing/2014/main" id="{3BEA2C05-C79B-3590-AB3A-250DC03098B6}"/>
              </a:ext>
            </a:extLst>
          </p:cNvPr>
          <p:cNvSpPr>
            <a:spLocks noGrp="1"/>
          </p:cNvSpPr>
          <p:nvPr>
            <p:ph type="body" sz="half" idx="2"/>
          </p:nvPr>
        </p:nvSpPr>
        <p:spPr>
          <a:xfrm>
            <a:off x="5954485" y="1056430"/>
            <a:ext cx="6096000" cy="5505514"/>
          </a:xfrm>
        </p:spPr>
        <p:txBody>
          <a:bodyPr vert="horz" lIns="91440" tIns="45720" rIns="91440" bIns="45720" rtlCol="0">
            <a:normAutofit/>
          </a:bodyPr>
          <a:lstStyle/>
          <a:p>
            <a:pPr>
              <a:lnSpc>
                <a:spcPct val="100000"/>
              </a:lnSpc>
              <a:spcAft>
                <a:spcPts val="200"/>
              </a:spcAft>
            </a:pPr>
            <a:r>
              <a:rPr lang="en-US" sz="2400" dirty="0">
                <a:latin typeface="Arial" panose="020B0604020202020204" pitchFamily="34" charset="0"/>
                <a:cs typeface="Arial" panose="020B0604020202020204" pitchFamily="34" charset="0"/>
              </a:rPr>
              <a:t>Proofreading is an important stage in the writing process.</a:t>
            </a:r>
          </a:p>
          <a:p>
            <a:pPr marL="384048" indent="-384048">
              <a:lnSpc>
                <a:spcPct val="100000"/>
              </a:lnSpc>
              <a:spcAft>
                <a:spcPts val="2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Proofreading - checking for errors in </a:t>
            </a:r>
            <a:r>
              <a:rPr lang="en-US" sz="2400" b="1" dirty="0">
                <a:latin typeface="Arial" panose="020B0604020202020204" pitchFamily="34" charset="0"/>
                <a:cs typeface="Arial" panose="020B0604020202020204" pitchFamily="34" charset="0"/>
              </a:rPr>
              <a:t>punctuation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spelling</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grammar</a:t>
            </a:r>
            <a:r>
              <a:rPr lang="en-US" sz="2400" dirty="0">
                <a:latin typeface="Arial" panose="020B0604020202020204" pitchFamily="34" charset="0"/>
                <a:cs typeface="Arial" panose="020B0604020202020204" pitchFamily="34" charset="0"/>
              </a:rPr>
              <a:t>.</a:t>
            </a:r>
          </a:p>
          <a:p>
            <a:pPr marL="384048" indent="-384048">
              <a:lnSpc>
                <a:spcPct val="100000"/>
              </a:lnSpc>
              <a:spcAft>
                <a:spcPts val="2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Proofreading can feel difficult.</a:t>
            </a:r>
          </a:p>
          <a:p>
            <a:pPr marL="384048" indent="-384048">
              <a:lnSpc>
                <a:spcPct val="100000"/>
              </a:lnSpc>
              <a:spcAft>
                <a:spcPts val="2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It is sometimes difficult to find errors in your own writing. </a:t>
            </a:r>
          </a:p>
          <a:p>
            <a:pPr>
              <a:lnSpc>
                <a:spcPct val="100000"/>
              </a:lnSpc>
              <a:spcAft>
                <a:spcPts val="200"/>
              </a:spcAft>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There are good methods that you can use whenever you are proofreading.</a:t>
            </a:r>
          </a:p>
          <a:p>
            <a:pPr marL="384048" indent="-384048">
              <a:lnSpc>
                <a:spcPct val="100000"/>
              </a:lnSpc>
              <a:spcAft>
                <a:spcPts val="2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84048" indent="-384048">
              <a:lnSpc>
                <a:spcPct val="100000"/>
              </a:lnSpc>
              <a:spcAft>
                <a:spcPts val="2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33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844C3EC-6E8E-4C82-01A3-41B88331E555}"/>
              </a:ext>
            </a:extLst>
          </p:cNvPr>
          <p:cNvSpPr>
            <a:spLocks noGrp="1"/>
          </p:cNvSpPr>
          <p:nvPr>
            <p:ph type="title"/>
          </p:nvPr>
        </p:nvSpPr>
        <p:spPr>
          <a:xfrm>
            <a:off x="3363863" y="314793"/>
            <a:ext cx="8350042" cy="828207"/>
          </a:xfrm>
        </p:spPr>
        <p:txBody>
          <a:bodyPr vert="horz" lIns="91440" tIns="45720" rIns="91440" bIns="45720" rtlCol="0" anchor="t">
            <a:normAutofit/>
          </a:bodyPr>
          <a:lstStyle/>
          <a:p>
            <a:pPr algn="r">
              <a:lnSpc>
                <a:spcPct val="89000"/>
              </a:lnSpc>
            </a:pPr>
            <a:r>
              <a:rPr lang="en-US" sz="4400" dirty="0">
                <a:latin typeface="Arial" panose="020B0604020202020204" pitchFamily="34" charset="0"/>
                <a:cs typeface="Arial" panose="020B0604020202020204" pitchFamily="34" charset="0"/>
              </a:rPr>
              <a:t>Proofreading tips…</a:t>
            </a:r>
          </a:p>
        </p:txBody>
      </p:sp>
      <p:sp>
        <p:nvSpPr>
          <p:cNvPr id="16" name="Rectangle 15">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6">
            <a:extLst>
              <a:ext uri="{FF2B5EF4-FFF2-40B4-BE49-F238E27FC236}">
                <a16:creationId xmlns:a16="http://schemas.microsoft.com/office/drawing/2014/main" id="{82C4AFCD-2CE7-9D36-476A-AA53E366FC83}"/>
              </a:ext>
            </a:extLst>
          </p:cNvPr>
          <p:cNvSpPr>
            <a:spLocks noGrp="1"/>
          </p:cNvSpPr>
          <p:nvPr>
            <p:ph type="body" sz="half" idx="2"/>
          </p:nvPr>
        </p:nvSpPr>
        <p:spPr>
          <a:xfrm>
            <a:off x="3841957" y="1588956"/>
            <a:ext cx="7792626" cy="4392119"/>
          </a:xfrm>
        </p:spPr>
        <p:txBody>
          <a:bodyPr vert="horz" lIns="91440" tIns="45720" rIns="91440" bIns="45720" rtlCol="0">
            <a:normAutofit lnSpcReduction="10000"/>
          </a:bodyPr>
          <a:lstStyle/>
          <a:p>
            <a:pPr>
              <a:lnSpc>
                <a:spcPct val="100000"/>
              </a:lnSpc>
              <a:spcAft>
                <a:spcPts val="200"/>
              </a:spcAft>
            </a:pPr>
            <a:r>
              <a:rPr lang="en-US" sz="2400" dirty="0">
                <a:latin typeface="Arial" panose="020B0604020202020204" pitchFamily="34" charset="0"/>
                <a:cs typeface="Arial" panose="020B0604020202020204" pitchFamily="34" charset="0"/>
              </a:rPr>
              <a:t>Find a </a:t>
            </a:r>
            <a:r>
              <a:rPr lang="en-US" sz="2400" b="1" dirty="0">
                <a:latin typeface="Arial" panose="020B0604020202020204" pitchFamily="34" charset="0"/>
                <a:cs typeface="Arial" panose="020B0604020202020204" pitchFamily="34" charset="0"/>
              </a:rPr>
              <a:t>quiet </a:t>
            </a:r>
            <a:r>
              <a:rPr lang="en-US" sz="2400" dirty="0">
                <a:latin typeface="Arial" panose="020B0604020202020204" pitchFamily="34" charset="0"/>
                <a:cs typeface="Arial" panose="020B0604020202020204" pitchFamily="34" charset="0"/>
              </a:rPr>
              <a:t>room!</a:t>
            </a:r>
          </a:p>
          <a:p>
            <a:pPr marL="342900" indent="-342900">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Read your writing aloud. </a:t>
            </a:r>
          </a:p>
          <a:p>
            <a:pPr>
              <a:lnSpc>
                <a:spcPct val="100000"/>
              </a:lnSpc>
              <a:spcAft>
                <a:spcPts val="200"/>
              </a:spcAft>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You will notice when a word or sentence is not right.</a:t>
            </a:r>
          </a:p>
          <a:p>
            <a:pPr>
              <a:lnSpc>
                <a:spcPct val="100000"/>
              </a:lnSpc>
              <a:spcAft>
                <a:spcPts val="200"/>
              </a:spcAft>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Get a friend/family member to read your writing aloud.</a:t>
            </a:r>
          </a:p>
          <a:p>
            <a:pPr marL="342900" indent="-342900">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Does your work make sense</a:t>
            </a:r>
            <a:r>
              <a:rPr lang="en-US" sz="2400" b="1" dirty="0">
                <a:latin typeface="Arial" panose="020B0604020202020204" pitchFamily="34" charset="0"/>
                <a:cs typeface="Arial" panose="020B0604020202020204" pitchFamily="34" charset="0"/>
              </a:rPr>
              <a:t>?</a:t>
            </a:r>
          </a:p>
          <a:p>
            <a:pPr marL="342900" indent="-342900">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You will </a:t>
            </a:r>
            <a:r>
              <a:rPr lang="en-US" sz="2400" b="1" dirty="0">
                <a:latin typeface="Arial" panose="020B0604020202020204" pitchFamily="34" charset="0"/>
                <a:cs typeface="Arial" panose="020B0604020202020204" pitchFamily="34" charset="0"/>
              </a:rPr>
              <a:t>‘hear’ </a:t>
            </a:r>
            <a:r>
              <a:rPr lang="en-US" sz="2400" dirty="0">
                <a:latin typeface="Arial" panose="020B0604020202020204" pitchFamily="34" charset="0"/>
                <a:cs typeface="Arial" panose="020B0604020202020204" pitchFamily="34" charset="0"/>
              </a:rPr>
              <a:t>any punctuation/grammar mistakes.</a:t>
            </a:r>
          </a:p>
          <a:p>
            <a:pPr marL="342900" indent="-342900">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D8BD4448-CD13-FAC4-985D-32EC1FC0D9D1}"/>
              </a:ext>
            </a:extLst>
          </p:cNvPr>
          <p:cNvSpPr/>
          <p:nvPr/>
        </p:nvSpPr>
        <p:spPr>
          <a:xfrm>
            <a:off x="0" y="1304144"/>
            <a:ext cx="3363863" cy="311795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latin typeface="Arial" panose="020B0604020202020204" pitchFamily="34" charset="0"/>
                <a:cs typeface="Arial" panose="020B0604020202020204" pitchFamily="34" charset="0"/>
              </a:rPr>
              <a:t>Read aloud!</a:t>
            </a:r>
          </a:p>
        </p:txBody>
      </p:sp>
    </p:spTree>
    <p:extLst>
      <p:ext uri="{BB962C8B-B14F-4D97-AF65-F5344CB8AC3E}">
        <p14:creationId xmlns:p14="http://schemas.microsoft.com/office/powerpoint/2010/main" val="370878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4C5D-C886-D190-1CE8-F3129824270E}"/>
              </a:ext>
            </a:extLst>
          </p:cNvPr>
          <p:cNvSpPr>
            <a:spLocks noGrp="1"/>
          </p:cNvSpPr>
          <p:nvPr>
            <p:ph type="title"/>
          </p:nvPr>
        </p:nvSpPr>
        <p:spPr>
          <a:xfrm>
            <a:off x="499919" y="272320"/>
            <a:ext cx="4303677" cy="1364105"/>
          </a:xfrm>
        </p:spPr>
        <p:txBody>
          <a:bodyPr>
            <a:normAutofit/>
          </a:bodyPr>
          <a:lstStyle/>
          <a:p>
            <a:r>
              <a:rPr lang="en-GB" sz="4400" dirty="0">
                <a:latin typeface="Arial" panose="020B0604020202020204" pitchFamily="34" charset="0"/>
                <a:cs typeface="Arial" panose="020B0604020202020204" pitchFamily="34" charset="0"/>
              </a:rPr>
              <a:t>Proofreading tips…</a:t>
            </a:r>
          </a:p>
        </p:txBody>
      </p:sp>
      <p:sp>
        <p:nvSpPr>
          <p:cNvPr id="4" name="Text Placeholder 3">
            <a:extLst>
              <a:ext uri="{FF2B5EF4-FFF2-40B4-BE49-F238E27FC236}">
                <a16:creationId xmlns:a16="http://schemas.microsoft.com/office/drawing/2014/main" id="{208807E2-4A67-798A-7848-A68BFEB745F6}"/>
              </a:ext>
            </a:extLst>
          </p:cNvPr>
          <p:cNvSpPr>
            <a:spLocks noGrp="1"/>
          </p:cNvSpPr>
          <p:nvPr>
            <p:ph type="body" sz="half" idx="2"/>
          </p:nvPr>
        </p:nvSpPr>
        <p:spPr>
          <a:xfrm>
            <a:off x="5882890" y="154273"/>
            <a:ext cx="6118360" cy="6549454"/>
          </a:xfrm>
        </p:spPr>
        <p:txBody>
          <a:bodyPr>
            <a:no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Useful strategy for </a:t>
            </a:r>
            <a:r>
              <a:rPr lang="en-GB" sz="2400" b="1" dirty="0">
                <a:latin typeface="Arial" panose="020B0604020202020204" pitchFamily="34" charset="0"/>
                <a:cs typeface="Arial" panose="020B0604020202020204" pitchFamily="34" charset="0"/>
              </a:rPr>
              <a:t>‘seeing’ </a:t>
            </a:r>
            <a:r>
              <a:rPr lang="en-GB" sz="2400" dirty="0">
                <a:latin typeface="Arial" panose="020B0604020202020204" pitchFamily="34" charset="0"/>
                <a:cs typeface="Arial" panose="020B0604020202020204" pitchFamily="34" charset="0"/>
              </a:rPr>
              <a:t>mistakes.</a:t>
            </a:r>
          </a:p>
          <a:p>
            <a:r>
              <a:rPr lang="en-GB" sz="2400" dirty="0">
                <a:latin typeface="Arial" panose="020B0604020202020204" pitchFamily="34" charset="0"/>
                <a:cs typeface="Arial" panose="020B0604020202020204" pitchFamily="34" charset="0"/>
              </a:rPr>
              <a:t>Use a </a:t>
            </a:r>
            <a:r>
              <a:rPr lang="en-GB" sz="2400" b="1" dirty="0">
                <a:latin typeface="Arial" panose="020B0604020202020204" pitchFamily="34" charset="0"/>
                <a:cs typeface="Arial" panose="020B0604020202020204" pitchFamily="34" charset="0"/>
              </a:rPr>
              <a:t>ruler </a:t>
            </a:r>
            <a:r>
              <a:rPr lang="en-GB" sz="2400" dirty="0">
                <a:latin typeface="Arial" panose="020B0604020202020204" pitchFamily="34" charset="0"/>
                <a:cs typeface="Arial" panose="020B0604020202020204" pitchFamily="34" charset="0"/>
              </a:rPr>
              <a:t>to read each sentence.</a:t>
            </a:r>
          </a:p>
          <a:p>
            <a:r>
              <a:rPr lang="en-GB" sz="2400" dirty="0">
                <a:latin typeface="Arial" panose="020B0604020202020204" pitchFamily="34" charset="0"/>
                <a:cs typeface="Arial" panose="020B0604020202020204" pitchFamily="34" charset="0"/>
              </a:rPr>
              <a:t>Check paragraphs.</a:t>
            </a:r>
          </a:p>
          <a:p>
            <a:r>
              <a:rPr lang="en-GB" sz="2400" dirty="0">
                <a:latin typeface="Arial" panose="020B0604020202020204" pitchFamily="34" charset="0"/>
                <a:cs typeface="Arial" panose="020B0604020202020204" pitchFamily="34" charset="0"/>
              </a:rPr>
              <a:t>Spelling.</a:t>
            </a:r>
          </a:p>
          <a:p>
            <a:r>
              <a:rPr lang="en-GB" sz="2400" dirty="0">
                <a:latin typeface="Arial" panose="020B0604020202020204" pitchFamily="34" charset="0"/>
                <a:cs typeface="Arial" panose="020B0604020202020204" pitchFamily="34" charset="0"/>
              </a:rPr>
              <a:t>Punctuation.</a:t>
            </a:r>
          </a:p>
          <a:p>
            <a:r>
              <a:rPr lang="en-GB" sz="2400" dirty="0">
                <a:latin typeface="Arial" panose="020B0604020202020204" pitchFamily="34" charset="0"/>
                <a:cs typeface="Arial" panose="020B0604020202020204" pitchFamily="34" charset="0"/>
              </a:rPr>
              <a:t>Word choice?</a:t>
            </a:r>
          </a:p>
          <a:p>
            <a:pPr marR="0" lvl="0" algn="l"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 is different.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 a method that works for you.</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Proofreading is essential - </a:t>
            </a:r>
            <a:r>
              <a:rPr kumimoji="0" lang="en-GB"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make it a habit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7CAF9E9-543E-FEFC-C482-716A7FB8CB73}"/>
              </a:ext>
            </a:extLst>
          </p:cNvPr>
          <p:cNvPicPr>
            <a:picLocks noChangeAspect="1"/>
          </p:cNvPicPr>
          <p:nvPr/>
        </p:nvPicPr>
        <p:blipFill>
          <a:blip r:embed="rId2"/>
          <a:stretch>
            <a:fillRect/>
          </a:stretch>
        </p:blipFill>
        <p:spPr>
          <a:xfrm>
            <a:off x="1302644" y="1636425"/>
            <a:ext cx="3777521" cy="3039880"/>
          </a:xfrm>
          <a:prstGeom prst="rect">
            <a:avLst/>
          </a:prstGeom>
        </p:spPr>
      </p:pic>
      <p:sp>
        <p:nvSpPr>
          <p:cNvPr id="7" name="&quot;Not Allowed&quot; Symbol 6">
            <a:extLst>
              <a:ext uri="{FF2B5EF4-FFF2-40B4-BE49-F238E27FC236}">
                <a16:creationId xmlns:a16="http://schemas.microsoft.com/office/drawing/2014/main" id="{A7AC7478-096B-03E1-5FDF-DDD38DAAD126}"/>
              </a:ext>
            </a:extLst>
          </p:cNvPr>
          <p:cNvSpPr/>
          <p:nvPr/>
        </p:nvSpPr>
        <p:spPr>
          <a:xfrm>
            <a:off x="205739" y="4405860"/>
            <a:ext cx="3252865" cy="206864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Arial" panose="020B0604020202020204" pitchFamily="34" charset="0"/>
                <a:cs typeface="Arial" panose="020B0604020202020204" pitchFamily="34" charset="0"/>
              </a:rPr>
              <a:t>Do not rely on spellcheck software! </a:t>
            </a:r>
          </a:p>
        </p:txBody>
      </p:sp>
    </p:spTree>
    <p:extLst>
      <p:ext uri="{BB962C8B-B14F-4D97-AF65-F5344CB8AC3E}">
        <p14:creationId xmlns:p14="http://schemas.microsoft.com/office/powerpoint/2010/main" val="764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anim calcmode="lin" valueType="num">
                                      <p:cBhvr>
                                        <p:cTn id="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9C4380-A8C0-2D7A-89F3-5DBF1E866A27}"/>
              </a:ext>
            </a:extLst>
          </p:cNvPr>
          <p:cNvSpPr txBox="1"/>
          <p:nvPr/>
        </p:nvSpPr>
        <p:spPr>
          <a:xfrm>
            <a:off x="826957" y="239842"/>
            <a:ext cx="10175823" cy="6319294"/>
          </a:xfrm>
          <a:prstGeom prst="rect">
            <a:avLst/>
          </a:prstGeom>
          <a:noFill/>
        </p:spPr>
        <p:txBody>
          <a:bodyPr wrap="square" rtlCol="0">
            <a:spAutoFit/>
          </a:bodyPr>
          <a:lstStyle/>
          <a:p>
            <a:pPr marL="316230" algn="ctr">
              <a:spcBef>
                <a:spcPts val="445"/>
              </a:spcBef>
              <a:spcAft>
                <a:spcPts val="0"/>
              </a:spcAft>
            </a:pPr>
            <a:endParaRPr lang="en-GB" b="1" dirty="0">
              <a:effectLst/>
              <a:latin typeface="Arial" panose="020B0604020202020204" pitchFamily="34" charset="0"/>
              <a:ea typeface="Arial" panose="020B0604020202020204" pitchFamily="34" charset="0"/>
            </a:endParaRPr>
          </a:p>
          <a:p>
            <a:pPr marL="316230" algn="ctr">
              <a:spcBef>
                <a:spcPts val="445"/>
              </a:spcBef>
              <a:spcAft>
                <a:spcPts val="0"/>
              </a:spcAft>
            </a:pPr>
            <a:r>
              <a:rPr lang="en-GB" sz="2400" b="1" dirty="0">
                <a:effectLst/>
                <a:latin typeface="Arial" panose="020B0604020202020204" pitchFamily="34" charset="0"/>
                <a:ea typeface="Arial" panose="020B0604020202020204" pitchFamily="34" charset="0"/>
              </a:rPr>
              <a:t>Letter of Complaint</a:t>
            </a:r>
          </a:p>
          <a:p>
            <a:pPr marL="316230" algn="ctr">
              <a:spcBef>
                <a:spcPts val="445"/>
              </a:spcBef>
              <a:spcAft>
                <a:spcPts val="0"/>
              </a:spcAft>
            </a:pPr>
            <a:endParaRPr lang="en-GB" b="1" dirty="0">
              <a:latin typeface="Arial" panose="020B0604020202020204" pitchFamily="34" charset="0"/>
              <a:ea typeface="Arial" panose="020B0604020202020204" pitchFamily="34" charset="0"/>
            </a:endParaRPr>
          </a:p>
          <a:p>
            <a:pPr marL="316230" algn="just">
              <a:spcBef>
                <a:spcPts val="465"/>
              </a:spcBef>
              <a:spcAft>
                <a:spcPts val="0"/>
              </a:spcAft>
            </a:pPr>
            <a:r>
              <a:rPr lang="en-US" dirty="0">
                <a:effectLst/>
                <a:latin typeface="Arial" panose="020B0604020202020204" pitchFamily="34" charset="0"/>
                <a:ea typeface="Arial" panose="020B0604020202020204" pitchFamily="34" charset="0"/>
              </a:rPr>
              <a:t>Dea</a:t>
            </a:r>
            <a:r>
              <a:rPr lang="en-US" spc="-1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a:t>
            </a:r>
            <a:r>
              <a:rPr lang="en-US" spc="20" dirty="0">
                <a:effectLst/>
                <a:latin typeface="Arial" panose="020B0604020202020204" pitchFamily="34" charset="0"/>
                <a:ea typeface="Arial" panose="020B0604020202020204" pitchFamily="34" charset="0"/>
              </a:rPr>
              <a:t> </a:t>
            </a:r>
            <a:r>
              <a:rPr lang="en-US" spc="-25" dirty="0">
                <a:effectLst/>
                <a:latin typeface="Arial" panose="020B0604020202020204" pitchFamily="34" charset="0"/>
                <a:ea typeface="Arial" panose="020B0604020202020204" pitchFamily="34" charset="0"/>
              </a:rPr>
              <a:t>Sir</a:t>
            </a:r>
            <a:endParaRPr lang="en-GB" dirty="0">
              <a:effectLst/>
              <a:latin typeface="Arial" panose="020B0604020202020204" pitchFamily="34" charset="0"/>
              <a:ea typeface="Arial" panose="020B0604020202020204" pitchFamily="34" charset="0"/>
            </a:endParaRPr>
          </a:p>
          <a:p>
            <a:pPr algn="just"/>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6230" algn="just"/>
            <a:r>
              <a:rPr lang="en-US" dirty="0">
                <a:effectLst/>
                <a:latin typeface="Arial" panose="020B0604020202020204" pitchFamily="34" charset="0"/>
                <a:ea typeface="Arial" panose="020B0604020202020204" pitchFamily="34" charset="0"/>
              </a:rPr>
              <a:t>I</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am</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ritin</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9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t>
            </a:r>
            <a:r>
              <a:rPr lang="en-US" spc="80" dirty="0">
                <a:effectLst/>
                <a:latin typeface="Arial" panose="020B0604020202020204" pitchFamily="34" charset="0"/>
                <a:ea typeface="Arial" panose="020B0604020202020204" pitchFamily="34" charset="0"/>
              </a:rPr>
              <a:t>omp</a:t>
            </a:r>
            <a:r>
              <a:rPr lang="en-US" dirty="0">
                <a:effectLst/>
                <a:latin typeface="Arial" panose="020B0604020202020204" pitchFamily="34" charset="0"/>
                <a:ea typeface="Arial" panose="020B0604020202020204" pitchFamily="34" charset="0"/>
              </a:rPr>
              <a:t>lain</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95" dirty="0">
                <a:effectLst/>
                <a:latin typeface="Arial" panose="020B0604020202020204" pitchFamily="34" charset="0"/>
                <a:ea typeface="Arial" panose="020B0604020202020204" pitchFamily="34" charset="0"/>
              </a:rPr>
              <a:t> y</a:t>
            </a:r>
            <a:r>
              <a:rPr lang="en-US" dirty="0">
                <a:effectLst/>
                <a:latin typeface="Arial" panose="020B0604020202020204" pitchFamily="34" charset="0"/>
                <a:ea typeface="Arial" panose="020B0604020202020204" pitchFamily="34" charset="0"/>
              </a:rPr>
              <a:t>use</a:t>
            </a:r>
            <a:r>
              <a:rPr lang="en-US" spc="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ab</a:t>
            </a:r>
            <a:r>
              <a:rPr lang="en-US" spc="55" dirty="0">
                <a:effectLst/>
                <a:latin typeface="Arial" panose="020B0604020202020204" pitchFamily="34" charset="0"/>
                <a:ea typeface="Arial" panose="020B0604020202020204" pitchFamily="34" charset="0"/>
              </a:rPr>
              <a:t>out</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90" dirty="0">
                <a:effectLst/>
                <a:latin typeface="Arial" panose="020B0604020202020204" pitchFamily="34" charset="0"/>
                <a:ea typeface="Arial" panose="020B0604020202020204" pitchFamily="34" charset="0"/>
              </a:rPr>
              <a:t> </a:t>
            </a:r>
            <a:r>
              <a:rPr lang="en-US" spc="75" dirty="0">
                <a:effectLst/>
                <a:latin typeface="Arial" panose="020B0604020202020204" pitchFamily="34" charset="0"/>
                <a:ea typeface="Arial" panose="020B0604020202020204" pitchFamily="34" charset="0"/>
              </a:rPr>
              <a:t>mea</a:t>
            </a:r>
            <a:r>
              <a:rPr lang="en-US" dirty="0">
                <a:effectLst/>
                <a:latin typeface="Arial" panose="020B0604020202020204" pitchFamily="34" charset="0"/>
                <a:ea typeface="Arial" panose="020B0604020202020204" pitchFamily="34" charset="0"/>
              </a:rPr>
              <a:t>l</a:t>
            </a:r>
            <a:r>
              <a:rPr lang="en-US" spc="-4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that</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80"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one</a:t>
            </a:r>
            <a:r>
              <a:rPr lang="en-US" spc="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a:t>
            </a:r>
            <a:r>
              <a:rPr lang="en-US" spc="-1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1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price</a:t>
            </a:r>
            <a:r>
              <a:rPr lang="en-US" spc="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first</a:t>
            </a:r>
            <a:r>
              <a:rPr lang="en-US" spc="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40"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a</a:t>
            </a:r>
            <a:r>
              <a:rPr lang="en-GB" spc="-50"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t>
            </a:r>
            <a:r>
              <a:rPr lang="en-US" spc="80" dirty="0">
                <a:effectLst/>
                <a:latin typeface="Arial" panose="020B0604020202020204" pitchFamily="34" charset="0"/>
                <a:ea typeface="Arial" panose="020B0604020202020204" pitchFamily="34" charset="0"/>
              </a:rPr>
              <a:t>omp</a:t>
            </a:r>
            <a:r>
              <a:rPr lang="en-US" dirty="0">
                <a:effectLst/>
                <a:latin typeface="Arial" panose="020B0604020202020204" pitchFamily="34" charset="0"/>
                <a:ea typeface="Arial" panose="020B0604020202020204" pitchFamily="34" charset="0"/>
              </a:rPr>
              <a:t>etision at </a:t>
            </a:r>
            <a:r>
              <a:rPr lang="en-US" spc="50" dirty="0">
                <a:effectLst/>
                <a:latin typeface="Arial" panose="020B0604020202020204" pitchFamily="34" charset="0"/>
                <a:ea typeface="Arial" panose="020B0604020202020204" pitchFamily="34" charset="0"/>
              </a:rPr>
              <a:t>your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restaurant.</a:t>
            </a:r>
            <a:r>
              <a:rPr lang="en-US" spc="200" dirty="0">
                <a:effectLst/>
                <a:latin typeface="Arial" panose="020B0604020202020204" pitchFamily="34" charset="0"/>
                <a:ea typeface="Arial" panose="020B0604020202020204" pitchFamily="34" charset="0"/>
              </a:rPr>
              <a:t> </a:t>
            </a:r>
            <a:r>
              <a:rPr lang="en-US" spc="55" dirty="0">
                <a:effectLst/>
                <a:latin typeface="Arial" panose="020B0604020202020204" pitchFamily="34" charset="0"/>
                <a:ea typeface="Arial" panose="020B0604020202020204" pitchFamily="34" charset="0"/>
              </a:rPr>
              <a:t>Immedia</a:t>
            </a:r>
            <a:r>
              <a:rPr lang="en-US" dirty="0">
                <a:effectLst/>
                <a:latin typeface="Arial" panose="020B0604020202020204" pitchFamily="34" charset="0"/>
                <a:ea typeface="Arial" panose="020B0604020202020204" pitchFamily="34" charset="0"/>
              </a:rPr>
              <a:t>tely a</a:t>
            </a:r>
            <a:r>
              <a:rPr lang="en-US" spc="55" dirty="0">
                <a:effectLst/>
                <a:latin typeface="Arial" panose="020B0604020202020204" pitchFamily="34" charset="0"/>
                <a:ea typeface="Arial" panose="020B0604020202020204" pitchFamily="34" charset="0"/>
              </a:rPr>
              <a:t>ter</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75" dirty="0">
                <a:effectLst/>
                <a:latin typeface="Arial" panose="020B0604020202020204" pitchFamily="34" charset="0"/>
                <a:ea typeface="Arial" panose="020B0604020202020204" pitchFamily="34" charset="0"/>
              </a:rPr>
              <a:t> mea</a:t>
            </a:r>
            <a:r>
              <a:rPr lang="en-US" dirty="0">
                <a:effectLst/>
                <a:latin typeface="Arial" panose="020B0604020202020204" pitchFamily="34" charset="0"/>
                <a:ea typeface="Arial" panose="020B0604020202020204" pitchFamily="34" charset="0"/>
              </a:rPr>
              <a:t>l</a:t>
            </a:r>
            <a:r>
              <a:rPr lang="en-US" spc="-15"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too </a:t>
            </a:r>
            <a:r>
              <a:rPr lang="en-US" spc="55" dirty="0">
                <a:effectLst/>
                <a:latin typeface="Arial" panose="020B0604020202020204" pitchFamily="34" charset="0"/>
                <a:ea typeface="Arial" panose="020B0604020202020204" pitchFamily="34" charset="0"/>
              </a:rPr>
              <a:t>of </a:t>
            </a:r>
            <a:r>
              <a:rPr lang="en-US" spc="60" dirty="0">
                <a:effectLst/>
                <a:latin typeface="Arial" panose="020B0604020202020204" pitchFamily="34" charset="0"/>
                <a:ea typeface="Arial" panose="020B0604020202020204" pitchFamily="34" charset="0"/>
              </a:rPr>
              <a:t>my </a:t>
            </a:r>
            <a:r>
              <a:rPr lang="en-US" dirty="0">
                <a:effectLst/>
                <a:latin typeface="Arial" panose="020B0604020202020204" pitchFamily="34" charset="0"/>
                <a:ea typeface="Arial" panose="020B0604020202020204" pitchFamily="34" charset="0"/>
              </a:rPr>
              <a:t>friends</a:t>
            </a:r>
            <a:r>
              <a:rPr lang="en-US" spc="-130"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were </a:t>
            </a:r>
            <a:r>
              <a:rPr lang="en-US" dirty="0">
                <a:effectLst/>
                <a:latin typeface="Arial" panose="020B0604020202020204" pitchFamily="34" charset="0"/>
                <a:ea typeface="Arial" panose="020B0604020202020204" pitchFamily="34" charset="0"/>
              </a:rPr>
              <a:t>violuntly</a:t>
            </a:r>
            <a:r>
              <a:rPr lang="en-US" spc="10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sick in</a:t>
            </a:r>
            <a:r>
              <a:rPr lang="en-US" spc="1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taxi They</a:t>
            </a:r>
            <a:r>
              <a:rPr lang="en-US" spc="1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visited</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a:t>
            </a:r>
            <a:r>
              <a:rPr lang="en-US" spc="55" dirty="0">
                <a:effectLst/>
                <a:latin typeface="Arial" panose="020B0604020202020204" pitchFamily="34" charset="0"/>
                <a:ea typeface="Arial" panose="020B0604020202020204" pitchFamily="34" charset="0"/>
              </a:rPr>
              <a:t>oc</a:t>
            </a:r>
            <a:r>
              <a:rPr lang="en-US" spc="60" dirty="0">
                <a:effectLst/>
                <a:latin typeface="Arial" panose="020B0604020202020204" pitchFamily="34" charset="0"/>
                <a:ea typeface="Arial" panose="020B0604020202020204" pitchFamily="34" charset="0"/>
              </a:rPr>
              <a:t>tor</a:t>
            </a:r>
            <a:r>
              <a:rPr lang="en-US" spc="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next</a:t>
            </a:r>
            <a:r>
              <a:rPr lang="en-US" spc="1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day</a:t>
            </a:r>
            <a:r>
              <a:rPr lang="en-US" spc="55" dirty="0">
                <a:effectLst/>
                <a:latin typeface="Arial" panose="020B0604020202020204" pitchFamily="34" charset="0"/>
                <a:ea typeface="Arial" panose="020B0604020202020204" pitchFamily="34" charset="0"/>
              </a:rPr>
              <a:t> how</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trea</a:t>
            </a:r>
            <a:r>
              <a:rPr lang="en-US" spc="60" dirty="0">
                <a:effectLst/>
                <a:latin typeface="Arial" panose="020B0604020202020204" pitchFamily="34" charset="0"/>
                <a:ea typeface="Arial" panose="020B0604020202020204" pitchFamily="34" charset="0"/>
              </a:rPr>
              <a:t>ted</a:t>
            </a:r>
            <a:r>
              <a:rPr lang="en-US" spc="200"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them</a:t>
            </a:r>
            <a:r>
              <a:rPr lang="en-US" spc="200"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four</a:t>
            </a:r>
            <a:r>
              <a:rPr lang="en-GB" dirty="0">
                <a:latin typeface="Arial" panose="020B0604020202020204" pitchFamily="34" charset="0"/>
                <a:ea typeface="Arial" panose="020B0604020202020204" pitchFamily="34" charset="0"/>
              </a:rPr>
              <a:t> </a:t>
            </a:r>
            <a:r>
              <a:rPr lang="en-US" spc="65" dirty="0">
                <a:effectLst/>
                <a:latin typeface="Arial" panose="020B0604020202020204" pitchFamily="34" charset="0"/>
                <a:ea typeface="Arial" panose="020B0604020202020204" pitchFamily="34" charset="0"/>
              </a:rPr>
              <a:t>food</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poiso</a:t>
            </a:r>
            <a:r>
              <a:rPr lang="en-US" spc="35" dirty="0">
                <a:effectLst/>
                <a:latin typeface="Arial" panose="020B0604020202020204" pitchFamily="34" charset="0"/>
                <a:ea typeface="Arial" panose="020B0604020202020204" pitchFamily="34" charset="0"/>
              </a:rPr>
              <a:t>ning.</a:t>
            </a:r>
            <a:endParaRPr lang="en-GB" dirty="0">
              <a:effectLst/>
              <a:latin typeface="Arial" panose="020B0604020202020204" pitchFamily="34" charset="0"/>
              <a:ea typeface="Arial" panose="020B0604020202020204" pitchFamily="34" charset="0"/>
            </a:endParaRPr>
          </a:p>
          <a:p>
            <a:pPr algn="just">
              <a:spcBef>
                <a:spcPts val="5"/>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6230" marR="543560" algn="just">
              <a:lnSpc>
                <a:spcPct val="106000"/>
              </a:lnSpc>
              <a:spcAft>
                <a:spcPts val="0"/>
              </a:spcAft>
            </a:pPr>
            <a:r>
              <a:rPr lang="en-US" dirty="0">
                <a:effectLst/>
                <a:latin typeface="Arial" panose="020B0604020202020204" pitchFamily="34" charset="0"/>
                <a:ea typeface="Arial" panose="020B0604020202020204" pitchFamily="34" charset="0"/>
              </a:rPr>
              <a:t>I</a:t>
            </a:r>
            <a:r>
              <a:rPr lang="en-US" spc="-85" dirty="0">
                <a:effectLst/>
                <a:latin typeface="Arial" panose="020B0604020202020204" pitchFamily="34" charset="0"/>
                <a:ea typeface="Arial" panose="020B0604020202020204" pitchFamily="34" charset="0"/>
              </a:rPr>
              <a:t> honustely </a:t>
            </a:r>
            <a:r>
              <a:rPr lang="en-US" spc="-85" dirty="0">
                <a:latin typeface="Arial" panose="020B0604020202020204" pitchFamily="34" charset="0"/>
                <a:ea typeface="Arial" panose="020B0604020202020204" pitchFamily="34" charset="0"/>
              </a:rPr>
              <a:t>believe</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it</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must</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a:t>
            </a:r>
            <a:r>
              <a:rPr lang="en-US" spc="-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so</a:t>
            </a:r>
            <a:r>
              <a:rPr lang="en-US" spc="55" dirty="0">
                <a:effectLst/>
                <a:latin typeface="Arial" panose="020B0604020202020204" pitchFamily="34" charset="0"/>
                <a:ea typeface="Arial" panose="020B0604020202020204" pitchFamily="34" charset="0"/>
              </a:rPr>
              <a:t>methin</a:t>
            </a:r>
            <a:r>
              <a:rPr lang="en-US" spc="50" dirty="0">
                <a:latin typeface="Arial" panose="020B0604020202020204" pitchFamily="34" charset="0"/>
                <a:ea typeface="Arial" panose="020B0604020202020204" pitchFamily="34" charset="0"/>
              </a:rPr>
              <a:t> </a:t>
            </a:r>
            <a:r>
              <a:rPr lang="en-US" spc="55" dirty="0">
                <a:effectLst/>
                <a:latin typeface="Arial" panose="020B0604020202020204" pitchFamily="34" charset="0"/>
                <a:ea typeface="Arial" panose="020B0604020202020204" pitchFamily="34" charset="0"/>
              </a:rPr>
              <a:t>they ea</a:t>
            </a:r>
            <a:r>
              <a:rPr lang="en-US" dirty="0">
                <a:effectLst/>
                <a:latin typeface="Arial" panose="020B0604020202020204" pitchFamily="34" charset="0"/>
                <a:ea typeface="Arial" panose="020B0604020202020204" pitchFamily="34" charset="0"/>
              </a:rPr>
              <a:t>t</a:t>
            </a:r>
            <a:r>
              <a:rPr lang="en-US" spc="1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has</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195"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my </a:t>
            </a:r>
            <a:r>
              <a:rPr lang="en-US" dirty="0">
                <a:effectLst/>
                <a:latin typeface="Arial" panose="020B0604020202020204" pitchFamily="34" charset="0"/>
                <a:ea typeface="Arial" panose="020B0604020202020204" pitchFamily="34" charset="0"/>
              </a:rPr>
              <a:t>friend Jaya</a:t>
            </a:r>
            <a:r>
              <a:rPr lang="en-US" spc="-85"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was</a:t>
            </a:r>
            <a:r>
              <a:rPr lang="en-US" spc="-80" dirty="0">
                <a:latin typeface="Arial" panose="020B0604020202020204" pitchFamily="34" charset="0"/>
                <a:ea typeface="Arial" panose="020B0604020202020204" pitchFamily="34" charset="0"/>
              </a:rPr>
              <a:t> </a:t>
            </a:r>
            <a:r>
              <a:rPr lang="en-US" spc="55" dirty="0">
                <a:effectLst/>
                <a:latin typeface="Arial" panose="020B0604020202020204" pitchFamily="34" charset="0"/>
                <a:ea typeface="Arial" panose="020B0604020202020204" pitchFamily="34" charset="0"/>
              </a:rPr>
              <a:t>not</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ill.</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8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believe</a:t>
            </a:r>
            <a:r>
              <a:rPr lang="en-US" spc="9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it must </a:t>
            </a:r>
            <a:r>
              <a:rPr lang="en-US" spc="70" dirty="0">
                <a:effectLst/>
                <a:latin typeface="Arial" panose="020B0604020202020204" pitchFamily="34" charset="0"/>
                <a:ea typeface="Arial" panose="020B0604020202020204" pitchFamily="34" charset="0"/>
              </a:rPr>
              <a:t>ave </a:t>
            </a:r>
            <a:r>
              <a:rPr lang="en-US" dirty="0">
                <a:effectLst/>
                <a:latin typeface="Arial" panose="020B0604020202020204" pitchFamily="34" charset="0"/>
                <a:ea typeface="Arial" panose="020B0604020202020204" pitchFamily="34" charset="0"/>
              </a:rPr>
              <a:t>b</a:t>
            </a:r>
            <a:r>
              <a:rPr lang="en-US" spc="70" dirty="0">
                <a:effectLst/>
                <a:latin typeface="Arial" panose="020B0604020202020204" pitchFamily="34" charset="0"/>
                <a:ea typeface="Arial" panose="020B0604020202020204" pitchFamily="34" charset="0"/>
              </a:rPr>
              <a:t>een</a:t>
            </a:r>
            <a:r>
              <a:rPr lang="en-US" spc="6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sea</a:t>
            </a:r>
            <a:r>
              <a:rPr lang="en-US" spc="65" dirty="0">
                <a:effectLst/>
                <a:latin typeface="Arial" panose="020B0604020202020204" pitchFamily="34" charset="0"/>
                <a:ea typeface="Arial" panose="020B0604020202020204" pitchFamily="34" charset="0"/>
              </a:rPr>
              <a:t> food </a:t>
            </a:r>
            <a:r>
              <a:rPr lang="en-US" dirty="0">
                <a:effectLst/>
                <a:latin typeface="Arial" panose="020B0604020202020204" pitchFamily="34" charset="0"/>
                <a:ea typeface="Arial" panose="020B0604020202020204" pitchFamily="34" charset="0"/>
              </a:rPr>
              <a:t>salad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a:t>
            </a:r>
            <a:r>
              <a:rPr lang="en-US" spc="-85" dirty="0">
                <a:effectLst/>
                <a:latin typeface="Arial" panose="020B0604020202020204" pitchFamily="34" charset="0"/>
                <a:ea typeface="Arial" panose="020B0604020202020204" pitchFamily="34" charset="0"/>
              </a:rPr>
              <a:t> </a:t>
            </a:r>
            <a:r>
              <a:rPr lang="en-US" spc="55" dirty="0">
                <a:effectLst/>
                <a:latin typeface="Arial" panose="020B0604020202020204" pitchFamily="34" charset="0"/>
                <a:ea typeface="Arial" panose="020B0604020202020204" pitchFamily="34" charset="0"/>
              </a:rPr>
              <a:t>neither</a:t>
            </a:r>
            <a:r>
              <a:rPr lang="en-US" spc="-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Jaya </a:t>
            </a:r>
            <a:r>
              <a:rPr lang="en-US" spc="55" dirty="0">
                <a:latin typeface="Arial" panose="020B0604020202020204" pitchFamily="34" charset="0"/>
                <a:ea typeface="Arial" panose="020B0604020202020204" pitchFamily="34" charset="0"/>
              </a:rPr>
              <a:t>and</a:t>
            </a:r>
            <a:r>
              <a:rPr lang="en-US" spc="5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 h</a:t>
            </a:r>
            <a:r>
              <a:rPr lang="en-US" spc="-80" dirty="0">
                <a:latin typeface="Arial" panose="020B0604020202020204" pitchFamily="34" charset="0"/>
                <a:ea typeface="Arial" panose="020B0604020202020204" pitchFamily="34" charset="0"/>
              </a:rPr>
              <a:t>a</a:t>
            </a:r>
            <a:r>
              <a:rPr lang="en-US" dirty="0">
                <a:effectLst/>
                <a:latin typeface="Arial" panose="020B0604020202020204" pitchFamily="34" charset="0"/>
                <a:ea typeface="Arial" panose="020B0604020202020204" pitchFamily="34" charset="0"/>
              </a:rPr>
              <a:t>d</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any.</a:t>
            </a:r>
            <a:endParaRPr lang="en-GB" dirty="0">
              <a:effectLst/>
              <a:latin typeface="Arial" panose="020B0604020202020204" pitchFamily="34" charset="0"/>
              <a:ea typeface="Arial" panose="020B0604020202020204" pitchFamily="34" charset="0"/>
            </a:endParaRPr>
          </a:p>
          <a:p>
            <a:pPr algn="just">
              <a:spcBef>
                <a:spcPts val="10"/>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6230" marR="323215" algn="just">
              <a:lnSpc>
                <a:spcPct val="106000"/>
              </a:lnSpc>
              <a:spcAft>
                <a:spcPts val="0"/>
              </a:spcAft>
            </a:pPr>
            <a:r>
              <a:rPr lang="en-US" dirty="0">
                <a:effectLst/>
                <a:latin typeface="Arial" panose="020B0604020202020204" pitchFamily="34" charset="0"/>
                <a:ea typeface="Arial" panose="020B0604020202020204" pitchFamily="34" charset="0"/>
              </a:rPr>
              <a:t>I</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am</a:t>
            </a:r>
            <a:r>
              <a:rPr lang="en-US" spc="1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askin </a:t>
            </a:r>
            <a:r>
              <a:rPr lang="en-US" spc="50" dirty="0">
                <a:effectLst/>
                <a:latin typeface="Arial" panose="020B0604020202020204" pitchFamily="34" charset="0"/>
                <a:ea typeface="Arial" panose="020B0604020202020204" pitchFamily="34" charset="0"/>
              </a:rPr>
              <a:t>you </a:t>
            </a:r>
            <a:r>
              <a:rPr lang="en-US" dirty="0">
                <a:effectLst/>
                <a:latin typeface="Arial" panose="020B0604020202020204" pitchFamily="34" charset="0"/>
                <a:ea typeface="Arial" panose="020B0604020202020204" pitchFamily="34" charset="0"/>
              </a:rPr>
              <a:t>to</a:t>
            </a:r>
            <a:r>
              <a:rPr lang="en-US" spc="1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investigate</a:t>
            </a:r>
            <a:r>
              <a:rPr lang="en-US" spc="1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a:t>
            </a:r>
            <a:r>
              <a:rPr lang="en-US" spc="-140"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ma</a:t>
            </a:r>
            <a:r>
              <a:rPr lang="en-US" spc="65" dirty="0">
                <a:effectLst/>
                <a:latin typeface="Arial" panose="020B0604020202020204" pitchFamily="34" charset="0"/>
                <a:ea typeface="Arial" panose="020B0604020202020204" pitchFamily="34" charset="0"/>
              </a:rPr>
              <a:t>tter</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1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ascertain </a:t>
            </a:r>
            <a:r>
              <a:rPr lang="en-US" spc="60" dirty="0">
                <a:effectLst/>
                <a:latin typeface="Arial" panose="020B0604020202020204" pitchFamily="34" charset="0"/>
                <a:ea typeface="Arial" panose="020B0604020202020204" pitchFamily="34" charset="0"/>
              </a:rPr>
              <a:t>why</a:t>
            </a:r>
            <a:r>
              <a:rPr lang="en-US" spc="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1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salad</a:t>
            </a:r>
            <a:r>
              <a:rPr lang="en-US" spc="1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caused</a:t>
            </a:r>
            <a:r>
              <a:rPr lang="en-US" spc="15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a:t>
            </a:r>
            <a:r>
              <a:rPr lang="en-US" spc="65" dirty="0">
                <a:effectLst/>
                <a:latin typeface="Arial" panose="020B0604020202020204" pitchFamily="34" charset="0"/>
                <a:ea typeface="Arial" panose="020B0604020202020204" pitchFamily="34" charset="0"/>
              </a:rPr>
              <a:t>food</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poisonin I</a:t>
            </a:r>
            <a:r>
              <a:rPr lang="en-US" spc="-35" dirty="0">
                <a:effectLst/>
                <a:latin typeface="Arial" panose="020B0604020202020204" pitchFamily="34" charset="0"/>
                <a:ea typeface="Arial" panose="020B0604020202020204" pitchFamily="34" charset="0"/>
              </a:rPr>
              <a:t> </a:t>
            </a:r>
            <a:r>
              <a:rPr lang="en-US" spc="55" dirty="0">
                <a:effectLst/>
                <a:latin typeface="Arial" panose="020B0604020202020204" pitchFamily="34" charset="0"/>
                <a:ea typeface="Arial" panose="020B0604020202020204" pitchFamily="34" charset="0"/>
              </a:rPr>
              <a:t>hop</a:t>
            </a:r>
            <a:r>
              <a:rPr lang="en-US" dirty="0">
                <a:effectLst/>
                <a:latin typeface="Arial" panose="020B0604020202020204" pitchFamily="34" charset="0"/>
                <a:ea typeface="Arial" panose="020B0604020202020204" pitchFamily="34" charset="0"/>
              </a:rPr>
              <a:t>e</a:t>
            </a:r>
            <a:r>
              <a:rPr lang="en-US" spc="180"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you </a:t>
            </a:r>
            <a:r>
              <a:rPr lang="en-US" dirty="0">
                <a:effectLst/>
                <a:latin typeface="Arial" panose="020B0604020202020204" pitchFamily="34" charset="0"/>
                <a:ea typeface="Arial" panose="020B0604020202020204" pitchFamily="34" charset="0"/>
              </a:rPr>
              <a:t>st</a:t>
            </a:r>
            <a:r>
              <a:rPr lang="en-US" spc="-200" dirty="0">
                <a:effectLst/>
                <a:latin typeface="Arial" panose="020B0604020202020204" pitchFamily="34" charset="0"/>
                <a:ea typeface="Arial" panose="020B0604020202020204" pitchFamily="34" charset="0"/>
              </a:rPr>
              <a:t>o</a:t>
            </a:r>
            <a:r>
              <a:rPr lang="en-US" dirty="0">
                <a:effectLst/>
                <a:latin typeface="Arial" panose="020B0604020202020204" pitchFamily="34" charset="0"/>
                <a:ea typeface="Arial" panose="020B0604020202020204" pitchFamily="34" charset="0"/>
              </a:rPr>
              <a:t>p</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such</a:t>
            </a:r>
            <a:r>
              <a:rPr lang="en-US" spc="1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200"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matter</a:t>
            </a:r>
            <a:r>
              <a:rPr lang="en-US" dirty="0">
                <a:effectLst/>
                <a:latin typeface="Arial" panose="020B0604020202020204" pitchFamily="34" charset="0"/>
                <a:ea typeface="Arial" panose="020B0604020202020204" pitchFamily="34" charset="0"/>
              </a:rPr>
              <a:t> ha</a:t>
            </a:r>
            <a:r>
              <a:rPr lang="en-US" spc="-165" dirty="0">
                <a:latin typeface="Arial" panose="020B0604020202020204" pitchFamily="34" charset="0"/>
                <a:ea typeface="Arial" panose="020B0604020202020204" pitchFamily="34" charset="0"/>
              </a:rPr>
              <a:t>pp</a:t>
            </a:r>
            <a:r>
              <a:rPr lang="en-US" dirty="0">
                <a:effectLst/>
                <a:latin typeface="Arial" panose="020B0604020202020204" pitchFamily="34" charset="0"/>
                <a:ea typeface="Arial" panose="020B0604020202020204" pitchFamily="34" charset="0"/>
              </a:rPr>
              <a:t>ening</a:t>
            </a:r>
            <a:r>
              <a:rPr lang="en-US" spc="200" dirty="0">
                <a:effectLst/>
                <a:latin typeface="Arial" panose="020B0604020202020204" pitchFamily="34" charset="0"/>
                <a:ea typeface="Arial" panose="020B0604020202020204" pitchFamily="34" charset="0"/>
              </a:rPr>
              <a:t> </a:t>
            </a:r>
            <a:r>
              <a:rPr lang="en-US" spc="90" dirty="0">
                <a:effectLst/>
                <a:latin typeface="Arial" panose="020B0604020202020204" pitchFamily="34" charset="0"/>
                <a:ea typeface="Arial" panose="020B0604020202020204" pitchFamily="34" charset="0"/>
              </a:rPr>
              <a:t>aga</a:t>
            </a:r>
            <a:r>
              <a:rPr lang="en-US" dirty="0">
                <a:effectLst/>
                <a:latin typeface="Arial" panose="020B0604020202020204" pitchFamily="34" charset="0"/>
                <a:ea typeface="Arial" panose="020B0604020202020204" pitchFamily="34" charset="0"/>
              </a:rPr>
              <a:t>in</a:t>
            </a:r>
            <a:r>
              <a:rPr lang="en-US" spc="1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1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80"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futere.</a:t>
            </a:r>
            <a:r>
              <a:rPr lang="en-US" spc="4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GB" dirty="0">
                <a:latin typeface="Arial" panose="020B0604020202020204" pitchFamily="34" charset="0"/>
                <a:ea typeface="Arial" panose="020B0604020202020204" pitchFamily="34" charset="0"/>
              </a:rPr>
              <a:t> </a:t>
            </a:r>
            <a:r>
              <a:rPr lang="en-US" spc="90" dirty="0">
                <a:effectLst/>
                <a:latin typeface="Arial" panose="020B0604020202020204" pitchFamily="34" charset="0"/>
                <a:ea typeface="Arial" panose="020B0604020202020204" pitchFamily="34" charset="0"/>
              </a:rPr>
              <a:t>wood</a:t>
            </a:r>
            <a:r>
              <a:rPr lang="en-US" spc="1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appreciate</a:t>
            </a:r>
            <a:r>
              <a:rPr lang="en-US" spc="1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1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reply</a:t>
            </a:r>
            <a:r>
              <a:rPr lang="en-US" spc="50" dirty="0">
                <a:effectLst/>
                <a:latin typeface="Arial" panose="020B0604020202020204" pitchFamily="34" charset="0"/>
                <a:ea typeface="Arial" panose="020B0604020202020204" pitchFamily="34" charset="0"/>
              </a:rPr>
              <a:t> rega</a:t>
            </a:r>
            <a:r>
              <a:rPr lang="en-US" dirty="0">
                <a:effectLst/>
                <a:latin typeface="Arial" panose="020B0604020202020204" pitchFamily="34" charset="0"/>
                <a:ea typeface="Arial" panose="020B0604020202020204" pitchFamily="34" charset="0"/>
              </a:rPr>
              <a:t>rding</a:t>
            </a:r>
            <a:r>
              <a:rPr lang="en-US" spc="1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these</a:t>
            </a:r>
            <a:r>
              <a:rPr lang="en-US" spc="13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situation</a:t>
            </a:r>
            <a:r>
              <a:rPr lang="en-US" spc="80" dirty="0">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wha</a:t>
            </a:r>
            <a:r>
              <a:rPr lang="en-US" dirty="0">
                <a:effectLst/>
                <a:latin typeface="Arial" panose="020B0604020202020204" pitchFamily="34" charset="0"/>
                <a:ea typeface="Arial" panose="020B0604020202020204" pitchFamily="34" charset="0"/>
              </a:rPr>
              <a:t>t</a:t>
            </a:r>
            <a:r>
              <a:rPr lang="en-US" spc="50" dirty="0">
                <a:effectLst/>
                <a:latin typeface="Arial" panose="020B0604020202020204" pitchFamily="34" charset="0"/>
                <a:ea typeface="Arial" panose="020B0604020202020204" pitchFamily="34" charset="0"/>
              </a:rPr>
              <a:t> you </a:t>
            </a:r>
            <a:r>
              <a:rPr lang="en-US" spc="45" dirty="0">
                <a:effectLst/>
                <a:latin typeface="Arial" panose="020B0604020202020204" pitchFamily="34" charset="0"/>
                <a:ea typeface="Arial" panose="020B0604020202020204" pitchFamily="34" charset="0"/>
              </a:rPr>
              <a:t>intend</a:t>
            </a:r>
            <a:r>
              <a:rPr lang="en-US" spc="18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14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do</a:t>
            </a:r>
            <a:r>
              <a:rPr lang="en-US" spc="140" dirty="0">
                <a:effectLst/>
                <a:latin typeface="Arial" panose="020B0604020202020204" pitchFamily="34" charset="0"/>
                <a:ea typeface="Arial" panose="020B0604020202020204" pitchFamily="34" charset="0"/>
              </a:rPr>
              <a:t> </a:t>
            </a:r>
            <a:r>
              <a:rPr lang="en-US" spc="60" dirty="0">
                <a:effectLst/>
                <a:latin typeface="Arial" panose="020B0604020202020204" pitchFamily="34" charset="0"/>
                <a:ea typeface="Arial" panose="020B0604020202020204" pitchFamily="34" charset="0"/>
              </a:rPr>
              <a:t>two </a:t>
            </a:r>
            <a:r>
              <a:rPr lang="en-US" dirty="0">
                <a:effectLst/>
                <a:latin typeface="Arial" panose="020B0604020202020204" pitchFamily="34" charset="0"/>
                <a:ea typeface="Arial" panose="020B0604020202020204" pitchFamily="34" charset="0"/>
              </a:rPr>
              <a:t>c</a:t>
            </a:r>
            <a:r>
              <a:rPr lang="en-US" spc="80" dirty="0">
                <a:effectLst/>
                <a:latin typeface="Arial" panose="020B0604020202020204" pitchFamily="34" charset="0"/>
                <a:ea typeface="Arial" panose="020B0604020202020204" pitchFamily="34" charset="0"/>
              </a:rPr>
              <a:t>omp</a:t>
            </a:r>
            <a:r>
              <a:rPr lang="en-US" dirty="0">
                <a:effectLst/>
                <a:latin typeface="Arial" panose="020B0604020202020204" pitchFamily="34" charset="0"/>
                <a:ea typeface="Arial" panose="020B0604020202020204" pitchFamily="34" charset="0"/>
              </a:rPr>
              <a:t>ensate</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us</a:t>
            </a:r>
            <a:r>
              <a:rPr lang="en-US" spc="-45" dirty="0">
                <a:effectLst/>
                <a:latin typeface="Arial" panose="020B0604020202020204" pitchFamily="34" charset="0"/>
                <a:ea typeface="Arial" panose="020B0604020202020204" pitchFamily="34" charset="0"/>
              </a:rPr>
              <a:t> </a:t>
            </a:r>
            <a:r>
              <a:rPr lang="en-US" spc="50" dirty="0">
                <a:effectLst/>
                <a:latin typeface="Arial" panose="020B0604020202020204" pitchFamily="34" charset="0"/>
                <a:ea typeface="Arial" panose="020B0604020202020204" pitchFamily="34" charset="0"/>
              </a:rPr>
              <a:t>for </a:t>
            </a:r>
            <a:r>
              <a:rPr lang="en-US" dirty="0">
                <a:effectLst/>
                <a:latin typeface="Arial" panose="020B0604020202020204" pitchFamily="34" charset="0"/>
                <a:ea typeface="Arial" panose="020B0604020202020204" pitchFamily="34" charset="0"/>
              </a:rPr>
              <a:t>this</a:t>
            </a:r>
            <a:r>
              <a:rPr lang="en-US" spc="-45" dirty="0">
                <a:effectLst/>
                <a:latin typeface="Arial" panose="020B0604020202020204" pitchFamily="34" charset="0"/>
                <a:ea typeface="Arial" panose="020B0604020202020204" pitchFamily="34" charset="0"/>
              </a:rPr>
              <a:t> </a:t>
            </a:r>
            <a:r>
              <a:rPr lang="en-US" spc="45" dirty="0">
                <a:effectLst/>
                <a:latin typeface="Arial" panose="020B0604020202020204" pitchFamily="34" charset="0"/>
                <a:ea typeface="Arial" panose="020B0604020202020204" pitchFamily="34" charset="0"/>
              </a:rPr>
              <a:t>unfortuna</a:t>
            </a:r>
            <a:r>
              <a:rPr lang="en-US" dirty="0">
                <a:effectLst/>
                <a:latin typeface="Arial" panose="020B0604020202020204" pitchFamily="34" charset="0"/>
                <a:ea typeface="Arial" panose="020B0604020202020204" pitchFamily="34" charset="0"/>
              </a:rPr>
              <a:t>te</a:t>
            </a:r>
            <a:r>
              <a:rPr lang="en-US" spc="20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inc</a:t>
            </a:r>
            <a:r>
              <a:rPr lang="en-US" spc="60" dirty="0">
                <a:effectLst/>
                <a:latin typeface="Arial" panose="020B0604020202020204" pitchFamily="34" charset="0"/>
                <a:ea typeface="Arial" panose="020B0604020202020204" pitchFamily="34" charset="0"/>
              </a:rPr>
              <a:t>ident</a:t>
            </a:r>
            <a:endParaRPr lang="en-GB" dirty="0">
              <a:effectLst/>
              <a:latin typeface="Arial" panose="020B0604020202020204" pitchFamily="34" charset="0"/>
              <a:ea typeface="Arial" panose="020B0604020202020204" pitchFamily="34" charset="0"/>
            </a:endParaRPr>
          </a:p>
          <a:p>
            <a:pPr algn="just">
              <a:spcBef>
                <a:spcPts val="30"/>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6230" algn="just">
              <a:spcBef>
                <a:spcPts val="5"/>
              </a:spcBef>
              <a:spcAft>
                <a:spcPts val="0"/>
              </a:spcAft>
            </a:pPr>
            <a:r>
              <a:rPr lang="en-US" dirty="0">
                <a:effectLst/>
                <a:latin typeface="Arial" panose="020B0604020202020204" pitchFamily="34" charset="0"/>
                <a:ea typeface="Arial" panose="020B0604020202020204" pitchFamily="34" charset="0"/>
              </a:rPr>
              <a:t>Yours</a:t>
            </a:r>
            <a:r>
              <a:rPr lang="en-US" spc="-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Sinc</a:t>
            </a:r>
            <a:r>
              <a:rPr lang="en-US" spc="-10" dirty="0">
                <a:effectLst/>
                <a:latin typeface="Arial" panose="020B0604020202020204" pitchFamily="34" charset="0"/>
                <a:ea typeface="Arial" panose="020B0604020202020204" pitchFamily="34" charset="0"/>
              </a:rPr>
              <a:t>erley</a:t>
            </a:r>
            <a:endParaRPr lang="en-GB" dirty="0">
              <a:effectLst/>
              <a:latin typeface="Arial" panose="020B0604020202020204" pitchFamily="34" charset="0"/>
              <a:ea typeface="Arial" panose="020B0604020202020204" pitchFamily="34" charset="0"/>
            </a:endParaRPr>
          </a:p>
          <a:p>
            <a:pPr algn="just"/>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algn="just">
              <a:spcBef>
                <a:spcPts val="35"/>
              </a:spcBef>
            </a:pPr>
            <a:r>
              <a:rPr lang="en-US" spc="50" dirty="0">
                <a:latin typeface="Arial" panose="020B0604020202020204" pitchFamily="34" charset="0"/>
                <a:ea typeface="Arial" panose="020B0604020202020204" pitchFamily="34" charset="0"/>
              </a:rPr>
              <a:t>     Joe Bloggs</a:t>
            </a:r>
            <a:endParaRPr lang="en-GB" dirty="0">
              <a:effectLst/>
              <a:latin typeface="Arial" panose="020B0604020202020204" pitchFamily="34" charset="0"/>
              <a:ea typeface="Arial" panose="020B0604020202020204" pitchFamily="34" charset="0"/>
            </a:endParaRPr>
          </a:p>
          <a:p>
            <a:pPr marL="316230">
              <a:spcBef>
                <a:spcPts val="445"/>
              </a:spcBef>
              <a:spcAft>
                <a:spcPts val="0"/>
              </a:spcAft>
            </a:pPr>
            <a:endParaRPr lang="en-GB" dirty="0">
              <a:effectLst/>
              <a:latin typeface="Arial" panose="020B0604020202020204" pitchFamily="34" charset="0"/>
              <a:ea typeface="Arial" panose="020B0604020202020204" pitchFamily="34" charset="0"/>
            </a:endParaRPr>
          </a:p>
        </p:txBody>
      </p:sp>
      <p:sp>
        <p:nvSpPr>
          <p:cNvPr id="6" name="Star: 12 Points 5">
            <a:extLst>
              <a:ext uri="{FF2B5EF4-FFF2-40B4-BE49-F238E27FC236}">
                <a16:creationId xmlns:a16="http://schemas.microsoft.com/office/drawing/2014/main" id="{D73BA698-31C9-09B6-EA28-FDEB0E704D2F}"/>
              </a:ext>
            </a:extLst>
          </p:cNvPr>
          <p:cNvSpPr/>
          <p:nvPr/>
        </p:nvSpPr>
        <p:spPr>
          <a:xfrm>
            <a:off x="9698636" y="239843"/>
            <a:ext cx="2068643" cy="143905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Arial" panose="020B0604020202020204" pitchFamily="34" charset="0"/>
                <a:cs typeface="Arial" panose="020B0604020202020204" pitchFamily="34" charset="0"/>
              </a:rPr>
              <a:t>10 minutes</a:t>
            </a:r>
          </a:p>
        </p:txBody>
      </p:sp>
    </p:spTree>
    <p:extLst>
      <p:ext uri="{BB962C8B-B14F-4D97-AF65-F5344CB8AC3E}">
        <p14:creationId xmlns:p14="http://schemas.microsoft.com/office/powerpoint/2010/main" val="4725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DFC6AE-5FFB-0E41-6F1C-5BF90B24159D}"/>
              </a:ext>
            </a:extLst>
          </p:cNvPr>
          <p:cNvSpPr txBox="1"/>
          <p:nvPr/>
        </p:nvSpPr>
        <p:spPr>
          <a:xfrm>
            <a:off x="766997" y="762885"/>
            <a:ext cx="10880360" cy="5732338"/>
          </a:xfrm>
          <a:prstGeom prst="rect">
            <a:avLst/>
          </a:prstGeom>
          <a:noFill/>
        </p:spPr>
        <p:txBody>
          <a:bodyPr wrap="square" rtlCol="0">
            <a:spAutoFit/>
          </a:bodyPr>
          <a:lstStyle/>
          <a:p>
            <a:pPr marL="314960" algn="ctr"/>
            <a:r>
              <a:rPr lang="en-US" sz="2400" b="1" dirty="0">
                <a:effectLst/>
                <a:latin typeface="Arial" panose="020B0604020202020204" pitchFamily="34" charset="0"/>
                <a:ea typeface="Arial" panose="020B0604020202020204" pitchFamily="34" charset="0"/>
              </a:rPr>
              <a:t>Letter of Complaint</a:t>
            </a:r>
          </a:p>
          <a:p>
            <a:pPr marL="314960"/>
            <a:endParaRPr lang="en-US" sz="1600" dirty="0">
              <a:latin typeface="Arial" panose="020B0604020202020204" pitchFamily="34" charset="0"/>
              <a:ea typeface="Arial" panose="020B0604020202020204" pitchFamily="34" charset="0"/>
            </a:endParaRPr>
          </a:p>
          <a:p>
            <a:pPr marL="314960"/>
            <a:endParaRPr lang="en-US" sz="1600" dirty="0">
              <a:effectLst/>
              <a:latin typeface="Arial" panose="020B0604020202020204" pitchFamily="34" charset="0"/>
              <a:ea typeface="Arial" panose="020B0604020202020204" pitchFamily="34" charset="0"/>
            </a:endParaRPr>
          </a:p>
          <a:p>
            <a:pPr marL="314960" algn="just"/>
            <a:r>
              <a:rPr lang="en-US" dirty="0">
                <a:effectLst/>
                <a:latin typeface="Arial" panose="020B0604020202020204" pitchFamily="34" charset="0"/>
                <a:ea typeface="Arial" panose="020B0604020202020204" pitchFamily="34" charset="0"/>
              </a:rPr>
              <a:t>De</a:t>
            </a:r>
            <a:r>
              <a:rPr lang="en-US" b="1" dirty="0">
                <a:solidFill>
                  <a:srgbClr val="FF0000"/>
                </a:solidFill>
                <a:effectLst/>
                <a:latin typeface="Arial" panose="020B0604020202020204" pitchFamily="34" charset="0"/>
                <a:ea typeface="Arial" panose="020B0604020202020204" pitchFamily="34" charset="0"/>
              </a:rPr>
              <a:t>ar</a:t>
            </a:r>
            <a:r>
              <a:rPr lang="en-US" spc="-50" dirty="0">
                <a:effectLst/>
                <a:latin typeface="Arial" panose="020B0604020202020204" pitchFamily="34" charset="0"/>
                <a:ea typeface="Arial" panose="020B0604020202020204" pitchFamily="34" charset="0"/>
              </a:rPr>
              <a:t> </a:t>
            </a:r>
            <a:r>
              <a:rPr lang="en-US" spc="-25">
                <a:effectLst/>
                <a:latin typeface="Arial" panose="020B0604020202020204" pitchFamily="34" charset="0"/>
                <a:ea typeface="Arial" panose="020B0604020202020204" pitchFamily="34" charset="0"/>
              </a:rPr>
              <a:t>Sir</a:t>
            </a:r>
            <a:r>
              <a:rPr lang="en-US" b="1" spc="-25">
                <a:solidFill>
                  <a:srgbClr val="FF0000"/>
                </a:solidFill>
                <a:effectLst/>
                <a:latin typeface="Arial" panose="020B0604020202020204" pitchFamily="34" charset="0"/>
                <a:ea typeface="Arial" panose="020B0604020202020204" pitchFamily="34" charset="0"/>
              </a:rPr>
              <a:t>/</a:t>
            </a:r>
            <a:r>
              <a:rPr lang="en-US" b="1" spc="-25">
                <a:solidFill>
                  <a:srgbClr val="FF0000"/>
                </a:solidFill>
                <a:latin typeface="Arial" panose="020B0604020202020204" pitchFamily="34" charset="0"/>
                <a:ea typeface="Arial" panose="020B0604020202020204" pitchFamily="34" charset="0"/>
              </a:rPr>
              <a:t>M</a:t>
            </a:r>
            <a:r>
              <a:rPr lang="en-US" b="1" spc="-25">
                <a:solidFill>
                  <a:srgbClr val="FF0000"/>
                </a:solidFill>
                <a:effectLst/>
                <a:latin typeface="Arial" panose="020B0604020202020204" pitchFamily="34" charset="0"/>
                <a:ea typeface="Arial" panose="020B0604020202020204" pitchFamily="34" charset="0"/>
              </a:rPr>
              <a:t>adam</a:t>
            </a:r>
            <a:r>
              <a:rPr lang="en-US" b="1" spc="-25" dirty="0">
                <a:solidFill>
                  <a:srgbClr val="FF0000"/>
                </a:solidFill>
                <a:effectLst/>
                <a:latin typeface="Arial" panose="020B0604020202020204" pitchFamily="34" charset="0"/>
                <a:ea typeface="Arial" panose="020B0604020202020204" pitchFamily="34" charset="0"/>
              </a:rPr>
              <a:t>,</a:t>
            </a:r>
            <a:endParaRPr lang="en-GB" b="1" dirty="0">
              <a:effectLst/>
              <a:latin typeface="Arial" panose="020B0604020202020204" pitchFamily="34" charset="0"/>
              <a:ea typeface="Arial" panose="020B0604020202020204" pitchFamily="34" charset="0"/>
            </a:endParaRPr>
          </a:p>
          <a:p>
            <a:pPr marR="283210" algn="just">
              <a:lnSpc>
                <a:spcPts val="1380"/>
              </a:lnSpc>
              <a:spcBef>
                <a:spcPts val="460"/>
              </a:spcBef>
              <a:spcAft>
                <a:spcPts val="0"/>
              </a:spcAft>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4960" marR="259080" algn="just">
              <a:spcBef>
                <a:spcPts val="460"/>
              </a:spcBef>
              <a:spcAft>
                <a:spcPts val="0"/>
              </a:spcAft>
            </a:pPr>
            <a:r>
              <a:rPr lang="en-US" dirty="0">
                <a:effectLst/>
                <a:latin typeface="Arial" panose="020B0604020202020204" pitchFamily="34" charset="0"/>
                <a:ea typeface="Arial" panose="020B0604020202020204" pitchFamily="34" charset="0"/>
              </a:rPr>
              <a:t>I am </a:t>
            </a:r>
            <a:r>
              <a:rPr lang="en-US" b="1" dirty="0">
                <a:solidFill>
                  <a:srgbClr val="FF0000"/>
                </a:solidFill>
                <a:effectLst/>
                <a:latin typeface="Arial" panose="020B0604020202020204" pitchFamily="34" charset="0"/>
                <a:ea typeface="Arial" panose="020B0604020202020204" pitchFamily="34" charset="0"/>
              </a:rPr>
              <a:t>writing</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 complain to </a:t>
            </a:r>
            <a:r>
              <a:rPr lang="en-US" b="1" dirty="0">
                <a:solidFill>
                  <a:srgbClr val="FF0000"/>
                </a:solidFill>
                <a:effectLst/>
                <a:latin typeface="Arial" panose="020B0604020202020204" pitchFamily="34" charset="0"/>
                <a:ea typeface="Arial" panose="020B0604020202020204" pitchFamily="34" charset="0"/>
              </a:rPr>
              <a:t>you</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about the meal that I </a:t>
            </a:r>
            <a:r>
              <a:rPr lang="en-US" b="1" dirty="0">
                <a:solidFill>
                  <a:srgbClr val="FF0000"/>
                </a:solidFill>
                <a:effectLst/>
                <a:latin typeface="Arial" panose="020B0604020202020204" pitchFamily="34" charset="0"/>
                <a:ea typeface="Arial" panose="020B0604020202020204" pitchFamily="34" charset="0"/>
              </a:rPr>
              <a:t>won as </a:t>
            </a:r>
            <a:r>
              <a:rPr lang="en-US" dirty="0">
                <a:effectLst/>
                <a:latin typeface="Arial" panose="020B0604020202020204" pitchFamily="34" charset="0"/>
                <a:ea typeface="Arial" panose="020B0604020202020204" pitchFamily="34" charset="0"/>
              </a:rPr>
              <a:t>a first </a:t>
            </a:r>
            <a:r>
              <a:rPr lang="en-US" b="1" dirty="0">
                <a:solidFill>
                  <a:srgbClr val="FF0000"/>
                </a:solidFill>
                <a:effectLst/>
                <a:latin typeface="Arial" panose="020B0604020202020204" pitchFamily="34" charset="0"/>
                <a:ea typeface="Arial" panose="020B0604020202020204" pitchFamily="34" charset="0"/>
              </a:rPr>
              <a:t>prize</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 a </a:t>
            </a:r>
            <a:r>
              <a:rPr lang="en-US" b="1" dirty="0">
                <a:solidFill>
                  <a:srgbClr val="FF0000"/>
                </a:solidFill>
                <a:effectLst/>
                <a:latin typeface="Arial" panose="020B0604020202020204" pitchFamily="34" charset="0"/>
                <a:ea typeface="Arial" panose="020B0604020202020204" pitchFamily="34" charset="0"/>
              </a:rPr>
              <a:t>competition</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at your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restaurant.</a:t>
            </a:r>
            <a:r>
              <a:rPr lang="en-US" spc="200"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Immediately</a:t>
            </a:r>
            <a:r>
              <a:rPr lang="en-US" spc="-20"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after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meal</a:t>
            </a:r>
            <a:r>
              <a:rPr lang="en-US" b="1" dirty="0">
                <a:solidFill>
                  <a:srgbClr val="FF0000"/>
                </a:solidFill>
                <a:effectLst/>
                <a:latin typeface="Arial" panose="020B0604020202020204" pitchFamily="34" charset="0"/>
                <a:ea typeface="Arial" panose="020B0604020202020204" pitchFamily="34" charset="0"/>
              </a:rPr>
              <a:t>,</a:t>
            </a:r>
            <a:r>
              <a:rPr lang="en-US" b="1" spc="-20" dirty="0">
                <a:solidFill>
                  <a:srgbClr val="FF0000"/>
                </a:solidFill>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two</a:t>
            </a:r>
            <a:r>
              <a:rPr lang="en-US" spc="-15"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my</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friends</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were</a:t>
            </a:r>
            <a:r>
              <a:rPr lang="en-US" spc="-20"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violently</a:t>
            </a:r>
            <a:r>
              <a:rPr lang="en-US" spc="-20"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sick</a:t>
            </a:r>
            <a:r>
              <a:rPr lang="en-US" b="1"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taxi</a:t>
            </a:r>
            <a:r>
              <a:rPr lang="en-US" b="1" dirty="0">
                <a:solidFill>
                  <a:srgbClr val="FF0000"/>
                </a:solidFill>
                <a:effectLst/>
                <a:latin typeface="Arial" panose="020B0604020202020204" pitchFamily="34" charset="0"/>
                <a:ea typeface="Arial" panose="020B0604020202020204" pitchFamily="34" charset="0"/>
              </a:rPr>
              <a:t>.</a:t>
            </a:r>
            <a:r>
              <a:rPr lang="en-US" dirty="0">
                <a:effectLst/>
                <a:latin typeface="Arial" panose="020B0604020202020204" pitchFamily="34" charset="0"/>
                <a:ea typeface="Arial" panose="020B0604020202020204" pitchFamily="34" charset="0"/>
              </a:rPr>
              <a:t> They visited the doctor the next day</a:t>
            </a:r>
            <a:r>
              <a:rPr lang="en-US" b="1" dirty="0">
                <a:solidFill>
                  <a:srgbClr val="FF0000"/>
                </a:solidFill>
                <a:effectLst/>
                <a:latin typeface="Arial" panose="020B0604020202020204" pitchFamily="34" charset="0"/>
                <a:ea typeface="Arial" panose="020B0604020202020204" pitchFamily="34" charset="0"/>
              </a:rPr>
              <a:t>,</a:t>
            </a:r>
            <a:r>
              <a:rPr lang="en-US" dirty="0">
                <a:solidFill>
                  <a:srgbClr val="FF0000"/>
                </a:solidFill>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who</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treated them </a:t>
            </a:r>
            <a:r>
              <a:rPr lang="en-US" b="1" dirty="0">
                <a:solidFill>
                  <a:srgbClr val="FF0000"/>
                </a:solidFill>
                <a:effectLst/>
                <a:latin typeface="Arial" panose="020B0604020202020204" pitchFamily="34" charset="0"/>
                <a:ea typeface="Arial" panose="020B0604020202020204" pitchFamily="34" charset="0"/>
              </a:rPr>
              <a:t>for </a:t>
            </a:r>
            <a:r>
              <a:rPr lang="en-US" dirty="0">
                <a:effectLst/>
                <a:latin typeface="Arial" panose="020B0604020202020204" pitchFamily="34" charset="0"/>
                <a:ea typeface="Arial" panose="020B0604020202020204" pitchFamily="34" charset="0"/>
              </a:rPr>
              <a:t>food poisoning.</a:t>
            </a:r>
            <a:endParaRPr lang="en-GB" dirty="0">
              <a:effectLst/>
              <a:latin typeface="Arial" panose="020B0604020202020204" pitchFamily="34" charset="0"/>
              <a:ea typeface="Arial" panose="020B0604020202020204" pitchFamily="34" charset="0"/>
            </a:endParaRPr>
          </a:p>
          <a:p>
            <a:pPr algn="just">
              <a:spcBef>
                <a:spcPts val="50"/>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4960" marR="259080" algn="just">
              <a:spcAft>
                <a:spcPts val="0"/>
              </a:spcAft>
            </a:pPr>
            <a:r>
              <a:rPr lang="en-US" dirty="0">
                <a:effectLst/>
                <a:latin typeface="Arial" panose="020B0604020202020204" pitchFamily="34" charset="0"/>
                <a:ea typeface="Arial" panose="020B0604020202020204" pitchFamily="34" charset="0"/>
              </a:rPr>
              <a:t>I</a:t>
            </a:r>
            <a:r>
              <a:rPr lang="en-US" spc="-20" dirty="0">
                <a:effectLst/>
                <a:latin typeface="Arial" panose="020B0604020202020204" pitchFamily="34" charset="0"/>
                <a:ea typeface="Arial" panose="020B0604020202020204" pitchFamily="34" charset="0"/>
              </a:rPr>
              <a:t> </a:t>
            </a:r>
            <a:r>
              <a:rPr lang="en-US" b="1" spc="-20" dirty="0">
                <a:solidFill>
                  <a:srgbClr val="FF0000"/>
                </a:solidFill>
                <a:latin typeface="Arial" panose="020B0604020202020204" pitchFamily="34" charset="0"/>
                <a:ea typeface="Arial" panose="020B0604020202020204" pitchFamily="34" charset="0"/>
              </a:rPr>
              <a:t>h</a:t>
            </a:r>
            <a:r>
              <a:rPr lang="en-US" b="1" spc="-20" dirty="0">
                <a:solidFill>
                  <a:srgbClr val="FF0000"/>
                </a:solidFill>
                <a:effectLst/>
                <a:latin typeface="Arial" panose="020B0604020202020204" pitchFamily="34" charset="0"/>
                <a:ea typeface="Arial" panose="020B0604020202020204" pitchFamily="34" charset="0"/>
              </a:rPr>
              <a:t>onestly</a:t>
            </a:r>
            <a:r>
              <a:rPr lang="en-US" spc="-20" dirty="0">
                <a:effectLst/>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believe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must</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 </a:t>
            </a:r>
            <a:r>
              <a:rPr lang="en-US" b="1" dirty="0">
                <a:solidFill>
                  <a:srgbClr val="FF0000"/>
                </a:solidFill>
                <a:effectLst/>
                <a:latin typeface="Arial" panose="020B0604020202020204" pitchFamily="34" charset="0"/>
                <a:ea typeface="Arial" panose="020B0604020202020204" pitchFamily="34" charset="0"/>
              </a:rPr>
              <a:t>something</a:t>
            </a:r>
            <a:r>
              <a:rPr lang="en-US" spc="-20" dirty="0">
                <a:solidFill>
                  <a:srgbClr val="FF0000"/>
                </a:solidFill>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that</a:t>
            </a:r>
            <a:r>
              <a:rPr lang="en-US" b="1" spc="-20"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they</a:t>
            </a:r>
            <a:r>
              <a:rPr lang="en-US" spc="-5"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ate</a:t>
            </a:r>
            <a:r>
              <a:rPr lang="en-US" b="1" dirty="0">
                <a:solidFill>
                  <a:srgbClr val="FF0000"/>
                </a:solidFill>
                <a:latin typeface="Arial" panose="020B0604020202020204" pitchFamily="34" charset="0"/>
                <a:ea typeface="Arial" panose="020B0604020202020204" pitchFamily="34" charset="0"/>
              </a:rPr>
              <a:t> </a:t>
            </a:r>
            <a:r>
              <a:rPr lang="en-US" b="1" spc="-15" dirty="0">
                <a:solidFill>
                  <a:srgbClr val="FF0000"/>
                </a:solidFill>
                <a:latin typeface="Arial" panose="020B0604020202020204" pitchFamily="34" charset="0"/>
                <a:ea typeface="Arial" panose="020B0604020202020204" pitchFamily="34" charset="0"/>
              </a:rPr>
              <a:t>because</a:t>
            </a:r>
            <a:r>
              <a:rPr lang="en-US" spc="-15"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my</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friend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Jaya</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and</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15"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were </a:t>
            </a:r>
            <a:r>
              <a:rPr lang="en-US" dirty="0">
                <a:effectLst/>
                <a:latin typeface="Arial" panose="020B0604020202020204" pitchFamily="34" charset="0"/>
                <a:ea typeface="Arial" panose="020B0604020202020204" pitchFamily="34" charset="0"/>
              </a:rPr>
              <a:t>not ill.</a:t>
            </a:r>
            <a:r>
              <a:rPr lang="en-US" spc="39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 believe it must </a:t>
            </a:r>
            <a:r>
              <a:rPr lang="en-US" b="1" dirty="0">
                <a:solidFill>
                  <a:srgbClr val="FF0000"/>
                </a:solidFill>
                <a:effectLst/>
                <a:latin typeface="Arial" panose="020B0604020202020204" pitchFamily="34" charset="0"/>
                <a:ea typeface="Arial" panose="020B0604020202020204" pitchFamily="34" charset="0"/>
              </a:rPr>
              <a:t>have</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been the sea food salad</a:t>
            </a:r>
            <a:r>
              <a:rPr lang="en-US" b="1"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 neither Jaya </a:t>
            </a:r>
            <a:r>
              <a:rPr lang="en-US" b="1" dirty="0">
                <a:solidFill>
                  <a:srgbClr val="FF0000"/>
                </a:solidFill>
                <a:effectLst/>
                <a:latin typeface="Arial" panose="020B0604020202020204" pitchFamily="34" charset="0"/>
                <a:ea typeface="Arial" panose="020B0604020202020204" pitchFamily="34" charset="0"/>
              </a:rPr>
              <a:t>nor</a:t>
            </a:r>
            <a:r>
              <a:rPr lang="en-US" dirty="0">
                <a:effectLst/>
                <a:latin typeface="Arial" panose="020B0604020202020204" pitchFamily="34" charset="0"/>
                <a:ea typeface="Arial" panose="020B0604020202020204" pitchFamily="34" charset="0"/>
              </a:rPr>
              <a:t> I had any.</a:t>
            </a:r>
            <a:endParaRPr lang="en-GB" dirty="0">
              <a:effectLst/>
              <a:latin typeface="Arial" panose="020B0604020202020204" pitchFamily="34" charset="0"/>
              <a:ea typeface="Arial" panose="020B0604020202020204" pitchFamily="34" charset="0"/>
            </a:endParaRPr>
          </a:p>
          <a:p>
            <a:pPr algn="just">
              <a:spcBef>
                <a:spcPts val="50"/>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marL="314960" marR="323215" algn="just">
              <a:spcAft>
                <a:spcPts val="0"/>
              </a:spcAft>
            </a:pPr>
            <a:r>
              <a:rPr lang="en-US" dirty="0">
                <a:effectLst/>
                <a:latin typeface="Arial" panose="020B0604020202020204" pitchFamily="34" charset="0"/>
                <a:ea typeface="Arial" panose="020B0604020202020204" pitchFamily="34" charset="0"/>
              </a:rPr>
              <a:t>I am </a:t>
            </a:r>
            <a:r>
              <a:rPr lang="en-US" b="1" dirty="0">
                <a:solidFill>
                  <a:srgbClr val="FF0000"/>
                </a:solidFill>
                <a:effectLst/>
                <a:latin typeface="Arial" panose="020B0604020202020204" pitchFamily="34" charset="0"/>
                <a:ea typeface="Arial" panose="020B0604020202020204" pitchFamily="34" charset="0"/>
              </a:rPr>
              <a:t>asking</a:t>
            </a:r>
            <a:r>
              <a:rPr lang="en-US"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 to investigate this matter and ascertain why the salad caused the food </a:t>
            </a:r>
            <a:r>
              <a:rPr lang="en-US" b="1" dirty="0">
                <a:solidFill>
                  <a:srgbClr val="FF0000"/>
                </a:solidFill>
                <a:effectLst/>
                <a:latin typeface="Arial" panose="020B0604020202020204" pitchFamily="34" charset="0"/>
                <a:ea typeface="Arial" panose="020B0604020202020204" pitchFamily="34" charset="0"/>
              </a:rPr>
              <a:t>poisoning.</a:t>
            </a:r>
            <a:r>
              <a:rPr lang="en-US" spc="-15"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hope</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you</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stop</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such</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matter</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happening</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again</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in</a:t>
            </a:r>
            <a:r>
              <a:rPr lang="en-US" spc="-2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 </a:t>
            </a:r>
            <a:r>
              <a:rPr lang="en-US" b="1" dirty="0">
                <a:solidFill>
                  <a:srgbClr val="FF0000"/>
                </a:solidFill>
                <a:effectLst/>
                <a:latin typeface="Arial" panose="020B0604020202020204" pitchFamily="34" charset="0"/>
                <a:ea typeface="Arial" panose="020B0604020202020204" pitchFamily="34" charset="0"/>
              </a:rPr>
              <a:t>future.</a:t>
            </a:r>
            <a:r>
              <a:rPr lang="en-US" spc="200"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a:t>
            </a:r>
            <a:r>
              <a:rPr lang="en-US" spc="-15"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would</a:t>
            </a:r>
            <a:r>
              <a:rPr lang="en-US" b="1" spc="-25" dirty="0">
                <a:solidFill>
                  <a:srgbClr val="FF0000"/>
                </a:solidFill>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appreciate a reply regarding </a:t>
            </a:r>
            <a:r>
              <a:rPr lang="en-US" b="1" dirty="0">
                <a:solidFill>
                  <a:srgbClr val="FF0000"/>
                </a:solidFill>
                <a:effectLst/>
                <a:latin typeface="Arial" panose="020B0604020202020204" pitchFamily="34" charset="0"/>
                <a:ea typeface="Arial" panose="020B0604020202020204" pitchFamily="34" charset="0"/>
              </a:rPr>
              <a:t>this situation. </a:t>
            </a:r>
            <a:r>
              <a:rPr lang="en-US" b="1" dirty="0">
                <a:solidFill>
                  <a:srgbClr val="FF0000"/>
                </a:solidFill>
                <a:latin typeface="Arial" panose="020B0604020202020204" pitchFamily="34" charset="0"/>
                <a:ea typeface="Arial" panose="020B0604020202020204" pitchFamily="34" charset="0"/>
              </a:rPr>
              <a:t>W</a:t>
            </a:r>
            <a:r>
              <a:rPr lang="en-US" dirty="0">
                <a:effectLst/>
                <a:latin typeface="Arial" panose="020B0604020202020204" pitchFamily="34" charset="0"/>
                <a:ea typeface="Arial" panose="020B0604020202020204" pitchFamily="34" charset="0"/>
              </a:rPr>
              <a:t>hat </a:t>
            </a:r>
            <a:r>
              <a:rPr lang="en-US" b="1" dirty="0">
                <a:solidFill>
                  <a:srgbClr val="FF0000"/>
                </a:solidFill>
                <a:effectLst/>
                <a:latin typeface="Arial" panose="020B0604020202020204" pitchFamily="34" charset="0"/>
                <a:ea typeface="Arial" panose="020B0604020202020204" pitchFamily="34" charset="0"/>
              </a:rPr>
              <a:t>do</a:t>
            </a:r>
            <a:r>
              <a:rPr lang="en-US" dirty="0">
                <a:effectLst/>
                <a:latin typeface="Arial" panose="020B0604020202020204" pitchFamily="34" charset="0"/>
                <a:ea typeface="Arial" panose="020B0604020202020204" pitchFamily="34" charset="0"/>
              </a:rPr>
              <a:t> you intend to do </a:t>
            </a:r>
            <a:r>
              <a:rPr lang="en-US" b="1" dirty="0">
                <a:solidFill>
                  <a:srgbClr val="FF0000"/>
                </a:solidFill>
                <a:effectLst/>
                <a:latin typeface="Arial" panose="020B0604020202020204" pitchFamily="34" charset="0"/>
                <a:ea typeface="Arial" panose="020B0604020202020204" pitchFamily="34" charset="0"/>
              </a:rPr>
              <a:t>to </a:t>
            </a:r>
            <a:r>
              <a:rPr lang="en-US" dirty="0">
                <a:effectLst/>
                <a:latin typeface="Arial" panose="020B0604020202020204" pitchFamily="34" charset="0"/>
                <a:ea typeface="Arial" panose="020B0604020202020204" pitchFamily="34" charset="0"/>
              </a:rPr>
              <a:t>compensate us for this unfortunate incident</a:t>
            </a:r>
            <a:r>
              <a:rPr lang="en-US" b="1" dirty="0">
                <a:solidFill>
                  <a:srgbClr val="FF0000"/>
                </a:solidFill>
                <a:effectLst/>
                <a:latin typeface="Arial" panose="020B0604020202020204" pitchFamily="34" charset="0"/>
                <a:ea typeface="Arial" panose="020B0604020202020204" pitchFamily="34" charset="0"/>
              </a:rPr>
              <a:t>?</a:t>
            </a:r>
            <a:endParaRPr lang="en-GB" b="1" dirty="0">
              <a:effectLst/>
              <a:latin typeface="Arial" panose="020B0604020202020204" pitchFamily="34" charset="0"/>
              <a:ea typeface="Arial" panose="020B0604020202020204" pitchFamily="34" charset="0"/>
            </a:endParaRPr>
          </a:p>
          <a:p>
            <a:pPr algn="just">
              <a:spcBef>
                <a:spcPts val="50"/>
              </a:spcBef>
            </a:pPr>
            <a:r>
              <a:rPr lang="en-US" dirty="0">
                <a:effectLst/>
                <a:latin typeface="Arial" panose="020B0604020202020204" pitchFamily="34" charset="0"/>
                <a:ea typeface="Arial" panose="020B0604020202020204" pitchFamily="34" charset="0"/>
              </a:rPr>
              <a:t> </a:t>
            </a:r>
            <a:endParaRPr lang="en-GB" dirty="0">
              <a:effectLst/>
              <a:latin typeface="Arial" panose="020B0604020202020204" pitchFamily="34" charset="0"/>
              <a:ea typeface="Arial" panose="020B0604020202020204" pitchFamily="34" charset="0"/>
            </a:endParaRPr>
          </a:p>
          <a:p>
            <a:pPr algn="just"/>
            <a:r>
              <a:rPr lang="en-US" dirty="0">
                <a:effectLst/>
                <a:latin typeface="Arial" panose="020B0604020202020204" pitchFamily="34" charset="0"/>
                <a:ea typeface="Arial" panose="020B0604020202020204" pitchFamily="34" charset="0"/>
              </a:rPr>
              <a:t>     Yours</a:t>
            </a:r>
            <a:r>
              <a:rPr lang="en-US" spc="-85" dirty="0">
                <a:effectLst/>
                <a:latin typeface="Arial" panose="020B0604020202020204" pitchFamily="34" charset="0"/>
                <a:ea typeface="Arial" panose="020B0604020202020204" pitchFamily="34" charset="0"/>
              </a:rPr>
              <a:t> </a:t>
            </a:r>
            <a:r>
              <a:rPr lang="en-US" b="1" dirty="0">
                <a:solidFill>
                  <a:srgbClr val="FF0000"/>
                </a:solidFill>
                <a:effectLst/>
                <a:latin typeface="Arial" panose="020B0604020202020204" pitchFamily="34" charset="0"/>
                <a:ea typeface="Arial" panose="020B0604020202020204" pitchFamily="34" charset="0"/>
              </a:rPr>
              <a:t>faithfully, </a:t>
            </a:r>
          </a:p>
          <a:p>
            <a:pPr algn="just"/>
            <a:endParaRPr lang="en-US" dirty="0">
              <a:solidFill>
                <a:srgbClr val="FF0000"/>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Joe Bloggs</a:t>
            </a:r>
          </a:p>
          <a:p>
            <a:pPr algn="just"/>
            <a:endParaRPr lang="en-GB" dirty="0">
              <a:latin typeface="Arial" panose="020B0604020202020204" pitchFamily="34" charset="0"/>
              <a:cs typeface="Arial" panose="020B0604020202020204" pitchFamily="34" charset="0"/>
            </a:endParaRPr>
          </a:p>
        </p:txBody>
      </p:sp>
      <p:sp>
        <p:nvSpPr>
          <p:cNvPr id="3" name="Star: 12 Points 2">
            <a:extLst>
              <a:ext uri="{FF2B5EF4-FFF2-40B4-BE49-F238E27FC236}">
                <a16:creationId xmlns:a16="http://schemas.microsoft.com/office/drawing/2014/main" id="{0A61CA9E-7AB6-D4C8-FA0C-C64A1936E979}"/>
              </a:ext>
            </a:extLst>
          </p:cNvPr>
          <p:cNvSpPr/>
          <p:nvPr/>
        </p:nvSpPr>
        <p:spPr>
          <a:xfrm>
            <a:off x="9698636" y="239843"/>
            <a:ext cx="2068643" cy="143905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latin typeface="Arial" panose="020B0604020202020204" pitchFamily="34" charset="0"/>
                <a:cs typeface="Arial" panose="020B0604020202020204" pitchFamily="34" charset="0"/>
              </a:rPr>
              <a:t>39</a:t>
            </a:r>
          </a:p>
        </p:txBody>
      </p:sp>
    </p:spTree>
    <p:extLst>
      <p:ext uri="{BB962C8B-B14F-4D97-AF65-F5344CB8AC3E}">
        <p14:creationId xmlns:p14="http://schemas.microsoft.com/office/powerpoint/2010/main" val="23105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32"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33"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035" name="Rectangle 1034">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672DB-8D4F-68BA-918E-ECFA60A945B3}"/>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dirty="0"/>
              <a:t>Reports</a:t>
            </a:r>
          </a:p>
        </p:txBody>
      </p:sp>
      <p:sp>
        <p:nvSpPr>
          <p:cNvPr id="1037"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Graphical user interface, application&#10;&#10;Description automatically generated">
            <a:extLst>
              <a:ext uri="{FF2B5EF4-FFF2-40B4-BE49-F238E27FC236}">
                <a16:creationId xmlns:a16="http://schemas.microsoft.com/office/drawing/2014/main" id="{815F55FF-A583-1411-93D3-A66F573F9B44}"/>
              </a:ext>
            </a:extLst>
          </p:cNvPr>
          <p:cNvPicPr>
            <a:picLocks noChangeAspect="1"/>
          </p:cNvPicPr>
          <p:nvPr/>
        </p:nvPicPr>
        <p:blipFill>
          <a:blip r:embed="rId2"/>
          <a:stretch>
            <a:fillRect/>
          </a:stretch>
        </p:blipFill>
        <p:spPr>
          <a:xfrm>
            <a:off x="1566388" y="1340839"/>
            <a:ext cx="2374446" cy="2107321"/>
          </a:xfrm>
          <a:prstGeom prst="rect">
            <a:avLst/>
          </a:prstGeom>
        </p:spPr>
      </p:pic>
      <p:pic>
        <p:nvPicPr>
          <p:cNvPr id="4" name="Picture 3" descr="A close-up of a computer&#10;&#10;Description automatically generated with low confidence">
            <a:extLst>
              <a:ext uri="{FF2B5EF4-FFF2-40B4-BE49-F238E27FC236}">
                <a16:creationId xmlns:a16="http://schemas.microsoft.com/office/drawing/2014/main" id="{117255CA-843F-965F-E2FA-313714373BA9}"/>
              </a:ext>
            </a:extLst>
          </p:cNvPr>
          <p:cNvPicPr>
            <a:picLocks noChangeAspect="1"/>
          </p:cNvPicPr>
          <p:nvPr/>
        </p:nvPicPr>
        <p:blipFill>
          <a:blip r:embed="rId3"/>
          <a:stretch>
            <a:fillRect/>
          </a:stretch>
        </p:blipFill>
        <p:spPr>
          <a:xfrm>
            <a:off x="1379023" y="3930766"/>
            <a:ext cx="2749177" cy="1463847"/>
          </a:xfrm>
          <a:prstGeom prst="rect">
            <a:avLst/>
          </a:prstGeom>
        </p:spPr>
      </p:pic>
      <p:sp>
        <p:nvSpPr>
          <p:cNvPr id="1039"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026" name="Picture 2" descr="Building Survey Reports - See Examples - Home-ApprovedHome-Approved">
            <a:extLst>
              <a:ext uri="{FF2B5EF4-FFF2-40B4-BE49-F238E27FC236}">
                <a16:creationId xmlns:a16="http://schemas.microsoft.com/office/drawing/2014/main" id="{378B1BF6-256B-DC2A-B21A-22E2A4C1CF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89068" y="2034477"/>
            <a:ext cx="2749177" cy="298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8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4E26F6-C96F-99FD-CCDB-F29291955AAF}"/>
              </a:ext>
            </a:extLst>
          </p:cNvPr>
          <p:cNvSpPr txBox="1"/>
          <p:nvPr/>
        </p:nvSpPr>
        <p:spPr>
          <a:xfrm>
            <a:off x="961898" y="397402"/>
            <a:ext cx="5264730"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What is a report?</a:t>
            </a:r>
          </a:p>
        </p:txBody>
      </p:sp>
      <p:sp>
        <p:nvSpPr>
          <p:cNvPr id="6" name="TextBox 5">
            <a:extLst>
              <a:ext uri="{FF2B5EF4-FFF2-40B4-BE49-F238E27FC236}">
                <a16:creationId xmlns:a16="http://schemas.microsoft.com/office/drawing/2014/main" id="{978F490A-FCD8-6CF0-5FFD-EF2919B18CF8}"/>
              </a:ext>
            </a:extLst>
          </p:cNvPr>
          <p:cNvSpPr txBox="1"/>
          <p:nvPr/>
        </p:nvSpPr>
        <p:spPr>
          <a:xfrm>
            <a:off x="1363682" y="1710652"/>
            <a:ext cx="9464636" cy="4524315"/>
          </a:xfrm>
          <a:prstGeom prst="rect">
            <a:avLst/>
          </a:prstGeom>
          <a:noFill/>
        </p:spPr>
        <p:txBody>
          <a:bodyPr wrap="square" rtlCol="0">
            <a:spAutoFit/>
          </a:bodyPr>
          <a:lstStyle/>
          <a:p>
            <a:pPr algn="l"/>
            <a:r>
              <a:rPr lang="en-GB" sz="2400" dirty="0">
                <a:solidFill>
                  <a:srgbClr val="3B3E4D"/>
                </a:solidFill>
                <a:latin typeface="Arial" panose="020B0604020202020204" pitchFamily="34" charset="0"/>
                <a:cs typeface="Arial" panose="020B0604020202020204" pitchFamily="34" charset="0"/>
              </a:rPr>
              <a:t>R</a:t>
            </a:r>
            <a:r>
              <a:rPr lang="en-GB" sz="2400" b="0" dirty="0">
                <a:solidFill>
                  <a:srgbClr val="3B3E4D"/>
                </a:solidFill>
                <a:effectLst/>
                <a:latin typeface="Arial" panose="020B0604020202020204" pitchFamily="34" charset="0"/>
                <a:cs typeface="Arial" panose="020B0604020202020204" pitchFamily="34" charset="0"/>
              </a:rPr>
              <a:t>eports tend to feature these types of content:</a:t>
            </a:r>
          </a:p>
          <a:p>
            <a:pPr algn="l"/>
            <a:r>
              <a:rPr lang="en-GB" sz="2400" b="0" dirty="0">
                <a:solidFill>
                  <a:srgbClr val="3B3E4D"/>
                </a:solidFill>
                <a:effectLst/>
                <a:latin typeface="Arial" panose="020B0604020202020204" pitchFamily="34" charset="0"/>
                <a:cs typeface="Arial" panose="020B0604020202020204" pitchFamily="34" charset="0"/>
              </a:rPr>
              <a:t> </a:t>
            </a:r>
          </a:p>
          <a:p>
            <a:pPr marL="342900" indent="-342900" algn="l">
              <a:buFont typeface="Wingdings" panose="05000000000000000000" pitchFamily="2" charset="2"/>
              <a:buChar char="Ø"/>
            </a:pPr>
            <a:r>
              <a:rPr lang="en-GB" sz="2400" b="0" i="0" dirty="0">
                <a:solidFill>
                  <a:srgbClr val="3B3E4D"/>
                </a:solidFill>
                <a:effectLst/>
                <a:latin typeface="Arial" panose="020B0604020202020204" pitchFamily="34" charset="0"/>
                <a:cs typeface="Arial" panose="020B0604020202020204" pitchFamily="34" charset="0"/>
              </a:rPr>
              <a:t>Details of an event or situation.</a:t>
            </a:r>
          </a:p>
          <a:p>
            <a:pPr marL="342900" indent="-342900" algn="l">
              <a:buFont typeface="Wingdings" panose="05000000000000000000" pitchFamily="2" charset="2"/>
              <a:buChar char="Ø"/>
            </a:pPr>
            <a:endParaRPr lang="en-GB" sz="2400" b="0" i="0" dirty="0">
              <a:solidFill>
                <a:srgbClr val="3B3E4D"/>
              </a:solidFill>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400" b="0" i="0" dirty="0">
                <a:solidFill>
                  <a:srgbClr val="3B3E4D"/>
                </a:solidFill>
                <a:effectLst/>
                <a:latin typeface="Arial" panose="020B0604020202020204" pitchFamily="34" charset="0"/>
                <a:cs typeface="Arial" panose="020B0604020202020204" pitchFamily="34" charset="0"/>
              </a:rPr>
              <a:t>The consequences or ongoing effect of an event or situation.</a:t>
            </a:r>
          </a:p>
          <a:p>
            <a:pPr marL="342900" indent="-342900" algn="l">
              <a:buFont typeface="Wingdings" panose="05000000000000000000" pitchFamily="2" charset="2"/>
              <a:buChar char="Ø"/>
            </a:pPr>
            <a:endParaRPr lang="en-GB" sz="2400" b="0" i="0" dirty="0">
              <a:solidFill>
                <a:srgbClr val="3B3E4D"/>
              </a:solidFill>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400" b="0" i="0" dirty="0">
                <a:solidFill>
                  <a:srgbClr val="3B3E4D"/>
                </a:solidFill>
                <a:effectLst/>
                <a:latin typeface="Arial" panose="020B0604020202020204" pitchFamily="34" charset="0"/>
                <a:cs typeface="Arial" panose="020B0604020202020204" pitchFamily="34" charset="0"/>
              </a:rPr>
              <a:t>Evaluation of statistical data.</a:t>
            </a:r>
          </a:p>
          <a:p>
            <a:pPr marL="342900" indent="-342900" algn="l">
              <a:buFont typeface="Wingdings" panose="05000000000000000000" pitchFamily="2" charset="2"/>
              <a:buChar char="Ø"/>
            </a:pPr>
            <a:endParaRPr lang="en-GB" sz="2400" b="0" i="0" dirty="0">
              <a:solidFill>
                <a:srgbClr val="3B3E4D"/>
              </a:solidFill>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400" b="0" i="0" dirty="0">
                <a:solidFill>
                  <a:srgbClr val="3B3E4D"/>
                </a:solidFill>
                <a:effectLst/>
                <a:latin typeface="Arial" panose="020B0604020202020204" pitchFamily="34" charset="0"/>
                <a:cs typeface="Arial" panose="020B0604020202020204" pitchFamily="34" charset="0"/>
              </a:rPr>
              <a:t>Predictions or recommendations based on the information in the report.</a:t>
            </a:r>
          </a:p>
          <a:p>
            <a:pPr marL="342900" indent="-342900" algn="l">
              <a:buFont typeface="Wingdings" panose="05000000000000000000" pitchFamily="2" charset="2"/>
              <a:buChar char="Ø"/>
            </a:pPr>
            <a:endParaRPr lang="en-GB" sz="2400" b="0" i="0" dirty="0">
              <a:solidFill>
                <a:srgbClr val="3B3E4D"/>
              </a:solidFill>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400" b="0" i="0" dirty="0">
                <a:solidFill>
                  <a:srgbClr val="3B3E4D"/>
                </a:solidFill>
                <a:effectLst/>
                <a:latin typeface="Arial" panose="020B0604020202020204" pitchFamily="34" charset="0"/>
                <a:cs typeface="Arial" panose="020B0604020202020204" pitchFamily="34" charset="0"/>
              </a:rPr>
              <a:t>How the information relates to other events or repor</a:t>
            </a:r>
            <a:r>
              <a:rPr lang="en-GB" sz="2400" dirty="0">
                <a:solidFill>
                  <a:srgbClr val="3B3E4D"/>
                </a:solidFill>
                <a:latin typeface="Arial" panose="020B0604020202020204" pitchFamily="34" charset="0"/>
                <a:cs typeface="Arial" panose="020B0604020202020204" pitchFamily="34" charset="0"/>
              </a:rPr>
              <a:t>ts.</a:t>
            </a:r>
            <a:endParaRPr lang="en-GB" sz="2400" b="0" i="0" dirty="0">
              <a:solidFill>
                <a:srgbClr val="3B3E4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44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4AD28-EFE4-43BD-AB2C-188BA2EDCAAD}"/>
              </a:ext>
            </a:extLst>
          </p:cNvPr>
          <p:cNvSpPr>
            <a:spLocks noGrp="1"/>
          </p:cNvSpPr>
          <p:nvPr>
            <p:ph type="title"/>
          </p:nvPr>
        </p:nvSpPr>
        <p:spPr>
          <a:xfrm>
            <a:off x="8419174" y="1115511"/>
            <a:ext cx="3720576" cy="1060817"/>
          </a:xfrm>
        </p:spPr>
        <p:txBody>
          <a:bodyPr anchor="b">
            <a:normAutofit/>
          </a:bodyPr>
          <a:lstStyle/>
          <a:p>
            <a:r>
              <a:rPr lang="en-GB" sz="4000" dirty="0">
                <a:latin typeface="Arial" panose="020B0604020202020204" pitchFamily="34" charset="0"/>
                <a:cs typeface="Arial" panose="020B0604020202020204" pitchFamily="34" charset="0"/>
              </a:rPr>
              <a:t>Reports:</a:t>
            </a:r>
          </a:p>
        </p:txBody>
      </p:sp>
      <p:sp>
        <p:nvSpPr>
          <p:cNvPr id="3" name="Content Placeholder 2">
            <a:extLst>
              <a:ext uri="{FF2B5EF4-FFF2-40B4-BE49-F238E27FC236}">
                <a16:creationId xmlns:a16="http://schemas.microsoft.com/office/drawing/2014/main" id="{8385147F-B720-4010-8768-2EC89FECB47F}"/>
              </a:ext>
            </a:extLst>
          </p:cNvPr>
          <p:cNvSpPr>
            <a:spLocks noGrp="1"/>
          </p:cNvSpPr>
          <p:nvPr>
            <p:ph idx="1"/>
          </p:nvPr>
        </p:nvSpPr>
        <p:spPr>
          <a:xfrm>
            <a:off x="8304551" y="2651760"/>
            <a:ext cx="3835199" cy="1663302"/>
          </a:xfrm>
        </p:spPr>
        <p:txBody>
          <a:bodyPr>
            <a:normAutofit/>
          </a:bodyPr>
          <a:lstStyle/>
          <a:p>
            <a:pPr marL="0" indent="0">
              <a:buNone/>
            </a:pPr>
            <a:r>
              <a:rPr lang="en-GB" b="1" dirty="0">
                <a:latin typeface="Arial" panose="020B0604020202020204" pitchFamily="34" charset="0"/>
                <a:cs typeface="Arial" panose="020B0604020202020204" pitchFamily="34" charset="0"/>
              </a:rPr>
              <a:t>An example: </a:t>
            </a:r>
            <a:r>
              <a:rPr lang="en-GB"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secret life of urban foxes | Natural History Museum (nhm.ac.uk)</a:t>
            </a:r>
            <a:endParaRPr lang="en-GB" dirty="0">
              <a:solidFill>
                <a:srgbClr val="002060"/>
              </a:solidFill>
              <a:latin typeface="Arial" panose="020B0604020202020204" pitchFamily="34" charset="0"/>
              <a:cs typeface="Arial" panose="020B0604020202020204" pitchFamily="34" charset="0"/>
            </a:endParaRPr>
          </a:p>
          <a:p>
            <a:pPr marL="0" indent="0">
              <a:buNone/>
            </a:pPr>
            <a:endParaRPr lang="en-GB" sz="1600" dirty="0"/>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3">
            <a:extLst>
              <a:ext uri="{FF2B5EF4-FFF2-40B4-BE49-F238E27FC236}">
                <a16:creationId xmlns:a16="http://schemas.microsoft.com/office/drawing/2014/main" id="{150144B9-47F1-1C57-7F0B-D42C175C9D80}"/>
              </a:ext>
            </a:extLst>
          </p:cNvPr>
          <p:cNvPicPr>
            <a:picLocks noChangeAspect="1"/>
          </p:cNvPicPr>
          <p:nvPr/>
        </p:nvPicPr>
        <p:blipFill>
          <a:blip r:embed="rId3"/>
          <a:stretch>
            <a:fillRect/>
          </a:stretch>
        </p:blipFill>
        <p:spPr>
          <a:xfrm>
            <a:off x="1517560" y="640080"/>
            <a:ext cx="5058888" cy="5725094"/>
          </a:xfrm>
          <a:prstGeom prst="rect">
            <a:avLst/>
          </a:prstGeom>
        </p:spPr>
      </p:pic>
    </p:spTree>
    <p:extLst>
      <p:ext uri="{BB962C8B-B14F-4D97-AF65-F5344CB8AC3E}">
        <p14:creationId xmlns:p14="http://schemas.microsoft.com/office/powerpoint/2010/main" val="52661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972-6193-44EE-B971-621908BC94A8}"/>
              </a:ext>
            </a:extLst>
          </p:cNvPr>
          <p:cNvSpPr>
            <a:spLocks noGrp="1"/>
          </p:cNvSpPr>
          <p:nvPr>
            <p:ph type="title"/>
          </p:nvPr>
        </p:nvSpPr>
        <p:spPr>
          <a:xfrm>
            <a:off x="6775554" y="634029"/>
            <a:ext cx="5036694" cy="2498915"/>
          </a:xfrm>
        </p:spPr>
        <p:txBody>
          <a:bodyPr vert="horz" lIns="91440" tIns="45720" rIns="91440" bIns="45720" rtlCol="0" anchor="b">
            <a:normAutofit/>
          </a:bodyPr>
          <a:lstStyle/>
          <a:p>
            <a:pPr algn="ctr"/>
            <a:r>
              <a:rPr lang="en-US" sz="4800" cap="all" dirty="0">
                <a:latin typeface="Arial" panose="020B0604020202020204" pitchFamily="34" charset="0"/>
                <a:cs typeface="Arial" panose="020B0604020202020204" pitchFamily="34" charset="0"/>
              </a:rPr>
              <a:t>What did we do Last time?</a:t>
            </a:r>
          </a:p>
        </p:txBody>
      </p:sp>
      <p:pic>
        <p:nvPicPr>
          <p:cNvPr id="5" name="Content Placeholder 4" descr="A picture containing text&#10;&#10;Description automatically generated">
            <a:extLst>
              <a:ext uri="{FF2B5EF4-FFF2-40B4-BE49-F238E27FC236}">
                <a16:creationId xmlns:a16="http://schemas.microsoft.com/office/drawing/2014/main" id="{DF1F4C78-DCB0-43E5-ABF7-C7597A075636}"/>
              </a:ext>
            </a:extLst>
          </p:cNvPr>
          <p:cNvPicPr>
            <a:picLocks noGrp="1" noChangeAspect="1"/>
          </p:cNvPicPr>
          <p:nvPr>
            <p:ph idx="1"/>
          </p:nvPr>
        </p:nvPicPr>
        <p:blipFill>
          <a:blip r:embed="rId2"/>
          <a:stretch>
            <a:fillRect/>
          </a:stretch>
        </p:blipFill>
        <p:spPr>
          <a:xfrm>
            <a:off x="659567" y="104931"/>
            <a:ext cx="5913983" cy="4092315"/>
          </a:xfrm>
          <a:prstGeom prst="rect">
            <a:avLst/>
          </a:prstGeom>
        </p:spPr>
      </p:pic>
      <p:sp>
        <p:nvSpPr>
          <p:cNvPr id="4" name="TextBox 3">
            <a:extLst>
              <a:ext uri="{FF2B5EF4-FFF2-40B4-BE49-F238E27FC236}">
                <a16:creationId xmlns:a16="http://schemas.microsoft.com/office/drawing/2014/main" id="{46037F17-B654-32CB-4CC1-542FC28DFB25}"/>
              </a:ext>
            </a:extLst>
          </p:cNvPr>
          <p:cNvSpPr txBox="1"/>
          <p:nvPr/>
        </p:nvSpPr>
        <p:spPr>
          <a:xfrm>
            <a:off x="1358555" y="4935902"/>
            <a:ext cx="473744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Punctuation &amp; grammar.</a:t>
            </a:r>
          </a:p>
          <a:p>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3C56BE7-42E1-8734-C740-F37BF0FF6F35}"/>
              </a:ext>
            </a:extLst>
          </p:cNvPr>
          <p:cNvSpPr txBox="1"/>
          <p:nvPr/>
        </p:nvSpPr>
        <p:spPr>
          <a:xfrm>
            <a:off x="7330190" y="4935902"/>
            <a:ext cx="3927421"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Word classes.</a:t>
            </a:r>
          </a:p>
        </p:txBody>
      </p:sp>
    </p:spTree>
    <p:extLst>
      <p:ext uri="{BB962C8B-B14F-4D97-AF65-F5344CB8AC3E}">
        <p14:creationId xmlns:p14="http://schemas.microsoft.com/office/powerpoint/2010/main" val="18644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146F-9362-4314-857B-F07257EEA3A3}"/>
              </a:ext>
            </a:extLst>
          </p:cNvPr>
          <p:cNvSpPr>
            <a:spLocks noGrp="1"/>
          </p:cNvSpPr>
          <p:nvPr>
            <p:ph type="title"/>
          </p:nvPr>
        </p:nvSpPr>
        <p:spPr>
          <a:xfrm>
            <a:off x="1371600" y="326036"/>
            <a:ext cx="9601200" cy="753256"/>
          </a:xfrm>
        </p:spPr>
        <p:txBody>
          <a:bodyPr>
            <a:normAutofit fontScale="90000"/>
          </a:body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Remember a report must have:</a:t>
            </a:r>
            <a:br>
              <a:rPr lang="en-US"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31A617E-35FD-4319-A752-6572D359311C}"/>
              </a:ext>
            </a:extLst>
          </p:cNvPr>
          <p:cNvSpPr>
            <a:spLocks noGrp="1"/>
          </p:cNvSpPr>
          <p:nvPr>
            <p:ph idx="1"/>
          </p:nvPr>
        </p:nvSpPr>
        <p:spPr>
          <a:xfrm>
            <a:off x="1371600" y="1469036"/>
            <a:ext cx="9601200" cy="5388964"/>
          </a:xfrm>
        </p:spPr>
        <p:txBody>
          <a:bodyPr>
            <a:normAutofit lnSpcReduction="10000"/>
          </a:bodyPr>
          <a:lstStyle/>
          <a:p>
            <a:r>
              <a:rPr lang="en-US" sz="2400" b="1" dirty="0">
                <a:latin typeface="Arial" panose="020B0604020202020204" pitchFamily="34" charset="0"/>
                <a:cs typeface="Arial" panose="020B0604020202020204" pitchFamily="34" charset="0"/>
              </a:rPr>
              <a:t>Formal </a:t>
            </a:r>
            <a:r>
              <a:rPr lang="en-US" sz="2400" dirty="0">
                <a:latin typeface="Arial" panose="020B0604020202020204" pitchFamily="34" charset="0"/>
                <a:cs typeface="Arial" panose="020B0604020202020204" pitchFamily="34" charset="0"/>
              </a:rPr>
              <a:t>writing so </a:t>
            </a:r>
            <a:r>
              <a:rPr lang="en-US" sz="2400" b="1" dirty="0">
                <a:solidFill>
                  <a:srgbClr val="FF0000"/>
                </a:solidFill>
                <a:latin typeface="Arial" panose="020B0604020202020204" pitchFamily="34" charset="0"/>
                <a:cs typeface="Arial" panose="020B0604020202020204" pitchFamily="34" charset="0"/>
              </a:rPr>
              <a:t>no slang </a:t>
            </a:r>
            <a:r>
              <a:rPr lang="en-US" sz="2400" dirty="0">
                <a:latin typeface="Arial" panose="020B0604020202020204" pitchFamily="34" charset="0"/>
                <a:cs typeface="Arial" panose="020B0604020202020204" pitchFamily="34" charset="0"/>
              </a:rPr>
              <a:t>or contractions.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Information must be organised and easy to see.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Subheadings.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Bullet points.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Numbered lists.</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Conclusion.</a:t>
            </a:r>
          </a:p>
          <a:p>
            <a:pPr marL="0" indent="0">
              <a:buNone/>
            </a:pPr>
            <a:endParaRPr lang="en-GB" dirty="0"/>
          </a:p>
        </p:txBody>
      </p:sp>
    </p:spTree>
    <p:extLst>
      <p:ext uri="{BB962C8B-B14F-4D97-AF65-F5344CB8AC3E}">
        <p14:creationId xmlns:p14="http://schemas.microsoft.com/office/powerpoint/2010/main" val="11370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3B475-A47F-47DA-9A3C-E1F9A2179767}"/>
              </a:ext>
            </a:extLst>
          </p:cNvPr>
          <p:cNvSpPr>
            <a:spLocks noGrp="1"/>
          </p:cNvSpPr>
          <p:nvPr>
            <p:ph type="title"/>
          </p:nvPr>
        </p:nvSpPr>
        <p:spPr>
          <a:xfrm>
            <a:off x="1105469" y="5423537"/>
            <a:ext cx="9867331" cy="868081"/>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Key Skills for writing Texts</a:t>
            </a:r>
          </a:p>
        </p:txBody>
      </p:sp>
      <p:sp>
        <p:nvSpPr>
          <p:cNvPr id="16" name="Freeform: Shape 10">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a:p>
        </p:txBody>
      </p:sp>
      <p:sp>
        <p:nvSpPr>
          <p:cNvPr id="13" name="Freeform: Shape 12">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4" name="TextBox 3">
            <a:extLst>
              <a:ext uri="{FF2B5EF4-FFF2-40B4-BE49-F238E27FC236}">
                <a16:creationId xmlns:a16="http://schemas.microsoft.com/office/drawing/2014/main" id="{437FCA78-6076-4DA9-9BC0-6102BF1BAB23}"/>
              </a:ext>
            </a:extLst>
          </p:cNvPr>
          <p:cNvSpPr txBox="1"/>
          <p:nvPr/>
        </p:nvSpPr>
        <p:spPr>
          <a:xfrm>
            <a:off x="1219201" y="1123486"/>
            <a:ext cx="9639868" cy="3516753"/>
          </a:xfrm>
          <a:prstGeom prst="rect">
            <a:avLst/>
          </a:prstGeom>
        </p:spPr>
        <p:txBody>
          <a:bodyPr vert="horz" lIns="91440" tIns="45720" rIns="91440" bIns="45720" rtlCol="0" anchor="ctr">
            <a:normAutofit/>
          </a:bodyPr>
          <a:lstStyle/>
          <a:p>
            <a:pPr indent="-384048" defTabSz="914400">
              <a:lnSpc>
                <a:spcPct val="94000"/>
              </a:lnSpc>
              <a:spcAft>
                <a:spcPts val="200"/>
              </a:spcAft>
              <a:buFont typeface="Franklin Gothic Book" panose="020B0503020102020204" pitchFamily="34" charset="0"/>
            </a:pPr>
            <a:r>
              <a:rPr lang="en-US" sz="2400" b="1" dirty="0">
                <a:solidFill>
                  <a:schemeClr val="tx2"/>
                </a:solidFill>
                <a:latin typeface="Arial" panose="020B0604020202020204" pitchFamily="34" charset="0"/>
                <a:cs typeface="Arial" panose="020B0604020202020204" pitchFamily="34" charset="0"/>
              </a:rPr>
              <a:t>Remember </a:t>
            </a:r>
            <a:r>
              <a:rPr lang="en-US" sz="2400" dirty="0">
                <a:solidFill>
                  <a:schemeClr val="tx2"/>
                </a:solidFill>
                <a:latin typeface="Arial" panose="020B0604020202020204" pitchFamily="34" charset="0"/>
                <a:cs typeface="Arial" panose="020B0604020202020204" pitchFamily="34" charset="0"/>
              </a:rPr>
              <a:t>when you write </a:t>
            </a:r>
            <a:r>
              <a:rPr lang="en-US" sz="2400" b="1" dirty="0">
                <a:solidFill>
                  <a:schemeClr val="tx2"/>
                </a:solidFill>
                <a:latin typeface="Arial" panose="020B0604020202020204" pitchFamily="34" charset="0"/>
                <a:cs typeface="Arial" panose="020B0604020202020204" pitchFamily="34" charset="0"/>
              </a:rPr>
              <a:t>anything</a:t>
            </a:r>
            <a:r>
              <a:rPr lang="en-US" sz="2400" dirty="0">
                <a:solidFill>
                  <a:schemeClr val="tx2"/>
                </a:solidFill>
                <a:latin typeface="Arial" panose="020B0604020202020204" pitchFamily="34" charset="0"/>
                <a:cs typeface="Arial" panose="020B0604020202020204" pitchFamily="34" charset="0"/>
              </a:rPr>
              <a:t> you need to think about:</a:t>
            </a:r>
          </a:p>
          <a:p>
            <a:pPr indent="-384048" defTabSz="914400">
              <a:lnSpc>
                <a:spcPct val="94000"/>
              </a:lnSpc>
              <a:spcAft>
                <a:spcPts val="200"/>
              </a:spcAft>
              <a:buFont typeface="Franklin Gothic Book" panose="020B0503020102020204" pitchFamily="34" charset="0"/>
            </a:pPr>
            <a:endParaRPr lang="en-US" sz="2400" dirty="0">
              <a:solidFill>
                <a:schemeClr val="tx2"/>
              </a:solidFill>
              <a:latin typeface="Arial" panose="020B0604020202020204" pitchFamily="34" charset="0"/>
              <a:cs typeface="Arial" panose="020B0604020202020204" pitchFamily="34" charset="0"/>
            </a:endParaRPr>
          </a:p>
          <a:p>
            <a:pPr indent="-384048" defTabSz="914400">
              <a:lnSpc>
                <a:spcPct val="150000"/>
              </a:lnSpc>
              <a:spcAft>
                <a:spcPts val="2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What </a:t>
            </a:r>
            <a:r>
              <a:rPr lang="en-US" sz="2400" dirty="0">
                <a:solidFill>
                  <a:schemeClr val="tx2"/>
                </a:solidFill>
                <a:latin typeface="Arial" panose="020B0604020202020204" pitchFamily="34" charset="0"/>
                <a:cs typeface="Arial" panose="020B0604020202020204" pitchFamily="34" charset="0"/>
              </a:rPr>
              <a:t>it is I am writing? </a:t>
            </a:r>
          </a:p>
          <a:p>
            <a:pPr indent="-384048" defTabSz="914400">
              <a:lnSpc>
                <a:spcPct val="150000"/>
              </a:lnSpc>
              <a:spcAft>
                <a:spcPts val="2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Presentation Features - </a:t>
            </a:r>
            <a:r>
              <a:rPr lang="en-US" sz="2400" b="1" dirty="0">
                <a:solidFill>
                  <a:schemeClr val="tx2"/>
                </a:solidFill>
                <a:latin typeface="Arial" panose="020B0604020202020204" pitchFamily="34" charset="0"/>
                <a:cs typeface="Arial" panose="020B0604020202020204" pitchFamily="34" charset="0"/>
              </a:rPr>
              <a:t>how</a:t>
            </a:r>
            <a:r>
              <a:rPr lang="en-US" sz="2400" dirty="0">
                <a:solidFill>
                  <a:schemeClr val="tx2"/>
                </a:solidFill>
                <a:latin typeface="Arial" panose="020B0604020202020204" pitchFamily="34" charset="0"/>
                <a:cs typeface="Arial" panose="020B0604020202020204" pitchFamily="34" charset="0"/>
              </a:rPr>
              <a:t> will I present my piece of text?</a:t>
            </a:r>
          </a:p>
          <a:p>
            <a:pPr indent="-384048" defTabSz="914400">
              <a:lnSpc>
                <a:spcPct val="150000"/>
              </a:lnSpc>
              <a:spcAft>
                <a:spcPts val="2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Language Features - </a:t>
            </a:r>
            <a:r>
              <a:rPr lang="en-US" sz="2400" b="1" dirty="0">
                <a:solidFill>
                  <a:schemeClr val="tx2"/>
                </a:solidFill>
                <a:latin typeface="Arial" panose="020B0604020202020204" pitchFamily="34" charset="0"/>
                <a:cs typeface="Arial" panose="020B0604020202020204" pitchFamily="34" charset="0"/>
              </a:rPr>
              <a:t>what</a:t>
            </a:r>
            <a:r>
              <a:rPr lang="en-US" sz="2400" dirty="0">
                <a:solidFill>
                  <a:schemeClr val="tx2"/>
                </a:solidFill>
                <a:latin typeface="Arial" panose="020B0604020202020204" pitchFamily="34" charset="0"/>
                <a:cs typeface="Arial" panose="020B0604020202020204" pitchFamily="34" charset="0"/>
              </a:rPr>
              <a:t> language features will I need to use?</a:t>
            </a:r>
          </a:p>
          <a:p>
            <a:pPr indent="-384048" defTabSz="914400">
              <a:lnSpc>
                <a:spcPct val="150000"/>
              </a:lnSpc>
              <a:spcAft>
                <a:spcPts val="200"/>
              </a:spcAft>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Who</a:t>
            </a:r>
            <a:r>
              <a:rPr lang="en-US" sz="2400" dirty="0">
                <a:solidFill>
                  <a:schemeClr val="tx2"/>
                </a:solidFill>
                <a:latin typeface="Arial" panose="020B0604020202020204" pitchFamily="34" charset="0"/>
                <a:cs typeface="Arial" panose="020B0604020202020204" pitchFamily="34" charset="0"/>
              </a:rPr>
              <a:t> is the audience I am writing for?</a:t>
            </a:r>
          </a:p>
        </p:txBody>
      </p:sp>
      <p:sp>
        <p:nvSpPr>
          <p:cNvPr id="15" name="Rectangle 14">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Tree>
    <p:extLst>
      <p:ext uri="{BB962C8B-B14F-4D97-AF65-F5344CB8AC3E}">
        <p14:creationId xmlns:p14="http://schemas.microsoft.com/office/powerpoint/2010/main" val="178079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id="{26EA85A4-38E9-4E5F-98C1-DC84DE0A3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0852F2F7-25A7-4AB6-946A-0E98BBEBC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EE55AAC1-82CB-4B0F-B198-F61360DA2044}"/>
              </a:ext>
            </a:extLst>
          </p:cNvPr>
          <p:cNvSpPr>
            <a:spLocks noGrp="1"/>
          </p:cNvSpPr>
          <p:nvPr>
            <p:ph type="title"/>
          </p:nvPr>
        </p:nvSpPr>
        <p:spPr>
          <a:xfrm>
            <a:off x="1215934" y="1199619"/>
            <a:ext cx="5301138" cy="3254321"/>
          </a:xfrm>
        </p:spPr>
        <p:txBody>
          <a:bodyPr vert="horz" lIns="91440" tIns="45720" rIns="91440" bIns="45720" rtlCol="0" anchor="b">
            <a:normAutofit/>
          </a:bodyPr>
          <a:lstStyle/>
          <a:p>
            <a:r>
              <a:rPr lang="en-US" sz="6600" cap="all" dirty="0">
                <a:latin typeface="Arial" panose="020B0604020202020204" pitchFamily="34" charset="0"/>
                <a:cs typeface="Arial" panose="020B0604020202020204" pitchFamily="34" charset="0"/>
              </a:rPr>
              <a:t>Writing a Report</a:t>
            </a:r>
          </a:p>
        </p:txBody>
      </p:sp>
      <p:pic>
        <p:nvPicPr>
          <p:cNvPr id="6" name="Picture 5">
            <a:extLst>
              <a:ext uri="{FF2B5EF4-FFF2-40B4-BE49-F238E27FC236}">
                <a16:creationId xmlns:a16="http://schemas.microsoft.com/office/drawing/2014/main" id="{9027CEAF-6301-454A-81D2-903C74D419CF}"/>
              </a:ext>
            </a:extLst>
          </p:cNvPr>
          <p:cNvPicPr>
            <a:picLocks noChangeAspect="1"/>
          </p:cNvPicPr>
          <p:nvPr/>
        </p:nvPicPr>
        <p:blipFill>
          <a:blip r:embed="rId2"/>
          <a:stretch>
            <a:fillRect/>
          </a:stretch>
        </p:blipFill>
        <p:spPr>
          <a:xfrm>
            <a:off x="6027576" y="379175"/>
            <a:ext cx="5784673" cy="3784442"/>
          </a:xfrm>
          <a:prstGeom prst="rect">
            <a:avLst/>
          </a:prstGeom>
          <a:ln>
            <a:noFill/>
          </a:ln>
          <a:effectLst/>
        </p:spPr>
      </p:pic>
      <p:pic>
        <p:nvPicPr>
          <p:cNvPr id="9" name="Picture 8">
            <a:extLst>
              <a:ext uri="{FF2B5EF4-FFF2-40B4-BE49-F238E27FC236}">
                <a16:creationId xmlns:a16="http://schemas.microsoft.com/office/drawing/2014/main" id="{D637352D-37A2-418E-9428-841B8EED8336}"/>
              </a:ext>
            </a:extLst>
          </p:cNvPr>
          <p:cNvPicPr>
            <a:picLocks noChangeAspect="1"/>
          </p:cNvPicPr>
          <p:nvPr/>
        </p:nvPicPr>
        <p:blipFill>
          <a:blip r:embed="rId3"/>
          <a:stretch>
            <a:fillRect/>
          </a:stretch>
        </p:blipFill>
        <p:spPr>
          <a:xfrm>
            <a:off x="6027576" y="4303465"/>
            <a:ext cx="5784672" cy="2117438"/>
          </a:xfrm>
          <a:prstGeom prst="rect">
            <a:avLst/>
          </a:prstGeom>
          <a:ln>
            <a:noFill/>
          </a:ln>
          <a:effectLst/>
        </p:spPr>
      </p:pic>
      <p:sp>
        <p:nvSpPr>
          <p:cNvPr id="4" name="Rectangle: Rounded Corners 3">
            <a:extLst>
              <a:ext uri="{FF2B5EF4-FFF2-40B4-BE49-F238E27FC236}">
                <a16:creationId xmlns:a16="http://schemas.microsoft.com/office/drawing/2014/main" id="{631CE857-E3CE-6C6D-FE29-ED0FCDC1B322}"/>
              </a:ext>
            </a:extLst>
          </p:cNvPr>
          <p:cNvSpPr/>
          <p:nvPr/>
        </p:nvSpPr>
        <p:spPr>
          <a:xfrm>
            <a:off x="2065839" y="4814074"/>
            <a:ext cx="3601328" cy="1322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FF00"/>
                </a:solidFill>
                <a:latin typeface="Arial" panose="020B0604020202020204" pitchFamily="34" charset="0"/>
                <a:cs typeface="Arial" panose="020B0604020202020204" pitchFamily="34" charset="0"/>
              </a:rPr>
              <a:t>Class Task</a:t>
            </a:r>
          </a:p>
        </p:txBody>
      </p:sp>
      <p:sp>
        <p:nvSpPr>
          <p:cNvPr id="3" name="Arrow: Left 2">
            <a:extLst>
              <a:ext uri="{FF2B5EF4-FFF2-40B4-BE49-F238E27FC236}">
                <a16:creationId xmlns:a16="http://schemas.microsoft.com/office/drawing/2014/main" id="{354733E7-7960-FF4E-AE5D-BBBA35924F83}"/>
              </a:ext>
            </a:extLst>
          </p:cNvPr>
          <p:cNvSpPr/>
          <p:nvPr/>
        </p:nvSpPr>
        <p:spPr>
          <a:xfrm>
            <a:off x="9182454" y="4951165"/>
            <a:ext cx="2512289" cy="822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latin typeface="Arial" panose="020B0604020202020204" pitchFamily="34" charset="0"/>
                <a:cs typeface="Arial" panose="020B0604020202020204" pitchFamily="34" charset="0"/>
              </a:rPr>
              <a:t>This is a clue!</a:t>
            </a:r>
          </a:p>
        </p:txBody>
      </p:sp>
    </p:spTree>
    <p:extLst>
      <p:ext uri="{BB962C8B-B14F-4D97-AF65-F5344CB8AC3E}">
        <p14:creationId xmlns:p14="http://schemas.microsoft.com/office/powerpoint/2010/main" val="8490855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Always make a plan! </a:t>
            </a:r>
          </a:p>
        </p:txBody>
      </p:sp>
      <p:sp>
        <p:nvSpPr>
          <p:cNvPr id="4" name="Oval 3"/>
          <p:cNvSpPr/>
          <p:nvPr/>
        </p:nvSpPr>
        <p:spPr>
          <a:xfrm>
            <a:off x="4422371" y="2409238"/>
            <a:ext cx="4207933" cy="1634067"/>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latin typeface="Arial" panose="020B0604020202020204" pitchFamily="34" charset="0"/>
                <a:cs typeface="Arial" panose="020B0604020202020204" pitchFamily="34" charset="0"/>
              </a:rPr>
              <a:t>Report about the canteen</a:t>
            </a:r>
          </a:p>
        </p:txBody>
      </p:sp>
      <p:cxnSp>
        <p:nvCxnSpPr>
          <p:cNvPr id="8" name="Straight Arrow Connector 7"/>
          <p:cNvCxnSpPr/>
          <p:nvPr/>
        </p:nvCxnSpPr>
        <p:spPr>
          <a:xfrm flipH="1">
            <a:off x="5261956" y="4846320"/>
            <a:ext cx="399011" cy="68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5"/>
          </p:cNvCxnSpPr>
          <p:nvPr/>
        </p:nvCxnSpPr>
        <p:spPr>
          <a:xfrm>
            <a:off x="8014066" y="3804001"/>
            <a:ext cx="772487" cy="70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p:cNvCxnSpPr>
          <p:nvPr/>
        </p:nvCxnSpPr>
        <p:spPr>
          <a:xfrm flipV="1">
            <a:off x="8630304" y="3226271"/>
            <a:ext cx="87114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81359" y="3766795"/>
            <a:ext cx="3483032" cy="11214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2"/>
                </a:solidFill>
                <a:latin typeface="Arial" panose="020B0604020202020204" pitchFamily="34" charset="0"/>
                <a:cs typeface="Arial" panose="020B0604020202020204" pitchFamily="34" charset="0"/>
              </a:rPr>
              <a:t>Paragraph 2 – what do you like and dislike about the food?</a:t>
            </a:r>
          </a:p>
        </p:txBody>
      </p:sp>
      <p:sp>
        <p:nvSpPr>
          <p:cNvPr id="14" name="Rectangle 13"/>
          <p:cNvSpPr/>
          <p:nvPr/>
        </p:nvSpPr>
        <p:spPr>
          <a:xfrm>
            <a:off x="8285710" y="4557646"/>
            <a:ext cx="2795155" cy="1141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a:p>
            <a:r>
              <a:rPr lang="en-GB" sz="1600" dirty="0">
                <a:solidFill>
                  <a:schemeClr val="tx1"/>
                </a:solidFill>
                <a:latin typeface="Arial" panose="020B0604020202020204" pitchFamily="34" charset="0"/>
                <a:cs typeface="Arial" panose="020B0604020202020204" pitchFamily="34" charset="0"/>
              </a:rPr>
              <a:t>Paragraph 4 – what improvements could be made?</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p>
        </p:txBody>
      </p:sp>
      <p:cxnSp>
        <p:nvCxnSpPr>
          <p:cNvPr id="16" name="Straight Arrow Connector 15"/>
          <p:cNvCxnSpPr>
            <a:stCxn id="4" idx="4"/>
          </p:cNvCxnSpPr>
          <p:nvPr/>
        </p:nvCxnSpPr>
        <p:spPr>
          <a:xfrm flipH="1">
            <a:off x="6517178" y="4043305"/>
            <a:ext cx="9160" cy="625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7676" y="4668914"/>
            <a:ext cx="2705099" cy="1122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Paragraph 3 – comment on the service and appearance </a:t>
            </a:r>
          </a:p>
        </p:txBody>
      </p:sp>
      <p:cxnSp>
        <p:nvCxnSpPr>
          <p:cNvPr id="19" name="Straight Arrow Connector 18"/>
          <p:cNvCxnSpPr>
            <a:stCxn id="4" idx="2"/>
          </p:cNvCxnSpPr>
          <p:nvPr/>
        </p:nvCxnSpPr>
        <p:spPr>
          <a:xfrm flipH="1">
            <a:off x="2818015" y="3226272"/>
            <a:ext cx="1604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43380" y="1882217"/>
            <a:ext cx="1974636" cy="16340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Paragraph 1</a:t>
            </a:r>
          </a:p>
          <a:p>
            <a:r>
              <a:rPr lang="en-GB" sz="1600" dirty="0">
                <a:solidFill>
                  <a:schemeClr val="tx1"/>
                </a:solidFill>
                <a:latin typeface="Arial" panose="020B0604020202020204" pitchFamily="34" charset="0"/>
                <a:cs typeface="Arial" panose="020B0604020202020204" pitchFamily="34" charset="0"/>
              </a:rPr>
              <a:t>Introduction – What are you writing about? </a:t>
            </a:r>
          </a:p>
        </p:txBody>
      </p:sp>
      <p:sp>
        <p:nvSpPr>
          <p:cNvPr id="21" name="Rectangle 20"/>
          <p:cNvSpPr/>
          <p:nvPr/>
        </p:nvSpPr>
        <p:spPr>
          <a:xfrm>
            <a:off x="9501447" y="2380642"/>
            <a:ext cx="2334781" cy="1634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Paragraph 5 – conclusion what do you want to happen?</a:t>
            </a:r>
          </a:p>
        </p:txBody>
      </p:sp>
    </p:spTree>
    <p:extLst>
      <p:ext uri="{BB962C8B-B14F-4D97-AF65-F5344CB8AC3E}">
        <p14:creationId xmlns:p14="http://schemas.microsoft.com/office/powerpoint/2010/main" val="410484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7" name="Rectangle 16">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5B2D7-B2EF-F9DB-11B8-6D875FEB6E8E}"/>
              </a:ext>
            </a:extLst>
          </p:cNvPr>
          <p:cNvSpPr>
            <a:spLocks noGrp="1"/>
          </p:cNvSpPr>
          <p:nvPr>
            <p:ph type="title"/>
          </p:nvPr>
        </p:nvSpPr>
        <p:spPr>
          <a:xfrm>
            <a:off x="8154186" y="634028"/>
            <a:ext cx="3355942" cy="1494317"/>
          </a:xfrm>
        </p:spPr>
        <p:txBody>
          <a:bodyPr vert="horz" lIns="91440" tIns="45720" rIns="91440" bIns="45720" rtlCol="0" anchor="b">
            <a:normAutofit fontScale="90000"/>
          </a:bodyPr>
          <a:lstStyle/>
          <a:p>
            <a:pPr algn="l"/>
            <a:br>
              <a:rPr lang="en-US" sz="4200" dirty="0"/>
            </a:br>
            <a:br>
              <a:rPr lang="en-US" sz="4200" dirty="0"/>
            </a:br>
            <a:br>
              <a:rPr lang="en-US" sz="4200" dirty="0"/>
            </a:br>
            <a:br>
              <a:rPr lang="en-US" sz="4200" dirty="0"/>
            </a:br>
            <a:br>
              <a:rPr lang="en-US" sz="4200" dirty="0"/>
            </a:br>
            <a:r>
              <a:rPr lang="en-US" sz="4900" dirty="0">
                <a:latin typeface="Arial" panose="020B0604020202020204" pitchFamily="34" charset="0"/>
                <a:cs typeface="Arial" panose="020B0604020202020204" pitchFamily="34" charset="0"/>
              </a:rPr>
              <a:t>Web forums</a:t>
            </a:r>
            <a:endParaRPr lang="en-US" sz="4200" dirty="0">
              <a:latin typeface="Arial" panose="020B0604020202020204" pitchFamily="34" charset="0"/>
              <a:cs typeface="Arial" panose="020B0604020202020204" pitchFamily="34" charset="0"/>
            </a:endParaRPr>
          </a:p>
        </p:txBody>
      </p:sp>
      <p:sp>
        <p:nvSpPr>
          <p:cNvPr id="19"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Picture 6">
            <a:extLst>
              <a:ext uri="{FF2B5EF4-FFF2-40B4-BE49-F238E27FC236}">
                <a16:creationId xmlns:a16="http://schemas.microsoft.com/office/drawing/2014/main" id="{A6F2CE3D-FAA1-04AC-E058-BBAA5D936CC8}"/>
              </a:ext>
            </a:extLst>
          </p:cNvPr>
          <p:cNvPicPr>
            <a:picLocks noChangeAspect="1"/>
          </p:cNvPicPr>
          <p:nvPr/>
        </p:nvPicPr>
        <p:blipFill>
          <a:blip r:embed="rId2"/>
          <a:stretch>
            <a:fillRect/>
          </a:stretch>
        </p:blipFill>
        <p:spPr>
          <a:xfrm>
            <a:off x="1379023" y="1364885"/>
            <a:ext cx="2749177" cy="2059229"/>
          </a:xfrm>
          <a:prstGeom prst="rect">
            <a:avLst/>
          </a:prstGeom>
        </p:spPr>
      </p:pic>
      <p:pic>
        <p:nvPicPr>
          <p:cNvPr id="6" name="Picture 5">
            <a:extLst>
              <a:ext uri="{FF2B5EF4-FFF2-40B4-BE49-F238E27FC236}">
                <a16:creationId xmlns:a16="http://schemas.microsoft.com/office/drawing/2014/main" id="{DD6D4961-CE11-A278-4948-845A2519B575}"/>
              </a:ext>
            </a:extLst>
          </p:cNvPr>
          <p:cNvPicPr>
            <a:picLocks noChangeAspect="1"/>
          </p:cNvPicPr>
          <p:nvPr/>
        </p:nvPicPr>
        <p:blipFill>
          <a:blip r:embed="rId3"/>
          <a:stretch>
            <a:fillRect/>
          </a:stretch>
        </p:blipFill>
        <p:spPr>
          <a:xfrm>
            <a:off x="1379023" y="3680841"/>
            <a:ext cx="2749177" cy="1963697"/>
          </a:xfrm>
          <a:prstGeom prst="rect">
            <a:avLst/>
          </a:prstGeom>
        </p:spPr>
      </p:pic>
      <p:sp>
        <p:nvSpPr>
          <p:cNvPr id="21"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a:extLst>
              <a:ext uri="{FF2B5EF4-FFF2-40B4-BE49-F238E27FC236}">
                <a16:creationId xmlns:a16="http://schemas.microsoft.com/office/drawing/2014/main" id="{954D7712-49C7-DAA5-232A-F7C86F07F166}"/>
              </a:ext>
            </a:extLst>
          </p:cNvPr>
          <p:cNvPicPr>
            <a:picLocks noChangeAspect="1"/>
          </p:cNvPicPr>
          <p:nvPr/>
        </p:nvPicPr>
        <p:blipFill>
          <a:blip r:embed="rId4"/>
          <a:stretch>
            <a:fillRect/>
          </a:stretch>
        </p:blipFill>
        <p:spPr>
          <a:xfrm>
            <a:off x="4289068" y="1473988"/>
            <a:ext cx="2749177" cy="1839449"/>
          </a:xfrm>
          <a:prstGeom prst="rect">
            <a:avLst/>
          </a:prstGeom>
        </p:spPr>
      </p:pic>
      <p:pic>
        <p:nvPicPr>
          <p:cNvPr id="4" name="Picture 3">
            <a:extLst>
              <a:ext uri="{FF2B5EF4-FFF2-40B4-BE49-F238E27FC236}">
                <a16:creationId xmlns:a16="http://schemas.microsoft.com/office/drawing/2014/main" id="{C43E7AB1-E271-5A6D-DDCC-733220867BCE}"/>
              </a:ext>
            </a:extLst>
          </p:cNvPr>
          <p:cNvPicPr>
            <a:picLocks noChangeAspect="1"/>
          </p:cNvPicPr>
          <p:nvPr/>
        </p:nvPicPr>
        <p:blipFill>
          <a:blip r:embed="rId5"/>
          <a:stretch>
            <a:fillRect/>
          </a:stretch>
        </p:blipFill>
        <p:spPr>
          <a:xfrm>
            <a:off x="4289068" y="3752151"/>
            <a:ext cx="2749177" cy="1829452"/>
          </a:xfrm>
          <a:prstGeom prst="rect">
            <a:avLst/>
          </a:prstGeom>
        </p:spPr>
      </p:pic>
    </p:spTree>
    <p:extLst>
      <p:ext uri="{BB962C8B-B14F-4D97-AF65-F5344CB8AC3E}">
        <p14:creationId xmlns:p14="http://schemas.microsoft.com/office/powerpoint/2010/main" val="1295418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F7F14B-ED51-4057-8897-4FC72CA2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ADF4B3-E87B-2E32-938B-333B7C502B5C}"/>
              </a:ext>
            </a:extLst>
          </p:cNvPr>
          <p:cNvSpPr>
            <a:spLocks noGrp="1"/>
          </p:cNvSpPr>
          <p:nvPr>
            <p:ph type="title"/>
          </p:nvPr>
        </p:nvSpPr>
        <p:spPr>
          <a:xfrm>
            <a:off x="520160" y="397239"/>
            <a:ext cx="4018839" cy="867268"/>
          </a:xfrm>
        </p:spPr>
        <p:txBody>
          <a:bodyPr>
            <a:normAutofit/>
          </a:bodyPr>
          <a:lstStyle/>
          <a:p>
            <a:r>
              <a:rPr lang="en-GB" dirty="0">
                <a:solidFill>
                  <a:srgbClr val="191B0E"/>
                </a:solidFill>
                <a:latin typeface="Arial" panose="020B0604020202020204" pitchFamily="34" charset="0"/>
                <a:cs typeface="Arial" panose="020B0604020202020204" pitchFamily="34" charset="0"/>
              </a:rPr>
              <a:t>Web forums</a:t>
            </a:r>
          </a:p>
        </p:txBody>
      </p:sp>
      <p:sp>
        <p:nvSpPr>
          <p:cNvPr id="3" name="Content Placeholder 2">
            <a:extLst>
              <a:ext uri="{FF2B5EF4-FFF2-40B4-BE49-F238E27FC236}">
                <a16:creationId xmlns:a16="http://schemas.microsoft.com/office/drawing/2014/main" id="{9351CB70-E887-B9EA-54C1-5F440FBDA561}"/>
              </a:ext>
            </a:extLst>
          </p:cNvPr>
          <p:cNvSpPr>
            <a:spLocks noGrp="1"/>
          </p:cNvSpPr>
          <p:nvPr>
            <p:ph idx="1"/>
          </p:nvPr>
        </p:nvSpPr>
        <p:spPr>
          <a:xfrm>
            <a:off x="254832" y="1264507"/>
            <a:ext cx="5048687" cy="5346155"/>
          </a:xfrm>
        </p:spPr>
        <p:txBody>
          <a:bodyPr>
            <a:normAutofit/>
          </a:bodyPr>
          <a:lstStyle/>
          <a:p>
            <a:pPr marL="0" indent="0">
              <a:spcBef>
                <a:spcPts val="0"/>
              </a:spcBef>
              <a:spcAft>
                <a:spcPts val="0"/>
              </a:spcAft>
              <a:buNone/>
            </a:pPr>
            <a:r>
              <a:rPr lang="en-GB" sz="2400" dirty="0">
                <a:solidFill>
                  <a:srgbClr val="191B0E"/>
                </a:solidFill>
                <a:latin typeface="Arial" panose="020B0604020202020204" pitchFamily="34" charset="0"/>
                <a:cs typeface="Arial" panose="020B0604020202020204" pitchFamily="34" charset="0"/>
              </a:rPr>
              <a:t>What is a forum?</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solidFill>
                  <a:srgbClr val="191B0E"/>
                </a:solidFill>
                <a:latin typeface="Arial" panose="020B0604020202020204" pitchFamily="34" charset="0"/>
                <a:cs typeface="Arial" panose="020B0604020202020204" pitchFamily="34" charset="0"/>
              </a:rPr>
              <a:t>Group discussion published on a website.</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solidFill>
                  <a:srgbClr val="191B0E"/>
                </a:solidFill>
                <a:latin typeface="Arial" panose="020B0604020202020204" pitchFamily="34" charset="0"/>
                <a:cs typeface="Arial" panose="020B0604020202020204" pitchFamily="34" charset="0"/>
              </a:rPr>
              <a:t>Has a particular topic or subject.</a:t>
            </a:r>
          </a:p>
          <a:p>
            <a:pPr marL="0" indent="0">
              <a:spcBef>
                <a:spcPts val="0"/>
              </a:spcBef>
              <a:spcAft>
                <a:spcPts val="0"/>
              </a:spcAft>
              <a:buNone/>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b="1" dirty="0">
                <a:solidFill>
                  <a:srgbClr val="191B0E"/>
                </a:solidFill>
                <a:latin typeface="Arial" panose="020B0604020202020204" pitchFamily="34" charset="0"/>
                <a:cs typeface="Arial" panose="020B0604020202020204" pitchFamily="34" charset="0"/>
              </a:rPr>
              <a:t>Formal</a:t>
            </a:r>
            <a:r>
              <a:rPr lang="en-GB" sz="2400" dirty="0">
                <a:solidFill>
                  <a:srgbClr val="191B0E"/>
                </a:solidFill>
                <a:latin typeface="Arial" panose="020B0604020202020204" pitchFamily="34" charset="0"/>
                <a:cs typeface="Arial" panose="020B0604020202020204" pitchFamily="34" charset="0"/>
              </a:rPr>
              <a:t> or </a:t>
            </a:r>
            <a:r>
              <a:rPr lang="en-GB" sz="2400" b="1" dirty="0">
                <a:solidFill>
                  <a:srgbClr val="191B0E"/>
                </a:solidFill>
                <a:latin typeface="Arial" panose="020B0604020202020204" pitchFamily="34" charset="0"/>
                <a:cs typeface="Arial" panose="020B0604020202020204" pitchFamily="34" charset="0"/>
              </a:rPr>
              <a:t>informal</a:t>
            </a:r>
            <a:r>
              <a:rPr lang="en-GB" sz="2400" dirty="0">
                <a:solidFill>
                  <a:srgbClr val="191B0E"/>
                </a:solidFill>
                <a:latin typeface="Arial" panose="020B0604020202020204" pitchFamily="34" charset="0"/>
                <a:cs typeface="Arial" panose="020B0604020202020204" pitchFamily="34" charset="0"/>
              </a:rPr>
              <a:t> language?</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solidFill>
                  <a:schemeClr val="tx1"/>
                </a:solidFill>
                <a:latin typeface="Arial" panose="020B0604020202020204" pitchFamily="34" charset="0"/>
                <a:cs typeface="Arial" panose="020B0604020202020204" pitchFamily="34" charset="0"/>
              </a:rPr>
              <a:t>Usually relaxed/chatty - </a:t>
            </a:r>
            <a:r>
              <a:rPr lang="en-GB" sz="2400" dirty="0">
                <a:solidFill>
                  <a:srgbClr val="FF0000"/>
                </a:solidFill>
                <a:latin typeface="Arial" panose="020B0604020202020204" pitchFamily="34" charset="0"/>
                <a:cs typeface="Arial" panose="020B0604020202020204" pitchFamily="34" charset="0"/>
              </a:rPr>
              <a:t>no slang!</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dirty="0">
                <a:solidFill>
                  <a:srgbClr val="191B0E"/>
                </a:solidFill>
                <a:latin typeface="Arial" panose="020B0604020202020204" pitchFamily="34" charset="0"/>
                <a:cs typeface="Arial" panose="020B0604020202020204" pitchFamily="34" charset="0"/>
              </a:rPr>
              <a:t>First person  (I, me, my and mine).</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r>
              <a:rPr lang="en-GB" sz="2400" b="1" dirty="0">
                <a:solidFill>
                  <a:srgbClr val="FFFF00"/>
                </a:solidFill>
                <a:latin typeface="Arial" panose="020B0604020202020204" pitchFamily="34" charset="0"/>
                <a:cs typeface="Arial" panose="020B0604020202020204" pitchFamily="34" charset="0"/>
              </a:rPr>
              <a:t>Tip</a:t>
            </a:r>
            <a:r>
              <a:rPr lang="en-GB" sz="2400" dirty="0">
                <a:solidFill>
                  <a:srgbClr val="191B0E"/>
                </a:solidFill>
                <a:latin typeface="Arial" panose="020B0604020202020204" pitchFamily="34" charset="0"/>
                <a:cs typeface="Arial" panose="020B0604020202020204" pitchFamily="34" charset="0"/>
              </a:rPr>
              <a:t> - use the </a:t>
            </a:r>
            <a:r>
              <a:rPr lang="en-GB" sz="2400" b="1" dirty="0">
                <a:solidFill>
                  <a:srgbClr val="FFFF00"/>
                </a:solidFill>
                <a:latin typeface="Arial" panose="020B0604020202020204" pitchFamily="34" charset="0"/>
                <a:cs typeface="Arial" panose="020B0604020202020204" pitchFamily="34" charset="0"/>
              </a:rPr>
              <a:t>title</a:t>
            </a:r>
            <a:r>
              <a:rPr lang="en-GB" sz="2400" dirty="0">
                <a:solidFill>
                  <a:srgbClr val="191B0E"/>
                </a:solidFill>
                <a:latin typeface="Arial" panose="020B0604020202020204" pitchFamily="34" charset="0"/>
                <a:cs typeface="Arial" panose="020B0604020202020204" pitchFamily="34" charset="0"/>
              </a:rPr>
              <a:t> &amp; </a:t>
            </a:r>
            <a:r>
              <a:rPr lang="en-GB" sz="2400" b="1" dirty="0">
                <a:solidFill>
                  <a:srgbClr val="FFFF00"/>
                </a:solidFill>
                <a:latin typeface="Arial" panose="020B0604020202020204" pitchFamily="34" charset="0"/>
                <a:cs typeface="Arial" panose="020B0604020202020204" pitchFamily="34" charset="0"/>
              </a:rPr>
              <a:t>date of posting </a:t>
            </a:r>
            <a:r>
              <a:rPr lang="en-GB" sz="2400" dirty="0">
                <a:solidFill>
                  <a:schemeClr val="tx1"/>
                </a:solidFill>
                <a:latin typeface="Arial" panose="020B0604020202020204" pitchFamily="34" charset="0"/>
                <a:cs typeface="Arial" panose="020B0604020202020204" pitchFamily="34" charset="0"/>
              </a:rPr>
              <a:t>(if given in the exam)</a:t>
            </a:r>
            <a:r>
              <a:rPr lang="en-GB" sz="2400" dirty="0">
                <a:solidFill>
                  <a:srgbClr val="191B0E"/>
                </a:solidFill>
                <a:latin typeface="Arial" panose="020B0604020202020204" pitchFamily="34" charset="0"/>
                <a:cs typeface="Arial" panose="020B0604020202020204" pitchFamily="34" charset="0"/>
              </a:rPr>
              <a:t>.</a:t>
            </a: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a:spcBef>
                <a:spcPts val="0"/>
              </a:spcBef>
              <a:spcAft>
                <a:spcPts val="0"/>
              </a:spcAft>
            </a:pPr>
            <a:endParaRPr lang="en-GB" sz="2400" dirty="0">
              <a:solidFill>
                <a:srgbClr val="191B0E"/>
              </a:solidFill>
              <a:latin typeface="Arial" panose="020B0604020202020204" pitchFamily="34" charset="0"/>
              <a:cs typeface="Arial" panose="020B0604020202020204" pitchFamily="34" charset="0"/>
            </a:endParaRPr>
          </a:p>
          <a:p>
            <a:pPr>
              <a:spcBef>
                <a:spcPts val="0"/>
              </a:spcBef>
              <a:spcAft>
                <a:spcPts val="0"/>
              </a:spcAft>
            </a:pPr>
            <a:endParaRPr lang="en-GB" sz="15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endParaRPr lang="en-GB" sz="1500" dirty="0">
              <a:solidFill>
                <a:srgbClr val="191B0E"/>
              </a:solidFill>
              <a:latin typeface="Arial" panose="020B0604020202020204" pitchFamily="34" charset="0"/>
              <a:cs typeface="Arial" panose="020B0604020202020204" pitchFamily="34" charset="0"/>
            </a:endParaRPr>
          </a:p>
          <a:p>
            <a:pPr marL="0" indent="0">
              <a:spcBef>
                <a:spcPts val="0"/>
              </a:spcBef>
              <a:spcAft>
                <a:spcPts val="0"/>
              </a:spcAft>
              <a:buNone/>
            </a:pPr>
            <a:endParaRPr lang="en-GB" sz="1500" dirty="0">
              <a:solidFill>
                <a:srgbClr val="191B0E"/>
              </a:solidFill>
              <a:latin typeface="Arial" panose="020B0604020202020204" pitchFamily="34" charset="0"/>
              <a:cs typeface="Arial" panose="020B0604020202020204" pitchFamily="34" charset="0"/>
            </a:endParaRPr>
          </a:p>
          <a:p>
            <a:pPr>
              <a:spcBef>
                <a:spcPts val="0"/>
              </a:spcBef>
              <a:spcAft>
                <a:spcPts val="0"/>
              </a:spcAft>
            </a:pPr>
            <a:endParaRPr lang="en-GB" sz="1500" dirty="0">
              <a:solidFill>
                <a:srgbClr val="191B0E"/>
              </a:solidFill>
              <a:latin typeface="Arial" panose="020B0604020202020204" pitchFamily="34" charset="0"/>
              <a:cs typeface="Arial" panose="020B0604020202020204" pitchFamily="34" charset="0"/>
            </a:endParaRPr>
          </a:p>
          <a:p>
            <a:pPr>
              <a:spcBef>
                <a:spcPts val="0"/>
              </a:spcBef>
              <a:spcAft>
                <a:spcPts val="0"/>
              </a:spcAft>
            </a:pPr>
            <a:endParaRPr lang="en-GB" sz="1500" dirty="0">
              <a:solidFill>
                <a:srgbClr val="191B0E"/>
              </a:solidFill>
              <a:latin typeface="Arial" panose="020B0604020202020204" pitchFamily="34" charset="0"/>
              <a:cs typeface="Arial" panose="020B0604020202020204" pitchFamily="34" charset="0"/>
            </a:endParaRPr>
          </a:p>
          <a:p>
            <a:endParaRPr lang="en-GB" sz="1500" dirty="0">
              <a:solidFill>
                <a:srgbClr val="191B0E"/>
              </a:solidFill>
              <a:latin typeface="Arial" panose="020B0604020202020204" pitchFamily="34" charset="0"/>
              <a:cs typeface="Arial" panose="020B0604020202020204" pitchFamily="34" charset="0"/>
            </a:endParaRPr>
          </a:p>
          <a:p>
            <a:endParaRPr lang="en-GB" sz="1500" dirty="0">
              <a:solidFill>
                <a:srgbClr val="191B0E"/>
              </a:solidFill>
              <a:latin typeface="Arial" panose="020B0604020202020204" pitchFamily="34" charset="0"/>
              <a:cs typeface="Arial" panose="020B0604020202020204" pitchFamily="34" charset="0"/>
            </a:endParaRPr>
          </a:p>
          <a:p>
            <a:endParaRPr lang="en-GB" sz="1500" dirty="0">
              <a:solidFill>
                <a:srgbClr val="191B0E"/>
              </a:solidFill>
              <a:latin typeface="Arial" panose="020B0604020202020204" pitchFamily="34" charset="0"/>
              <a:cs typeface="Arial" panose="020B0604020202020204" pitchFamily="34" charset="0"/>
            </a:endParaRPr>
          </a:p>
          <a:p>
            <a:endParaRPr lang="en-GB" sz="1500" dirty="0">
              <a:solidFill>
                <a:srgbClr val="191B0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9CB4F78-37FA-4A6C-B624-E7F7D6916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757545DC-222E-E0FC-9634-8285157157D0}"/>
              </a:ext>
            </a:extLst>
          </p:cNvPr>
          <p:cNvPicPr>
            <a:picLocks noChangeAspect="1"/>
          </p:cNvPicPr>
          <p:nvPr/>
        </p:nvPicPr>
        <p:blipFill>
          <a:blip r:embed="rId2"/>
          <a:stretch>
            <a:fillRect/>
          </a:stretch>
        </p:blipFill>
        <p:spPr>
          <a:xfrm>
            <a:off x="6096000" y="904050"/>
            <a:ext cx="5455919" cy="5049899"/>
          </a:xfrm>
          <a:prstGeom prst="rect">
            <a:avLst/>
          </a:prstGeom>
        </p:spPr>
      </p:pic>
    </p:spTree>
    <p:extLst>
      <p:ext uri="{BB962C8B-B14F-4D97-AF65-F5344CB8AC3E}">
        <p14:creationId xmlns:p14="http://schemas.microsoft.com/office/powerpoint/2010/main" val="12203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8A16-513A-4FA2-B0EA-C3A888C6A0FD}"/>
              </a:ext>
            </a:extLst>
          </p:cNvPr>
          <p:cNvSpPr>
            <a:spLocks noGrp="1"/>
          </p:cNvSpPr>
          <p:nvPr>
            <p:ph type="title"/>
          </p:nvPr>
        </p:nvSpPr>
        <p:spPr>
          <a:xfrm>
            <a:off x="918178" y="4531058"/>
            <a:ext cx="5645629" cy="1683474"/>
          </a:xfrm>
        </p:spPr>
        <p:txBody>
          <a:bodyPr vert="horz" lIns="91440" tIns="45720" rIns="91440" bIns="45720" rtlCol="0">
            <a:normAutofit/>
          </a:bodyPr>
          <a:lstStyle/>
          <a:p>
            <a:r>
              <a:rPr lang="en-US" cap="all" dirty="0">
                <a:latin typeface="Arial" panose="020B0604020202020204" pitchFamily="34" charset="0"/>
                <a:cs typeface="Arial" panose="020B0604020202020204" pitchFamily="34" charset="0"/>
              </a:rPr>
              <a:t>Contributing to a web forum</a:t>
            </a:r>
          </a:p>
        </p:txBody>
      </p:sp>
      <p:pic>
        <p:nvPicPr>
          <p:cNvPr id="9" name="Content Placeholder 8">
            <a:extLst>
              <a:ext uri="{FF2B5EF4-FFF2-40B4-BE49-F238E27FC236}">
                <a16:creationId xmlns:a16="http://schemas.microsoft.com/office/drawing/2014/main" id="{55067EAA-8C6C-4B5B-97C8-94683476295E}"/>
              </a:ext>
            </a:extLst>
          </p:cNvPr>
          <p:cNvPicPr>
            <a:picLocks noGrp="1" noChangeAspect="1"/>
          </p:cNvPicPr>
          <p:nvPr>
            <p:ph idx="1"/>
          </p:nvPr>
        </p:nvPicPr>
        <p:blipFill>
          <a:blip r:embed="rId2"/>
          <a:stretch>
            <a:fillRect/>
          </a:stretch>
        </p:blipFill>
        <p:spPr>
          <a:xfrm>
            <a:off x="141151" y="184540"/>
            <a:ext cx="7338941" cy="3712903"/>
          </a:xfrm>
        </p:spPr>
      </p:pic>
      <p:pic>
        <p:nvPicPr>
          <p:cNvPr id="6" name="Picture 5">
            <a:extLst>
              <a:ext uri="{FF2B5EF4-FFF2-40B4-BE49-F238E27FC236}">
                <a16:creationId xmlns:a16="http://schemas.microsoft.com/office/drawing/2014/main" id="{B230ECFD-170A-465D-831D-348CCB385B68}"/>
              </a:ext>
            </a:extLst>
          </p:cNvPr>
          <p:cNvPicPr>
            <a:picLocks noChangeAspect="1"/>
          </p:cNvPicPr>
          <p:nvPr/>
        </p:nvPicPr>
        <p:blipFill rotWithShape="1">
          <a:blip r:embed="rId3"/>
          <a:srcRect b="11686"/>
          <a:stretch/>
        </p:blipFill>
        <p:spPr>
          <a:xfrm>
            <a:off x="6758679" y="2711521"/>
            <a:ext cx="5433321" cy="4146479"/>
          </a:xfrm>
          <a:prstGeom prst="rect">
            <a:avLst/>
          </a:prstGeom>
        </p:spPr>
      </p:pic>
      <p:sp>
        <p:nvSpPr>
          <p:cNvPr id="3" name="Rectangle: Rounded Corners 2">
            <a:extLst>
              <a:ext uri="{FF2B5EF4-FFF2-40B4-BE49-F238E27FC236}">
                <a16:creationId xmlns:a16="http://schemas.microsoft.com/office/drawing/2014/main" id="{E5311370-5CB0-E86A-10BF-F1DBC54A1106}"/>
              </a:ext>
            </a:extLst>
          </p:cNvPr>
          <p:cNvSpPr/>
          <p:nvPr/>
        </p:nvSpPr>
        <p:spPr>
          <a:xfrm>
            <a:off x="7825877" y="718627"/>
            <a:ext cx="3601328" cy="1322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Class Task</a:t>
            </a:r>
          </a:p>
        </p:txBody>
      </p:sp>
      <p:sp>
        <p:nvSpPr>
          <p:cNvPr id="8" name="Arrow: Left 7">
            <a:extLst>
              <a:ext uri="{FF2B5EF4-FFF2-40B4-BE49-F238E27FC236}">
                <a16:creationId xmlns:a16="http://schemas.microsoft.com/office/drawing/2014/main" id="{4D58062E-BEE2-46C0-985B-DD4B501BF0E7}"/>
              </a:ext>
            </a:extLst>
          </p:cNvPr>
          <p:cNvSpPr/>
          <p:nvPr/>
        </p:nvSpPr>
        <p:spPr>
          <a:xfrm>
            <a:off x="9310255" y="4174836"/>
            <a:ext cx="2512289" cy="822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FF00"/>
                </a:solidFill>
                <a:latin typeface="Arial" panose="020B0604020202020204" pitchFamily="34" charset="0"/>
                <a:cs typeface="Arial" panose="020B0604020202020204" pitchFamily="34" charset="0"/>
              </a:rPr>
              <a:t>This is a clue!</a:t>
            </a:r>
          </a:p>
        </p:txBody>
      </p:sp>
    </p:spTree>
    <p:extLst>
      <p:ext uri="{BB962C8B-B14F-4D97-AF65-F5344CB8AC3E}">
        <p14:creationId xmlns:p14="http://schemas.microsoft.com/office/powerpoint/2010/main" val="161467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9771" y="480922"/>
            <a:ext cx="6882229" cy="798226"/>
          </a:xfrm>
        </p:spPr>
        <p:txBody>
          <a:bodyPr vert="horz" lIns="91440" tIns="45721" rIns="91440" bIns="45721" rtlCol="0" anchor="t">
            <a:noAutofit/>
          </a:bodyPr>
          <a:lstStyle/>
          <a:p>
            <a:pPr algn="ctr">
              <a:lnSpc>
                <a:spcPct val="94000"/>
              </a:lnSpc>
              <a:spcAft>
                <a:spcPts val="201"/>
              </a:spcAft>
            </a:pPr>
            <a:r>
              <a:rPr lang="en-US" sz="3600" b="1" dirty="0">
                <a:solidFill>
                  <a:schemeClr val="bg1"/>
                </a:solidFill>
                <a:latin typeface="Arial" panose="020B0604020202020204" pitchFamily="34" charset="0"/>
                <a:cs typeface="Arial" panose="020B0604020202020204" pitchFamily="34" charset="0"/>
              </a:rPr>
              <a:t>Language features</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a:t>
            </a:r>
            <a:br>
              <a:rPr lang="en-US" sz="3600" b="1" dirty="0">
                <a:solidFill>
                  <a:schemeClr val="bg1"/>
                </a:solidFill>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4" y="377"/>
            <a:ext cx="2286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See the source image">
            <a:extLst>
              <a:ext uri="{FF2B5EF4-FFF2-40B4-BE49-F238E27FC236}">
                <a16:creationId xmlns:a16="http://schemas.microsoft.com/office/drawing/2014/main" id="{BBF442B6-87B4-414F-AEDA-FB295A5C52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2"/>
            <a:ext cx="5309771" cy="6857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3E2EB0-E181-4802-A124-596261C9CF89}"/>
              </a:ext>
            </a:extLst>
          </p:cNvPr>
          <p:cNvSpPr txBox="1"/>
          <p:nvPr/>
        </p:nvSpPr>
        <p:spPr>
          <a:xfrm>
            <a:off x="6389914" y="2286000"/>
            <a:ext cx="5127172" cy="3581401"/>
          </a:xfrm>
          <a:prstGeom prst="rect">
            <a:avLst/>
          </a:prstGeom>
        </p:spPr>
        <p:txBody>
          <a:bodyPr vert="horz" lIns="91440" tIns="45721" rIns="91440" bIns="45721" rtlCol="0">
            <a:normAutofit/>
          </a:bodyPr>
          <a:lstStyle/>
          <a:p>
            <a:pPr marL="384058" marR="0" lvl="0" indent="-384058" algn="l" defTabSz="914423" rtl="0" eaLnBrk="1" fontAlgn="auto" latinLnBrk="0" hangingPunct="1">
              <a:lnSpc>
                <a:spcPct val="94000"/>
              </a:lnSpc>
              <a:spcBef>
                <a:spcPts val="0"/>
              </a:spcBef>
              <a:spcAft>
                <a:spcPts val="201"/>
              </a:spcAft>
              <a:buClrTx/>
              <a:buSzTx/>
              <a:buFont typeface="Franklin Gothic Book" panose="020B0503020102020204" pitchFamily="34" charset="0"/>
              <a:buNone/>
              <a:tabLst/>
              <a:defRPr/>
            </a:pPr>
            <a:endParaRPr kumimoji="0" lang="en-US" sz="1801" b="0" i="0" u="none" strike="noStrike" kern="1200" cap="none" spc="0" normalizeH="0" baseline="0" noProof="0">
              <a:ln>
                <a:noFill/>
              </a:ln>
              <a:solidFill>
                <a:srgbClr val="191B0E"/>
              </a:solidFill>
              <a:effectLst/>
              <a:uLnTx/>
              <a:uFillTx/>
              <a:latin typeface="Franklin Gothic Book" panose="020B0503020102020204"/>
              <a:ea typeface="+mn-ea"/>
              <a:cs typeface="+mn-cs"/>
            </a:endParaRPr>
          </a:p>
          <a:p>
            <a:pPr marL="384058" marR="0" lvl="0" indent="-384058" algn="l" defTabSz="914423" rtl="0" eaLnBrk="1" fontAlgn="auto" latinLnBrk="0" hangingPunct="1">
              <a:lnSpc>
                <a:spcPct val="94000"/>
              </a:lnSpc>
              <a:spcBef>
                <a:spcPts val="0"/>
              </a:spcBef>
              <a:spcAft>
                <a:spcPts val="201"/>
              </a:spcAft>
              <a:buClrTx/>
              <a:buSzTx/>
              <a:buFont typeface="Franklin Gothic Book" panose="020B0503020102020204" pitchFamily="34" charset="0"/>
              <a:buNone/>
              <a:tabLst/>
              <a:defRPr/>
            </a:pPr>
            <a:endParaRPr kumimoji="0" lang="en-US" sz="1801" b="0" i="0" u="none" strike="noStrike" kern="1200" cap="none" spc="0" normalizeH="0" baseline="0" noProof="0">
              <a:ln>
                <a:noFill/>
              </a:ln>
              <a:solidFill>
                <a:srgbClr val="191B0E"/>
              </a:solidFill>
              <a:effectLst/>
              <a:uLnTx/>
              <a:uFillTx/>
              <a:latin typeface="Franklin Gothic Book" panose="020B0503020102020204"/>
              <a:ea typeface="+mn-ea"/>
              <a:cs typeface="+mn-cs"/>
            </a:endParaRPr>
          </a:p>
          <a:p>
            <a:pPr marL="384058" marR="0" lvl="0" indent="-384058" algn="l" defTabSz="914423" rtl="0" eaLnBrk="1" fontAlgn="auto" latinLnBrk="0" hangingPunct="1">
              <a:lnSpc>
                <a:spcPct val="94000"/>
              </a:lnSpc>
              <a:spcBef>
                <a:spcPts val="0"/>
              </a:spcBef>
              <a:spcAft>
                <a:spcPts val="201"/>
              </a:spcAft>
              <a:buClrTx/>
              <a:buSzTx/>
              <a:buFont typeface="Franklin Gothic Book" panose="020B0503020102020204" pitchFamily="34" charset="0"/>
              <a:buNone/>
              <a:tabLst/>
              <a:defRPr/>
            </a:pPr>
            <a:endParaRPr kumimoji="0" lang="en-US" sz="1801" b="0" i="0" u="none" strike="noStrike" kern="1200" cap="none" spc="0" normalizeH="0" baseline="0" noProof="0">
              <a:ln>
                <a:noFill/>
              </a:ln>
              <a:solidFill>
                <a:srgbClr val="191B0E"/>
              </a:solidFill>
              <a:effectLst/>
              <a:uLnTx/>
              <a:uFillTx/>
              <a:latin typeface="Franklin Gothic Book" panose="020B0503020102020204"/>
              <a:ea typeface="+mn-ea"/>
              <a:cs typeface="+mn-cs"/>
            </a:endParaRPr>
          </a:p>
          <a:p>
            <a:pPr marL="384058" marR="0" lvl="0" indent="-384058" algn="l" defTabSz="914423" rtl="0" eaLnBrk="1" fontAlgn="auto" latinLnBrk="0" hangingPunct="1">
              <a:lnSpc>
                <a:spcPct val="94000"/>
              </a:lnSpc>
              <a:spcBef>
                <a:spcPts val="0"/>
              </a:spcBef>
              <a:spcAft>
                <a:spcPts val="201"/>
              </a:spcAft>
              <a:buClrTx/>
              <a:buSzTx/>
              <a:buFont typeface="Franklin Gothic Book" panose="020B0503020102020204" pitchFamily="34" charset="0"/>
              <a:buNone/>
              <a:tabLst/>
              <a:defRPr/>
            </a:pPr>
            <a:endParaRPr kumimoji="0" lang="en-US" sz="1801"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AC0A5F56-C7CE-5194-E984-9D659EDEC43C}"/>
              </a:ext>
            </a:extLst>
          </p:cNvPr>
          <p:cNvSpPr txBox="1"/>
          <p:nvPr/>
        </p:nvSpPr>
        <p:spPr>
          <a:xfrm>
            <a:off x="6880487" y="3043005"/>
            <a:ext cx="41222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DAFORREST</a:t>
            </a:r>
          </a:p>
        </p:txBody>
      </p:sp>
      <p:sp>
        <p:nvSpPr>
          <p:cNvPr id="5" name="TextBox 4">
            <a:extLst>
              <a:ext uri="{FF2B5EF4-FFF2-40B4-BE49-F238E27FC236}">
                <a16:creationId xmlns:a16="http://schemas.microsoft.com/office/drawing/2014/main" id="{110B9C24-617E-0EA9-4409-55A55D33F23B}"/>
              </a:ext>
            </a:extLst>
          </p:cNvPr>
          <p:cNvSpPr txBox="1"/>
          <p:nvPr/>
        </p:nvSpPr>
        <p:spPr>
          <a:xfrm>
            <a:off x="7274603" y="3900407"/>
            <a:ext cx="335779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DAFORREST</a:t>
            </a:r>
          </a:p>
        </p:txBody>
      </p:sp>
      <p:sp>
        <p:nvSpPr>
          <p:cNvPr id="6" name="TextBox 5">
            <a:extLst>
              <a:ext uri="{FF2B5EF4-FFF2-40B4-BE49-F238E27FC236}">
                <a16:creationId xmlns:a16="http://schemas.microsoft.com/office/drawing/2014/main" id="{BE4C6DEB-B29D-78C4-B04B-1210B84D7E3B}"/>
              </a:ext>
            </a:extLst>
          </p:cNvPr>
          <p:cNvSpPr txBox="1"/>
          <p:nvPr/>
        </p:nvSpPr>
        <p:spPr>
          <a:xfrm>
            <a:off x="6952315" y="4843258"/>
            <a:ext cx="400237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DAFORREST</a:t>
            </a:r>
          </a:p>
        </p:txBody>
      </p:sp>
      <p:sp>
        <p:nvSpPr>
          <p:cNvPr id="7" name="TextBox 6">
            <a:extLst>
              <a:ext uri="{FF2B5EF4-FFF2-40B4-BE49-F238E27FC236}">
                <a16:creationId xmlns:a16="http://schemas.microsoft.com/office/drawing/2014/main" id="{D5C05B11-E5C5-2324-676F-647BB6E986E9}"/>
              </a:ext>
            </a:extLst>
          </p:cNvPr>
          <p:cNvSpPr txBox="1"/>
          <p:nvPr/>
        </p:nvSpPr>
        <p:spPr>
          <a:xfrm>
            <a:off x="6096001" y="1732003"/>
            <a:ext cx="5746229" cy="11081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Make your writing more persuasive and interesting!</a:t>
            </a:r>
            <a:b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GB" sz="1801"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495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9DA50-1C41-437F-84DC-9B84F81A47BB}"/>
              </a:ext>
            </a:extLst>
          </p:cNvPr>
          <p:cNvSpPr>
            <a:spLocks noGrp="1"/>
          </p:cNvSpPr>
          <p:nvPr>
            <p:ph type="title"/>
          </p:nvPr>
        </p:nvSpPr>
        <p:spPr>
          <a:xfrm>
            <a:off x="6711885" y="634028"/>
            <a:ext cx="4798243" cy="2558877"/>
          </a:xfrm>
        </p:spPr>
        <p:txBody>
          <a:bodyPr vert="horz" lIns="91440" tIns="45720" rIns="91440" bIns="45720" rtlCol="0" anchor="b">
            <a:normAutofit/>
          </a:bodyPr>
          <a:lstStyle/>
          <a:p>
            <a:pPr algn="ctr"/>
            <a:r>
              <a:rPr lang="en-US" cap="all" dirty="0">
                <a:latin typeface="Arial" panose="020B0604020202020204" pitchFamily="34" charset="0"/>
                <a:cs typeface="Arial" panose="020B0604020202020204" pitchFamily="34" charset="0"/>
              </a:rPr>
              <a:t>Assignments...</a:t>
            </a:r>
          </a:p>
        </p:txBody>
      </p:sp>
      <p:sp>
        <p:nvSpPr>
          <p:cNvPr id="3" name="Content Placeholder 2">
            <a:extLst>
              <a:ext uri="{FF2B5EF4-FFF2-40B4-BE49-F238E27FC236}">
                <a16:creationId xmlns:a16="http://schemas.microsoft.com/office/drawing/2014/main" id="{10C8ED72-D7D2-45CB-851C-0E147F737DBA}"/>
              </a:ext>
            </a:extLst>
          </p:cNvPr>
          <p:cNvSpPr>
            <a:spLocks noGrp="1"/>
          </p:cNvSpPr>
          <p:nvPr>
            <p:ph idx="1"/>
          </p:nvPr>
        </p:nvSpPr>
        <p:spPr>
          <a:xfrm>
            <a:off x="6711885" y="3429000"/>
            <a:ext cx="5250266" cy="2996104"/>
          </a:xfrm>
        </p:spPr>
        <p:txBody>
          <a:bodyPr vert="horz" lIns="91440" tIns="45720" rIns="91440" bIns="45720" rtlCol="0">
            <a:normAutofit/>
          </a:bodyPr>
          <a:lstStyle/>
          <a:p>
            <a:pPr>
              <a:lnSpc>
                <a:spcPct val="112000"/>
              </a:lnSpc>
              <a:spcBef>
                <a:spcPts val="0"/>
              </a:spcBef>
              <a:spcAft>
                <a:spcPts val="6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Week 7</a:t>
            </a:r>
            <a:r>
              <a:rPr lang="en-US" sz="2400" dirty="0">
                <a:latin typeface="Arial" panose="020B0604020202020204" pitchFamily="34" charset="0"/>
                <a:cs typeface="Arial" panose="020B0604020202020204" pitchFamily="34" charset="0"/>
              </a:rPr>
              <a:t> assignments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 Century.</a:t>
            </a:r>
          </a:p>
          <a:p>
            <a:pPr marL="0" indent="0">
              <a:lnSpc>
                <a:spcPct val="112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a:lnSpc>
                <a:spcPct val="112000"/>
              </a:lnSpc>
              <a:spcBef>
                <a:spcPts val="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Option of Task 1 or Task 2.</a:t>
            </a:r>
          </a:p>
          <a:p>
            <a:pPr marL="0" indent="0">
              <a:lnSpc>
                <a:spcPct val="112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a:lnSpc>
                <a:spcPct val="112000"/>
              </a:lnSpc>
              <a:spcBef>
                <a:spcPts val="0"/>
              </a:spcBef>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Follow your </a:t>
            </a:r>
            <a:r>
              <a:rPr lang="en-US" sz="2400" b="1" dirty="0">
                <a:latin typeface="Arial" panose="020B0604020202020204" pitchFamily="34" charset="0"/>
                <a:cs typeface="Arial" panose="020B0604020202020204" pitchFamily="34" charset="0"/>
              </a:rPr>
              <a:t>pathway.</a:t>
            </a:r>
          </a:p>
        </p:txBody>
      </p:sp>
      <p:sp>
        <p:nvSpPr>
          <p:cNvPr id="16"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Icon&#10;&#10;Description automatically generated">
            <a:extLst>
              <a:ext uri="{FF2B5EF4-FFF2-40B4-BE49-F238E27FC236}">
                <a16:creationId xmlns:a16="http://schemas.microsoft.com/office/drawing/2014/main" id="{A6F01DE7-9B20-45A4-B745-36EAC2EAFCB9}"/>
              </a:ext>
            </a:extLst>
          </p:cNvPr>
          <p:cNvPicPr>
            <a:picLocks noChangeAspect="1"/>
          </p:cNvPicPr>
          <p:nvPr/>
        </p:nvPicPr>
        <p:blipFill>
          <a:blip r:embed="rId2"/>
          <a:stretch>
            <a:fillRect/>
          </a:stretch>
        </p:blipFill>
        <p:spPr>
          <a:xfrm>
            <a:off x="1371403" y="1425173"/>
            <a:ext cx="4207669" cy="4207669"/>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CABBEA64-91DD-F60D-EBAA-1E553F5380D9}"/>
              </a:ext>
            </a:extLst>
          </p:cNvPr>
          <p:cNvPicPr>
            <a:picLocks noChangeAspect="1"/>
          </p:cNvPicPr>
          <p:nvPr/>
        </p:nvPicPr>
        <p:blipFill>
          <a:blip r:embed="rId3"/>
          <a:stretch>
            <a:fillRect/>
          </a:stretch>
        </p:blipFill>
        <p:spPr>
          <a:xfrm>
            <a:off x="6584976" y="427566"/>
            <a:ext cx="5052060" cy="1485900"/>
          </a:xfrm>
          <a:prstGeom prst="rect">
            <a:avLst/>
          </a:prstGeom>
        </p:spPr>
      </p:pic>
    </p:spTree>
    <p:extLst>
      <p:ext uri="{BB962C8B-B14F-4D97-AF65-F5344CB8AC3E}">
        <p14:creationId xmlns:p14="http://schemas.microsoft.com/office/powerpoint/2010/main" val="19942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2B1C6-3860-4FF1-998B-94E93AB3B31D}"/>
              </a:ext>
            </a:extLst>
          </p:cNvPr>
          <p:cNvSpPr>
            <a:spLocks noGrp="1"/>
          </p:cNvSpPr>
          <p:nvPr>
            <p:ph type="title"/>
          </p:nvPr>
        </p:nvSpPr>
        <p:spPr>
          <a:xfrm>
            <a:off x="7212590" y="815804"/>
            <a:ext cx="5153755" cy="772359"/>
          </a:xfrm>
        </p:spPr>
        <p:txBody>
          <a:bodyPr vert="horz" lIns="91440" tIns="45720" rIns="91440" bIns="45720" rtlCol="0" anchor="b">
            <a:normAutofit/>
          </a:bodyPr>
          <a:lstStyle/>
          <a:p>
            <a:pPr algn="ctr"/>
            <a:r>
              <a:rPr lang="en-US" cap="all" dirty="0">
                <a:solidFill>
                  <a:schemeClr val="bg1"/>
                </a:solidFill>
                <a:latin typeface="Arial" panose="020B0604020202020204" pitchFamily="34" charset="0"/>
                <a:cs typeface="Arial" panose="020B0604020202020204" pitchFamily="34" charset="0"/>
              </a:rPr>
              <a:t>Next time…</a:t>
            </a:r>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Content Placeholder 5">
            <a:extLst>
              <a:ext uri="{FF2B5EF4-FFF2-40B4-BE49-F238E27FC236}">
                <a16:creationId xmlns:a16="http://schemas.microsoft.com/office/drawing/2014/main" id="{1A408920-1CFD-987F-3F44-754EFC85123E}"/>
              </a:ext>
            </a:extLst>
          </p:cNvPr>
          <p:cNvPicPr>
            <a:picLocks noGrp="1" noChangeAspect="1"/>
          </p:cNvPicPr>
          <p:nvPr>
            <p:ph idx="1"/>
          </p:nvPr>
        </p:nvPicPr>
        <p:blipFill>
          <a:blip r:embed="rId2"/>
          <a:stretch>
            <a:fillRect/>
          </a:stretch>
        </p:blipFill>
        <p:spPr>
          <a:xfrm>
            <a:off x="1379023" y="1406388"/>
            <a:ext cx="3275013" cy="3636128"/>
          </a:xfrm>
          <a:prstGeom prst="rect">
            <a:avLst/>
          </a:prstGeom>
        </p:spPr>
      </p:pic>
      <p:sp>
        <p:nvSpPr>
          <p:cNvPr id="7" name="TextBox 6">
            <a:extLst>
              <a:ext uri="{FF2B5EF4-FFF2-40B4-BE49-F238E27FC236}">
                <a16:creationId xmlns:a16="http://schemas.microsoft.com/office/drawing/2014/main" id="{C483E5B8-C06E-DCAB-7298-5A1457278602}"/>
              </a:ext>
            </a:extLst>
          </p:cNvPr>
          <p:cNvSpPr txBox="1"/>
          <p:nvPr/>
        </p:nvSpPr>
        <p:spPr>
          <a:xfrm>
            <a:off x="7960649" y="2551068"/>
            <a:ext cx="3956531" cy="3108543"/>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Similarities/Comparison</a:t>
            </a:r>
          </a:p>
          <a:p>
            <a:pPr marL="342900" indent="-342900">
              <a:buFont typeface="Wingdings" panose="05000000000000000000" pitchFamily="2" charset="2"/>
              <a:buChar char="q"/>
            </a:pPr>
            <a:endParaRPr lang="en-GB" sz="2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Extending vocabulary</a:t>
            </a:r>
          </a:p>
          <a:p>
            <a:pPr marL="342900" indent="-342900">
              <a:buFont typeface="Wingdings" panose="05000000000000000000" pitchFamily="2" charset="2"/>
              <a:buChar char="q"/>
            </a:pPr>
            <a:endParaRPr lang="en-GB" sz="2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Witness statements</a:t>
            </a:r>
          </a:p>
        </p:txBody>
      </p:sp>
    </p:spTree>
    <p:extLst>
      <p:ext uri="{BB962C8B-B14F-4D97-AF65-F5344CB8AC3E}">
        <p14:creationId xmlns:p14="http://schemas.microsoft.com/office/powerpoint/2010/main" val="168052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E367-DC58-477B-B6E8-C4CFDBA39EF5}"/>
              </a:ext>
            </a:extLst>
          </p:cNvPr>
          <p:cNvSpPr>
            <a:spLocks noGrp="1"/>
          </p:cNvSpPr>
          <p:nvPr>
            <p:ph type="title"/>
          </p:nvPr>
        </p:nvSpPr>
        <p:spPr>
          <a:xfrm>
            <a:off x="6096000" y="670061"/>
            <a:ext cx="5958589" cy="679054"/>
          </a:xfrm>
        </p:spPr>
        <p:txBody>
          <a:bodyPr anchor="b">
            <a:normAutofit fontScale="90000"/>
          </a:bodyPr>
          <a:lstStyle/>
          <a:p>
            <a:r>
              <a:rPr lang="en-GB" sz="3600" dirty="0">
                <a:latin typeface="Arial" panose="020B0604020202020204" pitchFamily="34" charset="0"/>
                <a:cs typeface="Arial" panose="020B0604020202020204" pitchFamily="34" charset="0"/>
              </a:rPr>
              <a:t>Learning outcomes this week:</a:t>
            </a:r>
          </a:p>
        </p:txBody>
      </p:sp>
      <p:pic>
        <p:nvPicPr>
          <p:cNvPr id="5" name="Picture 4" descr="A picture containing diagram&#10;&#10;Description automatically generated">
            <a:extLst>
              <a:ext uri="{FF2B5EF4-FFF2-40B4-BE49-F238E27FC236}">
                <a16:creationId xmlns:a16="http://schemas.microsoft.com/office/drawing/2014/main" id="{7EFF42AD-C3AB-401E-A5EE-1098CA816223}"/>
              </a:ext>
            </a:extLst>
          </p:cNvPr>
          <p:cNvPicPr>
            <a:picLocks noChangeAspect="1"/>
          </p:cNvPicPr>
          <p:nvPr/>
        </p:nvPicPr>
        <p:blipFill rotWithShape="1">
          <a:blip r:embed="rId2"/>
          <a:srcRect b="9705"/>
          <a:stretch/>
        </p:blipFill>
        <p:spPr>
          <a:xfrm>
            <a:off x="634275" y="841357"/>
            <a:ext cx="5461725" cy="4673035"/>
          </a:xfrm>
          <a:prstGeom prst="rect">
            <a:avLst/>
          </a:prstGeom>
        </p:spPr>
      </p:pic>
      <p:sp>
        <p:nvSpPr>
          <p:cNvPr id="3" name="Content Placeholder 2">
            <a:extLst>
              <a:ext uri="{FF2B5EF4-FFF2-40B4-BE49-F238E27FC236}">
                <a16:creationId xmlns:a16="http://schemas.microsoft.com/office/drawing/2014/main" id="{1FD91775-E5F2-4A48-A503-B9E1A45B98F0}"/>
              </a:ext>
            </a:extLst>
          </p:cNvPr>
          <p:cNvSpPr>
            <a:spLocks noGrp="1"/>
          </p:cNvSpPr>
          <p:nvPr>
            <p:ph idx="1"/>
          </p:nvPr>
        </p:nvSpPr>
        <p:spPr>
          <a:xfrm>
            <a:off x="6835515" y="1630930"/>
            <a:ext cx="4840572" cy="4557009"/>
          </a:xfrm>
        </p:spPr>
        <p:txBody>
          <a:bodyPr>
            <a:normAutofit/>
          </a:bodyPr>
          <a:lstStyle/>
          <a:p>
            <a:pPr marL="0" indent="0">
              <a:buNone/>
            </a:pPr>
            <a:endParaRPr lang="en-GB" sz="1600" dirty="0"/>
          </a:p>
          <a:p>
            <a:pPr marL="0" indent="0">
              <a:buNone/>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your writing.</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Proofreading.</a:t>
            </a:r>
          </a:p>
          <a:p>
            <a:pPr marL="0" indent="0">
              <a:lnSpc>
                <a:spcPct val="100000"/>
              </a:lnSpc>
              <a:spcBef>
                <a:spcPts val="0"/>
              </a:spcBef>
              <a:spcAft>
                <a:spcPts val="0"/>
              </a:spcAft>
              <a:buNone/>
            </a:pPr>
            <a:endParaRPr lang="en-GB" sz="2400" dirty="0">
              <a:solidFill>
                <a:prstClr val="black"/>
              </a:solidFill>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Writing a report correctly.</a:t>
            </a:r>
          </a:p>
          <a:p>
            <a:pPr>
              <a:lnSpc>
                <a:spcPct val="100000"/>
              </a:lnSpc>
              <a:spcBef>
                <a:spcPts val="0"/>
              </a:spcBef>
              <a:spcAft>
                <a:spcPts val="0"/>
              </a:spcAft>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Contribute to a web forum</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4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F777A-3DA9-FCC6-EF81-BA706C19ADD7}"/>
              </a:ext>
            </a:extLst>
          </p:cNvPr>
          <p:cNvSpPr txBox="1"/>
          <p:nvPr/>
        </p:nvSpPr>
        <p:spPr>
          <a:xfrm>
            <a:off x="734519" y="-45128"/>
            <a:ext cx="11197652" cy="677108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Advice on what to do in the event of an accident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You may not want to think about the worst when driving but how meny of us actualy no what to do if we are involved in a acident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Hopfuly well never need to find out but just in case the worst does happen carrentals.co.uk offers sum tips on wot to do after an accident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Cheque four injurees After an accident your first priority should be to check yourself any passengers and any other drivers for sines of injury – your health is mutch more important than any damage to vehicules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Call for help If anyone is injured cheque the ABC of first ade – airway breathing and circulasion  Make shore someone calls for a ambalanse and keep any casualtees warm and imobalised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Report the accident No matter how miner you may think the accident is always report it to the police strate away so that you have an offishal record of the incident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Move cars Drivers involved in minor accidents with no serious injuries should move cars to the side of the rode and out of the way of the oncoming trafic</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they cannot be moved drivers and passengers should remane in the cars with seatbelts fastened untill help arrives  Turn on hazard warning lites and put out cones or warning trianges  Make a note of any pacific damage to all cars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9619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8F55D5-4A04-1CBA-B2DF-E148D2495A85}"/>
              </a:ext>
            </a:extLst>
          </p:cNvPr>
          <p:cNvSpPr txBox="1"/>
          <p:nvPr/>
        </p:nvSpPr>
        <p:spPr>
          <a:xfrm>
            <a:off x="839449" y="479685"/>
            <a:ext cx="11107712" cy="7571303"/>
          </a:xfrm>
          <a:prstGeom prst="rect">
            <a:avLst/>
          </a:prstGeom>
          <a:noFill/>
        </p:spPr>
        <p:txBody>
          <a:bodyPr wrap="square" rtlCol="0">
            <a:spAutoFit/>
          </a:bodyPr>
          <a:lstStyle/>
          <a:p>
            <a:pPr algn="just"/>
            <a:r>
              <a:rPr lang="en-GB" dirty="0">
                <a:effectLst/>
                <a:latin typeface="Arial" panose="020B0604020202020204" pitchFamily="34" charset="0"/>
                <a:ea typeface="Times New Roman" panose="02020603050405020304" pitchFamily="18" charset="0"/>
                <a:cs typeface="Arial" panose="020B0604020202020204" pitchFamily="34" charset="0"/>
              </a:rPr>
              <a:t>You may not want to think about the worst when driving</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dirty="0">
                <a:effectLst/>
                <a:latin typeface="Arial" panose="020B0604020202020204" pitchFamily="34" charset="0"/>
                <a:ea typeface="Times New Roman" panose="02020603050405020304" pitchFamily="18" charset="0"/>
                <a:cs typeface="Arial" panose="020B0604020202020204" pitchFamily="34" charset="0"/>
              </a:rPr>
              <a:t> but how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many</a:t>
            </a:r>
            <a:r>
              <a:rPr lang="en-GB" dirty="0">
                <a:effectLst/>
                <a:latin typeface="Arial" panose="020B0604020202020204" pitchFamily="34" charset="0"/>
                <a:ea typeface="Times New Roman" panose="02020603050405020304" pitchFamily="18" charset="0"/>
                <a:cs typeface="Arial" panose="020B0604020202020204" pitchFamily="34" charset="0"/>
              </a:rPr>
              <a:t> of us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actually</a:t>
            </a:r>
            <a:r>
              <a:rPr lang="en-GB" dirty="0">
                <a:effectLst/>
                <a:latin typeface="Arial" panose="020B0604020202020204" pitchFamily="34" charset="0"/>
                <a:ea typeface="Times New Roman" panose="02020603050405020304" pitchFamily="18" charset="0"/>
                <a:cs typeface="Arial" panose="020B0604020202020204" pitchFamily="34" charset="0"/>
              </a:rPr>
              <a:t>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know</a:t>
            </a:r>
            <a:r>
              <a:rPr lang="en-GB" dirty="0">
                <a:effectLst/>
                <a:latin typeface="Arial" panose="020B0604020202020204" pitchFamily="34" charset="0"/>
                <a:ea typeface="Times New Roman" panose="02020603050405020304" pitchFamily="18" charset="0"/>
                <a:cs typeface="Arial" panose="020B0604020202020204" pitchFamily="34" charset="0"/>
              </a:rPr>
              <a:t> what to do if we are involved in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an</a:t>
            </a:r>
            <a:r>
              <a:rPr lang="en-GB" dirty="0">
                <a:effectLst/>
                <a:latin typeface="Arial" panose="020B0604020202020204" pitchFamily="34" charset="0"/>
                <a:ea typeface="Times New Roman" panose="02020603050405020304" pitchFamily="18" charset="0"/>
                <a:cs typeface="Arial" panose="020B0604020202020204" pitchFamily="34" charset="0"/>
              </a:rPr>
              <a:t>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accident?</a:t>
            </a:r>
          </a:p>
          <a:p>
            <a:pPr algn="just"/>
            <a:endParaRPr lang="en-GB"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Hopefully,</a:t>
            </a:r>
            <a:r>
              <a:rPr lang="en-GB" dirty="0">
                <a:effectLst/>
                <a:latin typeface="Arial" panose="020B0604020202020204" pitchFamily="34" charset="0"/>
                <a:ea typeface="Times New Roman" panose="02020603050405020304" pitchFamily="18" charset="0"/>
                <a:cs typeface="Arial" panose="020B0604020202020204" pitchFamily="34" charset="0"/>
              </a:rPr>
              <a:t>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we’ll</a:t>
            </a:r>
            <a:r>
              <a:rPr lang="en-GB" dirty="0">
                <a:effectLst/>
                <a:latin typeface="Arial" panose="020B0604020202020204" pitchFamily="34" charset="0"/>
                <a:ea typeface="Times New Roman" panose="02020603050405020304" pitchFamily="18" charset="0"/>
                <a:cs typeface="Arial" panose="020B0604020202020204" pitchFamily="34" charset="0"/>
              </a:rPr>
              <a:t> never need to find out but just in case the worst does happen</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dirty="0">
                <a:effectLst/>
                <a:latin typeface="Arial" panose="020B0604020202020204" pitchFamily="34" charset="0"/>
                <a:ea typeface="Times New Roman" panose="02020603050405020304" pitchFamily="18" charset="0"/>
                <a:cs typeface="Arial" panose="020B0604020202020204" pitchFamily="34" charset="0"/>
              </a:rPr>
              <a:t> carrentals.co.uk offers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some</a:t>
            </a:r>
            <a:r>
              <a:rPr lang="en-GB" dirty="0">
                <a:effectLst/>
                <a:latin typeface="Arial" panose="020B0604020202020204" pitchFamily="34" charset="0"/>
                <a:ea typeface="Times New Roman" panose="02020603050405020304" pitchFamily="18" charset="0"/>
                <a:cs typeface="Arial" panose="020B0604020202020204" pitchFamily="34" charset="0"/>
              </a:rPr>
              <a:t> tips on </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what</a:t>
            </a:r>
            <a:r>
              <a:rPr lang="en-GB" dirty="0">
                <a:effectLst/>
                <a:latin typeface="Arial" panose="020B0604020202020204" pitchFamily="34" charset="0"/>
                <a:ea typeface="Times New Roman" panose="02020603050405020304" pitchFamily="18" charset="0"/>
                <a:cs typeface="Arial" panose="020B0604020202020204" pitchFamily="34" charset="0"/>
              </a:rPr>
              <a:t> to do after an accident</a:t>
            </a:r>
            <a:r>
              <a:rPr lang="en-GB"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p>
          <a:p>
            <a:pPr algn="just"/>
            <a:endParaRPr lang="en-GB"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r>
              <a:rPr lang="en-GB" sz="1800" dirty="0">
                <a:effectLst/>
                <a:highlight>
                  <a:srgbClr val="FFFF00"/>
                </a:highlight>
                <a:latin typeface="Arial" panose="020B0604020202020204" pitchFamily="34" charset="0"/>
                <a:ea typeface="Times New Roman" panose="02020603050405020304" pitchFamily="18" charset="0"/>
              </a:rPr>
              <a:t>Check</a:t>
            </a:r>
            <a:r>
              <a:rPr lang="en-GB" sz="1800" dirty="0">
                <a:effectLst/>
                <a:latin typeface="Arial" panose="020B0604020202020204" pitchFamily="34" charset="0"/>
                <a:ea typeface="Times New Roman" panose="02020603050405020304" pitchFamily="18" charset="0"/>
              </a:rPr>
              <a:t> </a:t>
            </a:r>
            <a:r>
              <a:rPr lang="en-GB" sz="1800" dirty="0">
                <a:effectLst/>
                <a:highlight>
                  <a:srgbClr val="FFFF00"/>
                </a:highlight>
                <a:latin typeface="Arial" panose="020B0604020202020204" pitchFamily="34" charset="0"/>
                <a:ea typeface="Times New Roman" panose="02020603050405020304" pitchFamily="18" charset="0"/>
              </a:rPr>
              <a:t>for</a:t>
            </a:r>
            <a:r>
              <a:rPr lang="en-GB" sz="1800" dirty="0">
                <a:effectLst/>
                <a:latin typeface="Arial" panose="020B0604020202020204" pitchFamily="34" charset="0"/>
                <a:ea typeface="Times New Roman" panose="02020603050405020304" pitchFamily="18" charset="0"/>
              </a:rPr>
              <a:t> </a:t>
            </a:r>
            <a:r>
              <a:rPr lang="en-GB" sz="1800" dirty="0">
                <a:effectLst/>
                <a:highlight>
                  <a:srgbClr val="FFFF00"/>
                </a:highlight>
                <a:latin typeface="Arial" panose="020B0604020202020204" pitchFamily="34" charset="0"/>
                <a:ea typeface="Times New Roman" panose="02020603050405020304" pitchFamily="18" charset="0"/>
              </a:rPr>
              <a:t>injuries:</a:t>
            </a:r>
            <a:r>
              <a:rPr lang="en-GB" sz="1800" dirty="0">
                <a:effectLst/>
                <a:latin typeface="Arial" panose="020B0604020202020204" pitchFamily="34" charset="0"/>
                <a:ea typeface="Times New Roman" panose="02020603050405020304" pitchFamily="18" charset="0"/>
              </a:rPr>
              <a:t> After an accident</a:t>
            </a:r>
            <a:r>
              <a:rPr lang="en-GB" sz="1800" dirty="0">
                <a:effectLst/>
                <a:highlight>
                  <a:srgbClr val="FFFF00"/>
                </a:highligh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your first priority should be to check yourself</a:t>
            </a:r>
            <a:r>
              <a:rPr lang="en-GB" sz="1800" dirty="0">
                <a:effectLst/>
                <a:highlight>
                  <a:srgbClr val="FFFF00"/>
                </a:highligh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any passengers and any other drivers for </a:t>
            </a:r>
            <a:r>
              <a:rPr lang="en-GB" sz="1800" dirty="0">
                <a:effectLst/>
                <a:highlight>
                  <a:srgbClr val="FFFF00"/>
                </a:highlight>
                <a:latin typeface="Arial" panose="020B0604020202020204" pitchFamily="34" charset="0"/>
                <a:ea typeface="Times New Roman" panose="02020603050405020304" pitchFamily="18" charset="0"/>
              </a:rPr>
              <a:t>signs</a:t>
            </a:r>
            <a:r>
              <a:rPr lang="en-GB" sz="1800" dirty="0">
                <a:effectLst/>
                <a:latin typeface="Arial" panose="020B0604020202020204" pitchFamily="34" charset="0"/>
                <a:ea typeface="Times New Roman" panose="02020603050405020304" pitchFamily="18" charset="0"/>
              </a:rPr>
              <a:t> of injury – your health is </a:t>
            </a:r>
            <a:r>
              <a:rPr lang="en-GB" sz="1800" dirty="0">
                <a:effectLst/>
                <a:highlight>
                  <a:srgbClr val="FFFF00"/>
                </a:highlight>
                <a:latin typeface="Arial" panose="020B0604020202020204" pitchFamily="34" charset="0"/>
                <a:ea typeface="Times New Roman" panose="02020603050405020304" pitchFamily="18" charset="0"/>
              </a:rPr>
              <a:t>much</a:t>
            </a:r>
            <a:r>
              <a:rPr lang="en-GB" sz="1800" dirty="0">
                <a:effectLst/>
                <a:latin typeface="Arial" panose="020B0604020202020204" pitchFamily="34" charset="0"/>
                <a:ea typeface="Times New Roman" panose="02020603050405020304" pitchFamily="18" charset="0"/>
              </a:rPr>
              <a:t> more important than any damage to </a:t>
            </a:r>
            <a:r>
              <a:rPr lang="en-GB" sz="1800" dirty="0">
                <a:effectLst/>
                <a:highlight>
                  <a:srgbClr val="FFFF00"/>
                </a:highlight>
                <a:latin typeface="Arial" panose="020B0604020202020204" pitchFamily="34" charset="0"/>
                <a:ea typeface="Times New Roman" panose="02020603050405020304" pitchFamily="18" charset="0"/>
              </a:rPr>
              <a:t>vehicles.</a:t>
            </a:r>
          </a:p>
          <a:p>
            <a:pPr algn="just"/>
            <a:endParaRPr lang="en-GB" dirty="0">
              <a:highlight>
                <a:srgbClr val="FFFF00"/>
              </a:highlight>
              <a:latin typeface="Arial" panose="020B0604020202020204" pitchFamily="34"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cs typeface="Arial" panose="020B0604020202020204" pitchFamily="34" charset="0"/>
              </a:rPr>
              <a:t>Call for help</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If anyone is injured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check</a:t>
            </a:r>
            <a:r>
              <a:rPr lang="en-GB" sz="1800" dirty="0">
                <a:effectLst/>
                <a:latin typeface="Arial" panose="020B0604020202020204" pitchFamily="34" charset="0"/>
                <a:ea typeface="Times New Roman" panose="02020603050405020304" pitchFamily="18" charset="0"/>
                <a:cs typeface="Arial" panose="020B0604020202020204" pitchFamily="34" charset="0"/>
              </a:rPr>
              <a:t> the ABC of first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aid</a:t>
            </a:r>
            <a:r>
              <a:rPr lang="en-GB" sz="1800" dirty="0">
                <a:effectLst/>
                <a:latin typeface="Arial" panose="020B0604020202020204" pitchFamily="34" charset="0"/>
                <a:ea typeface="Times New Roman" panose="02020603050405020304" pitchFamily="18" charset="0"/>
                <a:cs typeface="Arial" panose="020B0604020202020204" pitchFamily="34" charset="0"/>
              </a:rPr>
              <a:t> – airway</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breathing</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and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circulation</a:t>
            </a:r>
            <a:r>
              <a:rPr lang="en-GB" sz="1800" dirty="0">
                <a:effectLst/>
                <a:latin typeface="Arial" panose="020B0604020202020204" pitchFamily="34" charset="0"/>
                <a:ea typeface="Times New Roman" panose="02020603050405020304" pitchFamily="18" charset="0"/>
                <a:cs typeface="Arial" panose="020B0604020202020204" pitchFamily="34" charset="0"/>
              </a:rPr>
              <a:t>.  Make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sure</a:t>
            </a:r>
            <a:r>
              <a:rPr lang="en-GB" sz="1800" dirty="0">
                <a:effectLst/>
                <a:latin typeface="Arial" panose="020B0604020202020204" pitchFamily="34" charset="0"/>
                <a:ea typeface="Times New Roman" panose="02020603050405020304" pitchFamily="18" charset="0"/>
                <a:cs typeface="Arial" panose="020B0604020202020204" pitchFamily="34" charset="0"/>
              </a:rPr>
              <a:t> someone calls for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an</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ambulance</a:t>
            </a:r>
            <a:r>
              <a:rPr lang="en-GB" sz="1800" dirty="0">
                <a:effectLst/>
                <a:latin typeface="Arial" panose="020B0604020202020204" pitchFamily="34" charset="0"/>
                <a:ea typeface="Times New Roman" panose="02020603050405020304" pitchFamily="18" charset="0"/>
                <a:cs typeface="Arial" panose="020B0604020202020204" pitchFamily="34" charset="0"/>
              </a:rPr>
              <a:t> and keep any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casualties</a:t>
            </a:r>
            <a:r>
              <a:rPr lang="en-GB" sz="1800" dirty="0">
                <a:effectLst/>
                <a:latin typeface="Arial" panose="020B0604020202020204" pitchFamily="34" charset="0"/>
                <a:ea typeface="Times New Roman" panose="02020603050405020304" pitchFamily="18" charset="0"/>
                <a:cs typeface="Arial" panose="020B0604020202020204" pitchFamily="34" charset="0"/>
              </a:rPr>
              <a:t> warm and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immobilised.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GB" sz="1800" dirty="0">
                <a:effectLst/>
                <a:latin typeface="Arial" panose="020B0604020202020204" pitchFamily="34" charset="0"/>
                <a:ea typeface="Times New Roman" panose="02020603050405020304" pitchFamily="18" charset="0"/>
                <a:cs typeface="Arial" panose="020B0604020202020204" pitchFamily="34" charset="0"/>
              </a:rPr>
              <a:t>Report the accident</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No matter how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minor</a:t>
            </a:r>
            <a:r>
              <a:rPr lang="en-GB" sz="1800" dirty="0">
                <a:effectLst/>
                <a:latin typeface="Arial" panose="020B0604020202020204" pitchFamily="34" charset="0"/>
                <a:ea typeface="Times New Roman" panose="02020603050405020304" pitchFamily="18" charset="0"/>
                <a:cs typeface="Arial" panose="020B0604020202020204" pitchFamily="34" charset="0"/>
              </a:rPr>
              <a:t> you may think the accident is</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always report it to the police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straight</a:t>
            </a:r>
            <a:r>
              <a:rPr lang="en-GB" sz="1800" dirty="0">
                <a:effectLst/>
                <a:latin typeface="Arial" panose="020B0604020202020204" pitchFamily="34" charset="0"/>
                <a:ea typeface="Times New Roman" panose="02020603050405020304" pitchFamily="18" charset="0"/>
                <a:cs typeface="Arial" panose="020B0604020202020204" pitchFamily="34" charset="0"/>
              </a:rPr>
              <a:t> away so that you have an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official</a:t>
            </a:r>
            <a:r>
              <a:rPr lang="en-GB" sz="1800" dirty="0">
                <a:effectLst/>
                <a:latin typeface="Arial" panose="020B0604020202020204" pitchFamily="34" charset="0"/>
                <a:ea typeface="Times New Roman" panose="02020603050405020304" pitchFamily="18" charset="0"/>
                <a:cs typeface="Arial" panose="020B0604020202020204" pitchFamily="34" charset="0"/>
              </a:rPr>
              <a:t> record of the incident</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p>
          <a:p>
            <a:pPr algn="just"/>
            <a:endParaRPr lang="en-GB"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r>
              <a:rPr lang="en-GB" sz="1800" dirty="0">
                <a:effectLst/>
                <a:latin typeface="Arial" panose="020B0604020202020204" pitchFamily="34" charset="0"/>
                <a:ea typeface="Times New Roman" panose="02020603050405020304" pitchFamily="18" charset="0"/>
              </a:rPr>
              <a:t>Move cars</a:t>
            </a:r>
            <a:r>
              <a:rPr lang="en-GB" sz="1800" dirty="0">
                <a:effectLst/>
                <a:highlight>
                  <a:srgbClr val="FFFF00"/>
                </a:highligh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Drivers involved in minor accidents with no serious injuries should move cars to the side of the </a:t>
            </a:r>
            <a:r>
              <a:rPr lang="en-GB" sz="1800" dirty="0">
                <a:effectLst/>
                <a:highlight>
                  <a:srgbClr val="FFFF00"/>
                </a:highlight>
                <a:latin typeface="Arial" panose="020B0604020202020204" pitchFamily="34" charset="0"/>
                <a:ea typeface="Times New Roman" panose="02020603050405020304" pitchFamily="18" charset="0"/>
              </a:rPr>
              <a:t>road</a:t>
            </a:r>
            <a:r>
              <a:rPr lang="en-GB" sz="1800" dirty="0">
                <a:effectLst/>
                <a:latin typeface="Arial" panose="020B0604020202020204" pitchFamily="34" charset="0"/>
                <a:ea typeface="Times New Roman" panose="02020603050405020304" pitchFamily="18" charset="0"/>
              </a:rPr>
              <a:t> and out of the way of the oncoming </a:t>
            </a:r>
            <a:r>
              <a:rPr lang="en-GB" sz="1800" dirty="0">
                <a:effectLst/>
                <a:highlight>
                  <a:srgbClr val="FFFF00"/>
                </a:highlight>
                <a:latin typeface="Arial" panose="020B0604020202020204" pitchFamily="34" charset="0"/>
                <a:ea typeface="Times New Roman" panose="02020603050405020304" pitchFamily="18" charset="0"/>
              </a:rPr>
              <a:t>traffic.</a:t>
            </a:r>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If they cannot be moved</a:t>
            </a:r>
            <a:r>
              <a:rPr lang="en-GB" sz="1800" dirty="0">
                <a:effectLst/>
                <a:highlight>
                  <a:srgbClr val="FFFF00"/>
                </a:highligh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drivers and passengers should </a:t>
            </a:r>
            <a:r>
              <a:rPr lang="en-GB" sz="1800" dirty="0">
                <a:effectLst/>
                <a:highlight>
                  <a:srgbClr val="FFFF00"/>
                </a:highlight>
                <a:latin typeface="Arial" panose="020B0604020202020204" pitchFamily="34" charset="0"/>
                <a:ea typeface="Times New Roman" panose="02020603050405020304" pitchFamily="18" charset="0"/>
              </a:rPr>
              <a:t>remain</a:t>
            </a:r>
            <a:r>
              <a:rPr lang="en-GB" sz="1800" dirty="0">
                <a:effectLst/>
                <a:latin typeface="Arial" panose="020B0604020202020204" pitchFamily="34" charset="0"/>
                <a:ea typeface="Times New Roman" panose="02020603050405020304" pitchFamily="18" charset="0"/>
              </a:rPr>
              <a:t> in the cars with seatbelts fastened </a:t>
            </a:r>
            <a:r>
              <a:rPr lang="en-GB" sz="1800" dirty="0">
                <a:effectLst/>
                <a:highlight>
                  <a:srgbClr val="FFFF00"/>
                </a:highlight>
                <a:latin typeface="Arial" panose="020B0604020202020204" pitchFamily="34" charset="0"/>
                <a:ea typeface="Times New Roman" panose="02020603050405020304" pitchFamily="18" charset="0"/>
              </a:rPr>
              <a:t>until</a:t>
            </a:r>
            <a:r>
              <a:rPr lang="en-GB" sz="1800" dirty="0">
                <a:effectLst/>
                <a:latin typeface="Arial" panose="020B0604020202020204" pitchFamily="34" charset="0"/>
                <a:ea typeface="Times New Roman" panose="02020603050405020304" pitchFamily="18" charset="0"/>
              </a:rPr>
              <a:t> help arrives</a:t>
            </a:r>
            <a:r>
              <a:rPr lang="en-GB" sz="1800" dirty="0">
                <a:effectLst/>
                <a:highlight>
                  <a:srgbClr val="FFFF00"/>
                </a:highlight>
                <a:latin typeface="Arial" panose="020B0604020202020204" pitchFamily="34" charset="0"/>
                <a:ea typeface="Times New Roman" panose="02020603050405020304" pitchFamily="18" charset="0"/>
              </a:rPr>
              <a:t>.</a:t>
            </a:r>
            <a:r>
              <a:rPr lang="en-GB" sz="1800" dirty="0">
                <a:effectLst/>
                <a:latin typeface="Arial" panose="020B0604020202020204" pitchFamily="34" charset="0"/>
                <a:ea typeface="Times New Roman" panose="02020603050405020304" pitchFamily="18" charset="0"/>
              </a:rPr>
              <a:t>  Turn on hazard warning </a:t>
            </a:r>
            <a:r>
              <a:rPr lang="en-GB" sz="1800" dirty="0">
                <a:effectLst/>
                <a:highlight>
                  <a:srgbClr val="FFFF00"/>
                </a:highlight>
                <a:latin typeface="Arial" panose="020B0604020202020204" pitchFamily="34" charset="0"/>
                <a:ea typeface="Times New Roman" panose="02020603050405020304" pitchFamily="18" charset="0"/>
              </a:rPr>
              <a:t>lights</a:t>
            </a:r>
            <a:r>
              <a:rPr lang="en-GB" sz="1800" dirty="0">
                <a:effectLst/>
                <a:latin typeface="Arial" panose="020B0604020202020204" pitchFamily="34" charset="0"/>
                <a:ea typeface="Times New Roman" panose="02020603050405020304" pitchFamily="18" charset="0"/>
              </a:rPr>
              <a:t> and put out cones or warning </a:t>
            </a:r>
            <a:r>
              <a:rPr lang="en-GB" sz="1800" dirty="0">
                <a:effectLst/>
                <a:highlight>
                  <a:srgbClr val="FFFF00"/>
                </a:highlight>
                <a:latin typeface="Arial" panose="020B0604020202020204" pitchFamily="34" charset="0"/>
                <a:ea typeface="Times New Roman" panose="02020603050405020304" pitchFamily="18" charset="0"/>
              </a:rPr>
              <a:t>triangles.</a:t>
            </a:r>
            <a:r>
              <a:rPr lang="en-GB" sz="1800" dirty="0">
                <a:effectLst/>
                <a:latin typeface="Arial" panose="020B0604020202020204" pitchFamily="34" charset="0"/>
                <a:ea typeface="Times New Roman" panose="02020603050405020304" pitchFamily="18" charset="0"/>
              </a:rPr>
              <a:t>  Make a note of any </a:t>
            </a:r>
            <a:r>
              <a:rPr lang="en-GB" sz="1800" dirty="0">
                <a:effectLst/>
                <a:highlight>
                  <a:srgbClr val="FFFF00"/>
                </a:highlight>
                <a:latin typeface="Arial" panose="020B0604020202020204" pitchFamily="34" charset="0"/>
                <a:ea typeface="Times New Roman" panose="02020603050405020304" pitchFamily="18" charset="0"/>
              </a:rPr>
              <a:t>specific</a:t>
            </a:r>
            <a:r>
              <a:rPr lang="en-GB" sz="1800" dirty="0">
                <a:effectLst/>
                <a:latin typeface="Arial" panose="020B0604020202020204" pitchFamily="34" charset="0"/>
                <a:ea typeface="Times New Roman" panose="02020603050405020304" pitchFamily="18" charset="0"/>
              </a:rPr>
              <a:t> damage to all cars</a:t>
            </a:r>
            <a:r>
              <a:rPr lang="en-GB" sz="1800" dirty="0">
                <a:effectLst/>
                <a:highlight>
                  <a:srgbClr val="FFFF00"/>
                </a:highlight>
                <a:latin typeface="Arial" panose="020B0604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GB" dirty="0">
                <a:effectLst/>
                <a:latin typeface="Arial" panose="020B0604020202020204" pitchFamily="34" charset="0"/>
                <a:ea typeface="Times New Roman" panose="02020603050405020304" pitchFamily="18" charset="0"/>
                <a:cs typeface="Arial" panose="020B0604020202020204" pitchFamily="34" charset="0"/>
              </a:rPr>
              <a:t> </a:t>
            </a:r>
          </a:p>
          <a:p>
            <a:pPr algn="just"/>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57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25B8DC-360F-8B55-3273-737CA1CEAF4C}"/>
              </a:ext>
            </a:extLst>
          </p:cNvPr>
          <p:cNvSpPr>
            <a:spLocks noGrp="1"/>
          </p:cNvSpPr>
          <p:nvPr>
            <p:ph type="ctrTitle"/>
          </p:nvPr>
        </p:nvSpPr>
        <p:spPr>
          <a:xfrm>
            <a:off x="659230" y="1013722"/>
            <a:ext cx="10869750" cy="1237298"/>
          </a:xfrm>
        </p:spPr>
        <p:txBody>
          <a:bodyPr>
            <a:normAutofit/>
          </a:bodyPr>
          <a:lstStyle/>
          <a:p>
            <a:r>
              <a:rPr lang="en-GB" sz="6100">
                <a:latin typeface="Arial" panose="020B0604020202020204" pitchFamily="34" charset="0"/>
                <a:cs typeface="Arial" panose="020B0604020202020204" pitchFamily="34" charset="0"/>
              </a:rPr>
              <a:t>Planning your writing</a:t>
            </a:r>
          </a:p>
        </p:txBody>
      </p:sp>
      <p:sp>
        <p:nvSpPr>
          <p:cNvPr id="19"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154184" y="2884231"/>
            <a:ext cx="3005889" cy="4046220"/>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alpha val="90000"/>
            </a:schemeClr>
          </a:solidFill>
          <a:ln w="0">
            <a:noFill/>
            <a:prstDash val="solid"/>
            <a:round/>
            <a:headEnd/>
            <a:tailEnd/>
          </a:ln>
        </p:spPr>
        <p:txBody>
          <a:bodyPr/>
          <a:lstStyle/>
          <a:p>
            <a:endParaRPr lang="en-US" dirty="0"/>
          </a:p>
        </p:txBody>
      </p:sp>
      <p:pic>
        <p:nvPicPr>
          <p:cNvPr id="4" name="Picture 3" descr="Table&#10;&#10;Description automatically generated with low confidence">
            <a:extLst>
              <a:ext uri="{FF2B5EF4-FFF2-40B4-BE49-F238E27FC236}">
                <a16:creationId xmlns:a16="http://schemas.microsoft.com/office/drawing/2014/main" id="{90CAEA65-F282-DB35-CA9A-C5B9A152632E}"/>
              </a:ext>
            </a:extLst>
          </p:cNvPr>
          <p:cNvPicPr>
            <a:picLocks noChangeAspect="1"/>
          </p:cNvPicPr>
          <p:nvPr/>
        </p:nvPicPr>
        <p:blipFill>
          <a:blip r:embed="rId2"/>
          <a:stretch>
            <a:fillRect/>
          </a:stretch>
        </p:blipFill>
        <p:spPr>
          <a:xfrm>
            <a:off x="1832770" y="3056705"/>
            <a:ext cx="8588645" cy="2812781"/>
          </a:xfrm>
          <a:prstGeom prst="rect">
            <a:avLst/>
          </a:prstGeom>
        </p:spPr>
      </p:pic>
      <p:sp>
        <p:nvSpPr>
          <p:cNvPr id="21" name="Freeform 6">
            <a:extLst>
              <a:ext uri="{FF2B5EF4-FFF2-40B4-BE49-F238E27FC236}">
                <a16:creationId xmlns:a16="http://schemas.microsoft.com/office/drawing/2014/main" id="{6283F864-E3D1-457B-865A-DDC3225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80808" y="1936677"/>
            <a:ext cx="3006491" cy="4046220"/>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alpha val="90000"/>
            </a:schemeClr>
          </a:solidFill>
          <a:ln w="0">
            <a:noFill/>
            <a:prstDash val="solid"/>
            <a:round/>
            <a:headEnd/>
            <a:tailEnd/>
          </a:ln>
        </p:spPr>
      </p:sp>
    </p:spTree>
    <p:extLst>
      <p:ext uri="{BB962C8B-B14F-4D97-AF65-F5344CB8AC3E}">
        <p14:creationId xmlns:p14="http://schemas.microsoft.com/office/powerpoint/2010/main" val="31435152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BD8096-E7BB-17FA-BF9E-FD6C0C8C858C}"/>
              </a:ext>
            </a:extLst>
          </p:cNvPr>
          <p:cNvSpPr>
            <a:spLocks noGrp="1"/>
          </p:cNvSpPr>
          <p:nvPr>
            <p:ph type="title"/>
          </p:nvPr>
        </p:nvSpPr>
        <p:spPr>
          <a:xfrm>
            <a:off x="1105469" y="5787953"/>
            <a:ext cx="9867331" cy="503665"/>
          </a:xfrm>
        </p:spPr>
        <p:txBody>
          <a:bodyPr anchor="ctr">
            <a:normAutofit fontScale="90000"/>
          </a:bodyPr>
          <a:lstStyle/>
          <a:p>
            <a:r>
              <a:rPr kumimoji="0" lang="en-GB" sz="4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your writing</a:t>
            </a:r>
            <a:b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16" name="Rectangle 1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5" name="TextBox 4">
            <a:extLst>
              <a:ext uri="{FF2B5EF4-FFF2-40B4-BE49-F238E27FC236}">
                <a16:creationId xmlns:a16="http://schemas.microsoft.com/office/drawing/2014/main" id="{E8CA2910-164B-5719-7BDD-A076E00C70CC}"/>
              </a:ext>
            </a:extLst>
          </p:cNvPr>
          <p:cNvSpPr txBox="1"/>
          <p:nvPr/>
        </p:nvSpPr>
        <p:spPr>
          <a:xfrm>
            <a:off x="1096780" y="1302644"/>
            <a:ext cx="9998439" cy="341632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What is the correct method to use when planning a text?</a:t>
            </a:r>
          </a:p>
          <a:p>
            <a:pPr marL="342900" indent="-342900">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time, find a method that suits you!</a:t>
            </a:r>
          </a:p>
          <a:p>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Always</a:t>
            </a:r>
            <a:r>
              <a:rPr lang="en-GB" sz="2400" dirty="0">
                <a:latin typeface="Arial" panose="020B0604020202020204" pitchFamily="34" charset="0"/>
                <a:cs typeface="Arial" panose="020B0604020202020204" pitchFamily="34" charset="0"/>
              </a:rPr>
              <a:t> begin by considering the </a:t>
            </a:r>
            <a:r>
              <a:rPr lang="en-GB" sz="2400" b="1" dirty="0">
                <a:latin typeface="Arial" panose="020B0604020202020204" pitchFamily="34" charset="0"/>
                <a:cs typeface="Arial" panose="020B0604020202020204" pitchFamily="34" charset="0"/>
              </a:rPr>
              <a:t>purpose </a:t>
            </a:r>
            <a:r>
              <a:rPr lang="en-GB" sz="2400" dirty="0">
                <a:latin typeface="Arial" panose="020B0604020202020204" pitchFamily="34" charset="0"/>
                <a:cs typeface="Arial" panose="020B0604020202020204" pitchFamily="34" charset="0"/>
              </a:rPr>
              <a:t>of your writing.</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Who</a:t>
            </a:r>
            <a:r>
              <a:rPr lang="en-GB" sz="2400" dirty="0">
                <a:latin typeface="Arial" panose="020B0604020202020204" pitchFamily="34" charset="0"/>
                <a:cs typeface="Arial" panose="020B0604020202020204" pitchFamily="34" charset="0"/>
              </a:rPr>
              <a:t> is the </a:t>
            </a:r>
            <a:r>
              <a:rPr lang="en-GB" sz="2400" b="1" dirty="0">
                <a:latin typeface="Arial" panose="020B0604020202020204" pitchFamily="34" charset="0"/>
                <a:cs typeface="Arial" panose="020B0604020202020204" pitchFamily="34" charset="0"/>
              </a:rPr>
              <a:t>audience</a:t>
            </a:r>
            <a:r>
              <a:rPr lang="en-GB"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Is it an </a:t>
            </a:r>
            <a:r>
              <a:rPr lang="en-GB" sz="2400" b="1" dirty="0">
                <a:latin typeface="Arial" panose="020B0604020202020204" pitchFamily="34" charset="0"/>
                <a:cs typeface="Arial" panose="020B0604020202020204" pitchFamily="34" charset="0"/>
              </a:rPr>
              <a:t>important </a:t>
            </a:r>
            <a:r>
              <a:rPr lang="en-GB" sz="2400" dirty="0">
                <a:latin typeface="Arial" panose="020B0604020202020204" pitchFamily="34" charset="0"/>
                <a:cs typeface="Arial" panose="020B0604020202020204" pitchFamily="34" charset="0"/>
              </a:rPr>
              <a:t>text?</a:t>
            </a:r>
          </a:p>
        </p:txBody>
      </p:sp>
    </p:spTree>
    <p:extLst>
      <p:ext uri="{BB962C8B-B14F-4D97-AF65-F5344CB8AC3E}">
        <p14:creationId xmlns:p14="http://schemas.microsoft.com/office/powerpoint/2010/main" val="2366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D65-CA2D-15DC-89E9-E0FEC6901478}"/>
              </a:ext>
            </a:extLst>
          </p:cNvPr>
          <p:cNvSpPr>
            <a:spLocks noGrp="1"/>
          </p:cNvSpPr>
          <p:nvPr>
            <p:ph type="title"/>
          </p:nvPr>
        </p:nvSpPr>
        <p:spPr>
          <a:xfrm>
            <a:off x="6220919" y="316666"/>
            <a:ext cx="5756222" cy="738266"/>
          </a:xfrm>
        </p:spPr>
        <p:txBody>
          <a:bodyPr/>
          <a:lstStyle/>
          <a:p>
            <a:pPr algn="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your writing</a:t>
            </a:r>
            <a:endParaRPr lang="en-GB" dirty="0"/>
          </a:p>
        </p:txBody>
      </p:sp>
      <p:sp>
        <p:nvSpPr>
          <p:cNvPr id="3" name="Content Placeholder 2">
            <a:extLst>
              <a:ext uri="{FF2B5EF4-FFF2-40B4-BE49-F238E27FC236}">
                <a16:creationId xmlns:a16="http://schemas.microsoft.com/office/drawing/2014/main" id="{72BDA4AE-F464-968E-A47F-9B4ED5419A6E}"/>
              </a:ext>
            </a:extLst>
          </p:cNvPr>
          <p:cNvSpPr>
            <a:spLocks noGrp="1"/>
          </p:cNvSpPr>
          <p:nvPr>
            <p:ph idx="1"/>
          </p:nvPr>
        </p:nvSpPr>
        <p:spPr>
          <a:xfrm>
            <a:off x="6625652" y="1633927"/>
            <a:ext cx="5351489" cy="5224073"/>
          </a:xfrm>
        </p:spPr>
        <p:txBody>
          <a:bodyPr>
            <a:normAutofit/>
          </a:bodyPr>
          <a:lstStyle/>
          <a:p>
            <a:pPr marL="0" indent="0">
              <a:buNone/>
            </a:pPr>
            <a:r>
              <a:rPr lang="en-GB" sz="2400" dirty="0">
                <a:latin typeface="Arial" panose="020B0604020202020204" pitchFamily="34" charset="0"/>
                <a:cs typeface="Arial" panose="020B0604020202020204" pitchFamily="34" charset="0"/>
              </a:rPr>
              <a:t>Write a list of </a:t>
            </a:r>
            <a:r>
              <a:rPr lang="en-GB" sz="2400" b="1" dirty="0">
                <a:latin typeface="Arial" panose="020B0604020202020204" pitchFamily="34" charset="0"/>
                <a:cs typeface="Arial" panose="020B0604020202020204" pitchFamily="34" charset="0"/>
              </a:rPr>
              <a:t>ideas </a:t>
            </a:r>
            <a:r>
              <a:rPr lang="en-GB" sz="2400" dirty="0">
                <a:latin typeface="Arial" panose="020B0604020202020204" pitchFamily="34" charset="0"/>
                <a:cs typeface="Arial" panose="020B0604020202020204" pitchFamily="34" charset="0"/>
              </a:rPr>
              <a:t>or </a:t>
            </a:r>
            <a:r>
              <a:rPr lang="en-GB" sz="2400" b="1" dirty="0">
                <a:latin typeface="Arial" panose="020B0604020202020204" pitchFamily="34" charset="0"/>
                <a:cs typeface="Arial" panose="020B0604020202020204" pitchFamily="34" charset="0"/>
              </a:rPr>
              <a:t>points</a:t>
            </a:r>
            <a:r>
              <a:rPr lang="en-GB" sz="2400" dirty="0">
                <a:latin typeface="Arial" panose="020B0604020202020204" pitchFamily="34" charset="0"/>
                <a:cs typeface="Arial" panose="020B0604020202020204" pitchFamily="34" charset="0"/>
              </a:rPr>
              <a:t>.</a:t>
            </a:r>
          </a:p>
          <a:p>
            <a:pPr>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Draw a picture, such as a mind map or spider diagram.</a:t>
            </a:r>
          </a:p>
          <a:p>
            <a:pPr marL="0" indent="0">
              <a:lnSpc>
                <a:spcPct val="100000"/>
              </a:lnSpc>
              <a:buNone/>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Write ideas on sticky notes.</a:t>
            </a:r>
          </a:p>
          <a:p>
            <a:pPr>
              <a:lnSpc>
                <a:spcPct val="100000"/>
              </a:lnSpc>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Organising your ideas is important.</a:t>
            </a:r>
          </a:p>
          <a:p>
            <a:pPr>
              <a:lnSpc>
                <a:spcPct val="100000"/>
              </a:lnSpc>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You can also plan your </a:t>
            </a:r>
            <a:r>
              <a:rPr lang="en-GB" sz="2400" b="1" dirty="0">
                <a:latin typeface="Arial" panose="020B0604020202020204" pitchFamily="34" charset="0"/>
                <a:cs typeface="Arial" panose="020B0604020202020204" pitchFamily="34" charset="0"/>
              </a:rPr>
              <a:t>paragraphs</a:t>
            </a:r>
            <a:r>
              <a:rPr lang="en-GB" sz="2400" dirty="0">
                <a:latin typeface="Arial" panose="020B0604020202020204" pitchFamily="34" charset="0"/>
                <a:cs typeface="Arial" panose="020B0604020202020204" pitchFamily="34" charset="0"/>
              </a:rPr>
              <a:t>.</a:t>
            </a:r>
          </a:p>
          <a:p>
            <a:pPr>
              <a:lnSpc>
                <a:spcPct val="100000"/>
              </a:lnSpc>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q"/>
            </a:pPr>
            <a:endParaRPr lang="en-GB" sz="2400" dirty="0">
              <a:latin typeface="Arial" panose="020B0604020202020204" pitchFamily="34" charset="0"/>
              <a:cs typeface="Arial" panose="020B0604020202020204" pitchFamily="34" charset="0"/>
            </a:endParaRPr>
          </a:p>
        </p:txBody>
      </p:sp>
      <p:pic>
        <p:nvPicPr>
          <p:cNvPr id="1026" name="Picture 2" descr="Sheaffer : Home">
            <a:extLst>
              <a:ext uri="{FF2B5EF4-FFF2-40B4-BE49-F238E27FC236}">
                <a16:creationId xmlns:a16="http://schemas.microsoft.com/office/drawing/2014/main" id="{8BCCAED7-807C-6C6F-F93F-5A5C4C5EC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31" y="685799"/>
            <a:ext cx="5176369" cy="2537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9FFA656-869F-4C7F-2BDF-6E6651F623F4}"/>
              </a:ext>
            </a:extLst>
          </p:cNvPr>
          <p:cNvSpPr/>
          <p:nvPr/>
        </p:nvSpPr>
        <p:spPr>
          <a:xfrm>
            <a:off x="919631" y="3687579"/>
            <a:ext cx="4971503" cy="253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 </a:t>
            </a:r>
            <a:r>
              <a:rPr lang="en-GB" sz="2400" dirty="0">
                <a:solidFill>
                  <a:srgbClr val="FFFF00"/>
                </a:solidFill>
                <a:latin typeface="Arial" panose="020B0604020202020204" pitchFamily="34" charset="0"/>
                <a:cs typeface="Arial" panose="020B0604020202020204" pitchFamily="34" charset="0"/>
              </a:rPr>
              <a:t>Here are some examples of ways to plan your writing!</a:t>
            </a:r>
          </a:p>
        </p:txBody>
      </p:sp>
    </p:spTree>
    <p:extLst>
      <p:ext uri="{BB962C8B-B14F-4D97-AF65-F5344CB8AC3E}">
        <p14:creationId xmlns:p14="http://schemas.microsoft.com/office/powerpoint/2010/main" val="376494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A768A9-C7C3-E627-2BE4-7F809A7A0284}"/>
              </a:ext>
            </a:extLst>
          </p:cNvPr>
          <p:cNvPicPr>
            <a:picLocks noChangeAspect="1"/>
          </p:cNvPicPr>
          <p:nvPr/>
        </p:nvPicPr>
        <p:blipFill>
          <a:blip r:embed="rId2"/>
          <a:stretch>
            <a:fillRect/>
          </a:stretch>
        </p:blipFill>
        <p:spPr>
          <a:xfrm>
            <a:off x="6405878" y="2247254"/>
            <a:ext cx="4401693" cy="3298890"/>
          </a:xfrm>
          <a:prstGeom prst="rect">
            <a:avLst/>
          </a:prstGeom>
        </p:spPr>
      </p:pic>
      <p:pic>
        <p:nvPicPr>
          <p:cNvPr id="5" name="Picture 4">
            <a:extLst>
              <a:ext uri="{FF2B5EF4-FFF2-40B4-BE49-F238E27FC236}">
                <a16:creationId xmlns:a16="http://schemas.microsoft.com/office/drawing/2014/main" id="{A9137C46-270F-6ECA-5F07-F631E9E6A5BA}"/>
              </a:ext>
            </a:extLst>
          </p:cNvPr>
          <p:cNvPicPr>
            <a:picLocks noChangeAspect="1"/>
          </p:cNvPicPr>
          <p:nvPr/>
        </p:nvPicPr>
        <p:blipFill>
          <a:blip r:embed="rId3"/>
          <a:stretch>
            <a:fillRect/>
          </a:stretch>
        </p:blipFill>
        <p:spPr>
          <a:xfrm>
            <a:off x="1378333" y="1385263"/>
            <a:ext cx="4407790" cy="3589693"/>
          </a:xfrm>
          <a:prstGeom prst="rect">
            <a:avLst/>
          </a:prstGeom>
        </p:spPr>
      </p:pic>
      <p:sp>
        <p:nvSpPr>
          <p:cNvPr id="6" name="Thought Bubble: Cloud 5">
            <a:extLst>
              <a:ext uri="{FF2B5EF4-FFF2-40B4-BE49-F238E27FC236}">
                <a16:creationId xmlns:a16="http://schemas.microsoft.com/office/drawing/2014/main" id="{88E4E82A-DC55-E0D1-1358-E62F063C7B09}"/>
              </a:ext>
            </a:extLst>
          </p:cNvPr>
          <p:cNvSpPr/>
          <p:nvPr/>
        </p:nvSpPr>
        <p:spPr>
          <a:xfrm>
            <a:off x="5419817" y="333627"/>
            <a:ext cx="5134529" cy="145404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Mind maps</a:t>
            </a:r>
          </a:p>
        </p:txBody>
      </p:sp>
    </p:spTree>
    <p:extLst>
      <p:ext uri="{BB962C8B-B14F-4D97-AF65-F5344CB8AC3E}">
        <p14:creationId xmlns:p14="http://schemas.microsoft.com/office/powerpoint/2010/main" val="107776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AF2AF-3E78-C0A2-6D0B-F693A86C91F5}"/>
              </a:ext>
            </a:extLst>
          </p:cNvPr>
          <p:cNvSpPr>
            <a:spLocks noGrp="1"/>
          </p:cNvSpPr>
          <p:nvPr>
            <p:ph type="body" idx="1"/>
          </p:nvPr>
        </p:nvSpPr>
        <p:spPr>
          <a:xfrm>
            <a:off x="1139252" y="839449"/>
            <a:ext cx="10435653" cy="5598826"/>
          </a:xfrm>
        </p:spPr>
        <p:txBody>
          <a:bodyPr>
            <a:noAutofit/>
          </a:bodyPr>
          <a:lstStyle/>
          <a:p>
            <a:pPr algn="l"/>
            <a:r>
              <a:rPr lang="en-GB" dirty="0">
                <a:latin typeface="Arial" panose="020B0604020202020204" pitchFamily="34" charset="0"/>
                <a:cs typeface="Arial" panose="020B0604020202020204" pitchFamily="34" charset="0"/>
              </a:rPr>
              <a:t> </a:t>
            </a:r>
            <a:r>
              <a:rPr lang="en-GB" b="1" dirty="0">
                <a:solidFill>
                  <a:schemeClr val="bg1"/>
                </a:solidFill>
                <a:latin typeface="Arial" panose="020B0604020202020204" pitchFamily="34" charset="0"/>
                <a:cs typeface="Arial" panose="020B0604020202020204" pitchFamily="34" charset="0"/>
              </a:rPr>
              <a:t>Why</a:t>
            </a:r>
            <a:r>
              <a:rPr lang="en-GB" dirty="0">
                <a:solidFill>
                  <a:schemeClr val="bg1"/>
                </a:solidFill>
                <a:latin typeface="Arial" panose="020B0604020202020204" pitchFamily="34" charset="0"/>
                <a:cs typeface="Arial" panose="020B0604020202020204" pitchFamily="34" charset="0"/>
              </a:rPr>
              <a:t> think about your </a:t>
            </a:r>
            <a:r>
              <a:rPr lang="en-GB" b="1" dirty="0">
                <a:solidFill>
                  <a:srgbClr val="FF0000"/>
                </a:solidFill>
                <a:latin typeface="Arial" panose="020B0604020202020204" pitchFamily="34" charset="0"/>
                <a:cs typeface="Arial" panose="020B0604020202020204" pitchFamily="34" charset="0"/>
              </a:rPr>
              <a:t>audience</a:t>
            </a:r>
            <a:r>
              <a:rPr lang="en-GB" dirty="0">
                <a:solidFill>
                  <a:srgbClr val="FF0000"/>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and </a:t>
            </a:r>
            <a:r>
              <a:rPr lang="en-GB" b="1" dirty="0">
                <a:solidFill>
                  <a:srgbClr val="FF0000"/>
                </a:solidFill>
                <a:latin typeface="Arial" panose="020B0604020202020204" pitchFamily="34" charset="0"/>
                <a:cs typeface="Arial" panose="020B0604020202020204" pitchFamily="34" charset="0"/>
              </a:rPr>
              <a:t>purpose</a:t>
            </a:r>
            <a:r>
              <a:rPr lang="en-GB" dirty="0">
                <a:solidFill>
                  <a:schemeClr val="bg1"/>
                </a:solidFill>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q"/>
            </a:pPr>
            <a:endParaRPr lang="en-GB" dirty="0">
              <a:solidFill>
                <a:schemeClr val="tx1"/>
              </a:solidFill>
              <a:latin typeface="Arial" panose="020B0604020202020204" pitchFamily="34" charset="0"/>
              <a:cs typeface="Arial" panose="020B0604020202020204" pitchFamily="34" charset="0"/>
            </a:endParaRPr>
          </a:p>
          <a:p>
            <a:pPr algn="l"/>
            <a:r>
              <a:rPr lang="en-GB" dirty="0">
                <a:solidFill>
                  <a:schemeClr val="bg1"/>
                </a:solidFill>
                <a:latin typeface="Arial" panose="020B0604020202020204" pitchFamily="34" charset="0"/>
                <a:cs typeface="Arial" panose="020B0604020202020204" pitchFamily="34" charset="0"/>
              </a:rPr>
              <a:t> The </a:t>
            </a:r>
            <a:r>
              <a:rPr lang="en-GB" b="1" dirty="0">
                <a:solidFill>
                  <a:srgbClr val="FF0000"/>
                </a:solidFill>
                <a:latin typeface="Arial" panose="020B0604020202020204" pitchFamily="34" charset="0"/>
                <a:cs typeface="Arial" panose="020B0604020202020204" pitchFamily="34" charset="0"/>
              </a:rPr>
              <a:t>purpose</a:t>
            </a:r>
            <a:r>
              <a:rPr lang="en-GB" dirty="0">
                <a:solidFill>
                  <a:schemeClr val="tx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of your writing affects:</a:t>
            </a:r>
          </a:p>
          <a:p>
            <a:pPr algn="l"/>
            <a:endParaRPr lang="en-GB" dirty="0">
              <a:solidFill>
                <a:schemeClr val="tx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content</a:t>
            </a:r>
            <a:r>
              <a:rPr lang="en-GB" dirty="0">
                <a:solidFill>
                  <a:schemeClr val="tx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 the ideas and information you include.</a:t>
            </a:r>
          </a:p>
          <a:p>
            <a:pPr marL="342900" indent="-342900" algn="l">
              <a:lnSpc>
                <a:spcPct val="120000"/>
              </a:lnSpc>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format</a:t>
            </a:r>
            <a:r>
              <a:rPr lang="en-GB" b="1" dirty="0">
                <a:solidFill>
                  <a:schemeClr val="tx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 the layout of your writing.</a:t>
            </a:r>
          </a:p>
          <a:p>
            <a:pPr marL="342900" indent="-342900" algn="l">
              <a:lnSpc>
                <a:spcPct val="120000"/>
              </a:lnSpc>
              <a:buFont typeface="Arial" panose="020B0604020202020204" pitchFamily="34" charset="0"/>
              <a:buChar char="•"/>
            </a:pPr>
            <a:r>
              <a:rPr lang="en-GB" b="1" dirty="0">
                <a:solidFill>
                  <a:srgbClr val="FF0000"/>
                </a:solidFill>
                <a:latin typeface="Arial" panose="020B0604020202020204" pitchFamily="34" charset="0"/>
                <a:cs typeface="Arial" panose="020B0604020202020204" pitchFamily="34" charset="0"/>
              </a:rPr>
              <a:t>style</a:t>
            </a:r>
            <a:r>
              <a:rPr lang="en-GB" dirty="0">
                <a:solidFill>
                  <a:schemeClr val="tx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 the language you use (</a:t>
            </a:r>
            <a:r>
              <a:rPr lang="en-GB" b="1" dirty="0">
                <a:solidFill>
                  <a:schemeClr val="bg1"/>
                </a:solidFill>
                <a:latin typeface="Arial" panose="020B0604020202020204" pitchFamily="34" charset="0"/>
                <a:cs typeface="Arial" panose="020B0604020202020204" pitchFamily="34" charset="0"/>
              </a:rPr>
              <a:t>formal</a:t>
            </a:r>
            <a:r>
              <a:rPr lang="en-GB" dirty="0">
                <a:solidFill>
                  <a:schemeClr val="bg1"/>
                </a:solidFill>
                <a:latin typeface="Arial" panose="020B0604020202020204" pitchFamily="34" charset="0"/>
                <a:cs typeface="Arial" panose="020B0604020202020204" pitchFamily="34" charset="0"/>
              </a:rPr>
              <a:t> or </a:t>
            </a:r>
            <a:r>
              <a:rPr lang="en-GB" b="1" dirty="0">
                <a:solidFill>
                  <a:schemeClr val="bg1"/>
                </a:solidFill>
                <a:latin typeface="Arial" panose="020B0604020202020204" pitchFamily="34" charset="0"/>
                <a:cs typeface="Arial" panose="020B0604020202020204" pitchFamily="34" charset="0"/>
              </a:rPr>
              <a:t>informal</a:t>
            </a:r>
            <a:r>
              <a:rPr lang="en-GB" dirty="0">
                <a:solidFill>
                  <a:schemeClr val="bg1"/>
                </a:solidFill>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endParaRPr lang="en-GB" b="1" dirty="0">
              <a:solidFill>
                <a:schemeClr val="tx1"/>
              </a:solidFill>
              <a:latin typeface="Arial" panose="020B0604020202020204" pitchFamily="34" charset="0"/>
              <a:cs typeface="Arial" panose="020B0604020202020204" pitchFamily="34" charset="0"/>
            </a:endParaRPr>
          </a:p>
          <a:p>
            <a:pPr algn="l"/>
            <a:r>
              <a:rPr lang="en-GB" b="1" dirty="0">
                <a:solidFill>
                  <a:schemeClr val="bg1"/>
                </a:solidFill>
                <a:latin typeface="Arial" panose="020B0604020202020204" pitchFamily="34" charset="0"/>
                <a:cs typeface="Arial" panose="020B0604020202020204" pitchFamily="34" charset="0"/>
              </a:rPr>
              <a:t>Formal language </a:t>
            </a:r>
            <a:r>
              <a:rPr lang="en-GB" dirty="0">
                <a:solidFill>
                  <a:schemeClr val="bg1"/>
                </a:solidFill>
                <a:latin typeface="Arial" panose="020B0604020202020204" pitchFamily="34" charset="0"/>
                <a:cs typeface="Arial" panose="020B0604020202020204" pitchFamily="34" charset="0"/>
              </a:rPr>
              <a:t>- used when writing an official document.</a:t>
            </a:r>
          </a:p>
          <a:p>
            <a:pPr marL="457200" indent="-457200" algn="l">
              <a:buFont typeface="Wingdings" panose="05000000000000000000" pitchFamily="2" charset="2"/>
              <a:buChar char="q"/>
            </a:pPr>
            <a:endParaRPr lang="en-GB" dirty="0">
              <a:solidFill>
                <a:schemeClr val="bg1"/>
              </a:solidFill>
              <a:latin typeface="Arial" panose="020B0604020202020204" pitchFamily="34" charset="0"/>
              <a:cs typeface="Arial" panose="020B0604020202020204" pitchFamily="34" charset="0"/>
            </a:endParaRPr>
          </a:p>
          <a:p>
            <a:pPr algn="l"/>
            <a:r>
              <a:rPr lang="en-GB" b="1" dirty="0">
                <a:solidFill>
                  <a:schemeClr val="bg1"/>
                </a:solidFill>
                <a:latin typeface="Arial" panose="020B0604020202020204" pitchFamily="34" charset="0"/>
                <a:cs typeface="Arial" panose="020B0604020202020204" pitchFamily="34" charset="0"/>
              </a:rPr>
              <a:t>Informal language -</a:t>
            </a:r>
            <a:r>
              <a:rPr lang="en-GB" dirty="0">
                <a:solidFill>
                  <a:schemeClr val="bg1"/>
                </a:solidFill>
                <a:latin typeface="Arial" panose="020B0604020202020204" pitchFamily="34" charset="0"/>
                <a:cs typeface="Arial" panose="020B0604020202020204" pitchFamily="34" charset="0"/>
              </a:rPr>
              <a:t> used when writing to family/friends.</a:t>
            </a:r>
          </a:p>
          <a:p>
            <a:pPr marL="342900" indent="-34290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q"/>
            </a:pP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D82A3883-2758-F4F6-0AA5-AC8168CEE3B1}"/>
              </a:ext>
            </a:extLst>
          </p:cNvPr>
          <p:cNvPicPr>
            <a:picLocks noChangeAspect="1"/>
          </p:cNvPicPr>
          <p:nvPr/>
        </p:nvPicPr>
        <p:blipFill>
          <a:blip r:embed="rId2"/>
          <a:stretch>
            <a:fillRect/>
          </a:stretch>
        </p:blipFill>
        <p:spPr>
          <a:xfrm>
            <a:off x="8724275" y="251087"/>
            <a:ext cx="2568315" cy="2462134"/>
          </a:xfrm>
          <a:prstGeom prst="rect">
            <a:avLst/>
          </a:prstGeom>
        </p:spPr>
      </p:pic>
    </p:spTree>
    <p:extLst>
      <p:ext uri="{BB962C8B-B14F-4D97-AF65-F5344CB8AC3E}">
        <p14:creationId xmlns:p14="http://schemas.microsoft.com/office/powerpoint/2010/main" val="82285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E2B8A2D-F46F-4DA5-8AFF-BC57461C2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6669E8-834C-6FFA-7E25-F5EF0BC37579}"/>
              </a:ext>
            </a:extLst>
          </p:cNvPr>
          <p:cNvSpPr>
            <a:spLocks noGrp="1"/>
          </p:cNvSpPr>
          <p:nvPr>
            <p:ph type="title"/>
          </p:nvPr>
        </p:nvSpPr>
        <p:spPr>
          <a:xfrm>
            <a:off x="784743" y="685800"/>
            <a:ext cx="5793475" cy="1485900"/>
          </a:xfrm>
        </p:spPr>
        <p:txBody>
          <a:bodyPr vert="horz" lIns="91440" tIns="45720" rIns="91440" bIns="45720" rtlCol="0" anchor="t">
            <a:normAutofit/>
          </a:bodyPr>
          <a:lstStyle/>
          <a:p>
            <a:pPr>
              <a:lnSpc>
                <a:spcPct val="89000"/>
              </a:lnSpc>
            </a:pPr>
            <a:r>
              <a:rPr lang="en-US" sz="4400" dirty="0">
                <a:latin typeface="Arial" panose="020B0604020202020204" pitchFamily="34" charset="0"/>
                <a:cs typeface="Arial" panose="020B0604020202020204" pitchFamily="34" charset="0"/>
              </a:rPr>
              <a:t>Planning your writing</a:t>
            </a:r>
          </a:p>
        </p:txBody>
      </p:sp>
      <p:sp>
        <p:nvSpPr>
          <p:cNvPr id="6" name="Text Placeholder 5">
            <a:extLst>
              <a:ext uri="{FF2B5EF4-FFF2-40B4-BE49-F238E27FC236}">
                <a16:creationId xmlns:a16="http://schemas.microsoft.com/office/drawing/2014/main" id="{1EE7EAF5-49D8-13C7-2749-CB74B72B0C73}"/>
              </a:ext>
            </a:extLst>
          </p:cNvPr>
          <p:cNvSpPr>
            <a:spLocks noGrp="1"/>
          </p:cNvSpPr>
          <p:nvPr>
            <p:ph type="body" sz="half" idx="2"/>
          </p:nvPr>
        </p:nvSpPr>
        <p:spPr>
          <a:xfrm>
            <a:off x="784743" y="1618937"/>
            <a:ext cx="6598918" cy="5036695"/>
          </a:xfrm>
        </p:spPr>
        <p:txBody>
          <a:bodyPr vert="horz" lIns="91440" tIns="45720" rIns="91440" bIns="45720" rtlCol="0">
            <a:normAutofit/>
          </a:bodyPr>
          <a:lstStyle/>
          <a:p>
            <a:pPr>
              <a:lnSpc>
                <a:spcPct val="100000"/>
              </a:lnSpc>
              <a:spcAft>
                <a:spcPts val="200"/>
              </a:spcAft>
            </a:pPr>
            <a:r>
              <a:rPr lang="en-US" sz="2400" dirty="0">
                <a:latin typeface="Arial" panose="020B0604020202020204" pitchFamily="34" charset="0"/>
                <a:cs typeface="Arial" panose="020B0604020202020204" pitchFamily="34" charset="0"/>
              </a:rPr>
              <a:t>Bulleted lists are useful for planning your writing (</a:t>
            </a:r>
            <a:r>
              <a:rPr lang="en-US" sz="2400" b="1" dirty="0">
                <a:latin typeface="Arial" panose="020B0604020202020204" pitchFamily="34" charset="0"/>
                <a:cs typeface="Arial" panose="020B0604020202020204" pitchFamily="34" charset="0"/>
              </a:rPr>
              <a:t>remember to use them in the exam</a:t>
            </a:r>
            <a:r>
              <a:rPr lang="en-US" sz="2400" dirty="0">
                <a:latin typeface="Arial" panose="020B0604020202020204" pitchFamily="34" charset="0"/>
                <a:cs typeface="Arial" panose="020B0604020202020204" pitchFamily="34" charset="0"/>
              </a:rPr>
              <a:t>).</a:t>
            </a:r>
          </a:p>
          <a:p>
            <a:pPr marL="384048" indent="-384048">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Look at these examples </a:t>
            </a:r>
          </a:p>
          <a:p>
            <a:pPr marL="384048" indent="-384048">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Use either bullets or numbers.</a:t>
            </a:r>
          </a:p>
          <a:p>
            <a:pPr marL="384048" indent="-384048">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Multiple ways to use these.</a:t>
            </a:r>
          </a:p>
          <a:p>
            <a:pPr marL="384048" indent="-384048">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Bulleted points help to inform the reader.</a:t>
            </a:r>
          </a:p>
          <a:p>
            <a:pPr marL="384048" indent="-384048">
              <a:lnSpc>
                <a:spcPct val="100000"/>
              </a:lnSpc>
              <a:spcAft>
                <a:spcPts val="200"/>
              </a:spcAf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nSpc>
                <a:spcPct val="100000"/>
              </a:lnSpc>
              <a:spcAft>
                <a:spcPts val="200"/>
              </a:spcAft>
            </a:pPr>
            <a:r>
              <a:rPr lang="en-US" sz="2400" dirty="0">
                <a:latin typeface="Arial" panose="020B0604020202020204" pitchFamily="34" charset="0"/>
                <a:cs typeface="Arial" panose="020B0604020202020204" pitchFamily="34" charset="0"/>
              </a:rPr>
              <a:t>Wealth of information in small space.</a:t>
            </a:r>
          </a:p>
        </p:txBody>
      </p:sp>
      <p:sp>
        <p:nvSpPr>
          <p:cNvPr id="25" name="Rectangle 24">
            <a:extLst>
              <a:ext uri="{FF2B5EF4-FFF2-40B4-BE49-F238E27FC236}">
                <a16:creationId xmlns:a16="http://schemas.microsoft.com/office/drawing/2014/main" id="{292BAD85-00E4-4D0A-993C-8372E78E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a:extLst>
              <a:ext uri="{FF2B5EF4-FFF2-40B4-BE49-F238E27FC236}">
                <a16:creationId xmlns:a16="http://schemas.microsoft.com/office/drawing/2014/main" id="{7661A46D-20E8-B039-5C0F-010FFDA447FF}"/>
              </a:ext>
            </a:extLst>
          </p:cNvPr>
          <p:cNvPicPr>
            <a:picLocks noGrp="1" noChangeAspect="1"/>
          </p:cNvPicPr>
          <p:nvPr>
            <p:ph idx="1"/>
          </p:nvPr>
        </p:nvPicPr>
        <p:blipFill>
          <a:blip r:embed="rId2"/>
          <a:stretch>
            <a:fillRect/>
          </a:stretch>
        </p:blipFill>
        <p:spPr>
          <a:xfrm>
            <a:off x="8804880" y="643467"/>
            <a:ext cx="2194498" cy="2705100"/>
          </a:xfrm>
          <a:prstGeom prst="rect">
            <a:avLst/>
          </a:prstGeom>
          <a:ln>
            <a:noFill/>
          </a:ln>
          <a:effectLst/>
        </p:spPr>
      </p:pic>
      <p:pic>
        <p:nvPicPr>
          <p:cNvPr id="8" name="Picture 7">
            <a:extLst>
              <a:ext uri="{FF2B5EF4-FFF2-40B4-BE49-F238E27FC236}">
                <a16:creationId xmlns:a16="http://schemas.microsoft.com/office/drawing/2014/main" id="{B7E2FB6E-85B6-3535-F12A-A29C742BB526}"/>
              </a:ext>
            </a:extLst>
          </p:cNvPr>
          <p:cNvPicPr>
            <a:picLocks noChangeAspect="1"/>
          </p:cNvPicPr>
          <p:nvPr/>
        </p:nvPicPr>
        <p:blipFill>
          <a:blip r:embed="rId3"/>
          <a:stretch>
            <a:fillRect/>
          </a:stretch>
        </p:blipFill>
        <p:spPr>
          <a:xfrm>
            <a:off x="8037090" y="3817562"/>
            <a:ext cx="3730079" cy="2088844"/>
          </a:xfrm>
          <a:prstGeom prst="rect">
            <a:avLst/>
          </a:prstGeom>
          <a:ln>
            <a:noFill/>
          </a:ln>
          <a:effectLst/>
        </p:spPr>
      </p:pic>
      <p:sp>
        <p:nvSpPr>
          <p:cNvPr id="9" name="Arrow: Right 8">
            <a:extLst>
              <a:ext uri="{FF2B5EF4-FFF2-40B4-BE49-F238E27FC236}">
                <a16:creationId xmlns:a16="http://schemas.microsoft.com/office/drawing/2014/main" id="{31EFB313-69A3-00B6-4E97-6B2B463079FE}"/>
              </a:ext>
            </a:extLst>
          </p:cNvPr>
          <p:cNvSpPr/>
          <p:nvPr/>
        </p:nvSpPr>
        <p:spPr>
          <a:xfrm>
            <a:off x="4613468" y="2683378"/>
            <a:ext cx="2674849" cy="665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12170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2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70068d-d4a8-4c8c-81e4-1587bdb1bb12" xsi:nil="true"/>
    <lcf76f155ced4ddcb4097134ff3c332f xmlns="924b722f-815d-42a8-a398-880368789f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0FAD1F0456B4A93FB2D3CDECBBB4E" ma:contentTypeVersion="13" ma:contentTypeDescription="Create a new document." ma:contentTypeScope="" ma:versionID="561d4b22f98b0ff4af5eaf0924c53606">
  <xsd:schema xmlns:xsd="http://www.w3.org/2001/XMLSchema" xmlns:xs="http://www.w3.org/2001/XMLSchema" xmlns:p="http://schemas.microsoft.com/office/2006/metadata/properties" xmlns:ns2="924b722f-815d-42a8-a398-880368789fe5" xmlns:ns3="dc70068d-d4a8-4c8c-81e4-1587bdb1bb12" targetNamespace="http://schemas.microsoft.com/office/2006/metadata/properties" ma:root="true" ma:fieldsID="191f006b7e2a3f587acb7ecf49e722cf" ns2:_="" ns3:_="">
    <xsd:import namespace="924b722f-815d-42a8-a398-880368789fe5"/>
    <xsd:import namespace="dc70068d-d4a8-4c8c-81e4-1587bdb1b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722f-815d-42a8-a398-880368789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1377d7-4678-41c4-aba3-c68a5ebeb4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70068d-d4a8-4c8c-81e4-1587bdb1bb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d03974b-8878-469d-ab28-80ac5cbb371d}" ma:internalName="TaxCatchAll" ma:showField="CatchAllData" ma:web="dc70068d-d4a8-4c8c-81e4-1587bdb1b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C9CD8-8B5E-44DF-A4D0-6ECC5C07CF08}">
  <ds:schemaRef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613aec43-0389-4d79-8514-a460f1622ea9"/>
    <ds:schemaRef ds:uri="5257eb83-22a3-41bf-962e-55ddf45a1f8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69ED21B-7978-45E6-9155-2D7B1737E5B1}">
  <ds:schemaRefs>
    <ds:schemaRef ds:uri="http://schemas.microsoft.com/sharepoint/v3/contenttype/forms"/>
  </ds:schemaRefs>
</ds:datastoreItem>
</file>

<file path=customXml/itemProps3.xml><?xml version="1.0" encoding="utf-8"?>
<ds:datastoreItem xmlns:ds="http://schemas.openxmlformats.org/officeDocument/2006/customXml" ds:itemID="{A0BB4FEF-E5D1-4648-981C-CE365C171A5D}"/>
</file>

<file path=docProps/app.xml><?xml version="1.0" encoding="utf-8"?>
<Properties xmlns="http://schemas.openxmlformats.org/officeDocument/2006/extended-properties" xmlns:vt="http://schemas.openxmlformats.org/officeDocument/2006/docPropsVTypes">
  <Template>{FF51A7CF-D71F-4713-9546-50D6FD90AACF}tf10001105</Template>
  <TotalTime>14321</TotalTime>
  <Words>1717</Words>
  <Application>Microsoft Office PowerPoint</Application>
  <PresentationFormat>Widescreen</PresentationFormat>
  <Paragraphs>283</Paragraphs>
  <Slides>31</Slides>
  <Notes>0</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Franklin Gothic Book</vt:lpstr>
      <vt:lpstr>Times New Roman</vt:lpstr>
      <vt:lpstr>Wingdings</vt:lpstr>
      <vt:lpstr>Crop</vt:lpstr>
      <vt:lpstr>1_Crop</vt:lpstr>
      <vt:lpstr>2_Crop</vt:lpstr>
      <vt:lpstr>Functional Skills English</vt:lpstr>
      <vt:lpstr>What did we do Last time?</vt:lpstr>
      <vt:lpstr>Learning outcomes this week:</vt:lpstr>
      <vt:lpstr>Planning your writing</vt:lpstr>
      <vt:lpstr>Planning your writing </vt:lpstr>
      <vt:lpstr>Planning your writing</vt:lpstr>
      <vt:lpstr>PowerPoint Presentation</vt:lpstr>
      <vt:lpstr>PowerPoint Presentation</vt:lpstr>
      <vt:lpstr>Planning your writing</vt:lpstr>
      <vt:lpstr>PowerPoint Presentation</vt:lpstr>
      <vt:lpstr>PowerPoint Presentation</vt:lpstr>
      <vt:lpstr>Proofreading</vt:lpstr>
      <vt:lpstr>Proofreading tips…</vt:lpstr>
      <vt:lpstr>Proofreading tips…</vt:lpstr>
      <vt:lpstr>PowerPoint Presentation</vt:lpstr>
      <vt:lpstr>PowerPoint Presentation</vt:lpstr>
      <vt:lpstr>Reports</vt:lpstr>
      <vt:lpstr>PowerPoint Presentation</vt:lpstr>
      <vt:lpstr>Reports:</vt:lpstr>
      <vt:lpstr> Remember a report must have: </vt:lpstr>
      <vt:lpstr>Key Skills for writing Texts</vt:lpstr>
      <vt:lpstr>Writing a Report</vt:lpstr>
      <vt:lpstr>Always make a plan! </vt:lpstr>
      <vt:lpstr>     Web forums</vt:lpstr>
      <vt:lpstr>Web forums</vt:lpstr>
      <vt:lpstr>Contributing to a web forum</vt:lpstr>
      <vt:lpstr>Language features    </vt:lpstr>
      <vt:lpstr>Assignments...</vt:lpstr>
      <vt:lpstr>Next time…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Skills English</dc:title>
  <dc:creator>Sophie Rennie</dc:creator>
  <cp:lastModifiedBy>GAVIN JONES</cp:lastModifiedBy>
  <cp:revision>429</cp:revision>
  <dcterms:created xsi:type="dcterms:W3CDTF">2021-09-16T12:32:20Z</dcterms:created>
  <dcterms:modified xsi:type="dcterms:W3CDTF">2022-11-04T14:38:16Z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0x010100D700FAD1F0456B4A93FB2D3CDECBBB4E</vt:lpwstr>
  </property>
</Properties>
</file>