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9"/>
  </p:notesMasterIdLst>
  <p:sldIdLst>
    <p:sldId id="257" r:id="rId5"/>
    <p:sldId id="954" r:id="rId6"/>
    <p:sldId id="392" r:id="rId7"/>
    <p:sldId id="955" r:id="rId8"/>
    <p:sldId id="949" r:id="rId9"/>
    <p:sldId id="957" r:id="rId10"/>
    <p:sldId id="958" r:id="rId11"/>
    <p:sldId id="959" r:id="rId12"/>
    <p:sldId id="960" r:id="rId13"/>
    <p:sldId id="961" r:id="rId14"/>
    <p:sldId id="962" r:id="rId15"/>
    <p:sldId id="963" r:id="rId16"/>
    <p:sldId id="965" r:id="rId17"/>
    <p:sldId id="952" r:id="rId18"/>
    <p:sldId id="947" r:id="rId19"/>
    <p:sldId id="966" r:id="rId20"/>
    <p:sldId id="968" r:id="rId21"/>
    <p:sldId id="964" r:id="rId22"/>
    <p:sldId id="946" r:id="rId23"/>
    <p:sldId id="945" r:id="rId24"/>
    <p:sldId id="953" r:id="rId25"/>
    <p:sldId id="321" r:id="rId26"/>
    <p:sldId id="498" r:id="rId27"/>
    <p:sldId id="49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10FA5A-D558-43CD-9C55-631AE47A7E57}">
          <p14:sldIdLst>
            <p14:sldId id="257"/>
            <p14:sldId id="954"/>
            <p14:sldId id="392"/>
            <p14:sldId id="955"/>
            <p14:sldId id="949"/>
            <p14:sldId id="957"/>
            <p14:sldId id="958"/>
            <p14:sldId id="959"/>
            <p14:sldId id="960"/>
            <p14:sldId id="961"/>
            <p14:sldId id="962"/>
            <p14:sldId id="963"/>
            <p14:sldId id="965"/>
            <p14:sldId id="952"/>
            <p14:sldId id="947"/>
            <p14:sldId id="966"/>
            <p14:sldId id="968"/>
            <p14:sldId id="964"/>
            <p14:sldId id="946"/>
            <p14:sldId id="945"/>
            <p14:sldId id="953"/>
            <p14:sldId id="321"/>
            <p14:sldId id="498"/>
            <p14:sldId id="4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27827-0E63-492D-89A9-5813F0572275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715BE-6E62-4C30-B70B-00BB489D1E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522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C2B4A13-0632-456F-A66A-2D0CDB9D3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3E448-040E-43C5-9210-1C0077075B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9070" y="4550423"/>
            <a:ext cx="2179782" cy="715221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lnSpc>
                <a:spcPct val="102000"/>
              </a:lnSpc>
              <a:spcAft>
                <a:spcPts val="600"/>
              </a:spcAft>
            </a:pPr>
            <a:endParaRPr lang="en-GB" sz="1800" dirty="0"/>
          </a:p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Week 8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568A552-34C4-41D2-A36B-9E86EC569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1730653" y="-921117"/>
            <a:ext cx="1756584" cy="4408488"/>
          </a:xfrm>
          <a:custGeom>
            <a:avLst/>
            <a:gdLst>
              <a:gd name="connsiteX0" fmla="*/ 1756584 w 1756584"/>
              <a:gd name="connsiteY0" fmla="*/ 4408488 h 4408488"/>
              <a:gd name="connsiteX1" fmla="*/ 1756584 w 1756584"/>
              <a:gd name="connsiteY1" fmla="*/ 0 h 4408488"/>
              <a:gd name="connsiteX2" fmla="*/ 1350810 w 1756584"/>
              <a:gd name="connsiteY2" fmla="*/ 0 h 4408488"/>
              <a:gd name="connsiteX3" fmla="*/ 1350810 w 1756584"/>
              <a:gd name="connsiteY3" fmla="*/ 4024068 h 4408488"/>
              <a:gd name="connsiteX4" fmla="*/ 0 w 1756584"/>
              <a:gd name="connsiteY4" fmla="*/ 4023445 h 4408488"/>
              <a:gd name="connsiteX5" fmla="*/ 0 w 1756584"/>
              <a:gd name="connsiteY5" fmla="*/ 440848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584" h="4408488">
                <a:moveTo>
                  <a:pt x="1756584" y="4408488"/>
                </a:moveTo>
                <a:lnTo>
                  <a:pt x="1756584" y="0"/>
                </a:lnTo>
                <a:lnTo>
                  <a:pt x="1350810" y="0"/>
                </a:lnTo>
                <a:lnTo>
                  <a:pt x="1350810" y="4024068"/>
                </a:lnTo>
                <a:lnTo>
                  <a:pt x="0" y="4023445"/>
                </a:lnTo>
                <a:lnTo>
                  <a:pt x="0" y="4408488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8BE655E-142C-41C9-895E-54D55EDDA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8673443" y="2182330"/>
            <a:ext cx="1755930" cy="4408488"/>
          </a:xfrm>
          <a:custGeom>
            <a:avLst/>
            <a:gdLst>
              <a:gd name="connsiteX0" fmla="*/ 0 w 1755930"/>
              <a:gd name="connsiteY0" fmla="*/ 4023420 h 4408488"/>
              <a:gd name="connsiteX1" fmla="*/ 1 w 1755930"/>
              <a:gd name="connsiteY1" fmla="*/ 4408488 h 4408488"/>
              <a:gd name="connsiteX2" fmla="*/ 1755930 w 1755930"/>
              <a:gd name="connsiteY2" fmla="*/ 4408488 h 4408488"/>
              <a:gd name="connsiteX3" fmla="*/ 1755930 w 1755930"/>
              <a:gd name="connsiteY3" fmla="*/ 0 h 4408488"/>
              <a:gd name="connsiteX4" fmla="*/ 1350156 w 1755930"/>
              <a:gd name="connsiteY4" fmla="*/ 0 h 4408488"/>
              <a:gd name="connsiteX5" fmla="*/ 1350156 w 1755930"/>
              <a:gd name="connsiteY5" fmla="*/ 402362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930" h="4408488">
                <a:moveTo>
                  <a:pt x="0" y="4023420"/>
                </a:moveTo>
                <a:lnTo>
                  <a:pt x="1" y="4408488"/>
                </a:lnTo>
                <a:lnTo>
                  <a:pt x="1755930" y="4408488"/>
                </a:lnTo>
                <a:lnTo>
                  <a:pt x="1755930" y="0"/>
                </a:lnTo>
                <a:lnTo>
                  <a:pt x="1350156" y="0"/>
                </a:lnTo>
                <a:lnTo>
                  <a:pt x="1350156" y="4023628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EA69EF-BD4F-4B48-AE15-4B059F874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006" y="1086142"/>
            <a:ext cx="9969910" cy="3465385"/>
          </a:xfrm>
        </p:spPr>
        <p:txBody>
          <a:bodyPr anchor="ctr">
            <a:normAutofit/>
          </a:bodyPr>
          <a:lstStyle/>
          <a:p>
            <a:r>
              <a:rPr lang="en-GB" sz="6600" dirty="0">
                <a:latin typeface="Arial" panose="020B0604020202020204" pitchFamily="34" charset="0"/>
                <a:cs typeface="Arial" panose="020B0604020202020204" pitchFamily="34" charset="0"/>
              </a:rPr>
              <a:t>Functional Skills English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8CC593-9FF4-46EF-81AE-2D26922F1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10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58540C-CC78-209D-0F26-56FC2FA41CAC}"/>
              </a:ext>
            </a:extLst>
          </p:cNvPr>
          <p:cNvSpPr/>
          <p:nvPr/>
        </p:nvSpPr>
        <p:spPr>
          <a:xfrm>
            <a:off x="3695070" y="938643"/>
            <a:ext cx="4317168" cy="7644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texts are about a measles outbreak in a day nursery</a:t>
            </a:r>
          </a:p>
        </p:txBody>
      </p:sp>
      <p:sp>
        <p:nvSpPr>
          <p:cNvPr id="9" name="Rectangle: Single Corner Snipped 8">
            <a:extLst>
              <a:ext uri="{FF2B5EF4-FFF2-40B4-BE49-F238E27FC236}">
                <a16:creationId xmlns:a16="http://schemas.microsoft.com/office/drawing/2014/main" id="{4EB18F95-A255-4C90-A37C-91F27E258771}"/>
              </a:ext>
            </a:extLst>
          </p:cNvPr>
          <p:cNvSpPr/>
          <p:nvPr/>
        </p:nvSpPr>
        <p:spPr>
          <a:xfrm>
            <a:off x="209862" y="119921"/>
            <a:ext cx="2038662" cy="1184223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A</a:t>
            </a:r>
          </a:p>
        </p:txBody>
      </p:sp>
      <p:sp>
        <p:nvSpPr>
          <p:cNvPr id="10" name="Rectangle: Single Corner Snipped 9">
            <a:extLst>
              <a:ext uri="{FF2B5EF4-FFF2-40B4-BE49-F238E27FC236}">
                <a16:creationId xmlns:a16="http://schemas.microsoft.com/office/drawing/2014/main" id="{EB831405-F802-6F13-576D-91836B38C71C}"/>
              </a:ext>
            </a:extLst>
          </p:cNvPr>
          <p:cNvSpPr/>
          <p:nvPr/>
        </p:nvSpPr>
        <p:spPr>
          <a:xfrm>
            <a:off x="9778584" y="119921"/>
            <a:ext cx="2203554" cy="1289154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B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813DCD2-D97E-9F9F-71C6-5B40668C3BFF}"/>
              </a:ext>
            </a:extLst>
          </p:cNvPr>
          <p:cNvSpPr/>
          <p:nvPr/>
        </p:nvSpPr>
        <p:spPr>
          <a:xfrm>
            <a:off x="3695071" y="2357635"/>
            <a:ext cx="4317167" cy="7644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texts say there has been a positive response to outbreaks in the past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CA08B97-16FB-FB1F-F5D7-AB66591507FE}"/>
              </a:ext>
            </a:extLst>
          </p:cNvPr>
          <p:cNvSpPr/>
          <p:nvPr/>
        </p:nvSpPr>
        <p:spPr>
          <a:xfrm>
            <a:off x="3695073" y="3776478"/>
            <a:ext cx="4317167" cy="7644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texts written from a personal/insider </a:t>
            </a:r>
            <a:r>
              <a:rPr lang="en-GB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of view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FF10198-915D-A625-AC3D-975A0FFCFA6E}"/>
              </a:ext>
            </a:extLst>
          </p:cNvPr>
          <p:cNvSpPr/>
          <p:nvPr/>
        </p:nvSpPr>
        <p:spPr>
          <a:xfrm>
            <a:off x="3695071" y="5197737"/>
            <a:ext cx="4317169" cy="7644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texts use </a:t>
            </a:r>
            <a:r>
              <a:rPr lang="en-GB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emotive language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F58BCBC-226B-E29D-BE6C-7314BC849732}"/>
              </a:ext>
            </a:extLst>
          </p:cNvPr>
          <p:cNvSpPr/>
          <p:nvPr/>
        </p:nvSpPr>
        <p:spPr>
          <a:xfrm>
            <a:off x="784485" y="1714499"/>
            <a:ext cx="1958715" cy="7644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Letter/email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B3710EC-1AB0-E299-9EEB-3080206D73B4}"/>
              </a:ext>
            </a:extLst>
          </p:cNvPr>
          <p:cNvSpPr/>
          <p:nvPr/>
        </p:nvSpPr>
        <p:spPr>
          <a:xfrm>
            <a:off x="9498768" y="1733238"/>
            <a:ext cx="1908747" cy="745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Newspaper article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EE5632D-C92C-9585-D636-2983B7BCDF00}"/>
              </a:ext>
            </a:extLst>
          </p:cNvPr>
          <p:cNvSpPr/>
          <p:nvPr/>
        </p:nvSpPr>
        <p:spPr>
          <a:xfrm>
            <a:off x="784485" y="2864991"/>
            <a:ext cx="1958715" cy="7644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address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5C6614-BA62-9F08-DC72-BAE80BD63E33}"/>
              </a:ext>
            </a:extLst>
          </p:cNvPr>
          <p:cNvSpPr/>
          <p:nvPr/>
        </p:nvSpPr>
        <p:spPr>
          <a:xfrm>
            <a:off x="9498767" y="2749254"/>
            <a:ext cx="1908747" cy="745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direct address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9A5FFD7-5AE9-AFDD-CCCF-4381791C37ED}"/>
              </a:ext>
            </a:extLst>
          </p:cNvPr>
          <p:cNvSpPr/>
          <p:nvPr/>
        </p:nvSpPr>
        <p:spPr>
          <a:xfrm>
            <a:off x="8978653" y="4720397"/>
            <a:ext cx="2948974" cy="168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features:</a:t>
            </a:r>
          </a:p>
          <a:p>
            <a:pPr algn="ctr"/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Columns</a:t>
            </a:r>
          </a:p>
          <a:p>
            <a:pPr algn="ctr"/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</a:p>
          <a:p>
            <a:pPr algn="ctr"/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Heading</a:t>
            </a:r>
          </a:p>
          <a:p>
            <a:pPr algn="ctr"/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subheading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C4DA2B1-F946-D4F1-A887-A237BC99C689}"/>
              </a:ext>
            </a:extLst>
          </p:cNvPr>
          <p:cNvSpPr/>
          <p:nvPr/>
        </p:nvSpPr>
        <p:spPr>
          <a:xfrm>
            <a:off x="802084" y="5025821"/>
            <a:ext cx="1958715" cy="745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Paragraphs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77875E3-F995-41CA-F43F-D9137F22F47E}"/>
              </a:ext>
            </a:extLst>
          </p:cNvPr>
          <p:cNvSpPr/>
          <p:nvPr/>
        </p:nvSpPr>
        <p:spPr>
          <a:xfrm>
            <a:off x="802085" y="3955898"/>
            <a:ext cx="1958715" cy="7644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Opinion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91CA40E-39CA-5A83-E4DC-3BAC47D4A7DA}"/>
              </a:ext>
            </a:extLst>
          </p:cNvPr>
          <p:cNvSpPr/>
          <p:nvPr/>
        </p:nvSpPr>
        <p:spPr>
          <a:xfrm>
            <a:off x="9473782" y="3765270"/>
            <a:ext cx="1958715" cy="7644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Facts</a:t>
            </a:r>
          </a:p>
        </p:txBody>
      </p:sp>
    </p:spTree>
    <p:extLst>
      <p:ext uri="{BB962C8B-B14F-4D97-AF65-F5344CB8AC3E}">
        <p14:creationId xmlns:p14="http://schemas.microsoft.com/office/powerpoint/2010/main" val="358837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7EA7D5-D4DD-97D1-0E69-17414D2ED3A4}"/>
              </a:ext>
            </a:extLst>
          </p:cNvPr>
          <p:cNvSpPr txBox="1"/>
          <p:nvPr/>
        </p:nvSpPr>
        <p:spPr>
          <a:xfrm>
            <a:off x="4444357" y="460488"/>
            <a:ext cx="4367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Plan your ideas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9D56B5-B96D-3B59-B737-93092FAB5608}"/>
              </a:ext>
            </a:extLst>
          </p:cNvPr>
          <p:cNvSpPr/>
          <p:nvPr/>
        </p:nvSpPr>
        <p:spPr>
          <a:xfrm>
            <a:off x="1237673" y="1229928"/>
            <a:ext cx="9984509" cy="435807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Jot down your ideas/points.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Spider diagrams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 points 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ideal for recording your thoughts.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the </a:t>
            </a: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links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three texts (e.g. their </a:t>
            </a: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discuss</a:t>
            </a: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texts 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‘Text A, Text B and Text C’).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F12518-F8AD-A543-BCCE-228B9C816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916" y="337014"/>
            <a:ext cx="280035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7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2F99113-6EA0-B77D-61A8-0AA39DDB68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070152"/>
              </p:ext>
            </p:extLst>
          </p:nvPr>
        </p:nvGraphicFramePr>
        <p:xfrm>
          <a:off x="1958108" y="1831734"/>
          <a:ext cx="9882910" cy="4254272"/>
        </p:xfrm>
        <a:graphic>
          <a:graphicData uri="http://schemas.openxmlformats.org/drawingml/2006/table">
            <a:tbl>
              <a:tblPr/>
              <a:tblGrid>
                <a:gridCol w="4941455">
                  <a:extLst>
                    <a:ext uri="{9D8B030D-6E8A-4147-A177-3AD203B41FA5}">
                      <a16:colId xmlns:a16="http://schemas.microsoft.com/office/drawing/2014/main" val="2517312926"/>
                    </a:ext>
                  </a:extLst>
                </a:gridCol>
                <a:gridCol w="4941455">
                  <a:extLst>
                    <a:ext uri="{9D8B030D-6E8A-4147-A177-3AD203B41FA5}">
                      <a16:colId xmlns:a16="http://schemas.microsoft.com/office/drawing/2014/main" val="3329589421"/>
                    </a:ext>
                  </a:extLst>
                </a:gridCol>
              </a:tblGrid>
              <a:tr h="688347">
                <a:tc>
                  <a:txBody>
                    <a:bodyPr/>
                    <a:lstStyle/>
                    <a:p>
                      <a:pPr algn="l"/>
                      <a:r>
                        <a:rPr lang="en-GB" sz="2400" b="1" u="sng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Similarities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u="sng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Differences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376740"/>
                  </a:ext>
                </a:extLst>
              </a:tr>
              <a:tr h="688347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Similarly,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contrast,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422923"/>
                  </a:ext>
                </a:extLst>
              </a:tr>
              <a:tr h="812537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Equally,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However,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184244"/>
                  </a:ext>
                </a:extLst>
              </a:tr>
              <a:tr h="688347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the same way as…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the other hand,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34044"/>
                  </a:ext>
                </a:extLst>
              </a:tr>
              <a:tr h="688347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Just as... so does....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Alternatively,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363375"/>
                  </a:ext>
                </a:extLst>
              </a:tr>
              <a:tr h="688347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Both Text A and Text B…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a different way…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23505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798FB84-F86F-43E8-B1C1-0C76A5D6E253}"/>
              </a:ext>
            </a:extLst>
          </p:cNvPr>
          <p:cNvSpPr txBox="1"/>
          <p:nvPr/>
        </p:nvSpPr>
        <p:spPr>
          <a:xfrm>
            <a:off x="914401" y="175322"/>
            <a:ext cx="80197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Key phrases help to compare texts…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B61A91-4ACA-A3FC-4E15-5AE0F4569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194" y="250584"/>
            <a:ext cx="28860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79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3AB75-BEF1-C342-2863-D39D826E1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1891291"/>
          </a:xfrm>
        </p:spPr>
        <p:txBody>
          <a:bodyPr>
            <a:normAutofit/>
          </a:bodyPr>
          <a:lstStyle/>
          <a:p>
            <a:pPr algn="l"/>
            <a:r>
              <a:rPr lang="en-GB" sz="6600" dirty="0">
                <a:latin typeface="Arial" panose="020B0604020202020204" pitchFamily="34" charset="0"/>
                <a:cs typeface="Arial" panose="020B0604020202020204" pitchFamily="34" charset="0"/>
              </a:rPr>
              <a:t>Extending vocabulary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967C94-B6FF-D3A8-296D-B88D6D0F0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686" y="1681843"/>
            <a:ext cx="4088265" cy="38747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EAABAA-C713-C09F-ED63-6A8C8760DA7E}"/>
              </a:ext>
            </a:extLst>
          </p:cNvPr>
          <p:cNvSpPr txBox="1"/>
          <p:nvPr/>
        </p:nvSpPr>
        <p:spPr>
          <a:xfrm>
            <a:off x="569626" y="3619241"/>
            <a:ext cx="57712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Words are, in my-not-so-humble opinion, our most inexhaustible source of magic”.</a:t>
            </a:r>
          </a:p>
          <a:p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(J.K. Rowling's character Dumbledore in Harry Potter and the Deathly Hollows).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2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51687-21E7-4CDB-A61B-7EF9DEC37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03157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Ways to improve vocabulary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01563D-CDE5-4E9B-A5B6-DC8476961D02}"/>
              </a:ext>
            </a:extLst>
          </p:cNvPr>
          <p:cNvSpPr txBox="1"/>
          <p:nvPr/>
        </p:nvSpPr>
        <p:spPr>
          <a:xfrm>
            <a:off x="1103747" y="1616969"/>
            <a:ext cx="10377054" cy="4832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Expose yourself to new words.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as much as you can.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Books, articles, magazines and newspapers.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Watch TV with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subtitles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or listen to the radio.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Use the dictionary &amp; thesaurus (plenty online).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Practice new words by playing word games with family/friends.</a:t>
            </a:r>
          </a:p>
        </p:txBody>
      </p:sp>
    </p:spTree>
    <p:extLst>
      <p:ext uri="{BB962C8B-B14F-4D97-AF65-F5344CB8AC3E}">
        <p14:creationId xmlns:p14="http://schemas.microsoft.com/office/powerpoint/2010/main" val="51329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354AE-5AD4-4D09-B73D-F70B6F2BC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Think of an alternative and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more interesting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word for: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0F193-B3A2-4A1F-AB34-46FF65FFF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069830"/>
          </a:xfrm>
        </p:spPr>
        <p:txBody>
          <a:bodyPr>
            <a:normAutofit lnSpcReduction="10000"/>
          </a:bodyPr>
          <a:lstStyle/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Nice     </a:t>
            </a:r>
          </a:p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Happy</a:t>
            </a:r>
          </a:p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Cold</a:t>
            </a:r>
          </a:p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Hot </a:t>
            </a:r>
          </a:p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Unhappy</a:t>
            </a:r>
          </a:p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Keep</a:t>
            </a:r>
          </a:p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Beautiful</a:t>
            </a:r>
          </a:p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E3DA6B-8F88-7817-C97B-CA872576F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432" y="2175294"/>
            <a:ext cx="4936596" cy="406982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614B3E-4B50-11FC-93AD-A3F4B7ACDD1C}"/>
              </a:ext>
            </a:extLst>
          </p:cNvPr>
          <p:cNvSpPr/>
          <p:nvPr/>
        </p:nvSpPr>
        <p:spPr>
          <a:xfrm>
            <a:off x="3597639" y="2286000"/>
            <a:ext cx="1967931" cy="397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Awesome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664A1BD-D148-F253-D380-F6A71DAE1C8F}"/>
              </a:ext>
            </a:extLst>
          </p:cNvPr>
          <p:cNvSpPr/>
          <p:nvPr/>
        </p:nvSpPr>
        <p:spPr>
          <a:xfrm>
            <a:off x="3597639" y="2777552"/>
            <a:ext cx="1967931" cy="397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FF00"/>
                </a:solidFill>
              </a:rPr>
              <a:t>Euphoric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3DA954F-E975-179C-DB96-DF32646D632D}"/>
              </a:ext>
            </a:extLst>
          </p:cNvPr>
          <p:cNvSpPr/>
          <p:nvPr/>
        </p:nvSpPr>
        <p:spPr>
          <a:xfrm>
            <a:off x="3597638" y="3289091"/>
            <a:ext cx="1967931" cy="397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FF00"/>
                </a:solidFill>
              </a:rPr>
              <a:t>Freezing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2588ED8-440F-F659-CBAB-2556607654CA}"/>
              </a:ext>
            </a:extLst>
          </p:cNvPr>
          <p:cNvSpPr/>
          <p:nvPr/>
        </p:nvSpPr>
        <p:spPr>
          <a:xfrm>
            <a:off x="3597638" y="3780643"/>
            <a:ext cx="1967931" cy="397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FF00"/>
                </a:solidFill>
              </a:rPr>
              <a:t>Scorching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D6074BE-13FF-9E76-730A-B6DFBB6210AB}"/>
              </a:ext>
            </a:extLst>
          </p:cNvPr>
          <p:cNvSpPr/>
          <p:nvPr/>
        </p:nvSpPr>
        <p:spPr>
          <a:xfrm>
            <a:off x="3597637" y="4292182"/>
            <a:ext cx="1967931" cy="397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FF00"/>
                </a:solidFill>
              </a:rPr>
              <a:t>Sorrowful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BA26FE2-505B-713E-E6F8-B3CD96353A99}"/>
              </a:ext>
            </a:extLst>
          </p:cNvPr>
          <p:cNvSpPr/>
          <p:nvPr/>
        </p:nvSpPr>
        <p:spPr>
          <a:xfrm>
            <a:off x="3597637" y="4783734"/>
            <a:ext cx="1967931" cy="397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FF00"/>
                </a:solidFill>
              </a:rPr>
              <a:t>Retain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03315A5-7024-12A4-CAFB-2452EAD170D2}"/>
              </a:ext>
            </a:extLst>
          </p:cNvPr>
          <p:cNvSpPr/>
          <p:nvPr/>
        </p:nvSpPr>
        <p:spPr>
          <a:xfrm>
            <a:off x="3597637" y="5275286"/>
            <a:ext cx="1967931" cy="397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FF00"/>
                </a:solidFill>
              </a:rPr>
              <a:t>Gorgeous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074E349-23DB-79FC-F24B-9A0FED90F85B}"/>
              </a:ext>
            </a:extLst>
          </p:cNvPr>
          <p:cNvSpPr/>
          <p:nvPr/>
        </p:nvSpPr>
        <p:spPr>
          <a:xfrm>
            <a:off x="3597637" y="5786825"/>
            <a:ext cx="1967931" cy="397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FF00"/>
                </a:solidFill>
              </a:rPr>
              <a:t>Protected</a:t>
            </a:r>
          </a:p>
        </p:txBody>
      </p:sp>
    </p:spTree>
    <p:extLst>
      <p:ext uri="{BB962C8B-B14F-4D97-AF65-F5344CB8AC3E}">
        <p14:creationId xmlns:p14="http://schemas.microsoft.com/office/powerpoint/2010/main" val="97300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2AB88-85BA-D228-A51F-99FC5963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337" y="447096"/>
            <a:ext cx="3855720" cy="1202377"/>
          </a:xfrm>
        </p:spPr>
        <p:txBody>
          <a:bodyPr>
            <a:normAutofit fontScale="90000"/>
          </a:bodyPr>
          <a:lstStyle/>
          <a:p>
            <a:r>
              <a:rPr lang="en-GB" sz="4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 Builder Tasks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3E682-1540-BB19-B0E4-FD39E93067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8758" y="2018805"/>
            <a:ext cx="4919024" cy="4405746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 used in our language are sometimes borrowed from foreign countries (France, Italy and Greece).</a:t>
            </a:r>
          </a:p>
          <a:p>
            <a:r>
              <a:rPr lang="en-GB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at the words opposite &amp; choose the correct meaning.</a:t>
            </a:r>
          </a:p>
          <a:p>
            <a:r>
              <a:rPr lang="en-GB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go through the answers together.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5C6741-4819-72F8-7F88-25F1B0FDF3D0}"/>
              </a:ext>
            </a:extLst>
          </p:cNvPr>
          <p:cNvSpPr txBox="1"/>
          <p:nvPr/>
        </p:nvSpPr>
        <p:spPr>
          <a:xfrm>
            <a:off x="5783284" y="427512"/>
            <a:ext cx="609995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Ad hoc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For a particular purpose?</a:t>
            </a:r>
          </a:p>
          <a:p>
            <a:pPr marL="457200" indent="-457200"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Very occasionally?</a:t>
            </a:r>
          </a:p>
          <a:p>
            <a:pPr marL="457200" indent="-457200"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last minute event?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Alfresco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famous New York salad?</a:t>
            </a:r>
          </a:p>
          <a:p>
            <a:pPr marL="457200" indent="-457200"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refreshing wine-based drink?</a:t>
            </a:r>
          </a:p>
          <a:p>
            <a:pPr marL="457200" indent="-457200"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 the open air?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Blasé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glaze on porcelain?</a:t>
            </a:r>
          </a:p>
          <a:p>
            <a:pPr marL="457200" indent="-457200"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Indifferent or bored?</a:t>
            </a:r>
          </a:p>
          <a:p>
            <a:pPr marL="457200" indent="-457200"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large bonfire? </a:t>
            </a:r>
          </a:p>
          <a:p>
            <a:pPr marL="457200" indent="-457200">
              <a:buAutoNum type="alphaLcParenR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B62063-6228-16E7-CF3D-F734B839CA40}"/>
              </a:ext>
            </a:extLst>
          </p:cNvPr>
          <p:cNvSpPr txBox="1"/>
          <p:nvPr/>
        </p:nvSpPr>
        <p:spPr>
          <a:xfrm>
            <a:off x="9211954" y="1048284"/>
            <a:ext cx="1153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C6F39F-E81F-9AB0-D262-804920D848B8}"/>
              </a:ext>
            </a:extLst>
          </p:cNvPr>
          <p:cNvSpPr txBox="1"/>
          <p:nvPr/>
        </p:nvSpPr>
        <p:spPr>
          <a:xfrm>
            <a:off x="8833263" y="3520536"/>
            <a:ext cx="1033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48BE72-7543-1023-57E4-604CC7CB3AA6}"/>
              </a:ext>
            </a:extLst>
          </p:cNvPr>
          <p:cNvSpPr txBox="1"/>
          <p:nvPr/>
        </p:nvSpPr>
        <p:spPr>
          <a:xfrm>
            <a:off x="8863446" y="5022267"/>
            <a:ext cx="109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</a:p>
        </p:txBody>
      </p:sp>
    </p:spTree>
    <p:extLst>
      <p:ext uri="{BB962C8B-B14F-4D97-AF65-F5344CB8AC3E}">
        <p14:creationId xmlns:p14="http://schemas.microsoft.com/office/powerpoint/2010/main" val="231585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D50761-73D1-A9F2-D890-2A261EF0795D}"/>
              </a:ext>
            </a:extLst>
          </p:cNvPr>
          <p:cNvSpPr txBox="1"/>
          <p:nvPr/>
        </p:nvSpPr>
        <p:spPr>
          <a:xfrm>
            <a:off x="1187532" y="366623"/>
            <a:ext cx="1144385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ts val="1000"/>
              <a:tabLst>
                <a:tab pos="365125" algn="l"/>
              </a:tabLst>
            </a:pPr>
            <a:endParaRPr lang="en-US" sz="2400" spc="-5" dirty="0">
              <a:effectLst/>
              <a:latin typeface="Arial" panose="020B0604020202020204" pitchFamily="34" charset="0"/>
              <a:ea typeface="Comic Sans MS" panose="030F0702030302020204" pitchFamily="66" charset="0"/>
              <a:cs typeface="Arial" panose="020B0604020202020204" pitchFamily="34" charset="0"/>
            </a:endParaRPr>
          </a:p>
          <a:p>
            <a:pPr marL="140335">
              <a:spcBef>
                <a:spcPts val="5"/>
              </a:spcBef>
              <a:spcAft>
                <a:spcPts val="0"/>
              </a:spcAft>
              <a:tabLst>
                <a:tab pos="2846070" algn="l"/>
              </a:tabLst>
            </a:pPr>
            <a:endParaRPr lang="en-US" sz="2000" dirty="0">
              <a:latin typeface="Arial" panose="020B0604020202020204" pitchFamily="34" charset="0"/>
              <a:ea typeface="Comic Sans MS" panose="030F0702030302020204" pitchFamily="66" charset="0"/>
              <a:cs typeface="Arial" panose="020B0604020202020204" pitchFamily="34" charset="0"/>
            </a:endParaRPr>
          </a:p>
          <a:p>
            <a:pPr marL="140335">
              <a:spcBef>
                <a:spcPts val="5"/>
              </a:spcBef>
              <a:spcAft>
                <a:spcPts val="0"/>
              </a:spcAft>
              <a:tabLst>
                <a:tab pos="2846070" algn="l"/>
              </a:tabLst>
            </a:pPr>
            <a:endParaRPr lang="en-US" sz="2000" dirty="0">
              <a:latin typeface="Arial" panose="020B0604020202020204" pitchFamily="34" charset="0"/>
              <a:ea typeface="Comic Sans MS" panose="030F0702030302020204" pitchFamily="66" charset="0"/>
              <a:cs typeface="Arial" panose="020B0604020202020204" pitchFamily="34" charset="0"/>
            </a:endParaRPr>
          </a:p>
          <a:p>
            <a:pPr marL="140335">
              <a:spcBef>
                <a:spcPts val="5"/>
              </a:spcBef>
              <a:spcAft>
                <a:spcPts val="0"/>
              </a:spcAft>
              <a:tabLst>
                <a:tab pos="2846070" algn="l"/>
              </a:tabLst>
            </a:pPr>
            <a:endParaRPr lang="en-US" sz="2000" dirty="0">
              <a:latin typeface="Arial" panose="020B0604020202020204" pitchFamily="34" charset="0"/>
              <a:ea typeface="Comic Sans MS" panose="030F0702030302020204" pitchFamily="66" charset="0"/>
              <a:cs typeface="Arial" panose="020B0604020202020204" pitchFamily="34" charset="0"/>
            </a:endParaRPr>
          </a:p>
          <a:p>
            <a:pPr marL="140335">
              <a:spcBef>
                <a:spcPts val="5"/>
              </a:spcBef>
              <a:spcAft>
                <a:spcPts val="0"/>
              </a:spcAft>
              <a:tabLst>
                <a:tab pos="2846070" algn="l"/>
              </a:tabLst>
            </a:pPr>
            <a:endParaRPr lang="en-US" sz="2000" dirty="0">
              <a:latin typeface="Arial" panose="020B0604020202020204" pitchFamily="34" charset="0"/>
              <a:ea typeface="Comic Sans MS" panose="030F0702030302020204" pitchFamily="66" charset="0"/>
              <a:cs typeface="Arial" panose="020B0604020202020204" pitchFamily="34" charset="0"/>
            </a:endParaRPr>
          </a:p>
          <a:p>
            <a:pPr marL="140335">
              <a:spcBef>
                <a:spcPts val="5"/>
              </a:spcBef>
              <a:spcAft>
                <a:spcPts val="0"/>
              </a:spcAft>
              <a:tabLst>
                <a:tab pos="2846070" algn="l"/>
              </a:tabLst>
            </a:pPr>
            <a:endParaRPr lang="en-US" sz="2000" dirty="0">
              <a:latin typeface="Arial" panose="020B0604020202020204" pitchFamily="34" charset="0"/>
              <a:ea typeface="Comic Sans MS" panose="030F0702030302020204" pitchFamily="66" charset="0"/>
              <a:cs typeface="Arial" panose="020B0604020202020204" pitchFamily="34" charset="0"/>
            </a:endParaRPr>
          </a:p>
          <a:p>
            <a:pPr marL="140335">
              <a:spcBef>
                <a:spcPts val="5"/>
              </a:spcBef>
              <a:spcAft>
                <a:spcPts val="0"/>
              </a:spcAft>
              <a:tabLst>
                <a:tab pos="2846070" algn="l"/>
              </a:tabLst>
            </a:pPr>
            <a:endParaRPr lang="en-US" sz="2000" dirty="0">
              <a:latin typeface="Arial" panose="020B0604020202020204" pitchFamily="34" charset="0"/>
              <a:ea typeface="Comic Sans MS" panose="030F0702030302020204" pitchFamily="66" charset="0"/>
              <a:cs typeface="Arial" panose="020B0604020202020204" pitchFamily="34" charset="0"/>
            </a:endParaRPr>
          </a:p>
          <a:p>
            <a:pPr marL="140335">
              <a:spcBef>
                <a:spcPts val="5"/>
              </a:spcBef>
              <a:spcAft>
                <a:spcPts val="0"/>
              </a:spcAft>
              <a:tabLst>
                <a:tab pos="2846070" algn="l"/>
              </a:tabLst>
            </a:pPr>
            <a:endParaRPr lang="en-US" sz="2000" dirty="0">
              <a:latin typeface="Arial" panose="020B0604020202020204" pitchFamily="34" charset="0"/>
              <a:ea typeface="Comic Sans MS" panose="030F0702030302020204" pitchFamily="66" charset="0"/>
              <a:cs typeface="Arial" panose="020B0604020202020204" pitchFamily="34" charset="0"/>
            </a:endParaRPr>
          </a:p>
          <a:p>
            <a:pPr marL="140335">
              <a:spcBef>
                <a:spcPts val="5"/>
              </a:spcBef>
              <a:spcAft>
                <a:spcPts val="0"/>
              </a:spcAft>
              <a:tabLst>
                <a:tab pos="2846070" algn="l"/>
              </a:tabLst>
            </a:pPr>
            <a:endParaRPr lang="en-US" sz="2000" dirty="0">
              <a:latin typeface="Arial" panose="020B0604020202020204" pitchFamily="34" charset="0"/>
              <a:ea typeface="Comic Sans MS" panose="030F0702030302020204" pitchFamily="66" charset="0"/>
              <a:cs typeface="Arial" panose="020B0604020202020204" pitchFamily="34" charset="0"/>
            </a:endParaRPr>
          </a:p>
          <a:p>
            <a:pPr marL="140335">
              <a:spcBef>
                <a:spcPts val="5"/>
              </a:spcBef>
              <a:spcAft>
                <a:spcPts val="0"/>
              </a:spcAft>
              <a:tabLst>
                <a:tab pos="2846070" algn="l"/>
              </a:tabLst>
            </a:pPr>
            <a:endParaRPr lang="en-US" sz="2000" dirty="0">
              <a:latin typeface="Arial" panose="020B0604020202020204" pitchFamily="34" charset="0"/>
              <a:ea typeface="Comic Sans MS" panose="030F0702030302020204" pitchFamily="66" charset="0"/>
              <a:cs typeface="Arial" panose="020B0604020202020204" pitchFamily="34" charset="0"/>
            </a:endParaRPr>
          </a:p>
          <a:p>
            <a:pPr marL="140335">
              <a:spcBef>
                <a:spcPts val="5"/>
              </a:spcBef>
              <a:spcAft>
                <a:spcPts val="0"/>
              </a:spcAft>
              <a:tabLst>
                <a:tab pos="2846070" algn="l"/>
              </a:tabLst>
            </a:pPr>
            <a:endParaRPr lang="en-US" sz="2000" dirty="0">
              <a:latin typeface="Arial" panose="020B0604020202020204" pitchFamily="34" charset="0"/>
              <a:ea typeface="Comic Sans MS" panose="030F0702030302020204" pitchFamily="66" charset="0"/>
              <a:cs typeface="Arial" panose="020B0604020202020204" pitchFamily="34" charset="0"/>
            </a:endParaRPr>
          </a:p>
          <a:p>
            <a:pPr marL="140335">
              <a:spcBef>
                <a:spcPts val="5"/>
              </a:spcBef>
              <a:spcAft>
                <a:spcPts val="0"/>
              </a:spcAft>
              <a:tabLst>
                <a:tab pos="2846070" algn="l"/>
              </a:tabLst>
            </a:pPr>
            <a:endParaRPr lang="en-US" sz="2000" dirty="0">
              <a:latin typeface="Arial" panose="020B0604020202020204" pitchFamily="34" charset="0"/>
              <a:ea typeface="Comic Sans MS" panose="030F0702030302020204" pitchFamily="66" charset="0"/>
              <a:cs typeface="Arial" panose="020B0604020202020204" pitchFamily="34" charset="0"/>
            </a:endParaRPr>
          </a:p>
          <a:p>
            <a:pPr marL="140335">
              <a:spcBef>
                <a:spcPts val="5"/>
              </a:spcBef>
              <a:spcAft>
                <a:spcPts val="0"/>
              </a:spcAft>
              <a:tabLst>
                <a:tab pos="2846070" algn="l"/>
              </a:tabLst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ea typeface="Comic Sans MS" panose="030F0702030302020204" pitchFamily="66" charset="0"/>
              <a:cs typeface="Arial" panose="020B0604020202020204" pitchFamily="34" charset="0"/>
            </a:endParaRPr>
          </a:p>
          <a:p>
            <a:pPr marL="140335" lvl="0">
              <a:spcBef>
                <a:spcPts val="5"/>
              </a:spcBef>
              <a:tabLst>
                <a:tab pos="2846070" algn="l"/>
              </a:tabLst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ea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marL="140335" lvl="0">
              <a:spcBef>
                <a:spcPts val="5"/>
              </a:spcBef>
              <a:tabLst>
                <a:tab pos="2846070" algn="l"/>
              </a:tabLst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ea typeface="Comic Sans MS" panose="030F0702030302020204" pitchFamily="66" charset="0"/>
              <a:cs typeface="Arial" panose="020B0604020202020204" pitchFamily="34" charset="0"/>
            </a:endParaRPr>
          </a:p>
          <a:p>
            <a:pPr marL="140335" lvl="0">
              <a:spcBef>
                <a:spcPts val="5"/>
              </a:spcBef>
              <a:tabLst>
                <a:tab pos="2846070" algn="l"/>
              </a:tabLst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ea typeface="Comic Sans MS" panose="030F0702030302020204" pitchFamily="66" charset="0"/>
              <a:cs typeface="Arial" panose="020B0604020202020204" pitchFamily="34" charset="0"/>
            </a:endParaRPr>
          </a:p>
          <a:p>
            <a:pPr marL="483235" lvl="0" indent="-342900">
              <a:spcBef>
                <a:spcPts val="5"/>
              </a:spcBef>
              <a:buFont typeface="Wingdings" panose="05000000000000000000" pitchFamily="2" charset="2"/>
              <a:buChar char="Ø"/>
              <a:tabLst>
                <a:tab pos="2846070" algn="l"/>
              </a:tabLst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ea typeface="Comic Sans MS" panose="030F0702030302020204" pitchFamily="66" charset="0"/>
              <a:cs typeface="Arial" panose="020B0604020202020204" pitchFamily="34" charset="0"/>
            </a:endParaRPr>
          </a:p>
          <a:p>
            <a:pPr marL="140335" algn="ctr">
              <a:spcBef>
                <a:spcPts val="5"/>
              </a:spcBef>
              <a:spcAft>
                <a:spcPts val="0"/>
              </a:spcAft>
              <a:tabLst>
                <a:tab pos="2846070" algn="l"/>
              </a:tabLst>
            </a:pPr>
            <a:endParaRPr lang="en-US" sz="2400" dirty="0">
              <a:latin typeface="Arial" panose="020B0604020202020204" pitchFamily="34" charset="0"/>
              <a:ea typeface="Comic Sans MS" panose="030F0702030302020204" pitchFamily="66" charset="0"/>
              <a:cs typeface="Arial" panose="020B0604020202020204" pitchFamily="34" charset="0"/>
            </a:endParaRPr>
          </a:p>
          <a:p>
            <a:pPr marL="483235" indent="-342900">
              <a:spcBef>
                <a:spcPts val="5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846070" algn="l"/>
              </a:tabLst>
            </a:pPr>
            <a:endParaRPr lang="en-GB" sz="2400" dirty="0">
              <a:effectLst/>
              <a:latin typeface="Arial" panose="020B0604020202020204" pitchFamily="34" charset="0"/>
              <a:ea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AB6A4B2-8904-B249-3AA7-7B2902101BDC}"/>
              </a:ext>
            </a:extLst>
          </p:cNvPr>
          <p:cNvSpPr/>
          <p:nvPr/>
        </p:nvSpPr>
        <p:spPr>
          <a:xfrm>
            <a:off x="1021277" y="120287"/>
            <a:ext cx="10624458" cy="21716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omic Sans MS" panose="030F0702030302020204" pitchFamily="66" charset="0"/>
                <a:cs typeface="Arial" panose="020B0604020202020204" pitchFamily="34" charset="0"/>
              </a:rPr>
              <a:t>1.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omic Sans MS" panose="030F0702030302020204" pitchFamily="66" charset="0"/>
                <a:cs typeface="Arial" panose="020B0604020202020204" pitchFamily="34" charset="0"/>
              </a:rPr>
              <a:t>What 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omic Sans MS" panose="030F0702030302020204" pitchFamily="66" charset="0"/>
                <a:cs typeface="Arial" panose="020B0604020202020204" pitchFamily="34" charset="0"/>
              </a:rPr>
              <a:t>word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omic Sans MS" panose="030F0702030302020204" pitchFamily="66" charset="0"/>
                <a:cs typeface="Arial" panose="020B0604020202020204" pitchFamily="34" charset="0"/>
              </a:rPr>
              <a:t> could be used to replace “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omic Sans MS" panose="030F0702030302020204" pitchFamily="66" charset="0"/>
                <a:cs typeface="Arial" panose="020B0604020202020204" pitchFamily="34" charset="0"/>
              </a:rPr>
              <a:t>endeavours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omic Sans MS" panose="030F0702030302020204" pitchFamily="66" charset="0"/>
                <a:cs typeface="Arial" panose="020B0604020202020204" pitchFamily="34" charset="0"/>
              </a:rPr>
              <a:t>” in the following</a:t>
            </a:r>
            <a:r>
              <a:rPr kumimoji="0" lang="en-US" sz="1800" b="0" i="0" u="none" strike="noStrike" kern="1200" cap="none" spc="-8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omic Sans MS" panose="030F0702030302020204" pitchFamily="66" charset="0"/>
                <a:cs typeface="Arial" panose="020B0604020202020204" pitchFamily="34" charset="0"/>
              </a:rPr>
              <a:t>sentence?</a:t>
            </a:r>
            <a:r>
              <a:rPr kumimoji="0" lang="en-GB" sz="1800" b="0" i="0" u="none" strike="noStrike" kern="120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-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Comic Sans MS" panose="030F0702030302020204" pitchFamily="66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omic Sans MS" panose="030F0702030302020204" pitchFamily="66" charset="0"/>
                <a:cs typeface="Arial" panose="020B0604020202020204" pitchFamily="34" charset="0"/>
              </a:rPr>
              <a:t>George has made great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omic Sans MS" panose="030F0702030302020204" pitchFamily="66" charset="0"/>
                <a:cs typeface="Arial" panose="020B0604020202020204" pitchFamily="34" charset="0"/>
              </a:rPr>
              <a:t>endeavours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omic Sans MS" panose="030F0702030302020204" pitchFamily="66" charset="0"/>
                <a:cs typeface="Arial" panose="020B0604020202020204" pitchFamily="34" charset="0"/>
              </a:rPr>
              <a:t>to pass his driving test first time.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omic Sans MS" panose="030F0702030302020204" pitchFamily="66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omic Sans MS" panose="030F0702030302020204" pitchFamily="66" charset="0"/>
              <a:cs typeface="Arial" panose="020B0604020202020204" pitchFamily="34" charset="0"/>
            </a:endParaRPr>
          </a:p>
          <a:p>
            <a:pPr marL="597535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>
                <a:tab pos="284607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omic Sans MS" panose="030F0702030302020204" pitchFamily="66" charset="0"/>
                <a:cs typeface="Arial" panose="020B0604020202020204" pitchFamily="34" charset="0"/>
              </a:rPr>
              <a:t>economies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omic Sans MS" panose="030F0702030302020204" pitchFamily="66" charset="0"/>
                <a:cs typeface="Arial" panose="020B0604020202020204" pitchFamily="34" charset="0"/>
              </a:rPr>
              <a:t>b.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omic Sans MS" panose="030F0702030302020204" pitchFamily="66" charset="0"/>
                <a:cs typeface="Arial" panose="020B0604020202020204" pitchFamily="34" charset="0"/>
              </a:rPr>
              <a:t>efforts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Comic Sans MS" panose="030F0702030302020204" pitchFamily="66" charset="0"/>
                <a:cs typeface="Arial" panose="020B0604020202020204" pitchFamily="34" charset="0"/>
              </a:rPr>
              <a:t>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omic Sans MS" panose="030F0702030302020204" pitchFamily="66" charset="0"/>
                <a:cs typeface="Arial" panose="020B0604020202020204" pitchFamily="34" charset="0"/>
              </a:rPr>
              <a:t>c.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omic Sans MS" panose="030F0702030302020204" pitchFamily="66" charset="0"/>
                <a:cs typeface="Arial" panose="020B0604020202020204" pitchFamily="34" charset="0"/>
              </a:rPr>
              <a:t>experiments	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omic Sans MS" panose="030F0702030302020204" pitchFamily="66" charset="0"/>
                <a:cs typeface="Arial" panose="020B0604020202020204" pitchFamily="34" charset="0"/>
              </a:rPr>
              <a:t>d.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omic Sans MS" panose="030F0702030302020204" pitchFamily="66" charset="0"/>
                <a:cs typeface="Arial" panose="020B0604020202020204" pitchFamily="34" charset="0"/>
              </a:rPr>
              <a:t>enterprises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15DF28-E428-4863-A610-DFBD3898648C}"/>
              </a:ext>
            </a:extLst>
          </p:cNvPr>
          <p:cNvSpPr txBox="1"/>
          <p:nvPr/>
        </p:nvSpPr>
        <p:spPr>
          <a:xfrm>
            <a:off x="5795158" y="1508168"/>
            <a:ext cx="538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56F65B1-1CCB-2D31-0CF7-5DC34FE35CA7}"/>
              </a:ext>
            </a:extLst>
          </p:cNvPr>
          <p:cNvSpPr/>
          <p:nvPr/>
        </p:nvSpPr>
        <p:spPr>
          <a:xfrm>
            <a:off x="1021277" y="2409157"/>
            <a:ext cx="10624458" cy="24819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2. Which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can replace ’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concluded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’ in the following sentence?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report </a:t>
            </a:r>
            <a:r>
              <a:rPr lang="en-GB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concluded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there was no case to answer.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a. consummated    b. pre-empted    c. determined    d. foresaw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4A6D4E6-E14C-12C0-5397-CD24476FE145}"/>
              </a:ext>
            </a:extLst>
          </p:cNvPr>
          <p:cNvSpPr/>
          <p:nvPr/>
        </p:nvSpPr>
        <p:spPr>
          <a:xfrm>
            <a:off x="1021277" y="5008319"/>
            <a:ext cx="10624457" cy="17293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3.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word would you use to complete this sentence?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my day off I like to sleep in late because I am  </a:t>
            </a:r>
          </a:p>
          <a:p>
            <a:endParaRPr lang="en-GB" dirty="0"/>
          </a:p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D3C775-C0A0-F673-B05A-D0567D3004FF}"/>
              </a:ext>
            </a:extLst>
          </p:cNvPr>
          <p:cNvSpPr txBox="1"/>
          <p:nvPr/>
        </p:nvSpPr>
        <p:spPr>
          <a:xfrm>
            <a:off x="8120742" y="3954626"/>
            <a:ext cx="538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4C1BB4C-1B65-BE5E-C350-BDC8878EC831}"/>
              </a:ext>
            </a:extLst>
          </p:cNvPr>
          <p:cNvSpPr/>
          <p:nvPr/>
        </p:nvSpPr>
        <p:spPr>
          <a:xfrm>
            <a:off x="8880101" y="5670393"/>
            <a:ext cx="1455389" cy="4052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exhausted</a:t>
            </a:r>
            <a:r>
              <a:rPr lang="en-GB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697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2793B903-AB42-42A0-AE97-93D366679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9B11D-E34E-0F9A-6D5D-522AB86E6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1547" y="685800"/>
            <a:ext cx="4565540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9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Witness Statements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EC9E7FA-3295-45ED-8253-D23F9E44E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F1DBB0-04BE-76D7-8B8D-A24C68F1A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323" y="645106"/>
            <a:ext cx="4565540" cy="52477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15C965-3C14-56F9-6FBE-FECD1C9DF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537" y="2171700"/>
            <a:ext cx="3257550" cy="1657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2B359D-FF14-6FB2-0EBA-5F827EB9E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7709" y="3429000"/>
            <a:ext cx="3142361" cy="231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2A2EF1-96D2-56D8-AFA2-EC928F7BCC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4261" y="4587111"/>
            <a:ext cx="2133600" cy="1714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ACA1FA-D2B6-596C-4A1B-A6788F7777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851" y="4178353"/>
            <a:ext cx="3988681" cy="228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62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ACF1B-0788-4B32-BD58-98D608B6E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05494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Writing a witness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9BD60-0088-4285-A75B-C52F47E39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47553"/>
            <a:ext cx="9909958" cy="458387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Important information that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must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be in a statement for an accident in the workplace: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name of person hurt.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date and time of the incident.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State the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exact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details of what happened.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Your name and job role.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did you ‘see’, ‘hear’ or ‘smell.’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action did you take?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034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C9972-6193-44EE-B971-621908BC9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554" y="634029"/>
            <a:ext cx="5036694" cy="24989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cap="all" dirty="0">
                <a:latin typeface="Arial" panose="020B0604020202020204" pitchFamily="34" charset="0"/>
                <a:cs typeface="Arial" panose="020B0604020202020204" pitchFamily="34" charset="0"/>
              </a:rPr>
              <a:t>What did we do last time?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DF1F4C78-DCB0-43E5-ABF7-C7597A075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567" y="104931"/>
            <a:ext cx="5913983" cy="40923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037F17-B654-32CB-4CC1-542FC28DFB25}"/>
              </a:ext>
            </a:extLst>
          </p:cNvPr>
          <p:cNvSpPr txBox="1"/>
          <p:nvPr/>
        </p:nvSpPr>
        <p:spPr>
          <a:xfrm>
            <a:off x="1358555" y="4935902"/>
            <a:ext cx="4516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Planning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C56BE7-42E1-8734-C740-F37BF0FF6F35}"/>
              </a:ext>
            </a:extLst>
          </p:cNvPr>
          <p:cNvSpPr txBox="1"/>
          <p:nvPr/>
        </p:nvSpPr>
        <p:spPr>
          <a:xfrm>
            <a:off x="3910849" y="4940040"/>
            <a:ext cx="3927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Proofreading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94EF07-9B34-88D2-19D5-42E821B5D31C}"/>
              </a:ext>
            </a:extLst>
          </p:cNvPr>
          <p:cNvSpPr txBox="1"/>
          <p:nvPr/>
        </p:nvSpPr>
        <p:spPr>
          <a:xfrm>
            <a:off x="6938860" y="4970418"/>
            <a:ext cx="1798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1CB878-1AC1-69CD-2FD7-5982DAF8CDE0}"/>
              </a:ext>
            </a:extLst>
          </p:cNvPr>
          <p:cNvSpPr txBox="1"/>
          <p:nvPr/>
        </p:nvSpPr>
        <p:spPr>
          <a:xfrm>
            <a:off x="9099030" y="4970418"/>
            <a:ext cx="2443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Web forums</a:t>
            </a:r>
          </a:p>
        </p:txBody>
      </p:sp>
    </p:spTree>
    <p:extLst>
      <p:ext uri="{BB962C8B-B14F-4D97-AF65-F5344CB8AC3E}">
        <p14:creationId xmlns:p14="http://schemas.microsoft.com/office/powerpoint/2010/main" val="399865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E09B4-9E2B-4B13-AEFD-F3EBBB45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504" y="685800"/>
            <a:ext cx="7295978" cy="1485900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Writing a witness statement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37124C0F-B7B9-4696-8315-CD01A61A58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599" y="1620108"/>
            <a:ext cx="10514898" cy="2150390"/>
          </a:xfrm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2A822A7-CDDC-41EA-A7E2-8BE19E921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99" y="3703514"/>
            <a:ext cx="9857417" cy="297427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9AD8B8A-F56C-85AC-33F6-455BA111F1DF}"/>
              </a:ext>
            </a:extLst>
          </p:cNvPr>
          <p:cNvSpPr/>
          <p:nvPr/>
        </p:nvSpPr>
        <p:spPr>
          <a:xfrm>
            <a:off x="8187482" y="491772"/>
            <a:ext cx="3601328" cy="13223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Task 1</a:t>
            </a:r>
          </a:p>
        </p:txBody>
      </p:sp>
      <p:sp>
        <p:nvSpPr>
          <p:cNvPr id="3" name="Flowchart: Alternative Process 2">
            <a:extLst>
              <a:ext uri="{FF2B5EF4-FFF2-40B4-BE49-F238E27FC236}">
                <a16:creationId xmlns:a16="http://schemas.microsoft.com/office/drawing/2014/main" id="{E9D37A82-AA8A-6DEB-3F24-288D4A99655B}"/>
              </a:ext>
            </a:extLst>
          </p:cNvPr>
          <p:cNvSpPr/>
          <p:nvPr/>
        </p:nvSpPr>
        <p:spPr>
          <a:xfrm>
            <a:off x="8949128" y="4302177"/>
            <a:ext cx="2698229" cy="98935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 count: 250</a:t>
            </a:r>
          </a:p>
        </p:txBody>
      </p:sp>
    </p:spTree>
    <p:extLst>
      <p:ext uri="{BB962C8B-B14F-4D97-AF65-F5344CB8AC3E}">
        <p14:creationId xmlns:p14="http://schemas.microsoft.com/office/powerpoint/2010/main" val="3886862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Always make a plan! </a:t>
            </a:r>
          </a:p>
        </p:txBody>
      </p:sp>
      <p:sp>
        <p:nvSpPr>
          <p:cNvPr id="4" name="Oval 3"/>
          <p:cNvSpPr/>
          <p:nvPr/>
        </p:nvSpPr>
        <p:spPr>
          <a:xfrm>
            <a:off x="4422371" y="2171700"/>
            <a:ext cx="4207933" cy="184301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Write a Witness Statement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5109121" y="4029826"/>
            <a:ext cx="660089" cy="816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stCxn id="4" idx="7"/>
          </p:cNvCxnSpPr>
          <p:nvPr/>
        </p:nvCxnSpPr>
        <p:spPr>
          <a:xfrm flipV="1">
            <a:off x="8014066" y="2235200"/>
            <a:ext cx="603461" cy="206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213922" y="4293618"/>
            <a:ext cx="3741233" cy="112144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Paragraph 2</a:t>
            </a:r>
            <a:r>
              <a:rPr lang="en-GB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Say where and when the incident happened</a:t>
            </a:r>
            <a:endParaRPr lang="en-US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741141" y="1546447"/>
            <a:ext cx="3316482" cy="1141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GB" sz="1600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Paragraph 4 </a:t>
            </a:r>
          </a:p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Explain how similar accidents can be avoided in future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>
            <a:cxnSpLocks/>
            <a:stCxn id="4" idx="4"/>
          </p:cNvCxnSpPr>
          <p:nvPr/>
        </p:nvCxnSpPr>
        <p:spPr>
          <a:xfrm>
            <a:off x="6526338" y="4014711"/>
            <a:ext cx="1222971" cy="705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583266" y="4846320"/>
            <a:ext cx="2861599" cy="112228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Paragraph 3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Describe what happened before, during and after the accident</a:t>
            </a:r>
          </a:p>
        </p:txBody>
      </p:sp>
      <p:cxnSp>
        <p:nvCxnSpPr>
          <p:cNvPr id="19" name="Straight Arrow Connector 18"/>
          <p:cNvCxnSpPr>
            <a:cxnSpLocks/>
            <a:stCxn id="4" idx="2"/>
          </p:cNvCxnSpPr>
          <p:nvPr/>
        </p:nvCxnSpPr>
        <p:spPr>
          <a:xfrm flipH="1">
            <a:off x="2818015" y="3093206"/>
            <a:ext cx="1604356" cy="104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43380" y="1882217"/>
            <a:ext cx="2398584" cy="163406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Paragraph 1</a:t>
            </a:r>
          </a:p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Why are you writing?</a:t>
            </a:r>
          </a:p>
        </p:txBody>
      </p:sp>
    </p:spTree>
    <p:extLst>
      <p:ext uri="{BB962C8B-B14F-4D97-AF65-F5344CB8AC3E}">
        <p14:creationId xmlns:p14="http://schemas.microsoft.com/office/powerpoint/2010/main" val="2992787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6433AC8-8A78-46AB-B013-07DC9D752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4EFC6B-0D7E-43A2-B5BA-2F9D7611E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3733" y="321443"/>
            <a:ext cx="6221689" cy="317555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Compare the writers’ ideas and perspectives about their lives with wild animals.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174D0-C5E4-4632-9D15-A2B1F6422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56222" y="3818438"/>
            <a:ext cx="5670753" cy="285549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used? </a:t>
            </a: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clear points and comparison paragraphs.</a:t>
            </a: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37E10E69-B2A5-4F8D-A7C0-F958BB7B4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42142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2E4B17F2-7877-4CC5-B6F6-F4147FE7B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072193F-9CDF-360B-2A53-54B13753DC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364111"/>
              </p:ext>
            </p:extLst>
          </p:nvPr>
        </p:nvGraphicFramePr>
        <p:xfrm>
          <a:off x="1727456" y="1931005"/>
          <a:ext cx="1998874" cy="3202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505154" imgH="7848380" progId="Acrobat.Document.DC">
                  <p:embed/>
                </p:oleObj>
              </mc:Choice>
              <mc:Fallback>
                <p:oleObj name="Acrobat Document" r:id="rId2" imgW="5505154" imgH="784838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27456" y="1931005"/>
                        <a:ext cx="1998874" cy="3202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298AEC5-68E7-7070-2599-C8D19B9CEA06}"/>
              </a:ext>
            </a:extLst>
          </p:cNvPr>
          <p:cNvSpPr/>
          <p:nvPr/>
        </p:nvSpPr>
        <p:spPr>
          <a:xfrm>
            <a:off x="1215827" y="432895"/>
            <a:ext cx="3601328" cy="13223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Class Task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E0DE78-EB1E-1C57-8F0B-4C5B5B981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29" y="5303874"/>
            <a:ext cx="2737341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24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24E16E8-84BF-4D4C-A746-2537B1C15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890A3A2-97E0-41D2-BD93-30D3DFA732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718CB90A-6005-4951-84F5-70B5863EF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429DA50-1C41-437F-84DC-9B84F81A4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365" y="1279123"/>
            <a:ext cx="4185204" cy="66599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cap="all" dirty="0">
                <a:latin typeface="Arial" panose="020B0604020202020204" pitchFamily="34" charset="0"/>
                <a:cs typeface="Arial" panose="020B0604020202020204" pitchFamily="34" charset="0"/>
              </a:rPr>
              <a:t>Assignments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8ED72-D7D2-45CB-851C-0E147F737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8365" y="2479774"/>
            <a:ext cx="6144617" cy="4265512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pPr marL="0" indent="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your </a:t>
            </a:r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Century</a:t>
            </a:r>
            <a:r>
              <a:rPr lang="en-US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 of class task 1 or 2.</a:t>
            </a:r>
          </a:p>
          <a:p>
            <a:pPr marL="0" indent="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Nuggets (comparing/understanding texts).</a:t>
            </a:r>
          </a:p>
          <a:p>
            <a:pPr marL="0" indent="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Practise your planning!</a:t>
            </a:r>
          </a:p>
          <a:p>
            <a:pPr marL="0" indent="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proofreading!</a:t>
            </a:r>
          </a:p>
          <a:p>
            <a:pPr marL="0" indent="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071AE6-5C91-8D0B-E353-0948CB1FF9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90" b="14711"/>
          <a:stretch/>
        </p:blipFill>
        <p:spPr>
          <a:xfrm>
            <a:off x="5589318" y="508720"/>
            <a:ext cx="5038708" cy="2351314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6F01DE7-9B20-45A4-B745-36EAC2EAFC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36" r="-2" b="34963"/>
          <a:stretch/>
        </p:blipFill>
        <p:spPr>
          <a:xfrm>
            <a:off x="8151961" y="3134242"/>
            <a:ext cx="2721673" cy="235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9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22E1D9-C138-5EF6-F583-104BFBD75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144" y="1336431"/>
            <a:ext cx="9668656" cy="5205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Next week…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Explicit vs Implicit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Writing in the present tense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Tone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Reviews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017044-9321-C3B6-F989-B096E90B1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353" y="990600"/>
            <a:ext cx="5811863" cy="491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29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0E367-DC58-477B-B6E8-C4CFDBA39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9914" y="685800"/>
            <a:ext cx="4778524" cy="1485900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Learning outcomes this week…</a:t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7E2D8A-19BE-48A0-889C-CCAC02348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E972CE-62FF-C302-2FE4-8F5776993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62" y="733351"/>
            <a:ext cx="5071256" cy="395857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91775-E5F2-4A48-A503-B9E1A45B9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9914" y="1828800"/>
            <a:ext cx="5497286" cy="47368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Identify similarities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Comparing texts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Extending vocabulary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Witness statements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146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793B903-AB42-42A0-AE97-93D366679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7E2D8A-19BE-48A0-889C-CCAC02348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A9AE26-38D1-BC57-7348-C08FF3D18A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7463" y="2571320"/>
            <a:ext cx="5035060" cy="336415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2A63ED-C2A7-6F4B-08D0-28F626E44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61589" y="2953565"/>
            <a:ext cx="5452316" cy="3169535"/>
          </a:xfrm>
        </p:spPr>
        <p:txBody>
          <a:bodyPr vert="horz" lIns="91440" tIns="45720" rIns="91440" bIns="45720" rtlCol="0">
            <a:normAutofit/>
          </a:bodyPr>
          <a:lstStyle/>
          <a:p>
            <a:pPr marL="384048" indent="-384048">
              <a:lnSpc>
                <a:spcPct val="94000"/>
              </a:lnSpc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Look at this image.</a:t>
            </a:r>
          </a:p>
          <a:p>
            <a:pPr marL="384048" indent="-384048">
              <a:lnSpc>
                <a:spcPct val="94000"/>
              </a:lnSpc>
              <a:spcAft>
                <a:spcPts val="200"/>
              </a:spcAft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4048" indent="-384048">
              <a:lnSpc>
                <a:spcPct val="94000"/>
              </a:lnSpc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stands out?</a:t>
            </a:r>
          </a:p>
          <a:p>
            <a:pPr marL="384048" indent="-384048">
              <a:lnSpc>
                <a:spcPct val="94000"/>
              </a:lnSpc>
              <a:spcAft>
                <a:spcPts val="200"/>
              </a:spcAft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4048" indent="-384048">
              <a:lnSpc>
                <a:spcPct val="94000"/>
              </a:lnSpc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Pick out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things about this image.</a:t>
            </a:r>
          </a:p>
          <a:p>
            <a:pPr marL="384048" indent="-384048">
              <a:lnSpc>
                <a:spcPct val="94000"/>
              </a:lnSpc>
              <a:spcAft>
                <a:spcPts val="200"/>
              </a:spcAft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4048" indent="-384048">
              <a:lnSpc>
                <a:spcPct val="94000"/>
              </a:lnSpc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Make a note of the 4 things.</a:t>
            </a:r>
          </a:p>
          <a:p>
            <a:pPr marL="384048" indent="-384048">
              <a:lnSpc>
                <a:spcPct val="94000"/>
              </a:lnSpc>
              <a:spcAft>
                <a:spcPts val="200"/>
              </a:spcAft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B8840D-0ECB-2474-8731-EFEF2F446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308" y="193965"/>
            <a:ext cx="6271491" cy="237735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107C4B3-9A3B-DA1A-7E82-07FC24B0D171}"/>
              </a:ext>
            </a:extLst>
          </p:cNvPr>
          <p:cNvSpPr/>
          <p:nvPr/>
        </p:nvSpPr>
        <p:spPr>
          <a:xfrm>
            <a:off x="779095" y="301690"/>
            <a:ext cx="4437088" cy="891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Identifying similarities…</a:t>
            </a:r>
          </a:p>
        </p:txBody>
      </p:sp>
    </p:spTree>
    <p:extLst>
      <p:ext uri="{BB962C8B-B14F-4D97-AF65-F5344CB8AC3E}">
        <p14:creationId xmlns:p14="http://schemas.microsoft.com/office/powerpoint/2010/main" val="20020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nature, spring, day&#10;&#10;Description automatically generated">
            <a:extLst>
              <a:ext uri="{FF2B5EF4-FFF2-40B4-BE49-F238E27FC236}">
                <a16:creationId xmlns:a16="http://schemas.microsoft.com/office/drawing/2014/main" id="{8F78C20E-3379-4399-8425-E0D65CAE3C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1" y="685800"/>
            <a:ext cx="4724400" cy="54864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CC1C53-1C3F-FBEF-267C-3D84F1A3E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574" y="139982"/>
            <a:ext cx="4474852" cy="93276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3341DC0-CD5C-70C3-007C-1A09BF3356DE}"/>
              </a:ext>
            </a:extLst>
          </p:cNvPr>
          <p:cNvSpPr/>
          <p:nvPr/>
        </p:nvSpPr>
        <p:spPr>
          <a:xfrm>
            <a:off x="6299200" y="1741631"/>
            <a:ext cx="5650576" cy="3374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4048" indent="-384048">
              <a:lnSpc>
                <a:spcPct val="94000"/>
              </a:lnSpc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at this image.</a:t>
            </a:r>
          </a:p>
          <a:p>
            <a:pPr marL="384048" indent="-384048">
              <a:lnSpc>
                <a:spcPct val="94000"/>
              </a:lnSpc>
              <a:spcAft>
                <a:spcPts val="200"/>
              </a:spcAft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4048" indent="-384048">
              <a:lnSpc>
                <a:spcPct val="94000"/>
              </a:lnSpc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stands out?</a:t>
            </a:r>
          </a:p>
          <a:p>
            <a:pPr marL="384048" indent="-384048">
              <a:lnSpc>
                <a:spcPct val="94000"/>
              </a:lnSpc>
              <a:spcAft>
                <a:spcPts val="200"/>
              </a:spcAft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4048" indent="-384048">
              <a:lnSpc>
                <a:spcPct val="94000"/>
              </a:lnSpc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 out 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about this image.</a:t>
            </a:r>
          </a:p>
          <a:p>
            <a:pPr marL="384048" indent="-384048">
              <a:lnSpc>
                <a:spcPct val="94000"/>
              </a:lnSpc>
              <a:spcAft>
                <a:spcPts val="200"/>
              </a:spcAft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4048" indent="-384048">
              <a:lnSpc>
                <a:spcPct val="94000"/>
              </a:lnSpc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 note of the 4 things.</a:t>
            </a:r>
          </a:p>
        </p:txBody>
      </p:sp>
      <p:sp>
        <p:nvSpPr>
          <p:cNvPr id="12" name="Call-out: Up Arrow 11">
            <a:extLst>
              <a:ext uri="{FF2B5EF4-FFF2-40B4-BE49-F238E27FC236}">
                <a16:creationId xmlns:a16="http://schemas.microsoft.com/office/drawing/2014/main" id="{A63A2ACF-1322-3E49-68D2-1295566912B5}"/>
              </a:ext>
            </a:extLst>
          </p:cNvPr>
          <p:cNvSpPr/>
          <p:nvPr/>
        </p:nvSpPr>
        <p:spPr>
          <a:xfrm>
            <a:off x="1276929" y="5190836"/>
            <a:ext cx="4913744" cy="152718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same picture when it was a working mill… </a:t>
            </a:r>
          </a:p>
        </p:txBody>
      </p:sp>
    </p:spTree>
    <p:extLst>
      <p:ext uri="{BB962C8B-B14F-4D97-AF65-F5344CB8AC3E}">
        <p14:creationId xmlns:p14="http://schemas.microsoft.com/office/powerpoint/2010/main" val="76925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3E5F5-E873-6B34-6027-29545287E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915" y="371006"/>
            <a:ext cx="7592518" cy="182945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Same image…different times!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How would we compare them?</a:t>
            </a:r>
            <a:r>
              <a:rPr lang="en-GB" sz="5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3CC4E-0266-7FD3-8A4F-FC28DA3532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5C9F766-A501-91C1-63BD-3A1B590AAD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71600" y="3305175"/>
            <a:ext cx="4724400" cy="2562225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ECEF7D6-FC93-B3C9-17F9-21729FFBE4F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525014" y="3305175"/>
            <a:ext cx="4443984" cy="2562225"/>
          </a:xfrm>
          <a:prstGeom prst="rect">
            <a:avLst/>
          </a:prstGeom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D65DF275-44B9-E7CF-35A6-99384EF95769}"/>
              </a:ext>
            </a:extLst>
          </p:cNvPr>
          <p:cNvSpPr/>
          <p:nvPr/>
        </p:nvSpPr>
        <p:spPr>
          <a:xfrm>
            <a:off x="8319541" y="371006"/>
            <a:ext cx="3612629" cy="196985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discussion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52F8E63D-B340-5311-D3E1-62DF74AD0CED}"/>
              </a:ext>
            </a:extLst>
          </p:cNvPr>
          <p:cNvSpPr/>
          <p:nvPr/>
        </p:nvSpPr>
        <p:spPr>
          <a:xfrm>
            <a:off x="4782527" y="2752820"/>
            <a:ext cx="4143342" cy="75331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there any similarities?</a:t>
            </a:r>
          </a:p>
        </p:txBody>
      </p:sp>
    </p:spTree>
    <p:extLst>
      <p:ext uri="{BB962C8B-B14F-4D97-AF65-F5344CB8AC3E}">
        <p14:creationId xmlns:p14="http://schemas.microsoft.com/office/powerpoint/2010/main" val="3379822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A2EC7-BC93-36FC-6445-A5138BB2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83" y="282937"/>
            <a:ext cx="11549544" cy="936263"/>
          </a:xfrm>
        </p:spPr>
        <p:txBody>
          <a:bodyPr>
            <a:noAutofit/>
          </a:bodyPr>
          <a:lstStyle/>
          <a:p>
            <a:pPr algn="l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Comparing texts…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how can we identify similarities?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9F617E-E416-3FD3-FC5C-F097A4F7F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550" y="1516733"/>
            <a:ext cx="10822899" cy="4766873"/>
          </a:xfrm>
        </p:spPr>
        <p:txBody>
          <a:bodyPr>
            <a:normAutofit fontScale="92500"/>
          </a:bodyPr>
          <a:lstStyle/>
          <a:p>
            <a:pPr algn="l">
              <a:lnSpc>
                <a:spcPct val="200000"/>
              </a:lnSpc>
            </a:pPr>
            <a:r>
              <a:rPr lang="en-GB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carefully! </a:t>
            </a:r>
          </a:p>
          <a:p>
            <a:pPr algn="l">
              <a:lnSpc>
                <a:spcPct val="200000"/>
              </a:lnSpc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about the </a:t>
            </a:r>
            <a:r>
              <a:rPr lang="en-GB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points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each text. </a:t>
            </a:r>
            <a:r>
              <a:rPr lang="en-GB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those finer details!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200000"/>
              </a:lnSpc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opinions</a:t>
            </a: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the writers have?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they </a:t>
            </a:r>
            <a:r>
              <a:rPr lang="en-GB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200000"/>
              </a:lnSpc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compare </a:t>
            </a:r>
            <a:r>
              <a:rPr lang="en-GB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points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formality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en-GB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facts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ct val="200000"/>
              </a:lnSpc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compare </a:t>
            </a:r>
            <a:r>
              <a:rPr lang="en-GB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features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(the way texts are written).</a:t>
            </a:r>
          </a:p>
          <a:p>
            <a:pPr algn="l">
              <a:lnSpc>
                <a:spcPct val="200000"/>
              </a:lnSpc>
            </a:pPr>
            <a:r>
              <a:rPr lang="en-GB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Persuasive language     Emotive language     Alliteration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GB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address</a:t>
            </a:r>
          </a:p>
          <a:p>
            <a:pPr algn="l">
              <a:lnSpc>
                <a:spcPct val="150000"/>
              </a:lnSpc>
            </a:pP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22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EFDE712-E466-E9FF-1EA7-7E6CFD8E56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5691" y="283689"/>
            <a:ext cx="4950087" cy="1086237"/>
          </a:xfrm>
        </p:spPr>
        <p:txBody>
          <a:bodyPr>
            <a:normAutofit/>
          </a:bodyPr>
          <a:lstStyle/>
          <a:p>
            <a:pPr algn="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Comparing texts…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2AADB9-DFEA-FCEF-14D0-D222ED8654EA}"/>
              </a:ext>
            </a:extLst>
          </p:cNvPr>
          <p:cNvSpPr txBox="1"/>
          <p:nvPr/>
        </p:nvSpPr>
        <p:spPr>
          <a:xfrm>
            <a:off x="1324131" y="1369926"/>
            <a:ext cx="9325396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 can also compare </a:t>
            </a: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 of view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How ideas/views are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presented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Are there </a:t>
            </a: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metaphors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method the writer uses will influence the reader’s response.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 reader, so think about how the text is makes you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feel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respond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77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87CF3C-CF4D-9D75-9875-7D9BB24F4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24" y="29980"/>
            <a:ext cx="4849856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7B5E29-36B7-8280-2319-925874FEB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4" y="0"/>
            <a:ext cx="6137492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41248DA-DB29-40B2-723B-C9E4C02201F4}"/>
              </a:ext>
            </a:extLst>
          </p:cNvPr>
          <p:cNvSpPr/>
          <p:nvPr/>
        </p:nvSpPr>
        <p:spPr>
          <a:xfrm>
            <a:off x="4645212" y="6033542"/>
            <a:ext cx="1613941" cy="6670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404263631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c70068d-d4a8-4c8c-81e4-1587bdb1bb12" xsi:nil="true"/>
    <lcf76f155ced4ddcb4097134ff3c332f xmlns="924b722f-815d-42a8-a398-880368789fe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0FAD1F0456B4A93FB2D3CDECBBB4E" ma:contentTypeVersion="14" ma:contentTypeDescription="Create a new document." ma:contentTypeScope="" ma:versionID="03a873066d51c240444531b22fc82f4e">
  <xsd:schema xmlns:xsd="http://www.w3.org/2001/XMLSchema" xmlns:xs="http://www.w3.org/2001/XMLSchema" xmlns:p="http://schemas.microsoft.com/office/2006/metadata/properties" xmlns:ns2="924b722f-815d-42a8-a398-880368789fe5" xmlns:ns3="dc70068d-d4a8-4c8c-81e4-1587bdb1bb12" targetNamespace="http://schemas.microsoft.com/office/2006/metadata/properties" ma:root="true" ma:fieldsID="295e6bf93f9598c9578881f944d81644" ns2:_="" ns3:_="">
    <xsd:import namespace="924b722f-815d-42a8-a398-880368789fe5"/>
    <xsd:import namespace="dc70068d-d4a8-4c8c-81e4-1587bdb1bb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4b722f-815d-42a8-a398-880368789f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81377d7-4678-41c4-aba3-c68a5ebeb4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70068d-d4a8-4c8c-81e4-1587bdb1bb1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d03974b-8878-469d-ab28-80ac5cbb371d}" ma:internalName="TaxCatchAll" ma:showField="CatchAllData" ma:web="dc70068d-d4a8-4c8c-81e4-1587bdb1bb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0C9CD8-8B5E-44DF-A4D0-6ECC5C07CF08}">
  <ds:schemaRefs>
    <ds:schemaRef ds:uri="http://purl.org/dc/elements/1.1/"/>
    <ds:schemaRef ds:uri="613aec43-0389-4d79-8514-a460f1622ea9"/>
    <ds:schemaRef ds:uri="5257eb83-22a3-41bf-962e-55ddf45a1f82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67F44A6-754F-42D9-B45A-2AB9809D258D}"/>
</file>

<file path=customXml/itemProps3.xml><?xml version="1.0" encoding="utf-8"?>
<ds:datastoreItem xmlns:ds="http://schemas.openxmlformats.org/officeDocument/2006/customXml" ds:itemID="{D69ED21B-7978-45E6-9155-2D7B1737E5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{FF51A7CF-D71F-4713-9546-50D6FD90AACF}tf10001105</Template>
  <TotalTime>7360</TotalTime>
  <Words>946</Words>
  <Application>Microsoft Office PowerPoint</Application>
  <PresentationFormat>Widescreen</PresentationFormat>
  <Paragraphs>257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Franklin Gothic Book</vt:lpstr>
      <vt:lpstr>Wingdings</vt:lpstr>
      <vt:lpstr>Crop</vt:lpstr>
      <vt:lpstr>Acrobat Document</vt:lpstr>
      <vt:lpstr>Functional Skills English</vt:lpstr>
      <vt:lpstr>What did we do last time?</vt:lpstr>
      <vt:lpstr>Learning outcomes this week… </vt:lpstr>
      <vt:lpstr>PowerPoint Presentation</vt:lpstr>
      <vt:lpstr>PowerPoint Presentation</vt:lpstr>
      <vt:lpstr>Same image…different times!  How would we compare them? </vt:lpstr>
      <vt:lpstr>Comparing texts…how can we identify similarities?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Extending vocabulary</vt:lpstr>
      <vt:lpstr>Ways to improve vocabulary</vt:lpstr>
      <vt:lpstr>Think of an alternative and more interesting word for:</vt:lpstr>
      <vt:lpstr>Vocabulary Builder Tasks</vt:lpstr>
      <vt:lpstr>PowerPoint Presentation</vt:lpstr>
      <vt:lpstr>Witness Statements</vt:lpstr>
      <vt:lpstr>Writing a witness statement</vt:lpstr>
      <vt:lpstr>Writing a witness statement</vt:lpstr>
      <vt:lpstr>Always make a plan! </vt:lpstr>
      <vt:lpstr>Compare the writers’ ideas and perspectives about their lives with wild animals.</vt:lpstr>
      <vt:lpstr>Assignments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 Skills English</dc:title>
  <dc:creator>Sophie Rennie</dc:creator>
  <cp:lastModifiedBy>Gavin Jones</cp:lastModifiedBy>
  <cp:revision>520</cp:revision>
  <dcterms:created xsi:type="dcterms:W3CDTF">2021-09-16T12:32:20Z</dcterms:created>
  <dcterms:modified xsi:type="dcterms:W3CDTF">2022-11-10T00:02:28Z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0x010100D700FAD1F0456B4A93FB2D3CDECBBB4E</vt:lpwstr>
  </property>
</Properties>
</file>