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 id="2147483660" r:id="rId5"/>
  </p:sldMasterIdLst>
  <p:notesMasterIdLst>
    <p:notesMasterId r:id="rId38"/>
  </p:notesMasterIdLst>
  <p:sldIdLst>
    <p:sldId id="257" r:id="rId6"/>
    <p:sldId id="959" r:id="rId7"/>
    <p:sldId id="392" r:id="rId8"/>
    <p:sldId id="961" r:id="rId9"/>
    <p:sldId id="962" r:id="rId10"/>
    <p:sldId id="258" r:id="rId11"/>
    <p:sldId id="964" r:id="rId12"/>
    <p:sldId id="965" r:id="rId13"/>
    <p:sldId id="256" r:id="rId14"/>
    <p:sldId id="966" r:id="rId15"/>
    <p:sldId id="967" r:id="rId16"/>
    <p:sldId id="968" r:id="rId17"/>
    <p:sldId id="393" r:id="rId18"/>
    <p:sldId id="969" r:id="rId19"/>
    <p:sldId id="970" r:id="rId20"/>
    <p:sldId id="259" r:id="rId21"/>
    <p:sldId id="978" r:id="rId22"/>
    <p:sldId id="262" r:id="rId23"/>
    <p:sldId id="947" r:id="rId24"/>
    <p:sldId id="974" r:id="rId25"/>
    <p:sldId id="975" r:id="rId26"/>
    <p:sldId id="976" r:id="rId27"/>
    <p:sldId id="979" r:id="rId28"/>
    <p:sldId id="977" r:id="rId29"/>
    <p:sldId id="958" r:id="rId30"/>
    <p:sldId id="972" r:id="rId31"/>
    <p:sldId id="973" r:id="rId32"/>
    <p:sldId id="971" r:id="rId33"/>
    <p:sldId id="960" r:id="rId34"/>
    <p:sldId id="368" r:id="rId35"/>
    <p:sldId id="498" r:id="rId36"/>
    <p:sldId id="497"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C5B3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93A1395-DB4A-FCE4-B582-665E6AC701CC}" v="19" dt="2022-09-05T10:38:27.663"/>
    <p1510:client id="{464EE629-C248-15DB-3C82-9906FDD76B58}" v="13" dt="2022-09-05T10:44:34.957"/>
    <p1510:client id="{79603E38-281B-939D-9C2D-B9AE22D4789D}" v="31" dt="2022-09-05T10:55:48.46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0" d="100"/>
          <a:sy n="110" d="100"/>
        </p:scale>
        <p:origin x="57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avin Jones" userId="S::jonesg@chichester.ac.uk::f1cbe50f-768e-491a-8089-0325a91fd218" providerId="AD" clId="Web-{464EE629-C248-15DB-3C82-9906FDD76B58}"/>
    <pc:docChg chg="modSld">
      <pc:chgData name="Gavin Jones" userId="S::jonesg@chichester.ac.uk::f1cbe50f-768e-491a-8089-0325a91fd218" providerId="AD" clId="Web-{464EE629-C248-15DB-3C82-9906FDD76B58}" dt="2022-09-05T10:44:32.269" v="11" actId="20577"/>
      <pc:docMkLst>
        <pc:docMk/>
      </pc:docMkLst>
      <pc:sldChg chg="addSp delSp modSp">
        <pc:chgData name="Gavin Jones" userId="S::jonesg@chichester.ac.uk::f1cbe50f-768e-491a-8089-0325a91fd218" providerId="AD" clId="Web-{464EE629-C248-15DB-3C82-9906FDD76B58}" dt="2022-09-05T10:44:32.269" v="11" actId="20577"/>
        <pc:sldMkLst>
          <pc:docMk/>
          <pc:sldMk cId="2300819252" sldId="947"/>
        </pc:sldMkLst>
        <pc:spChg chg="add del mod">
          <ac:chgData name="Gavin Jones" userId="S::jonesg@chichester.ac.uk::f1cbe50f-768e-491a-8089-0325a91fd218" providerId="AD" clId="Web-{464EE629-C248-15DB-3C82-9906FDD76B58}" dt="2022-09-05T10:44:20.785" v="8"/>
          <ac:spMkLst>
            <pc:docMk/>
            <pc:sldMk cId="2300819252" sldId="947"/>
            <ac:spMk id="3" creationId="{07F4C6C6-F1BB-2670-6C7D-0A0393010DB2}"/>
          </ac:spMkLst>
        </pc:spChg>
        <pc:spChg chg="mod">
          <ac:chgData name="Gavin Jones" userId="S::jonesg@chichester.ac.uk::f1cbe50f-768e-491a-8089-0325a91fd218" providerId="AD" clId="Web-{464EE629-C248-15DB-3C82-9906FDD76B58}" dt="2022-09-05T10:44:32.269" v="11" actId="20577"/>
          <ac:spMkLst>
            <pc:docMk/>
            <pc:sldMk cId="2300819252" sldId="947"/>
            <ac:spMk id="13" creationId="{02C9E217-16AF-46F6-A4DC-BA9BC527735A}"/>
          </ac:spMkLst>
        </pc:spChg>
        <pc:spChg chg="mod">
          <ac:chgData name="Gavin Jones" userId="S::jonesg@chichester.ac.uk::f1cbe50f-768e-491a-8089-0325a91fd218" providerId="AD" clId="Web-{464EE629-C248-15DB-3C82-9906FDD76B58}" dt="2022-09-05T10:44:02.690" v="7" actId="20577"/>
          <ac:spMkLst>
            <pc:docMk/>
            <pc:sldMk cId="2300819252" sldId="947"/>
            <ac:spMk id="16" creationId="{6370431B-2430-43E6-ABA1-6BC931C02D93}"/>
          </ac:spMkLst>
        </pc:spChg>
      </pc:sldChg>
      <pc:sldChg chg="addSp delSp modSp">
        <pc:chgData name="Gavin Jones" userId="S::jonesg@chichester.ac.uk::f1cbe50f-768e-491a-8089-0325a91fd218" providerId="AD" clId="Web-{464EE629-C248-15DB-3C82-9906FDD76B58}" dt="2022-09-05T10:40:47.623" v="4"/>
        <pc:sldMkLst>
          <pc:docMk/>
          <pc:sldMk cId="414375354" sldId="960"/>
        </pc:sldMkLst>
        <pc:spChg chg="add mod">
          <ac:chgData name="Gavin Jones" userId="S::jonesg@chichester.ac.uk::f1cbe50f-768e-491a-8089-0325a91fd218" providerId="AD" clId="Web-{464EE629-C248-15DB-3C82-9906FDD76B58}" dt="2022-09-05T10:40:36.466" v="3" actId="1076"/>
          <ac:spMkLst>
            <pc:docMk/>
            <pc:sldMk cId="414375354" sldId="960"/>
            <ac:spMk id="2" creationId="{07F4C6C6-F1BB-2670-6C7D-0A0393010DB2}"/>
          </ac:spMkLst>
        </pc:spChg>
        <pc:picChg chg="del">
          <ac:chgData name="Gavin Jones" userId="S::jonesg@chichester.ac.uk::f1cbe50f-768e-491a-8089-0325a91fd218" providerId="AD" clId="Web-{464EE629-C248-15DB-3C82-9906FDD76B58}" dt="2022-09-05T10:40:47.623" v="4"/>
          <ac:picMkLst>
            <pc:docMk/>
            <pc:sldMk cId="414375354" sldId="960"/>
            <ac:picMk id="3" creationId="{CA803CEE-F9A9-08E8-A0E3-8A508AF60124}"/>
          </ac:picMkLst>
        </pc:picChg>
      </pc:sldChg>
    </pc:docChg>
  </pc:docChgLst>
  <pc:docChgLst>
    <pc:chgData name="Gavin Jones" userId="S::jonesg@chichester.ac.uk::f1cbe50f-768e-491a-8089-0325a91fd218" providerId="AD" clId="Web-{79603E38-281B-939D-9C2D-B9AE22D4789D}"/>
    <pc:docChg chg="modSld">
      <pc:chgData name="Gavin Jones" userId="S::jonesg@chichester.ac.uk::f1cbe50f-768e-491a-8089-0325a91fd218" providerId="AD" clId="Web-{79603E38-281B-939D-9C2D-B9AE22D4789D}" dt="2022-09-05T10:55:46.967" v="16" actId="20577"/>
      <pc:docMkLst>
        <pc:docMk/>
      </pc:docMkLst>
      <pc:sldChg chg="addSp modSp">
        <pc:chgData name="Gavin Jones" userId="S::jonesg@chichester.ac.uk::f1cbe50f-768e-491a-8089-0325a91fd218" providerId="AD" clId="Web-{79603E38-281B-939D-9C2D-B9AE22D4789D}" dt="2022-09-05T10:55:46.967" v="16" actId="20577"/>
        <pc:sldMkLst>
          <pc:docMk/>
          <pc:sldMk cId="414375354" sldId="960"/>
        </pc:sldMkLst>
        <pc:spChg chg="add mod">
          <ac:chgData name="Gavin Jones" userId="S::jonesg@chichester.ac.uk::f1cbe50f-768e-491a-8089-0325a91fd218" providerId="AD" clId="Web-{79603E38-281B-939D-9C2D-B9AE22D4789D}" dt="2022-09-05T10:55:46.967" v="16" actId="20577"/>
          <ac:spMkLst>
            <pc:docMk/>
            <pc:sldMk cId="414375354" sldId="960"/>
            <ac:spMk id="3" creationId="{7A885808-E484-33CC-A10A-D5F21F4130B5}"/>
          </ac:spMkLst>
        </pc:spChg>
      </pc:sldChg>
    </pc:docChg>
  </pc:docChgLst>
  <pc:docChgLst>
    <pc:chgData name="Gavin Jones" userId="S::jonesg@chichester.ac.uk::f1cbe50f-768e-491a-8089-0325a91fd218" providerId="AD" clId="Web-{193A1395-DB4A-FCE4-B582-665E6AC701CC}"/>
    <pc:docChg chg="modSld">
      <pc:chgData name="Gavin Jones" userId="S::jonesg@chichester.ac.uk::f1cbe50f-768e-491a-8089-0325a91fd218" providerId="AD" clId="Web-{193A1395-DB4A-FCE4-B582-665E6AC701CC}" dt="2022-09-05T10:38:27.663" v="18"/>
      <pc:docMkLst>
        <pc:docMk/>
      </pc:docMkLst>
      <pc:sldChg chg="addSp delSp modSp">
        <pc:chgData name="Gavin Jones" userId="S::jonesg@chichester.ac.uk::f1cbe50f-768e-491a-8089-0325a91fd218" providerId="AD" clId="Web-{193A1395-DB4A-FCE4-B582-665E6AC701CC}" dt="2022-09-05T10:38:05.334" v="16" actId="20577"/>
        <pc:sldMkLst>
          <pc:docMk/>
          <pc:sldMk cId="1994298549" sldId="498"/>
        </pc:sldMkLst>
        <pc:spChg chg="del">
          <ac:chgData name="Gavin Jones" userId="S::jonesg@chichester.ac.uk::f1cbe50f-768e-491a-8089-0325a91fd218" providerId="AD" clId="Web-{193A1395-DB4A-FCE4-B582-665E6AC701CC}" dt="2022-09-05T10:37:19.066" v="0"/>
          <ac:spMkLst>
            <pc:docMk/>
            <pc:sldMk cId="1994298549" sldId="498"/>
            <ac:spMk id="2" creationId="{4429DA50-1C41-437F-84DC-9B84F81A47BB}"/>
          </ac:spMkLst>
        </pc:spChg>
        <pc:spChg chg="mod">
          <ac:chgData name="Gavin Jones" userId="S::jonesg@chichester.ac.uk::f1cbe50f-768e-491a-8089-0325a91fd218" providerId="AD" clId="Web-{193A1395-DB4A-FCE4-B582-665E6AC701CC}" dt="2022-09-05T10:38:05.334" v="16" actId="20577"/>
          <ac:spMkLst>
            <pc:docMk/>
            <pc:sldMk cId="1994298549" sldId="498"/>
            <ac:spMk id="3" creationId="{10C8ED72-D7D2-45CB-851C-0E147F737DBA}"/>
          </ac:spMkLst>
        </pc:spChg>
        <pc:spChg chg="add del mod">
          <ac:chgData name="Gavin Jones" userId="S::jonesg@chichester.ac.uk::f1cbe50f-768e-491a-8089-0325a91fd218" providerId="AD" clId="Web-{193A1395-DB4A-FCE4-B582-665E6AC701CC}" dt="2022-09-05T10:37:22.613" v="1"/>
          <ac:spMkLst>
            <pc:docMk/>
            <pc:sldMk cId="1994298549" sldId="498"/>
            <ac:spMk id="7" creationId="{4AACA482-338E-CD3E-5467-8387CC78A828}"/>
          </ac:spMkLst>
        </pc:spChg>
      </pc:sldChg>
      <pc:sldChg chg="delSp">
        <pc:chgData name="Gavin Jones" userId="S::jonesg@chichester.ac.uk::f1cbe50f-768e-491a-8089-0325a91fd218" providerId="AD" clId="Web-{193A1395-DB4A-FCE4-B582-665E6AC701CC}" dt="2022-09-05T10:38:27.663" v="18"/>
        <pc:sldMkLst>
          <pc:docMk/>
          <pc:sldMk cId="2300819252" sldId="947"/>
        </pc:sldMkLst>
        <pc:picChg chg="del">
          <ac:chgData name="Gavin Jones" userId="S::jonesg@chichester.ac.uk::f1cbe50f-768e-491a-8089-0325a91fd218" providerId="AD" clId="Web-{193A1395-DB4A-FCE4-B582-665E6AC701CC}" dt="2022-09-05T10:38:27.663" v="18"/>
          <ac:picMkLst>
            <pc:docMk/>
            <pc:sldMk cId="2300819252" sldId="947"/>
            <ac:picMk id="3" creationId="{8218C71A-7BC2-E278-D63F-CAF58B874DED}"/>
          </ac:picMkLst>
        </pc:picChg>
      </pc:sldChg>
      <pc:sldChg chg="delSp">
        <pc:chgData name="Gavin Jones" userId="S::jonesg@chichester.ac.uk::f1cbe50f-768e-491a-8089-0325a91fd218" providerId="AD" clId="Web-{193A1395-DB4A-FCE4-B582-665E6AC701CC}" dt="2022-09-05T10:38:20.272" v="17"/>
        <pc:sldMkLst>
          <pc:docMk/>
          <pc:sldMk cId="414375354" sldId="960"/>
        </pc:sldMkLst>
        <pc:picChg chg="del">
          <ac:chgData name="Gavin Jones" userId="S::jonesg@chichester.ac.uk::f1cbe50f-768e-491a-8089-0325a91fd218" providerId="AD" clId="Web-{193A1395-DB4A-FCE4-B582-665E6AC701CC}" dt="2022-09-05T10:38:20.272" v="17"/>
          <ac:picMkLst>
            <pc:docMk/>
            <pc:sldMk cId="414375354" sldId="960"/>
            <ac:picMk id="2" creationId="{DDB3CE75-CD07-251B-D51A-BE08067D61AE}"/>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920C54-ACB9-4062-A1DC-F1D007E6B1CD}" type="datetimeFigureOut">
              <a:rPr lang="en-GB" smtClean="0"/>
              <a:t>15/11/2022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9894D2-6D8E-47BB-82F1-480A331B39EA}" type="slidenum">
              <a:rPr lang="en-GB" smtClean="0"/>
              <a:t>‹#›</a:t>
            </a:fld>
            <a:endParaRPr lang="en-GB"/>
          </a:p>
        </p:txBody>
      </p:sp>
    </p:spTree>
    <p:extLst>
      <p:ext uri="{BB962C8B-B14F-4D97-AF65-F5344CB8AC3E}">
        <p14:creationId xmlns:p14="http://schemas.microsoft.com/office/powerpoint/2010/main" val="26272193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11/15/2022</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11/15/2022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11/15/2022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11/15/2022</a:t>
            </a:fld>
            <a:endParaRPr lang="en-US"/>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3514102282"/>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DE6118-2437-4B30-8E3C-4D2BE6020583}" type="datetimeFigureOut">
              <a:rPr lang="en-US" dirty="0"/>
              <a:t>11/15/2022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a:p>
        </p:txBody>
      </p:sp>
    </p:spTree>
    <p:extLst>
      <p:ext uri="{BB962C8B-B14F-4D97-AF65-F5344CB8AC3E}">
        <p14:creationId xmlns:p14="http://schemas.microsoft.com/office/powerpoint/2010/main" val="11434564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11/15/2022</a:t>
            </a:fld>
            <a:endParaRPr lang="en-US"/>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908767075"/>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7DE6118-2437-4B30-8E3C-4D2BE6020583}" type="datetimeFigureOut">
              <a:rPr lang="en-US" dirty="0"/>
              <a:t>11/15/2022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a:p>
        </p:txBody>
      </p:sp>
    </p:spTree>
    <p:extLst>
      <p:ext uri="{BB962C8B-B14F-4D97-AF65-F5344CB8AC3E}">
        <p14:creationId xmlns:p14="http://schemas.microsoft.com/office/powerpoint/2010/main" val="19745091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7DE6118-2437-4B30-8E3C-4D2BE6020583}" type="datetimeFigureOut">
              <a:rPr lang="en-US" dirty="0"/>
              <a:t>11/15/2022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a:p>
        </p:txBody>
      </p:sp>
    </p:spTree>
    <p:extLst>
      <p:ext uri="{BB962C8B-B14F-4D97-AF65-F5344CB8AC3E}">
        <p14:creationId xmlns:p14="http://schemas.microsoft.com/office/powerpoint/2010/main" val="6561743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7DE6118-2437-4B30-8E3C-4D2BE6020583}" type="datetimeFigureOut">
              <a:rPr lang="en-US" dirty="0"/>
              <a:t>11/15/2022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a:p>
        </p:txBody>
      </p:sp>
    </p:spTree>
    <p:extLst>
      <p:ext uri="{BB962C8B-B14F-4D97-AF65-F5344CB8AC3E}">
        <p14:creationId xmlns:p14="http://schemas.microsoft.com/office/powerpoint/2010/main" val="12183883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11/15/2022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a:p>
        </p:txBody>
      </p:sp>
    </p:spTree>
    <p:extLst>
      <p:ext uri="{BB962C8B-B14F-4D97-AF65-F5344CB8AC3E}">
        <p14:creationId xmlns:p14="http://schemas.microsoft.com/office/powerpoint/2010/main" val="11195743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11/15/2022</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3124419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11/15/2022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11/15/2022</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7846395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DE6118-2437-4B30-8E3C-4D2BE6020583}" type="datetimeFigureOut">
              <a:rPr lang="en-US" dirty="0"/>
              <a:t>11/15/2022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a:p>
        </p:txBody>
      </p:sp>
    </p:spTree>
    <p:extLst>
      <p:ext uri="{BB962C8B-B14F-4D97-AF65-F5344CB8AC3E}">
        <p14:creationId xmlns:p14="http://schemas.microsoft.com/office/powerpoint/2010/main" val="30983958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DE6118-2437-4B30-8E3C-4D2BE6020583}" type="datetimeFigureOut">
              <a:rPr lang="en-US" dirty="0"/>
              <a:t>11/15/2022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a:p>
        </p:txBody>
      </p:sp>
    </p:spTree>
    <p:extLst>
      <p:ext uri="{BB962C8B-B14F-4D97-AF65-F5344CB8AC3E}">
        <p14:creationId xmlns:p14="http://schemas.microsoft.com/office/powerpoint/2010/main" val="40921079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Layout with paragraph tex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467BBAD-4094-744B-B993-6361A2CACBF2}"/>
              </a:ext>
            </a:extLst>
          </p:cNvPr>
          <p:cNvSpPr/>
          <p:nvPr userDrawn="1"/>
        </p:nvSpPr>
        <p:spPr>
          <a:xfrm>
            <a:off x="0" y="0"/>
            <a:ext cx="12192000" cy="1128978"/>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5" name="Title 1"/>
          <p:cNvSpPr>
            <a:spLocks noGrp="1"/>
          </p:cNvSpPr>
          <p:nvPr>
            <p:ph type="title"/>
          </p:nvPr>
        </p:nvSpPr>
        <p:spPr>
          <a:xfrm>
            <a:off x="2013636" y="367512"/>
            <a:ext cx="8045760" cy="393954"/>
          </a:xfrm>
        </p:spPr>
        <p:txBody>
          <a:bodyPr wrap="square" lIns="0" tIns="0" rIns="0" bIns="0" anchor="ctr" anchorCtr="0">
            <a:noAutofit/>
          </a:bodyPr>
          <a:lstStyle>
            <a:lvl1pPr>
              <a:lnSpc>
                <a:spcPct val="80000"/>
              </a:lnSpc>
              <a:defRPr sz="3200" b="0">
                <a:solidFill>
                  <a:srgbClr val="FFD469"/>
                </a:solidFill>
                <a:latin typeface="+mn-lt"/>
                <a:cs typeface="Verdana"/>
              </a:defRPr>
            </a:lvl1pPr>
          </a:lstStyle>
          <a:p>
            <a:r>
              <a:rPr lang="en-GB" dirty="0"/>
              <a:t>Click to edit Master title style</a:t>
            </a:r>
            <a:endParaRPr lang="en-US" dirty="0"/>
          </a:p>
        </p:txBody>
      </p:sp>
      <p:sp>
        <p:nvSpPr>
          <p:cNvPr id="9" name="TextBox 8">
            <a:extLst>
              <a:ext uri="{FF2B5EF4-FFF2-40B4-BE49-F238E27FC236}">
                <a16:creationId xmlns:a16="http://schemas.microsoft.com/office/drawing/2014/main" id="{7CE521A0-9884-2844-AF5B-70ADA2866478}"/>
              </a:ext>
            </a:extLst>
          </p:cNvPr>
          <p:cNvSpPr txBox="1"/>
          <p:nvPr userDrawn="1"/>
        </p:nvSpPr>
        <p:spPr>
          <a:xfrm>
            <a:off x="11612192" y="6506598"/>
            <a:ext cx="499200" cy="261610"/>
          </a:xfrm>
          <a:prstGeom prst="rect">
            <a:avLst/>
          </a:prstGeom>
          <a:noFill/>
        </p:spPr>
        <p:txBody>
          <a:bodyPr wrap="square" rtlCol="0">
            <a:spAutoFit/>
          </a:bodyPr>
          <a:lstStyle/>
          <a:p>
            <a:pPr algn="r"/>
            <a:fld id="{6A3582EC-779A-9244-990F-F47B7F4D57FE}" type="slidenum">
              <a:rPr lang="en-US" sz="1100" smtClean="0">
                <a:solidFill>
                  <a:schemeClr val="tx1">
                    <a:lumMod val="65000"/>
                    <a:lumOff val="35000"/>
                  </a:schemeClr>
                </a:solidFill>
              </a:rPr>
              <a:pPr algn="r"/>
              <a:t>‹#›</a:t>
            </a:fld>
            <a:endParaRPr lang="en-US" sz="1100" dirty="0">
              <a:solidFill>
                <a:schemeClr val="tx1">
                  <a:lumMod val="65000"/>
                  <a:lumOff val="35000"/>
                </a:schemeClr>
              </a:solidFill>
            </a:endParaRPr>
          </a:p>
        </p:txBody>
      </p:sp>
      <p:pic>
        <p:nvPicPr>
          <p:cNvPr id="7" name="Picture 6">
            <a:extLst>
              <a:ext uri="{FF2B5EF4-FFF2-40B4-BE49-F238E27FC236}">
                <a16:creationId xmlns:a16="http://schemas.microsoft.com/office/drawing/2014/main" id="{71818D6E-AB83-8140-B973-A0BB1ED11166}"/>
              </a:ext>
            </a:extLst>
          </p:cNvPr>
          <p:cNvPicPr>
            <a:picLocks noChangeAspect="1"/>
          </p:cNvPicPr>
          <p:nvPr userDrawn="1"/>
        </p:nvPicPr>
        <p:blipFill>
          <a:blip r:embed="rId2"/>
          <a:stretch>
            <a:fillRect/>
          </a:stretch>
        </p:blipFill>
        <p:spPr>
          <a:xfrm>
            <a:off x="65101" y="41079"/>
            <a:ext cx="1883436" cy="1046820"/>
          </a:xfrm>
          <a:prstGeom prst="rect">
            <a:avLst/>
          </a:prstGeom>
        </p:spPr>
      </p:pic>
      <p:pic>
        <p:nvPicPr>
          <p:cNvPr id="10" name="Picture 9">
            <a:extLst>
              <a:ext uri="{FF2B5EF4-FFF2-40B4-BE49-F238E27FC236}">
                <a16:creationId xmlns:a16="http://schemas.microsoft.com/office/drawing/2014/main" id="{4C1BE9FC-E2DA-1441-BF82-9EBF2869EBC9}"/>
              </a:ext>
            </a:extLst>
          </p:cNvPr>
          <p:cNvPicPr>
            <a:picLocks noChangeAspect="1"/>
          </p:cNvPicPr>
          <p:nvPr userDrawn="1"/>
        </p:nvPicPr>
        <p:blipFill>
          <a:blip r:embed="rId3"/>
          <a:stretch>
            <a:fillRect/>
          </a:stretch>
        </p:blipFill>
        <p:spPr>
          <a:xfrm>
            <a:off x="10420875" y="185161"/>
            <a:ext cx="1662059" cy="571241"/>
          </a:xfrm>
          <a:prstGeom prst="rect">
            <a:avLst/>
          </a:prstGeom>
        </p:spPr>
      </p:pic>
    </p:spTree>
    <p:extLst>
      <p:ext uri="{BB962C8B-B14F-4D97-AF65-F5344CB8AC3E}">
        <p14:creationId xmlns:p14="http://schemas.microsoft.com/office/powerpoint/2010/main" val="29954782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3FAA1-4C81-7CAD-D2A5-BCC99C44FEDC}"/>
              </a:ext>
            </a:extLst>
          </p:cNvPr>
          <p:cNvSpPr>
            <a:spLocks noGrp="1"/>
          </p:cNvSpPr>
          <p:nvPr>
            <p:ph type="title"/>
          </p:nvPr>
        </p:nvSpPr>
        <p:spPr>
          <a:xfrm>
            <a:off x="914400" y="152400"/>
            <a:ext cx="9160933" cy="1600200"/>
          </a:xfrm>
        </p:spPr>
        <p:txBody>
          <a:bodyPr/>
          <a:lstStyle/>
          <a:p>
            <a:r>
              <a:rPr lang="en-GB"/>
              <a:t>Click to edit Master title style</a:t>
            </a:r>
          </a:p>
        </p:txBody>
      </p:sp>
      <p:sp>
        <p:nvSpPr>
          <p:cNvPr id="3" name="Text Placeholder 2">
            <a:extLst>
              <a:ext uri="{FF2B5EF4-FFF2-40B4-BE49-F238E27FC236}">
                <a16:creationId xmlns:a16="http://schemas.microsoft.com/office/drawing/2014/main" id="{58E4DC34-4EA5-259E-C64B-A9F2A9144A43}"/>
              </a:ext>
            </a:extLst>
          </p:cNvPr>
          <p:cNvSpPr>
            <a:spLocks noGrp="1"/>
          </p:cNvSpPr>
          <p:nvPr>
            <p:ph type="body" sz="half" idx="1"/>
          </p:nvPr>
        </p:nvSpPr>
        <p:spPr>
          <a:xfrm>
            <a:off x="914400" y="1828800"/>
            <a:ext cx="5029200" cy="36576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0E074A2F-37C6-F42F-6615-542D0D4C3AC5}"/>
              </a:ext>
            </a:extLst>
          </p:cNvPr>
          <p:cNvSpPr>
            <a:spLocks noGrp="1"/>
          </p:cNvSpPr>
          <p:nvPr>
            <p:ph sz="half" idx="2"/>
          </p:nvPr>
        </p:nvSpPr>
        <p:spPr>
          <a:xfrm>
            <a:off x="6146800" y="1828800"/>
            <a:ext cx="5029200" cy="36576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36B180F9-27A0-B13B-2B4D-26BC7184A386}"/>
              </a:ext>
            </a:extLst>
          </p:cNvPr>
          <p:cNvSpPr>
            <a:spLocks noGrp="1"/>
          </p:cNvSpPr>
          <p:nvPr>
            <p:ph type="dt" sz="half" idx="10"/>
          </p:nvPr>
        </p:nvSpPr>
        <p:spPr>
          <a:xfrm>
            <a:off x="1828800" y="6248400"/>
            <a:ext cx="2540000" cy="457200"/>
          </a:xfrm>
        </p:spPr>
        <p:txBody>
          <a:bodyPr/>
          <a:lstStyle>
            <a:lvl1pPr>
              <a:defRPr/>
            </a:lvl1pPr>
          </a:lstStyle>
          <a:p>
            <a:endParaRPr lang="en-GB" altLang="en-US"/>
          </a:p>
        </p:txBody>
      </p:sp>
      <p:sp>
        <p:nvSpPr>
          <p:cNvPr id="6" name="Footer Placeholder 5">
            <a:extLst>
              <a:ext uri="{FF2B5EF4-FFF2-40B4-BE49-F238E27FC236}">
                <a16:creationId xmlns:a16="http://schemas.microsoft.com/office/drawing/2014/main" id="{D532D6BF-ACA5-D310-D4C8-1847115343E3}"/>
              </a:ext>
            </a:extLst>
          </p:cNvPr>
          <p:cNvSpPr>
            <a:spLocks noGrp="1"/>
          </p:cNvSpPr>
          <p:nvPr>
            <p:ph type="ftr" sz="quarter" idx="11"/>
          </p:nvPr>
        </p:nvSpPr>
        <p:spPr>
          <a:xfrm>
            <a:off x="4741333" y="6248400"/>
            <a:ext cx="3860800" cy="457200"/>
          </a:xfrm>
        </p:spPr>
        <p:txBody>
          <a:bodyPr/>
          <a:lstStyle>
            <a:lvl1pPr>
              <a:defRPr/>
            </a:lvl1pPr>
          </a:lstStyle>
          <a:p>
            <a:endParaRPr lang="en-GB" altLang="en-US"/>
          </a:p>
        </p:txBody>
      </p:sp>
      <p:sp>
        <p:nvSpPr>
          <p:cNvPr id="7" name="Slide Number Placeholder 6">
            <a:extLst>
              <a:ext uri="{FF2B5EF4-FFF2-40B4-BE49-F238E27FC236}">
                <a16:creationId xmlns:a16="http://schemas.microsoft.com/office/drawing/2014/main" id="{B1F38EB9-3583-4A44-C661-CAB62B2072AD}"/>
              </a:ext>
            </a:extLst>
          </p:cNvPr>
          <p:cNvSpPr>
            <a:spLocks noGrp="1"/>
          </p:cNvSpPr>
          <p:nvPr>
            <p:ph type="sldNum" sz="quarter" idx="12"/>
          </p:nvPr>
        </p:nvSpPr>
        <p:spPr>
          <a:xfrm>
            <a:off x="8957733" y="6248400"/>
            <a:ext cx="2540000" cy="457200"/>
          </a:xfrm>
        </p:spPr>
        <p:txBody>
          <a:bodyPr/>
          <a:lstStyle>
            <a:lvl1pPr>
              <a:defRPr/>
            </a:lvl1pPr>
          </a:lstStyle>
          <a:p>
            <a:fld id="{8B3C4AC6-8A60-421E-A3B8-4CD4F4B363E8}" type="slidenum">
              <a:rPr lang="en-GB" altLang="en-US"/>
              <a:pPr/>
              <a:t>‹#›</a:t>
            </a:fld>
            <a:endParaRPr lang="en-GB" altLang="en-US"/>
          </a:p>
        </p:txBody>
      </p:sp>
    </p:spTree>
    <p:extLst>
      <p:ext uri="{BB962C8B-B14F-4D97-AF65-F5344CB8AC3E}">
        <p14:creationId xmlns:p14="http://schemas.microsoft.com/office/powerpoint/2010/main" val="1567445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11/15/2022</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11/15/2022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11/15/2022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11/15/2022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11/15/2022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11/15/2022</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11/15/2022</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11/15/2022</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11/15/2022</a:t>
            </a:fld>
            <a:endParaRPr lang="en-US"/>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1577175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18.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7.xml"/><Relationship Id="rId1" Type="http://schemas.openxmlformats.org/officeDocument/2006/relationships/video" Target="https://www.youtube.com/embed/cKoJvHcMLfc?feature=oembed"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EA69EF-BD4F-4B48-AE15-4B059F8746A4}"/>
              </a:ext>
            </a:extLst>
          </p:cNvPr>
          <p:cNvSpPr>
            <a:spLocks noGrp="1"/>
          </p:cNvSpPr>
          <p:nvPr>
            <p:ph type="ctrTitle"/>
          </p:nvPr>
        </p:nvSpPr>
        <p:spPr/>
        <p:txBody>
          <a:bodyPr/>
          <a:lstStyle/>
          <a:p>
            <a:r>
              <a:rPr lang="en-GB" sz="6600" dirty="0">
                <a:solidFill>
                  <a:schemeClr val="bg1"/>
                </a:solidFill>
                <a:latin typeface="Arial" panose="020B0604020202020204" pitchFamily="34" charset="0"/>
                <a:cs typeface="Arial" panose="020B0604020202020204" pitchFamily="34" charset="0"/>
              </a:rPr>
              <a:t>Functional Skills English</a:t>
            </a:r>
          </a:p>
        </p:txBody>
      </p:sp>
      <p:sp>
        <p:nvSpPr>
          <p:cNvPr id="3" name="Subtitle 2">
            <a:extLst>
              <a:ext uri="{FF2B5EF4-FFF2-40B4-BE49-F238E27FC236}">
                <a16:creationId xmlns:a16="http://schemas.microsoft.com/office/drawing/2014/main" id="{7ED3E448-040E-43C5-9210-1C0077075BE3}"/>
              </a:ext>
            </a:extLst>
          </p:cNvPr>
          <p:cNvSpPr>
            <a:spLocks noGrp="1"/>
          </p:cNvSpPr>
          <p:nvPr>
            <p:ph type="subTitle" idx="1"/>
          </p:nvPr>
        </p:nvSpPr>
        <p:spPr/>
        <p:txBody>
          <a:bodyPr vert="horz" lIns="91440" tIns="45720" rIns="91440" bIns="45720" rtlCol="0" anchor="t">
            <a:normAutofit/>
          </a:bodyPr>
          <a:lstStyle/>
          <a:p>
            <a:r>
              <a:rPr lang="en-GB" sz="2400" dirty="0">
                <a:solidFill>
                  <a:schemeClr val="bg1"/>
                </a:solidFill>
                <a:latin typeface="Arial" panose="020B0604020202020204" pitchFamily="34" charset="0"/>
                <a:cs typeface="Arial" panose="020B0604020202020204" pitchFamily="34" charset="0"/>
              </a:rPr>
              <a:t>Week 9</a:t>
            </a:r>
          </a:p>
        </p:txBody>
      </p:sp>
    </p:spTree>
    <p:extLst>
      <p:ext uri="{BB962C8B-B14F-4D97-AF65-F5344CB8AC3E}">
        <p14:creationId xmlns:p14="http://schemas.microsoft.com/office/powerpoint/2010/main" val="25780101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F04F0-BC76-BBD8-E39B-4AD8EF6039D3}"/>
              </a:ext>
            </a:extLst>
          </p:cNvPr>
          <p:cNvSpPr>
            <a:spLocks noGrp="1"/>
          </p:cNvSpPr>
          <p:nvPr>
            <p:ph type="title"/>
          </p:nvPr>
        </p:nvSpPr>
        <p:spPr>
          <a:xfrm>
            <a:off x="759656" y="685799"/>
            <a:ext cx="11432344" cy="3421967"/>
          </a:xfrm>
        </p:spPr>
        <p:txBody>
          <a:bodyPr>
            <a:noAutofit/>
          </a:bodyPr>
          <a:lstStyle/>
          <a:p>
            <a:pPr>
              <a:lnSpc>
                <a:spcPct val="100000"/>
              </a:lnSpc>
            </a:pPr>
            <a:r>
              <a:rPr lang="en-US" sz="2400" dirty="0">
                <a:latin typeface="Arial" panose="020B0604020202020204" pitchFamily="34" charset="0"/>
                <a:cs typeface="Arial" panose="020B0604020202020204" pitchFamily="34" charset="0"/>
              </a:rPr>
              <a:t>Before he pushed the loaded supply boat out into the sound, he turned his back to the wind, reached into his waistcoat pocket and delicately drew out a folded square of paper. He re-read the copper-plate writing that was so familiar. "Thy way is in the sea, and my path in the great waters." He read the words slowly and deliberately and, although he was not religious, the message carried some deeper significance which was not clear to him. He returned the paper back into his pocket, repeated the words in his mind, and pushed the bow of the boat seaward.</a:t>
            </a:r>
            <a:br>
              <a:rPr lang="en-US" sz="2400" dirty="0">
                <a:latin typeface="Arial" panose="020B0604020202020204" pitchFamily="34" charset="0"/>
                <a:cs typeface="Arial" panose="020B0604020202020204" pitchFamily="34" charset="0"/>
              </a:rPr>
            </a:br>
            <a:br>
              <a:rPr lang="en-US" sz="2400" dirty="0">
                <a:latin typeface="Arial" panose="020B0604020202020204" pitchFamily="34" charset="0"/>
                <a:cs typeface="Arial" panose="020B0604020202020204" pitchFamily="34" charset="0"/>
              </a:rPr>
            </a:br>
            <a:endParaRPr lang="en-GB" sz="4800" dirty="0">
              <a:latin typeface="Arial" panose="020B0604020202020204" pitchFamily="34" charset="0"/>
              <a:cs typeface="Arial" panose="020B0604020202020204" pitchFamily="34" charset="0"/>
            </a:endParaRPr>
          </a:p>
        </p:txBody>
      </p:sp>
      <p:sp>
        <p:nvSpPr>
          <p:cNvPr id="8" name="Rectangle: Rounded Corners 7">
            <a:extLst>
              <a:ext uri="{FF2B5EF4-FFF2-40B4-BE49-F238E27FC236}">
                <a16:creationId xmlns:a16="http://schemas.microsoft.com/office/drawing/2014/main" id="{381176F3-BCF7-1648-436E-F4CC716F6C13}"/>
              </a:ext>
            </a:extLst>
          </p:cNvPr>
          <p:cNvSpPr/>
          <p:nvPr/>
        </p:nvSpPr>
        <p:spPr>
          <a:xfrm>
            <a:off x="872196" y="3967089"/>
            <a:ext cx="5380894" cy="2715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000" b="1" dirty="0">
              <a:solidFill>
                <a:schemeClr val="tx1"/>
              </a:solidFill>
              <a:latin typeface="Arial" panose="020B0604020202020204" pitchFamily="34" charset="0"/>
              <a:cs typeface="Arial" panose="020B0604020202020204" pitchFamily="34" charset="0"/>
            </a:endParaRPr>
          </a:p>
          <a:p>
            <a:endParaRPr lang="en-GB" sz="2000" b="1" dirty="0">
              <a:solidFill>
                <a:schemeClr val="tx1"/>
              </a:solidFill>
              <a:latin typeface="Arial" panose="020B0604020202020204" pitchFamily="34" charset="0"/>
              <a:cs typeface="Arial" panose="020B0604020202020204" pitchFamily="34" charset="0"/>
            </a:endParaRPr>
          </a:p>
        </p:txBody>
      </p:sp>
      <p:sp>
        <p:nvSpPr>
          <p:cNvPr id="9" name="Rectangle: Rounded Corners 8">
            <a:extLst>
              <a:ext uri="{FF2B5EF4-FFF2-40B4-BE49-F238E27FC236}">
                <a16:creationId xmlns:a16="http://schemas.microsoft.com/office/drawing/2014/main" id="{E3069CBF-1F74-FD8B-93D0-6EB356223F27}"/>
              </a:ext>
            </a:extLst>
          </p:cNvPr>
          <p:cNvSpPr/>
          <p:nvPr/>
        </p:nvSpPr>
        <p:spPr>
          <a:xfrm>
            <a:off x="6475828" y="3967088"/>
            <a:ext cx="5491092" cy="27150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20A2BF88-F147-926F-30F8-7A98B719C167}"/>
              </a:ext>
            </a:extLst>
          </p:cNvPr>
          <p:cNvSpPr txBox="1"/>
          <p:nvPr/>
        </p:nvSpPr>
        <p:spPr>
          <a:xfrm>
            <a:off x="1007598" y="4107766"/>
            <a:ext cx="5052647" cy="3170099"/>
          </a:xfrm>
          <a:prstGeom prst="rect">
            <a:avLst/>
          </a:prstGeom>
          <a:noFill/>
        </p:spPr>
        <p:txBody>
          <a:bodyPr wrap="square" rtlCol="0">
            <a:spAutoFit/>
          </a:bodyPr>
          <a:lstStyle/>
          <a:p>
            <a:r>
              <a:rPr lang="en-GB" sz="2000" dirty="0">
                <a:solidFill>
                  <a:schemeClr val="bg1"/>
                </a:solidFill>
                <a:latin typeface="Arial" panose="020B0604020202020204" pitchFamily="34" charset="0"/>
                <a:cs typeface="Arial" panose="020B0604020202020204" pitchFamily="34" charset="0"/>
              </a:rPr>
              <a:t>List </a:t>
            </a:r>
            <a:r>
              <a:rPr lang="en-GB" sz="2000" b="1" dirty="0">
                <a:solidFill>
                  <a:schemeClr val="bg1"/>
                </a:solidFill>
                <a:latin typeface="Arial" panose="020B0604020202020204" pitchFamily="34" charset="0"/>
                <a:cs typeface="Arial" panose="020B0604020202020204" pitchFamily="34" charset="0"/>
              </a:rPr>
              <a:t>two </a:t>
            </a:r>
            <a:r>
              <a:rPr lang="en-GB" sz="2000" dirty="0">
                <a:solidFill>
                  <a:schemeClr val="bg1"/>
                </a:solidFill>
                <a:latin typeface="Arial" panose="020B0604020202020204" pitchFamily="34" charset="0"/>
                <a:cs typeface="Arial" panose="020B0604020202020204" pitchFamily="34" charset="0"/>
              </a:rPr>
              <a:t>pieces of </a:t>
            </a:r>
            <a:r>
              <a:rPr lang="en-GB" sz="2000" b="1" dirty="0">
                <a:solidFill>
                  <a:srgbClr val="FF0000"/>
                </a:solidFill>
                <a:latin typeface="Arial" panose="020B0604020202020204" pitchFamily="34" charset="0"/>
                <a:cs typeface="Arial" panose="020B0604020202020204" pitchFamily="34" charset="0"/>
              </a:rPr>
              <a:t>explicit information </a:t>
            </a:r>
            <a:r>
              <a:rPr lang="en-GB" sz="2000" b="1" dirty="0">
                <a:solidFill>
                  <a:schemeClr val="bg1"/>
                </a:solidFill>
                <a:latin typeface="Arial" panose="020B0604020202020204" pitchFamily="34" charset="0"/>
                <a:cs typeface="Arial" panose="020B0604020202020204" pitchFamily="34" charset="0"/>
              </a:rPr>
              <a:t>about the sailor in this extract.</a:t>
            </a:r>
            <a:r>
              <a:rPr lang="en-GB" sz="2000" b="1" dirty="0">
                <a:solidFill>
                  <a:schemeClr val="tx1"/>
                </a:solidFill>
                <a:latin typeface="Arial" panose="020B0604020202020204" pitchFamily="34" charset="0"/>
                <a:cs typeface="Arial" panose="020B0604020202020204" pitchFamily="34" charset="0"/>
              </a:rPr>
              <a:t> </a:t>
            </a:r>
          </a:p>
          <a:p>
            <a:endParaRPr lang="en-US" sz="2000" b="1"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solidFill>
                  <a:srgbClr val="FFFF00"/>
                </a:solidFill>
                <a:latin typeface="Arial" panose="020B0604020202020204" pitchFamily="34" charset="0"/>
                <a:cs typeface="Arial" panose="020B0604020202020204" pitchFamily="34" charset="0"/>
              </a:rPr>
              <a:t>He turned his back to the wind.</a:t>
            </a:r>
          </a:p>
          <a:p>
            <a:pPr marL="342900" indent="-342900">
              <a:buFont typeface="Arial" panose="020B0604020202020204" pitchFamily="34" charset="0"/>
              <a:buChar char="•"/>
            </a:pPr>
            <a:r>
              <a:rPr lang="en-US" sz="2000" dirty="0">
                <a:solidFill>
                  <a:srgbClr val="FFFF00"/>
                </a:solidFill>
                <a:latin typeface="Arial" panose="020B0604020202020204" pitchFamily="34" charset="0"/>
                <a:cs typeface="Arial" panose="020B0604020202020204" pitchFamily="34" charset="0"/>
              </a:rPr>
              <a:t>He was wearing a waistcoat.</a:t>
            </a:r>
          </a:p>
          <a:p>
            <a:pPr marL="342900" indent="-342900">
              <a:buFont typeface="Arial" panose="020B0604020202020204" pitchFamily="34" charset="0"/>
              <a:buChar char="•"/>
            </a:pPr>
            <a:r>
              <a:rPr lang="en-US" sz="2000" dirty="0">
                <a:solidFill>
                  <a:srgbClr val="FFFF00"/>
                </a:solidFill>
                <a:latin typeface="Arial" panose="020B0604020202020204" pitchFamily="34" charset="0"/>
                <a:cs typeface="Arial" panose="020B0604020202020204" pitchFamily="34" charset="0"/>
              </a:rPr>
              <a:t>He isn’t religious. </a:t>
            </a:r>
          </a:p>
          <a:p>
            <a:pPr marL="342900" indent="-342900">
              <a:buFont typeface="Arial" panose="020B0604020202020204" pitchFamily="34" charset="0"/>
              <a:buChar char="•"/>
            </a:pPr>
            <a:r>
              <a:rPr lang="en-US" sz="2000" dirty="0">
                <a:solidFill>
                  <a:srgbClr val="FFFF00"/>
                </a:solidFill>
                <a:latin typeface="Arial" panose="020B0604020202020204" pitchFamily="34" charset="0"/>
                <a:cs typeface="Arial" panose="020B0604020202020204" pitchFamily="34" charset="0"/>
              </a:rPr>
              <a:t>He read the words slowly and </a:t>
            </a:r>
          </a:p>
          <a:p>
            <a:r>
              <a:rPr lang="en-US" sz="2000" dirty="0">
                <a:solidFill>
                  <a:srgbClr val="FFFF00"/>
                </a:solidFill>
                <a:latin typeface="Arial" panose="020B0604020202020204" pitchFamily="34" charset="0"/>
                <a:cs typeface="Arial" panose="020B0604020202020204" pitchFamily="34" charset="0"/>
              </a:rPr>
              <a:t>     deliberately.</a:t>
            </a:r>
          </a:p>
          <a:p>
            <a:endParaRPr lang="en-GB" sz="2000" b="1" dirty="0">
              <a:latin typeface="Arial" panose="020B0604020202020204" pitchFamily="34" charset="0"/>
              <a:cs typeface="Arial" panose="020B0604020202020204" pitchFamily="34" charset="0"/>
            </a:endParaRPr>
          </a:p>
          <a:p>
            <a:endParaRPr lang="en-GB" sz="2000" b="1" dirty="0">
              <a:solidFill>
                <a:schemeClr val="tx1"/>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2A6E281C-262D-9AFA-2C45-EC9D1E9DB605}"/>
              </a:ext>
            </a:extLst>
          </p:cNvPr>
          <p:cNvSpPr txBox="1"/>
          <p:nvPr/>
        </p:nvSpPr>
        <p:spPr>
          <a:xfrm>
            <a:off x="6766560" y="4107766"/>
            <a:ext cx="4867422" cy="2862322"/>
          </a:xfrm>
          <a:prstGeom prst="rect">
            <a:avLst/>
          </a:prstGeom>
          <a:noFill/>
        </p:spPr>
        <p:txBody>
          <a:bodyPr wrap="square" rtlCol="0">
            <a:spAutoFit/>
          </a:bodyPr>
          <a:lstStyle/>
          <a:p>
            <a:r>
              <a:rPr lang="en-GB" sz="2000" dirty="0">
                <a:solidFill>
                  <a:schemeClr val="bg1"/>
                </a:solidFill>
                <a:latin typeface="Arial" panose="020B0604020202020204" pitchFamily="34" charset="0"/>
                <a:cs typeface="Arial" panose="020B0604020202020204" pitchFamily="34" charset="0"/>
              </a:rPr>
              <a:t>List </a:t>
            </a:r>
            <a:r>
              <a:rPr lang="en-GB" sz="2000" b="1" dirty="0">
                <a:solidFill>
                  <a:schemeClr val="bg1"/>
                </a:solidFill>
                <a:latin typeface="Arial" panose="020B0604020202020204" pitchFamily="34" charset="0"/>
                <a:cs typeface="Arial" panose="020B0604020202020204" pitchFamily="34" charset="0"/>
              </a:rPr>
              <a:t>two </a:t>
            </a:r>
            <a:r>
              <a:rPr lang="en-GB" sz="2000" dirty="0">
                <a:solidFill>
                  <a:schemeClr val="bg1"/>
                </a:solidFill>
                <a:latin typeface="Arial" panose="020B0604020202020204" pitchFamily="34" charset="0"/>
                <a:cs typeface="Arial" panose="020B0604020202020204" pitchFamily="34" charset="0"/>
              </a:rPr>
              <a:t>pieces of </a:t>
            </a:r>
            <a:r>
              <a:rPr lang="en-GB" sz="2000" b="1" dirty="0">
                <a:solidFill>
                  <a:srgbClr val="FF0000"/>
                </a:solidFill>
                <a:latin typeface="Arial" panose="020B0604020202020204" pitchFamily="34" charset="0"/>
                <a:cs typeface="Arial" panose="020B0604020202020204" pitchFamily="34" charset="0"/>
              </a:rPr>
              <a:t>implicit information </a:t>
            </a:r>
            <a:r>
              <a:rPr lang="en-GB" sz="2000" b="1" dirty="0">
                <a:solidFill>
                  <a:schemeClr val="bg1"/>
                </a:solidFill>
                <a:latin typeface="Arial" panose="020B0604020202020204" pitchFamily="34" charset="0"/>
                <a:cs typeface="Arial" panose="020B0604020202020204" pitchFamily="34" charset="0"/>
              </a:rPr>
              <a:t>about the sailor in this extract.</a:t>
            </a:r>
            <a:r>
              <a:rPr lang="en-GB" sz="2000" b="1" dirty="0">
                <a:solidFill>
                  <a:schemeClr val="tx1"/>
                </a:solidFill>
                <a:latin typeface="Arial" panose="020B0604020202020204" pitchFamily="34" charset="0"/>
                <a:cs typeface="Arial" panose="020B0604020202020204" pitchFamily="34" charset="0"/>
              </a:rPr>
              <a:t> </a:t>
            </a:r>
          </a:p>
          <a:p>
            <a:endParaRPr lang="en-US" sz="2000" b="1"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solidFill>
                  <a:srgbClr val="FFFF00"/>
                </a:solidFill>
                <a:latin typeface="Arial" panose="020B0604020202020204" pitchFamily="34" charset="0"/>
                <a:cs typeface="Arial" panose="020B0604020202020204" pitchFamily="34" charset="0"/>
              </a:rPr>
              <a:t>It was cold/windy.</a:t>
            </a:r>
          </a:p>
          <a:p>
            <a:pPr marL="342900" indent="-342900">
              <a:buFont typeface="Arial" panose="020B0604020202020204" pitchFamily="34" charset="0"/>
              <a:buChar char="•"/>
            </a:pPr>
            <a:r>
              <a:rPr lang="en-US" sz="2000" dirty="0">
                <a:solidFill>
                  <a:srgbClr val="FFFF00"/>
                </a:solidFill>
                <a:latin typeface="Arial" panose="020B0604020202020204" pitchFamily="34" charset="0"/>
                <a:cs typeface="Arial" panose="020B0604020202020204" pitchFamily="34" charset="0"/>
              </a:rPr>
              <a:t>The sailor was journeying alone.</a:t>
            </a:r>
          </a:p>
          <a:p>
            <a:pPr marL="342900" indent="-342900">
              <a:buFont typeface="Arial" panose="020B0604020202020204" pitchFamily="34" charset="0"/>
              <a:buChar char="•"/>
            </a:pPr>
            <a:r>
              <a:rPr lang="en-US" sz="2000" dirty="0">
                <a:solidFill>
                  <a:srgbClr val="FFFF00"/>
                </a:solidFill>
                <a:latin typeface="Arial" panose="020B0604020202020204" pitchFamily="34" charset="0"/>
                <a:cs typeface="Arial" panose="020B0604020202020204" pitchFamily="34" charset="0"/>
              </a:rPr>
              <a:t>He felt comforted by the words on </a:t>
            </a:r>
          </a:p>
          <a:p>
            <a:r>
              <a:rPr lang="en-US" sz="2000" dirty="0">
                <a:solidFill>
                  <a:srgbClr val="FFFF00"/>
                </a:solidFill>
                <a:latin typeface="Arial" panose="020B0604020202020204" pitchFamily="34" charset="0"/>
                <a:cs typeface="Arial" panose="020B0604020202020204" pitchFamily="34" charset="0"/>
              </a:rPr>
              <a:t>     the piece of paper.</a:t>
            </a:r>
          </a:p>
          <a:p>
            <a:endParaRPr lang="en-GB" sz="2000" b="1" dirty="0">
              <a:solidFill>
                <a:srgbClr val="FFFF00"/>
              </a:solidFill>
              <a:latin typeface="Arial" panose="020B0604020202020204" pitchFamily="34" charset="0"/>
              <a:cs typeface="Arial" panose="020B0604020202020204" pitchFamily="34" charset="0"/>
            </a:endParaRPr>
          </a:p>
          <a:p>
            <a:endParaRPr lang="en-GB" sz="2000" b="1" dirty="0">
              <a:solidFill>
                <a:schemeClr val="tx1"/>
              </a:solidFill>
              <a:latin typeface="Arial" panose="020B0604020202020204" pitchFamily="34" charset="0"/>
              <a:cs typeface="Arial" panose="020B0604020202020204" pitchFamily="34" charset="0"/>
            </a:endParaRPr>
          </a:p>
        </p:txBody>
      </p:sp>
      <p:cxnSp>
        <p:nvCxnSpPr>
          <p:cNvPr id="4" name="Straight Connector 3">
            <a:extLst>
              <a:ext uri="{FF2B5EF4-FFF2-40B4-BE49-F238E27FC236}">
                <a16:creationId xmlns:a16="http://schemas.microsoft.com/office/drawing/2014/main" id="{0536EB93-6C49-765E-EB4A-4DE97CAA00C3}"/>
              </a:ext>
            </a:extLst>
          </p:cNvPr>
          <p:cNvCxnSpPr>
            <a:cxnSpLocks/>
          </p:cNvCxnSpPr>
          <p:nvPr/>
        </p:nvCxnSpPr>
        <p:spPr>
          <a:xfrm>
            <a:off x="9088016" y="1045029"/>
            <a:ext cx="2789853" cy="0"/>
          </a:xfrm>
          <a:prstGeom prst="line">
            <a:avLst/>
          </a:prstGeom>
        </p:spPr>
        <p:style>
          <a:lnRef idx="2">
            <a:schemeClr val="accent6"/>
          </a:lnRef>
          <a:fillRef idx="0">
            <a:schemeClr val="accent6"/>
          </a:fillRef>
          <a:effectRef idx="1">
            <a:schemeClr val="accent6"/>
          </a:effectRef>
          <a:fontRef idx="minor">
            <a:schemeClr val="tx1"/>
          </a:fontRef>
        </p:style>
      </p:cxnSp>
      <p:cxnSp>
        <p:nvCxnSpPr>
          <p:cNvPr id="12" name="Straight Connector 11">
            <a:extLst>
              <a:ext uri="{FF2B5EF4-FFF2-40B4-BE49-F238E27FC236}">
                <a16:creationId xmlns:a16="http://schemas.microsoft.com/office/drawing/2014/main" id="{C2DBB7AD-897B-B412-7AE7-6FBD57D06DF9}"/>
              </a:ext>
            </a:extLst>
          </p:cNvPr>
          <p:cNvCxnSpPr>
            <a:cxnSpLocks/>
          </p:cNvCxnSpPr>
          <p:nvPr/>
        </p:nvCxnSpPr>
        <p:spPr>
          <a:xfrm>
            <a:off x="4301412" y="1449355"/>
            <a:ext cx="1427584" cy="0"/>
          </a:xfrm>
          <a:prstGeom prst="line">
            <a:avLst/>
          </a:prstGeom>
        </p:spPr>
        <p:style>
          <a:lnRef idx="2">
            <a:schemeClr val="accent6"/>
          </a:lnRef>
          <a:fillRef idx="0">
            <a:schemeClr val="accent6"/>
          </a:fillRef>
          <a:effectRef idx="1">
            <a:schemeClr val="accent6"/>
          </a:effectRef>
          <a:fontRef idx="minor">
            <a:schemeClr val="tx1"/>
          </a:fontRef>
        </p:style>
      </p:cxnSp>
      <p:cxnSp>
        <p:nvCxnSpPr>
          <p:cNvPr id="16" name="Straight Connector 15">
            <a:extLst>
              <a:ext uri="{FF2B5EF4-FFF2-40B4-BE49-F238E27FC236}">
                <a16:creationId xmlns:a16="http://schemas.microsoft.com/office/drawing/2014/main" id="{1954368F-2A6C-7759-647F-FFA63DE0236C}"/>
              </a:ext>
            </a:extLst>
          </p:cNvPr>
          <p:cNvCxnSpPr>
            <a:cxnSpLocks/>
          </p:cNvCxnSpPr>
          <p:nvPr/>
        </p:nvCxnSpPr>
        <p:spPr>
          <a:xfrm>
            <a:off x="1511559" y="2559698"/>
            <a:ext cx="3965510" cy="0"/>
          </a:xfrm>
          <a:prstGeom prst="line">
            <a:avLst/>
          </a:prstGeom>
        </p:spPr>
        <p:style>
          <a:lnRef idx="2">
            <a:schemeClr val="accent6"/>
          </a:lnRef>
          <a:fillRef idx="0">
            <a:schemeClr val="accent6"/>
          </a:fillRef>
          <a:effectRef idx="1">
            <a:schemeClr val="accent6"/>
          </a:effectRef>
          <a:fontRef idx="minor">
            <a:schemeClr val="tx1"/>
          </a:fontRef>
        </p:style>
      </p:cxnSp>
      <p:cxnSp>
        <p:nvCxnSpPr>
          <p:cNvPr id="18" name="Straight Connector 17">
            <a:extLst>
              <a:ext uri="{FF2B5EF4-FFF2-40B4-BE49-F238E27FC236}">
                <a16:creationId xmlns:a16="http://schemas.microsoft.com/office/drawing/2014/main" id="{FF383C26-FD84-E67C-1E5D-C19CB48CF39F}"/>
              </a:ext>
            </a:extLst>
          </p:cNvPr>
          <p:cNvCxnSpPr>
            <a:cxnSpLocks/>
          </p:cNvCxnSpPr>
          <p:nvPr/>
        </p:nvCxnSpPr>
        <p:spPr>
          <a:xfrm>
            <a:off x="6060245" y="2195805"/>
            <a:ext cx="5573737" cy="0"/>
          </a:xfrm>
          <a:prstGeom prst="line">
            <a:avLst/>
          </a:prstGeom>
        </p:spPr>
        <p:style>
          <a:lnRef idx="2">
            <a:schemeClr val="accent6"/>
          </a:lnRef>
          <a:fillRef idx="0">
            <a:schemeClr val="accent6"/>
          </a:fillRef>
          <a:effectRef idx="1">
            <a:schemeClr val="accent6"/>
          </a:effectRef>
          <a:fontRef idx="minor">
            <a:schemeClr val="tx1"/>
          </a:fontRef>
        </p:style>
      </p:cxnSp>
      <p:cxnSp>
        <p:nvCxnSpPr>
          <p:cNvPr id="20" name="Straight Connector 19">
            <a:extLst>
              <a:ext uri="{FF2B5EF4-FFF2-40B4-BE49-F238E27FC236}">
                <a16:creationId xmlns:a16="http://schemas.microsoft.com/office/drawing/2014/main" id="{D33CE348-B099-9069-D446-D69FCC82EFEC}"/>
              </a:ext>
            </a:extLst>
          </p:cNvPr>
          <p:cNvCxnSpPr>
            <a:cxnSpLocks/>
          </p:cNvCxnSpPr>
          <p:nvPr/>
        </p:nvCxnSpPr>
        <p:spPr>
          <a:xfrm>
            <a:off x="872196" y="1452466"/>
            <a:ext cx="1059241" cy="0"/>
          </a:xfrm>
          <a:prstGeom prst="line">
            <a:avLst/>
          </a:prstGeom>
        </p:spPr>
        <p:style>
          <a:lnRef idx="2">
            <a:schemeClr val="accent6"/>
          </a:lnRef>
          <a:fillRef idx="0">
            <a:schemeClr val="accent6"/>
          </a:fillRef>
          <a:effectRef idx="1">
            <a:schemeClr val="accent6"/>
          </a:effectRef>
          <a:fontRef idx="minor">
            <a:schemeClr val="tx1"/>
          </a:fontRef>
        </p:style>
      </p:cxnSp>
      <p:cxnSp>
        <p:nvCxnSpPr>
          <p:cNvPr id="23" name="Straight Connector 22">
            <a:extLst>
              <a:ext uri="{FF2B5EF4-FFF2-40B4-BE49-F238E27FC236}">
                <a16:creationId xmlns:a16="http://schemas.microsoft.com/office/drawing/2014/main" id="{F969E11A-2DCC-2043-0127-EC64A10EF572}"/>
              </a:ext>
            </a:extLst>
          </p:cNvPr>
          <p:cNvCxnSpPr>
            <a:cxnSpLocks/>
          </p:cNvCxnSpPr>
          <p:nvPr/>
        </p:nvCxnSpPr>
        <p:spPr>
          <a:xfrm>
            <a:off x="1841241" y="1066801"/>
            <a:ext cx="5035420" cy="0"/>
          </a:xfrm>
          <a:prstGeom prst="line">
            <a:avLst/>
          </a:prstGeom>
        </p:spPr>
        <p:style>
          <a:lnRef idx="2">
            <a:schemeClr val="accent6"/>
          </a:lnRef>
          <a:fillRef idx="0">
            <a:schemeClr val="accent6"/>
          </a:fillRef>
          <a:effectRef idx="1">
            <a:schemeClr val="accent6"/>
          </a:effectRef>
          <a:fontRef idx="minor">
            <a:schemeClr val="tx1"/>
          </a:fontRef>
        </p:style>
      </p:cxnSp>
      <p:cxnSp>
        <p:nvCxnSpPr>
          <p:cNvPr id="25" name="Straight Connector 24">
            <a:extLst>
              <a:ext uri="{FF2B5EF4-FFF2-40B4-BE49-F238E27FC236}">
                <a16:creationId xmlns:a16="http://schemas.microsoft.com/office/drawing/2014/main" id="{88AFC678-E6CE-FC5D-67F7-E28FA86683CA}"/>
              </a:ext>
            </a:extLst>
          </p:cNvPr>
          <p:cNvCxnSpPr>
            <a:cxnSpLocks/>
          </p:cNvCxnSpPr>
          <p:nvPr/>
        </p:nvCxnSpPr>
        <p:spPr>
          <a:xfrm>
            <a:off x="5080901" y="2932922"/>
            <a:ext cx="6638348" cy="0"/>
          </a:xfrm>
          <a:prstGeom prst="line">
            <a:avLst/>
          </a:prstGeom>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968034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xEl>
                                              <p:pRg st="5" end="5"/>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23"/>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11">
                                            <p:txEl>
                                              <p:pRg st="4" end="4"/>
                                            </p:txEl>
                                          </p:spTgt>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37B2EA3-D499-56D6-7C79-2E30CFBE0FFB}"/>
              </a:ext>
            </a:extLst>
          </p:cNvPr>
          <p:cNvSpPr>
            <a:spLocks noGrp="1"/>
          </p:cNvSpPr>
          <p:nvPr>
            <p:ph type="subTitle" idx="1"/>
          </p:nvPr>
        </p:nvSpPr>
        <p:spPr>
          <a:xfrm>
            <a:off x="1477108" y="4008719"/>
            <a:ext cx="9200270" cy="1463040"/>
          </a:xfrm>
        </p:spPr>
        <p:txBody>
          <a:bodyPr>
            <a:normAutofit/>
          </a:bodyPr>
          <a:lstStyle/>
          <a:p>
            <a:pPr marL="342900" indent="-342900" algn="l">
              <a:buFont typeface="Wingdings" panose="05000000000000000000" pitchFamily="2" charset="2"/>
              <a:buChar char="Ø"/>
            </a:pPr>
            <a:r>
              <a:rPr lang="en-GB" sz="2400" b="1" dirty="0">
                <a:solidFill>
                  <a:srgbClr val="FF0000"/>
                </a:solidFill>
                <a:latin typeface="Arial" panose="020B0604020202020204" pitchFamily="34" charset="0"/>
                <a:cs typeface="Arial" panose="020B0604020202020204" pitchFamily="34" charset="0"/>
              </a:rPr>
              <a:t>Ex</a:t>
            </a:r>
            <a:r>
              <a:rPr lang="en-GB" sz="2400" dirty="0">
                <a:latin typeface="Arial" panose="020B0604020202020204" pitchFamily="34" charset="0"/>
                <a:cs typeface="Arial" panose="020B0604020202020204" pitchFamily="34" charset="0"/>
              </a:rPr>
              <a:t>plicit - refers to something that is </a:t>
            </a:r>
            <a:r>
              <a:rPr lang="en-GB" sz="2400" b="1" dirty="0">
                <a:solidFill>
                  <a:srgbClr val="FF0000"/>
                </a:solidFill>
                <a:latin typeface="Arial" panose="020B0604020202020204" pitchFamily="34" charset="0"/>
                <a:cs typeface="Arial" panose="020B0604020202020204" pitchFamily="34" charset="0"/>
              </a:rPr>
              <a:t>ex</a:t>
            </a:r>
            <a:r>
              <a:rPr lang="en-GB" sz="2400" dirty="0">
                <a:latin typeface="Arial" panose="020B0604020202020204" pitchFamily="34" charset="0"/>
                <a:cs typeface="Arial" panose="020B0604020202020204" pitchFamily="34" charset="0"/>
              </a:rPr>
              <a:t>plained thoroughly.</a:t>
            </a:r>
          </a:p>
          <a:p>
            <a:pPr marL="342900" indent="-342900" algn="l">
              <a:buFont typeface="Wingdings" panose="05000000000000000000" pitchFamily="2" charset="2"/>
              <a:buChar char="Ø"/>
            </a:pPr>
            <a:endParaRPr lang="en-GB" sz="2400" b="1" dirty="0">
              <a:latin typeface="Arial" panose="020B0604020202020204" pitchFamily="34" charset="0"/>
              <a:cs typeface="Arial" panose="020B0604020202020204" pitchFamily="34" charset="0"/>
            </a:endParaRPr>
          </a:p>
          <a:p>
            <a:pPr marL="342900" indent="-342900" algn="l">
              <a:buFont typeface="Wingdings" panose="05000000000000000000" pitchFamily="2" charset="2"/>
              <a:buChar char="Ø"/>
            </a:pPr>
            <a:r>
              <a:rPr lang="en-GB" sz="2400" b="1" dirty="0">
                <a:solidFill>
                  <a:srgbClr val="FF0000"/>
                </a:solidFill>
                <a:latin typeface="Arial" panose="020B0604020202020204" pitchFamily="34" charset="0"/>
                <a:cs typeface="Arial" panose="020B0604020202020204" pitchFamily="34" charset="0"/>
              </a:rPr>
              <a:t>Im</a:t>
            </a:r>
            <a:r>
              <a:rPr lang="en-GB" sz="2400" dirty="0">
                <a:latin typeface="Arial" panose="020B0604020202020204" pitchFamily="34" charset="0"/>
                <a:cs typeface="Arial" panose="020B0604020202020204" pitchFamily="34" charset="0"/>
              </a:rPr>
              <a:t>plicit - is </a:t>
            </a:r>
            <a:r>
              <a:rPr lang="en-GB" sz="2400" b="1" dirty="0">
                <a:solidFill>
                  <a:srgbClr val="FF0000"/>
                </a:solidFill>
                <a:latin typeface="Arial" panose="020B0604020202020204" pitchFamily="34" charset="0"/>
                <a:cs typeface="Arial" panose="020B0604020202020204" pitchFamily="34" charset="0"/>
              </a:rPr>
              <a:t>im</a:t>
            </a:r>
            <a:r>
              <a:rPr lang="en-GB" sz="2400" dirty="0">
                <a:latin typeface="Arial" panose="020B0604020202020204" pitchFamily="34" charset="0"/>
                <a:cs typeface="Arial" panose="020B0604020202020204" pitchFamily="34" charset="0"/>
              </a:rPr>
              <a:t>plied. </a:t>
            </a:r>
            <a:endParaRPr lang="en-GB" sz="2400" b="1"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AC497C16-75B4-5B93-2E44-23969386CE34}"/>
              </a:ext>
            </a:extLst>
          </p:cNvPr>
          <p:cNvSpPr txBox="1"/>
          <p:nvPr/>
        </p:nvSpPr>
        <p:spPr>
          <a:xfrm>
            <a:off x="1477108" y="1588428"/>
            <a:ext cx="9200270" cy="2308324"/>
          </a:xfrm>
          <a:prstGeom prst="rect">
            <a:avLst/>
          </a:prstGeom>
          <a:noFill/>
        </p:spPr>
        <p:txBody>
          <a:bodyPr wrap="square" rtlCol="0">
            <a:spAutoFit/>
          </a:bodyPr>
          <a:lstStyle/>
          <a:p>
            <a:r>
              <a:rPr lang="en-GB" sz="2400" b="1" dirty="0">
                <a:latin typeface="Arial" panose="020B0604020202020204" pitchFamily="34" charset="0"/>
                <a:cs typeface="Arial" panose="020B0604020202020204" pitchFamily="34" charset="0"/>
              </a:rPr>
              <a:t>Explicit information: </a:t>
            </a:r>
            <a:r>
              <a:rPr lang="en-GB" sz="2400" dirty="0">
                <a:latin typeface="Arial" panose="020B0604020202020204" pitchFamily="34" charset="0"/>
                <a:cs typeface="Arial" panose="020B0604020202020204" pitchFamily="34" charset="0"/>
              </a:rPr>
              <a:t>Information which is obvious, clearly stated or openly said by the writer of a text.</a:t>
            </a:r>
          </a:p>
          <a:p>
            <a:pPr marL="342900" indent="-342900">
              <a:buFont typeface="Wingdings" panose="05000000000000000000" pitchFamily="2" charset="2"/>
              <a:buChar char="Ø"/>
            </a:pPr>
            <a:endParaRPr lang="en-GB" sz="2400" b="1" dirty="0">
              <a:latin typeface="Arial" panose="020B0604020202020204" pitchFamily="34" charset="0"/>
              <a:cs typeface="Arial" panose="020B0604020202020204" pitchFamily="34" charset="0"/>
            </a:endParaRPr>
          </a:p>
          <a:p>
            <a:r>
              <a:rPr lang="en-GB" sz="2400" b="1" dirty="0">
                <a:latin typeface="Arial" panose="020B0604020202020204" pitchFamily="34" charset="0"/>
                <a:cs typeface="Arial" panose="020B0604020202020204" pitchFamily="34" charset="0"/>
              </a:rPr>
              <a:t>Implicit information: </a:t>
            </a:r>
            <a:r>
              <a:rPr lang="en-GB" sz="2400" dirty="0">
                <a:latin typeface="Arial" panose="020B0604020202020204" pitchFamily="34" charset="0"/>
                <a:cs typeface="Arial" panose="020B0604020202020204" pitchFamily="34" charset="0"/>
              </a:rPr>
              <a:t>Information which is not immediately obvious, suggested by the author, based on what has been written.</a:t>
            </a:r>
            <a:endParaRPr lang="en-GB" sz="2400" b="1" dirty="0">
              <a:latin typeface="Arial" panose="020B0604020202020204" pitchFamily="34" charset="0"/>
              <a:cs typeface="Arial" panose="020B0604020202020204" pitchFamily="34" charset="0"/>
            </a:endParaRPr>
          </a:p>
        </p:txBody>
      </p:sp>
      <p:sp>
        <p:nvSpPr>
          <p:cNvPr id="2" name="Flowchart: Alternative Process 1">
            <a:extLst>
              <a:ext uri="{FF2B5EF4-FFF2-40B4-BE49-F238E27FC236}">
                <a16:creationId xmlns:a16="http://schemas.microsoft.com/office/drawing/2014/main" id="{F93E0038-29EE-197E-C48D-EF165815AC58}"/>
              </a:ext>
            </a:extLst>
          </p:cNvPr>
          <p:cNvSpPr/>
          <p:nvPr/>
        </p:nvSpPr>
        <p:spPr>
          <a:xfrm>
            <a:off x="4236098" y="345233"/>
            <a:ext cx="7137918" cy="795471"/>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rgbClr val="FFFF00"/>
                </a:solidFill>
                <a:latin typeface="Arial" panose="020B0604020202020204" pitchFamily="34" charset="0"/>
                <a:cs typeface="Arial" panose="020B0604020202020204" pitchFamily="34" charset="0"/>
              </a:rPr>
              <a:t>How do I </a:t>
            </a:r>
            <a:r>
              <a:rPr lang="en-GB" sz="3200" b="1" dirty="0">
                <a:solidFill>
                  <a:srgbClr val="FF0000"/>
                </a:solidFill>
                <a:latin typeface="Arial" panose="020B0604020202020204" pitchFamily="34" charset="0"/>
                <a:cs typeface="Arial" panose="020B0604020202020204" pitchFamily="34" charset="0"/>
              </a:rPr>
              <a:t>remember</a:t>
            </a:r>
            <a:r>
              <a:rPr lang="en-GB" sz="3200" dirty="0">
                <a:solidFill>
                  <a:srgbClr val="FFFF00"/>
                </a:solidFill>
                <a:latin typeface="Arial" panose="020B0604020202020204" pitchFamily="34" charset="0"/>
                <a:cs typeface="Arial" panose="020B0604020202020204" pitchFamily="34" charset="0"/>
              </a:rPr>
              <a:t> the difference?</a:t>
            </a:r>
          </a:p>
        </p:txBody>
      </p:sp>
    </p:spTree>
    <p:extLst>
      <p:ext uri="{BB962C8B-B14F-4D97-AF65-F5344CB8AC3E}">
        <p14:creationId xmlns:p14="http://schemas.microsoft.com/office/powerpoint/2010/main" val="19329858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49BC34D-9C23-4D6D-8213-1F471AF85B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12" name="Freeform 6">
              <a:extLst>
                <a:ext uri="{FF2B5EF4-FFF2-40B4-BE49-F238E27FC236}">
                  <a16:creationId xmlns:a16="http://schemas.microsoft.com/office/drawing/2014/main" id="{FA0F5D6C-5025-4D7E-82DD-C2C6FDA1E7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3" name="Freeform 6">
              <a:extLst>
                <a:ext uri="{FF2B5EF4-FFF2-40B4-BE49-F238E27FC236}">
                  <a16:creationId xmlns:a16="http://schemas.microsoft.com/office/drawing/2014/main" id="{E2AF2C17-4AB4-4402-B84B-129EF95D16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useBgFill="1">
        <p:nvSpPr>
          <p:cNvPr id="15" name="Rectangle 14">
            <a:extLst>
              <a:ext uri="{FF2B5EF4-FFF2-40B4-BE49-F238E27FC236}">
                <a16:creationId xmlns:a16="http://schemas.microsoft.com/office/drawing/2014/main" id="{1F9A0C1C-8ABC-401B-8FE9-AC9327C4C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0234F4F-491A-6CE7-AB41-7DF849C95388}"/>
              </a:ext>
            </a:extLst>
          </p:cNvPr>
          <p:cNvSpPr>
            <a:spLocks noGrp="1"/>
          </p:cNvSpPr>
          <p:nvPr>
            <p:ph type="title"/>
          </p:nvPr>
        </p:nvSpPr>
        <p:spPr>
          <a:xfrm>
            <a:off x="8154186" y="742621"/>
            <a:ext cx="3355942" cy="3732835"/>
          </a:xfrm>
        </p:spPr>
        <p:txBody>
          <a:bodyPr vert="horz" lIns="91440" tIns="45720" rIns="91440" bIns="45720" rtlCol="0" anchor="b">
            <a:normAutofit/>
          </a:bodyPr>
          <a:lstStyle/>
          <a:p>
            <a:pPr algn="ctr"/>
            <a:r>
              <a:rPr lang="en-US" sz="6000" dirty="0"/>
              <a:t>Writing in the present tense</a:t>
            </a:r>
          </a:p>
        </p:txBody>
      </p:sp>
      <p:sp>
        <p:nvSpPr>
          <p:cNvPr id="17" name="Freeform 6">
            <a:extLst>
              <a:ext uri="{FF2B5EF4-FFF2-40B4-BE49-F238E27FC236}">
                <a16:creationId xmlns:a16="http://schemas.microsoft.com/office/drawing/2014/main" id="{BA5783C3-2F96-40A7-A24F-30CB07AA3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649163" y="634028"/>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sp>
        <p:nvSpPr>
          <p:cNvPr id="19" name="Freeform 6">
            <a:extLst>
              <a:ext uri="{FF2B5EF4-FFF2-40B4-BE49-F238E27FC236}">
                <a16:creationId xmlns:a16="http://schemas.microsoft.com/office/drawing/2014/main" id="{A9D08DBA-0326-4C4E-ACFB-576F3ABDD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494670" y="2016617"/>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pic>
        <p:nvPicPr>
          <p:cNvPr id="6" name="Picture 5">
            <a:extLst>
              <a:ext uri="{FF2B5EF4-FFF2-40B4-BE49-F238E27FC236}">
                <a16:creationId xmlns:a16="http://schemas.microsoft.com/office/drawing/2014/main" id="{FA511F81-946A-2C62-C740-DC194D62D397}"/>
              </a:ext>
            </a:extLst>
          </p:cNvPr>
          <p:cNvPicPr>
            <a:picLocks noChangeAspect="1"/>
          </p:cNvPicPr>
          <p:nvPr/>
        </p:nvPicPr>
        <p:blipFill>
          <a:blip r:embed="rId2"/>
          <a:stretch>
            <a:fillRect/>
          </a:stretch>
        </p:blipFill>
        <p:spPr>
          <a:xfrm>
            <a:off x="1379023" y="1443619"/>
            <a:ext cx="5659222" cy="4169953"/>
          </a:xfrm>
          <a:prstGeom prst="rect">
            <a:avLst/>
          </a:prstGeom>
        </p:spPr>
      </p:pic>
    </p:spTree>
    <p:extLst>
      <p:ext uri="{BB962C8B-B14F-4D97-AF65-F5344CB8AC3E}">
        <p14:creationId xmlns:p14="http://schemas.microsoft.com/office/powerpoint/2010/main" val="16220813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E4E68E-E5D0-443D-8C52-7E3298C63DBB}"/>
              </a:ext>
            </a:extLst>
          </p:cNvPr>
          <p:cNvSpPr>
            <a:spLocks noGrp="1"/>
          </p:cNvSpPr>
          <p:nvPr>
            <p:ph type="title"/>
          </p:nvPr>
        </p:nvSpPr>
        <p:spPr>
          <a:xfrm>
            <a:off x="798343" y="249701"/>
            <a:ext cx="7315200" cy="1485900"/>
          </a:xfrm>
        </p:spPr>
        <p:txBody>
          <a:bodyPr>
            <a:normAutofit/>
          </a:bodyPr>
          <a:lstStyle/>
          <a:p>
            <a:pPr>
              <a:lnSpc>
                <a:spcPct val="100000"/>
              </a:lnSpc>
            </a:pPr>
            <a:r>
              <a:rPr lang="en-GB" dirty="0">
                <a:solidFill>
                  <a:schemeClr val="tx1"/>
                </a:solidFill>
                <a:latin typeface="Arial" panose="020B0604020202020204" pitchFamily="34" charset="0"/>
                <a:cs typeface="Arial" panose="020B0604020202020204" pitchFamily="34" charset="0"/>
              </a:rPr>
              <a:t>Writing in the present tense</a:t>
            </a:r>
            <a:br>
              <a:rPr lang="en-GB" dirty="0">
                <a:solidFill>
                  <a:schemeClr val="tx1"/>
                </a:solidFill>
                <a:latin typeface="Arial" panose="020B0604020202020204" pitchFamily="34" charset="0"/>
                <a:cs typeface="Arial" panose="020B0604020202020204" pitchFamily="34" charset="0"/>
              </a:rPr>
            </a:br>
            <a:r>
              <a:rPr lang="en-GB" dirty="0">
                <a:solidFill>
                  <a:schemeClr val="tx1"/>
                </a:solidFill>
                <a:latin typeface="Arial" panose="020B0604020202020204" pitchFamily="34" charset="0"/>
                <a:cs typeface="Arial" panose="020B0604020202020204" pitchFamily="34" charset="0"/>
              </a:rPr>
              <a:t>- it is harder than you think!</a:t>
            </a:r>
          </a:p>
        </p:txBody>
      </p:sp>
      <p:sp>
        <p:nvSpPr>
          <p:cNvPr id="3" name="Content Placeholder 2">
            <a:extLst>
              <a:ext uri="{FF2B5EF4-FFF2-40B4-BE49-F238E27FC236}">
                <a16:creationId xmlns:a16="http://schemas.microsoft.com/office/drawing/2014/main" id="{1917A27D-9565-4D57-AF09-8F66F0D6B281}"/>
              </a:ext>
            </a:extLst>
          </p:cNvPr>
          <p:cNvSpPr>
            <a:spLocks noGrp="1"/>
          </p:cNvSpPr>
          <p:nvPr>
            <p:ph idx="1"/>
          </p:nvPr>
        </p:nvSpPr>
        <p:spPr>
          <a:xfrm>
            <a:off x="1371600" y="2025749"/>
            <a:ext cx="10093569" cy="4462974"/>
          </a:xfrm>
        </p:spPr>
        <p:txBody>
          <a:bodyPr>
            <a:normAutofit lnSpcReduction="10000"/>
          </a:bodyPr>
          <a:lstStyle/>
          <a:p>
            <a:pPr marL="0" indent="0">
              <a:buNone/>
            </a:pPr>
            <a:r>
              <a:rPr lang="en-GB" sz="2400" dirty="0">
                <a:latin typeface="Arial" panose="020B0604020202020204" pitchFamily="34" charset="0"/>
                <a:cs typeface="Arial" panose="020B0604020202020204" pitchFamily="34" charset="0"/>
              </a:rPr>
              <a:t>Present tense - used to describe something in the </a:t>
            </a:r>
            <a:r>
              <a:rPr lang="en-GB" sz="2400" b="1" u="sng" dirty="0">
                <a:solidFill>
                  <a:srgbClr val="000000"/>
                </a:solidFill>
                <a:latin typeface="Arial" panose="020B0604020202020204" pitchFamily="34" charset="0"/>
                <a:cs typeface="Arial" panose="020B0604020202020204" pitchFamily="34" charset="0"/>
              </a:rPr>
              <a:t>current moment</a:t>
            </a:r>
            <a:r>
              <a:rPr lang="en-GB" sz="2400" dirty="0">
                <a:latin typeface="Arial" panose="020B0604020202020204" pitchFamily="34" charset="0"/>
                <a:cs typeface="Arial" panose="020B0604020202020204" pitchFamily="34" charset="0"/>
              </a:rPr>
              <a:t>.</a:t>
            </a:r>
          </a:p>
          <a:p>
            <a:pPr marL="0" indent="0">
              <a:lnSpc>
                <a:spcPct val="100000"/>
              </a:lnSpc>
              <a:spcBef>
                <a:spcPts val="0"/>
              </a:spcBef>
              <a:spcAft>
                <a:spcPts val="0"/>
              </a:spcAft>
              <a:buNone/>
            </a:pPr>
            <a:endParaRPr lang="en-GB" sz="2400" dirty="0">
              <a:latin typeface="Arial" panose="020B0604020202020204" pitchFamily="34" charset="0"/>
              <a:cs typeface="Arial" panose="020B0604020202020204" pitchFamily="34" charset="0"/>
            </a:endParaRPr>
          </a:p>
          <a:p>
            <a:pPr marL="0" indent="0">
              <a:lnSpc>
                <a:spcPct val="100000"/>
              </a:lnSpc>
              <a:spcBef>
                <a:spcPts val="0"/>
              </a:spcBef>
              <a:spcAft>
                <a:spcPts val="0"/>
              </a:spcAft>
              <a:buNone/>
            </a:pPr>
            <a:r>
              <a:rPr lang="en-GB" sz="2400" dirty="0">
                <a:latin typeface="Arial" panose="020B0604020202020204" pitchFamily="34" charset="0"/>
                <a:cs typeface="Arial" panose="020B0604020202020204" pitchFamily="34" charset="0"/>
              </a:rPr>
              <a:t>Present tense - is a </a:t>
            </a:r>
            <a:r>
              <a:rPr lang="en-GB" sz="2400" b="1" dirty="0">
                <a:latin typeface="Arial" panose="020B0604020202020204" pitchFamily="34" charset="0"/>
                <a:cs typeface="Arial" panose="020B0604020202020204" pitchFamily="34" charset="0"/>
              </a:rPr>
              <a:t>verb tense </a:t>
            </a:r>
            <a:r>
              <a:rPr lang="en-GB" sz="2400" dirty="0">
                <a:latin typeface="Arial" panose="020B0604020202020204" pitchFamily="34" charset="0"/>
                <a:cs typeface="Arial" panose="020B0604020202020204" pitchFamily="34" charset="0"/>
              </a:rPr>
              <a:t>(doing) used to describe actions happening right now.</a:t>
            </a:r>
          </a:p>
          <a:p>
            <a:pPr marL="0" indent="0">
              <a:lnSpc>
                <a:spcPct val="100000"/>
              </a:lnSpc>
              <a:spcBef>
                <a:spcPts val="0"/>
              </a:spcBef>
              <a:spcAft>
                <a:spcPts val="0"/>
              </a:spcAft>
              <a:buNone/>
            </a:pPr>
            <a:endParaRPr lang="en-GB" sz="2400" dirty="0">
              <a:latin typeface="Arial" panose="020B0604020202020204" pitchFamily="34" charset="0"/>
              <a:cs typeface="Arial" panose="020B0604020202020204" pitchFamily="34" charset="0"/>
            </a:endParaRPr>
          </a:p>
          <a:p>
            <a:pPr marL="0" indent="0">
              <a:lnSpc>
                <a:spcPct val="100000"/>
              </a:lnSpc>
              <a:buNone/>
            </a:pPr>
            <a:r>
              <a:rPr lang="en-GB" sz="2400" dirty="0">
                <a:latin typeface="Arial" panose="020B0604020202020204" pitchFamily="34" charset="0"/>
                <a:cs typeface="Arial" panose="020B0604020202020204" pitchFamily="34" charset="0"/>
              </a:rPr>
              <a:t>We use present tense to distinguish from events happening in the past and in the future.</a:t>
            </a:r>
          </a:p>
          <a:p>
            <a:pPr marL="0" indent="0">
              <a:lnSpc>
                <a:spcPct val="110000"/>
              </a:lnSpc>
              <a:spcBef>
                <a:spcPts val="0"/>
              </a:spcBef>
              <a:spcAft>
                <a:spcPts val="0"/>
              </a:spcAft>
              <a:buNone/>
            </a:pPr>
            <a:endParaRPr lang="en-GB" sz="2400" dirty="0">
              <a:latin typeface="Arial" panose="020B0604020202020204" pitchFamily="34" charset="0"/>
              <a:cs typeface="Arial" panose="020B0604020202020204" pitchFamily="34" charset="0"/>
            </a:endParaRPr>
          </a:p>
          <a:p>
            <a:pPr marL="0" indent="0">
              <a:lnSpc>
                <a:spcPct val="100000"/>
              </a:lnSpc>
              <a:buNone/>
            </a:pPr>
            <a:r>
              <a:rPr lang="en-GB" sz="2400" dirty="0">
                <a:latin typeface="Arial" panose="020B0604020202020204" pitchFamily="34" charset="0"/>
                <a:cs typeface="Arial" panose="020B0604020202020204" pitchFamily="34" charset="0"/>
              </a:rPr>
              <a:t>The present tense makes your writing </a:t>
            </a:r>
            <a:r>
              <a:rPr lang="en-GB" sz="2400" b="1" dirty="0">
                <a:latin typeface="Arial" panose="020B0604020202020204" pitchFamily="34" charset="0"/>
                <a:cs typeface="Arial" panose="020B0604020202020204" pitchFamily="34" charset="0"/>
              </a:rPr>
              <a:t>simpler </a:t>
            </a:r>
            <a:r>
              <a:rPr lang="en-GB" sz="2400" dirty="0">
                <a:latin typeface="Arial" panose="020B0604020202020204" pitchFamily="34" charset="0"/>
                <a:cs typeface="Arial" panose="020B0604020202020204" pitchFamily="34" charset="0"/>
              </a:rPr>
              <a:t>and </a:t>
            </a:r>
            <a:r>
              <a:rPr lang="en-GB" sz="2400" b="1" dirty="0">
                <a:latin typeface="Arial" panose="020B0604020202020204" pitchFamily="34" charset="0"/>
                <a:cs typeface="Arial" panose="020B0604020202020204" pitchFamily="34" charset="0"/>
              </a:rPr>
              <a:t>more direct</a:t>
            </a:r>
            <a:r>
              <a:rPr lang="en-GB" sz="2400" dirty="0">
                <a:latin typeface="Arial" panose="020B0604020202020204" pitchFamily="34" charset="0"/>
                <a:cs typeface="Arial" panose="020B0604020202020204" pitchFamily="34" charset="0"/>
              </a:rPr>
              <a:t>.</a:t>
            </a:r>
          </a:p>
          <a:p>
            <a:pPr marL="0" indent="0">
              <a:lnSpc>
                <a:spcPct val="110000"/>
              </a:lnSpc>
              <a:spcBef>
                <a:spcPts val="0"/>
              </a:spcBef>
              <a:spcAft>
                <a:spcPts val="0"/>
              </a:spcAft>
              <a:buNone/>
            </a:pPr>
            <a:endParaRPr lang="en-GB" sz="2400" dirty="0">
              <a:latin typeface="Arial" panose="020B0604020202020204" pitchFamily="34" charset="0"/>
              <a:cs typeface="Arial" panose="020B0604020202020204" pitchFamily="34" charset="0"/>
            </a:endParaRPr>
          </a:p>
          <a:p>
            <a:pPr marL="0" indent="0">
              <a:lnSpc>
                <a:spcPct val="100000"/>
              </a:lnSpc>
              <a:buNone/>
            </a:pPr>
            <a:r>
              <a:rPr lang="en-GB" sz="2400" dirty="0">
                <a:latin typeface="Arial" panose="020B0604020202020204" pitchFamily="34" charset="0"/>
                <a:cs typeface="Arial" panose="020B0604020202020204" pitchFamily="34" charset="0"/>
              </a:rPr>
              <a:t>Present tense - effective with a </a:t>
            </a:r>
            <a:r>
              <a:rPr lang="en-GB" sz="2400" b="1" dirty="0">
                <a:latin typeface="Arial" panose="020B0604020202020204" pitchFamily="34" charset="0"/>
                <a:cs typeface="Arial" panose="020B0604020202020204" pitchFamily="34" charset="0"/>
              </a:rPr>
              <a:t>first person narrator </a:t>
            </a:r>
            <a:r>
              <a:rPr lang="en-GB" sz="2400" dirty="0">
                <a:latin typeface="Arial" panose="020B0604020202020204" pitchFamily="34" charset="0"/>
                <a:cs typeface="Arial" panose="020B0604020202020204" pitchFamily="34" charset="0"/>
              </a:rPr>
              <a:t>(writing using ‘</a:t>
            </a:r>
            <a:r>
              <a:rPr lang="en-GB" sz="2400" b="1" dirty="0">
                <a:latin typeface="Arial" panose="020B0604020202020204" pitchFamily="34" charset="0"/>
                <a:cs typeface="Arial" panose="020B0604020202020204" pitchFamily="34" charset="0"/>
              </a:rPr>
              <a:t>I</a:t>
            </a:r>
            <a:r>
              <a:rPr lang="en-GB" sz="2400" dirty="0">
                <a:latin typeface="Arial" panose="020B0604020202020204" pitchFamily="34" charset="0"/>
                <a:cs typeface="Arial" panose="020B0604020202020204" pitchFamily="34" charset="0"/>
              </a:rPr>
              <a:t>’).</a:t>
            </a:r>
          </a:p>
          <a:p>
            <a:pPr marL="0" indent="0">
              <a:buNone/>
            </a:pPr>
            <a:endParaRPr lang="en-GB" dirty="0"/>
          </a:p>
        </p:txBody>
      </p:sp>
    </p:spTree>
    <p:extLst>
      <p:ext uri="{BB962C8B-B14F-4D97-AF65-F5344CB8AC3E}">
        <p14:creationId xmlns:p14="http://schemas.microsoft.com/office/powerpoint/2010/main" val="29464172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02F2889-B32E-ED53-E8C2-42FAB28A0CE9}"/>
              </a:ext>
            </a:extLst>
          </p:cNvPr>
          <p:cNvSpPr txBox="1"/>
          <p:nvPr/>
        </p:nvSpPr>
        <p:spPr>
          <a:xfrm>
            <a:off x="1458351" y="1364566"/>
            <a:ext cx="9275298" cy="4049570"/>
          </a:xfrm>
          <a:prstGeom prst="rect">
            <a:avLst/>
          </a:prstGeom>
          <a:noFill/>
        </p:spPr>
        <p:txBody>
          <a:bodyPr wrap="square" rtlCol="0">
            <a:spAutoFit/>
          </a:bodyPr>
          <a:lstStyle/>
          <a:p>
            <a:pPr>
              <a:lnSpc>
                <a:spcPct val="110000"/>
              </a:lnSpc>
            </a:pPr>
            <a:r>
              <a:rPr lang="en-GB" sz="2400" dirty="0">
                <a:solidFill>
                  <a:schemeClr val="tx1"/>
                </a:solidFill>
                <a:latin typeface="Arial" panose="020B0604020202020204" pitchFamily="34" charset="0"/>
                <a:cs typeface="Arial" panose="020B0604020202020204" pitchFamily="34" charset="0"/>
              </a:rPr>
              <a:t>Writing in the present tense saves your audience work and helps make your points clearer.</a:t>
            </a:r>
          </a:p>
          <a:p>
            <a:endParaRPr lang="en-GB" sz="2400" dirty="0">
              <a:solidFill>
                <a:schemeClr val="tx1"/>
              </a:solidFill>
              <a:latin typeface="Arial" panose="020B0604020202020204" pitchFamily="34" charset="0"/>
              <a:cs typeface="Arial" panose="020B0604020202020204" pitchFamily="34" charset="0"/>
            </a:endParaRPr>
          </a:p>
          <a:p>
            <a:pPr>
              <a:lnSpc>
                <a:spcPct val="110000"/>
              </a:lnSpc>
            </a:pPr>
            <a:r>
              <a:rPr lang="en-GB" sz="2400" dirty="0">
                <a:latin typeface="Arial" panose="020B0604020202020204" pitchFamily="34" charset="0"/>
                <a:cs typeface="Arial" panose="020B0604020202020204" pitchFamily="34" charset="0"/>
              </a:rPr>
              <a:t>Writing in the present tense (if used correctly) evokes a sense of </a:t>
            </a:r>
            <a:r>
              <a:rPr lang="en-GB" sz="2400" b="1" dirty="0">
                <a:latin typeface="Arial" panose="020B0604020202020204" pitchFamily="34" charset="0"/>
                <a:cs typeface="Arial" panose="020B0604020202020204" pitchFamily="34" charset="0"/>
              </a:rPr>
              <a:t>urgency</a:t>
            </a:r>
            <a:r>
              <a:rPr lang="en-GB" sz="2400" dirty="0">
                <a:latin typeface="Arial" panose="020B0604020202020204" pitchFamily="34" charset="0"/>
                <a:cs typeface="Arial" panose="020B0604020202020204" pitchFamily="34" charset="0"/>
              </a:rPr>
              <a:t>, </a:t>
            </a:r>
            <a:r>
              <a:rPr lang="en-GB" sz="2400" b="1" dirty="0">
                <a:latin typeface="Arial" panose="020B0604020202020204" pitchFamily="34" charset="0"/>
                <a:cs typeface="Arial" panose="020B0604020202020204" pitchFamily="34" charset="0"/>
              </a:rPr>
              <a:t>immediacy</a:t>
            </a:r>
            <a:r>
              <a:rPr lang="en-GB" sz="2400" dirty="0">
                <a:latin typeface="Arial" panose="020B0604020202020204" pitchFamily="34" charset="0"/>
                <a:cs typeface="Arial" panose="020B0604020202020204" pitchFamily="34" charset="0"/>
              </a:rPr>
              <a:t> and </a:t>
            </a:r>
            <a:r>
              <a:rPr lang="en-GB" sz="2400" b="1" dirty="0">
                <a:latin typeface="Arial" panose="020B0604020202020204" pitchFamily="34" charset="0"/>
                <a:cs typeface="Arial" panose="020B0604020202020204" pitchFamily="34" charset="0"/>
              </a:rPr>
              <a:t>air of suspense </a:t>
            </a:r>
            <a:r>
              <a:rPr lang="en-GB" sz="2400" dirty="0">
                <a:latin typeface="Arial" panose="020B0604020202020204" pitchFamily="34" charset="0"/>
                <a:cs typeface="Arial" panose="020B0604020202020204" pitchFamily="34" charset="0"/>
              </a:rPr>
              <a:t>in the reader. For example:</a:t>
            </a:r>
          </a:p>
          <a:p>
            <a:endParaRPr lang="en-GB" sz="2400" dirty="0">
              <a:latin typeface="Arial" panose="020B0604020202020204" pitchFamily="34" charset="0"/>
              <a:cs typeface="Arial" panose="020B0604020202020204" pitchFamily="34" charset="0"/>
            </a:endParaRPr>
          </a:p>
          <a:p>
            <a:pPr algn="ctr">
              <a:lnSpc>
                <a:spcPct val="110000"/>
              </a:lnSpc>
            </a:pPr>
            <a:r>
              <a:rPr lang="en-GB" sz="2400" i="1" dirty="0">
                <a:solidFill>
                  <a:srgbClr val="0070C0"/>
                </a:solidFill>
                <a:latin typeface="Arial" panose="020B0604020202020204" pitchFamily="34" charset="0"/>
                <a:cs typeface="Arial" panose="020B0604020202020204" pitchFamily="34" charset="0"/>
              </a:rPr>
              <a:t>“I am standing on the shoreline and the waves are so big! I want to jump in and swim for it, but it is far too dangerous.”</a:t>
            </a:r>
          </a:p>
          <a:p>
            <a:pPr marL="342900" indent="-342900">
              <a:lnSpc>
                <a:spcPct val="110000"/>
              </a:lnSpc>
              <a:buFont typeface="Wingdings" panose="05000000000000000000" pitchFamily="2" charset="2"/>
              <a:buChar char="Ø"/>
            </a:pPr>
            <a:endParaRPr lang="en-GB" sz="2400" i="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709658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8D575F4-C498-1723-C8B9-CED96611B6ED}"/>
              </a:ext>
            </a:extLst>
          </p:cNvPr>
          <p:cNvSpPr txBox="1"/>
          <p:nvPr/>
        </p:nvSpPr>
        <p:spPr>
          <a:xfrm>
            <a:off x="1111349" y="689317"/>
            <a:ext cx="7807799" cy="523220"/>
          </a:xfrm>
          <a:prstGeom prst="rect">
            <a:avLst/>
          </a:prstGeom>
          <a:noFill/>
        </p:spPr>
        <p:txBody>
          <a:bodyPr wrap="square" rtlCol="0">
            <a:spAutoFit/>
          </a:bodyPr>
          <a:lstStyle/>
          <a:p>
            <a:r>
              <a:rPr lang="en-GB" sz="2800" dirty="0">
                <a:latin typeface="Arial" panose="020B0604020202020204" pitchFamily="34" charset="0"/>
                <a:cs typeface="Arial" panose="020B0604020202020204" pitchFamily="34" charset="0"/>
              </a:rPr>
              <a:t>One basic rule of writing in the present tense:</a:t>
            </a:r>
          </a:p>
        </p:txBody>
      </p:sp>
      <p:pic>
        <p:nvPicPr>
          <p:cNvPr id="3" name="Picture 2">
            <a:extLst>
              <a:ext uri="{FF2B5EF4-FFF2-40B4-BE49-F238E27FC236}">
                <a16:creationId xmlns:a16="http://schemas.microsoft.com/office/drawing/2014/main" id="{8E79473B-8D61-4091-C5CE-43B309A75306}"/>
              </a:ext>
            </a:extLst>
          </p:cNvPr>
          <p:cNvPicPr>
            <a:picLocks noChangeAspect="1"/>
          </p:cNvPicPr>
          <p:nvPr/>
        </p:nvPicPr>
        <p:blipFill>
          <a:blip r:embed="rId2"/>
          <a:stretch>
            <a:fillRect/>
          </a:stretch>
        </p:blipFill>
        <p:spPr>
          <a:xfrm>
            <a:off x="1485204" y="1882433"/>
            <a:ext cx="2143125" cy="2143125"/>
          </a:xfrm>
          <a:prstGeom prst="rect">
            <a:avLst/>
          </a:prstGeom>
        </p:spPr>
      </p:pic>
      <p:pic>
        <p:nvPicPr>
          <p:cNvPr id="5" name="Picture 4">
            <a:extLst>
              <a:ext uri="{FF2B5EF4-FFF2-40B4-BE49-F238E27FC236}">
                <a16:creationId xmlns:a16="http://schemas.microsoft.com/office/drawing/2014/main" id="{1715B9AD-601B-6140-06DE-E8718A1A8E9C}"/>
              </a:ext>
            </a:extLst>
          </p:cNvPr>
          <p:cNvPicPr>
            <a:picLocks noChangeAspect="1"/>
          </p:cNvPicPr>
          <p:nvPr/>
        </p:nvPicPr>
        <p:blipFill>
          <a:blip r:embed="rId3"/>
          <a:stretch>
            <a:fillRect/>
          </a:stretch>
        </p:blipFill>
        <p:spPr>
          <a:xfrm>
            <a:off x="1710956" y="4173900"/>
            <a:ext cx="2143125" cy="2143124"/>
          </a:xfrm>
          <a:prstGeom prst="rect">
            <a:avLst/>
          </a:prstGeom>
        </p:spPr>
      </p:pic>
      <p:pic>
        <p:nvPicPr>
          <p:cNvPr id="6" name="Picture 5">
            <a:extLst>
              <a:ext uri="{FF2B5EF4-FFF2-40B4-BE49-F238E27FC236}">
                <a16:creationId xmlns:a16="http://schemas.microsoft.com/office/drawing/2014/main" id="{43113B79-5D89-85E3-3ED3-DFFBBC783C5C}"/>
              </a:ext>
            </a:extLst>
          </p:cNvPr>
          <p:cNvPicPr>
            <a:picLocks noChangeAspect="1"/>
          </p:cNvPicPr>
          <p:nvPr/>
        </p:nvPicPr>
        <p:blipFill>
          <a:blip r:embed="rId4"/>
          <a:stretch>
            <a:fillRect/>
          </a:stretch>
        </p:blipFill>
        <p:spPr>
          <a:xfrm>
            <a:off x="5398990" y="1814278"/>
            <a:ext cx="2143125" cy="2211280"/>
          </a:xfrm>
          <a:prstGeom prst="rect">
            <a:avLst/>
          </a:prstGeom>
        </p:spPr>
      </p:pic>
      <p:pic>
        <p:nvPicPr>
          <p:cNvPr id="7" name="Picture 6">
            <a:extLst>
              <a:ext uri="{FF2B5EF4-FFF2-40B4-BE49-F238E27FC236}">
                <a16:creationId xmlns:a16="http://schemas.microsoft.com/office/drawing/2014/main" id="{CF4CE198-0A4D-065C-4D7C-ACE6EFE0CC53}"/>
              </a:ext>
            </a:extLst>
          </p:cNvPr>
          <p:cNvPicPr>
            <a:picLocks noChangeAspect="1"/>
          </p:cNvPicPr>
          <p:nvPr/>
        </p:nvPicPr>
        <p:blipFill>
          <a:blip r:embed="rId5"/>
          <a:stretch>
            <a:fillRect/>
          </a:stretch>
        </p:blipFill>
        <p:spPr>
          <a:xfrm>
            <a:off x="5398989" y="4173900"/>
            <a:ext cx="2143125" cy="1994783"/>
          </a:xfrm>
          <a:prstGeom prst="rect">
            <a:avLst/>
          </a:prstGeom>
        </p:spPr>
      </p:pic>
      <p:pic>
        <p:nvPicPr>
          <p:cNvPr id="8" name="Picture 7">
            <a:extLst>
              <a:ext uri="{FF2B5EF4-FFF2-40B4-BE49-F238E27FC236}">
                <a16:creationId xmlns:a16="http://schemas.microsoft.com/office/drawing/2014/main" id="{C315C48D-977F-1C93-EC9C-807924B1D27D}"/>
              </a:ext>
            </a:extLst>
          </p:cNvPr>
          <p:cNvPicPr>
            <a:picLocks noChangeAspect="1"/>
          </p:cNvPicPr>
          <p:nvPr/>
        </p:nvPicPr>
        <p:blipFill>
          <a:blip r:embed="rId6"/>
          <a:stretch>
            <a:fillRect/>
          </a:stretch>
        </p:blipFill>
        <p:spPr>
          <a:xfrm>
            <a:off x="8937528" y="1814278"/>
            <a:ext cx="2143125" cy="2143125"/>
          </a:xfrm>
          <a:prstGeom prst="rect">
            <a:avLst/>
          </a:prstGeom>
        </p:spPr>
      </p:pic>
      <p:pic>
        <p:nvPicPr>
          <p:cNvPr id="9" name="Picture 8">
            <a:extLst>
              <a:ext uri="{FF2B5EF4-FFF2-40B4-BE49-F238E27FC236}">
                <a16:creationId xmlns:a16="http://schemas.microsoft.com/office/drawing/2014/main" id="{03E8B65E-062D-DC06-1064-69EC2D3B1383}"/>
              </a:ext>
            </a:extLst>
          </p:cNvPr>
          <p:cNvPicPr>
            <a:picLocks noChangeAspect="1"/>
          </p:cNvPicPr>
          <p:nvPr/>
        </p:nvPicPr>
        <p:blipFill>
          <a:blip r:embed="rId7"/>
          <a:stretch>
            <a:fillRect/>
          </a:stretch>
        </p:blipFill>
        <p:spPr>
          <a:xfrm>
            <a:off x="8750252" y="4203880"/>
            <a:ext cx="2517676" cy="1994783"/>
          </a:xfrm>
          <a:prstGeom prst="rect">
            <a:avLst/>
          </a:prstGeom>
        </p:spPr>
      </p:pic>
    </p:spTree>
    <p:extLst>
      <p:ext uri="{BB962C8B-B14F-4D97-AF65-F5344CB8AC3E}">
        <p14:creationId xmlns:p14="http://schemas.microsoft.com/office/powerpoint/2010/main" val="85692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bg>
      <p:bgPr>
        <a:solidFill>
          <a:schemeClr val="bg1">
            <a:lumMod val="95000"/>
          </a:schemeClr>
        </a:solidFill>
        <a:effectLst/>
      </p:bgPr>
    </p:bg>
    <p:spTree>
      <p:nvGrpSpPr>
        <p:cNvPr id="1" name=""/>
        <p:cNvGrpSpPr/>
        <p:nvPr/>
      </p:nvGrpSpPr>
      <p:grpSpPr>
        <a:xfrm>
          <a:off x="0" y="0"/>
          <a:ext cx="0" cy="0"/>
          <a:chOff x="0" y="0"/>
          <a:chExt cx="0" cy="0"/>
        </a:xfrm>
      </p:grpSpPr>
      <p:sp>
        <p:nvSpPr>
          <p:cNvPr id="179202" name="Rectangle 2">
            <a:extLst>
              <a:ext uri="{FF2B5EF4-FFF2-40B4-BE49-F238E27FC236}">
                <a16:creationId xmlns:a16="http://schemas.microsoft.com/office/drawing/2014/main" id="{A794A085-9119-43C2-67E8-63B7673F7EBF}"/>
              </a:ext>
            </a:extLst>
          </p:cNvPr>
          <p:cNvSpPr>
            <a:spLocks noGrp="1" noChangeArrowheads="1"/>
          </p:cNvSpPr>
          <p:nvPr>
            <p:ph type="title"/>
          </p:nvPr>
        </p:nvSpPr>
        <p:spPr>
          <a:xfrm>
            <a:off x="900332" y="310221"/>
            <a:ext cx="9160933" cy="1476375"/>
          </a:xfrm>
        </p:spPr>
        <p:txBody>
          <a:bodyPr/>
          <a:lstStyle/>
          <a:p>
            <a:r>
              <a:rPr lang="en-GB" altLang="en-US" dirty="0">
                <a:solidFill>
                  <a:schemeClr val="tx1"/>
                </a:solidFill>
                <a:latin typeface="Arial" panose="020B0604020202020204" pitchFamily="34" charset="0"/>
                <a:cs typeface="Arial" panose="020B0604020202020204" pitchFamily="34" charset="0"/>
              </a:rPr>
              <a:t>Which tense is this sentence written in?</a:t>
            </a:r>
          </a:p>
        </p:txBody>
      </p:sp>
      <p:sp>
        <p:nvSpPr>
          <p:cNvPr id="179204" name="Rectangle 4">
            <a:extLst>
              <a:ext uri="{FF2B5EF4-FFF2-40B4-BE49-F238E27FC236}">
                <a16:creationId xmlns:a16="http://schemas.microsoft.com/office/drawing/2014/main" id="{5AED23DC-94AE-787D-A07B-0A92E125853E}"/>
              </a:ext>
            </a:extLst>
          </p:cNvPr>
          <p:cNvSpPr>
            <a:spLocks noGrp="1" noChangeArrowheads="1"/>
          </p:cNvSpPr>
          <p:nvPr>
            <p:ph type="body" sz="half" idx="1"/>
          </p:nvPr>
        </p:nvSpPr>
        <p:spPr>
          <a:xfrm>
            <a:off x="717452" y="2419642"/>
            <a:ext cx="6668086" cy="2759075"/>
          </a:xfrm>
        </p:spPr>
        <p:txBody>
          <a:bodyPr/>
          <a:lstStyle/>
          <a:p>
            <a:pPr>
              <a:buFontTx/>
              <a:buNone/>
            </a:pPr>
            <a:endParaRPr lang="en-GB" altLang="en-US" sz="1400" b="1" dirty="0"/>
          </a:p>
          <a:p>
            <a:pPr algn="ctr">
              <a:buFontTx/>
              <a:buNone/>
            </a:pPr>
            <a:r>
              <a:rPr lang="en-GB" altLang="en-US" sz="4000" b="1" dirty="0"/>
              <a:t>  </a:t>
            </a:r>
            <a:r>
              <a:rPr lang="en-GB" altLang="en-US" sz="2400" dirty="0">
                <a:latin typeface="Arial" panose="020B0604020202020204" pitchFamily="34" charset="0"/>
                <a:cs typeface="Arial" panose="020B0604020202020204" pitchFamily="34" charset="0"/>
              </a:rPr>
              <a:t>Last night I watched Coronation Street on TV.</a:t>
            </a:r>
            <a:endParaRPr lang="en-GB" altLang="en-US" sz="4000" dirty="0">
              <a:latin typeface="Arial" panose="020B0604020202020204" pitchFamily="34" charset="0"/>
              <a:cs typeface="Arial" panose="020B0604020202020204" pitchFamily="34" charset="0"/>
            </a:endParaRPr>
          </a:p>
        </p:txBody>
      </p:sp>
      <p:pic>
        <p:nvPicPr>
          <p:cNvPr id="179207" name="Picture 7">
            <a:extLst>
              <a:ext uri="{FF2B5EF4-FFF2-40B4-BE49-F238E27FC236}">
                <a16:creationId xmlns:a16="http://schemas.microsoft.com/office/drawing/2014/main" id="{10542DF5-2B56-CE18-66E9-46279A60BD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30478" y="1412875"/>
            <a:ext cx="3960812" cy="40322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73F0C9D-7B11-E336-2825-6AB893D107A9}"/>
              </a:ext>
            </a:extLst>
          </p:cNvPr>
          <p:cNvSpPr txBox="1"/>
          <p:nvPr/>
        </p:nvSpPr>
        <p:spPr>
          <a:xfrm>
            <a:off x="3600417" y="3568346"/>
            <a:ext cx="3366868" cy="461665"/>
          </a:xfrm>
          <a:prstGeom prst="rect">
            <a:avLst/>
          </a:prstGeom>
          <a:noFill/>
        </p:spPr>
        <p:txBody>
          <a:bodyPr wrap="square" rtlCol="0">
            <a:spAutoFit/>
          </a:bodyPr>
          <a:lstStyle/>
          <a:p>
            <a:r>
              <a:rPr lang="en-GB" sz="2400" dirty="0">
                <a:solidFill>
                  <a:srgbClr val="FF0000"/>
                </a:solidFill>
                <a:latin typeface="Arial" panose="020B0604020202020204" pitchFamily="34" charset="0"/>
                <a:cs typeface="Arial" panose="020B0604020202020204" pitchFamily="34" charset="0"/>
              </a:rPr>
              <a:t>Past tense!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79202"/>
                                        </p:tgtEl>
                                        <p:attrNameLst>
                                          <p:attrName>style.visibility</p:attrName>
                                        </p:attrNameLst>
                                      </p:cBhvr>
                                      <p:to>
                                        <p:strVal val="visible"/>
                                      </p:to>
                                    </p:set>
                                    <p:animEffect transition="in" filter="fade">
                                      <p:cBhvr>
                                        <p:cTn id="7" dur="1000"/>
                                        <p:tgtEl>
                                          <p:spTgt spid="179202"/>
                                        </p:tgtEl>
                                      </p:cBhvr>
                                    </p:animEffect>
                                    <p:anim calcmode="lin" valueType="num">
                                      <p:cBhvr>
                                        <p:cTn id="8" dur="1000" fill="hold"/>
                                        <p:tgtEl>
                                          <p:spTgt spid="179202"/>
                                        </p:tgtEl>
                                        <p:attrNameLst>
                                          <p:attrName>ppt_x</p:attrName>
                                        </p:attrNameLst>
                                      </p:cBhvr>
                                      <p:tavLst>
                                        <p:tav tm="0">
                                          <p:val>
                                            <p:strVal val="#ppt_x"/>
                                          </p:val>
                                        </p:tav>
                                        <p:tav tm="100000">
                                          <p:val>
                                            <p:strVal val="#ppt_x"/>
                                          </p:val>
                                        </p:tav>
                                      </p:tavLst>
                                    </p:anim>
                                    <p:anim calcmode="lin" valueType="num">
                                      <p:cBhvr>
                                        <p:cTn id="9" dur="1000" fill="hold"/>
                                        <p:tgtEl>
                                          <p:spTgt spid="17920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1" fill="hold" grpId="0" nodeType="clickEffect">
                                  <p:stCondLst>
                                    <p:cond delay="0"/>
                                  </p:stCondLst>
                                  <p:childTnLst>
                                    <p:set>
                                      <p:cBhvr>
                                        <p:cTn id="13" dur="1" fill="hold">
                                          <p:stCondLst>
                                            <p:cond delay="0"/>
                                          </p:stCondLst>
                                        </p:cTn>
                                        <p:tgtEl>
                                          <p:spTgt spid="179204">
                                            <p:txEl>
                                              <p:pRg st="1" end="1"/>
                                            </p:txEl>
                                          </p:spTgt>
                                        </p:tgtEl>
                                        <p:attrNameLst>
                                          <p:attrName>style.visibility</p:attrName>
                                        </p:attrNameLst>
                                      </p:cBhvr>
                                      <p:to>
                                        <p:strVal val="visible"/>
                                      </p:to>
                                    </p:set>
                                    <p:anim calcmode="lin" valueType="num">
                                      <p:cBhvr additive="base">
                                        <p:cTn id="14" dur="1000" fill="hold">
                                          <p:stCondLst>
                                            <p:cond delay="0"/>
                                          </p:stCondLst>
                                        </p:cTn>
                                        <p:tgtEl>
                                          <p:spTgt spid="179204">
                                            <p:txEl>
                                              <p:pRg st="1" end="1"/>
                                            </p:txEl>
                                          </p:spTgt>
                                        </p:tgtEl>
                                        <p:attrNameLst>
                                          <p:attrName>ppt_x</p:attrName>
                                        </p:attrNameLst>
                                      </p:cBhvr>
                                      <p:tavLst>
                                        <p:tav tm="0">
                                          <p:val>
                                            <p:strVal val="#ppt_x"/>
                                          </p:val>
                                        </p:tav>
                                        <p:tav tm="100000">
                                          <p:val>
                                            <p:strVal val="#ppt_x"/>
                                          </p:val>
                                        </p:tav>
                                      </p:tavLst>
                                    </p:anim>
                                    <p:anim calcmode="lin" valueType="num">
                                      <p:cBhvr additive="base">
                                        <p:cTn id="15" dur="1000" fill="hold">
                                          <p:stCondLst>
                                            <p:cond delay="0"/>
                                          </p:stCondLst>
                                        </p:cTn>
                                        <p:tgtEl>
                                          <p:spTgt spid="179204">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202" grpId="0"/>
      <p:bldP spid="179204" grpId="0" build="p" rev="1"/>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bg>
      <p:bgPr>
        <a:solidFill>
          <a:schemeClr val="bg1">
            <a:lumMod val="95000"/>
          </a:schemeClr>
        </a:solidFill>
        <a:effectLst/>
      </p:bgPr>
    </p:bg>
    <p:spTree>
      <p:nvGrpSpPr>
        <p:cNvPr id="1" name=""/>
        <p:cNvGrpSpPr/>
        <p:nvPr/>
      </p:nvGrpSpPr>
      <p:grpSpPr>
        <a:xfrm>
          <a:off x="0" y="0"/>
          <a:ext cx="0" cy="0"/>
          <a:chOff x="0" y="0"/>
          <a:chExt cx="0" cy="0"/>
        </a:xfrm>
      </p:grpSpPr>
      <p:sp>
        <p:nvSpPr>
          <p:cNvPr id="176132" name="Rectangle 4">
            <a:extLst>
              <a:ext uri="{FF2B5EF4-FFF2-40B4-BE49-F238E27FC236}">
                <a16:creationId xmlns:a16="http://schemas.microsoft.com/office/drawing/2014/main" id="{DE4AEFC1-86F3-2AB0-A61C-7E54AA778102}"/>
              </a:ext>
            </a:extLst>
          </p:cNvPr>
          <p:cNvSpPr>
            <a:spLocks noGrp="1" noChangeArrowheads="1"/>
          </p:cNvSpPr>
          <p:nvPr>
            <p:ph type="title"/>
          </p:nvPr>
        </p:nvSpPr>
        <p:spPr>
          <a:xfrm>
            <a:off x="921385" y="315913"/>
            <a:ext cx="10015538" cy="1098550"/>
          </a:xfrm>
        </p:spPr>
        <p:txBody>
          <a:bodyPr/>
          <a:lstStyle/>
          <a:p>
            <a:r>
              <a:rPr lang="en-GB" altLang="en-US" dirty="0">
                <a:solidFill>
                  <a:schemeClr val="tx1"/>
                </a:solidFill>
                <a:latin typeface="Arial" panose="020B0604020202020204" pitchFamily="34" charset="0"/>
                <a:cs typeface="Arial" panose="020B0604020202020204" pitchFamily="34" charset="0"/>
              </a:rPr>
              <a:t>Which tense is this sentence written in?</a:t>
            </a:r>
          </a:p>
        </p:txBody>
      </p:sp>
      <p:sp>
        <p:nvSpPr>
          <p:cNvPr id="176133" name="Rectangle 5">
            <a:extLst>
              <a:ext uri="{FF2B5EF4-FFF2-40B4-BE49-F238E27FC236}">
                <a16:creationId xmlns:a16="http://schemas.microsoft.com/office/drawing/2014/main" id="{C7912462-200B-001C-4647-CC1631C87322}"/>
              </a:ext>
            </a:extLst>
          </p:cNvPr>
          <p:cNvSpPr>
            <a:spLocks noGrp="1" noChangeArrowheads="1"/>
          </p:cNvSpPr>
          <p:nvPr>
            <p:ph type="body" sz="half" idx="1"/>
          </p:nvPr>
        </p:nvSpPr>
        <p:spPr>
          <a:xfrm>
            <a:off x="914400" y="1828800"/>
            <a:ext cx="6343650" cy="1185863"/>
          </a:xfrm>
        </p:spPr>
        <p:txBody>
          <a:bodyPr/>
          <a:lstStyle/>
          <a:p>
            <a:pPr algn="ctr">
              <a:buFontTx/>
              <a:buNone/>
            </a:pPr>
            <a:r>
              <a:rPr lang="en-GB" altLang="en-US" sz="3600" b="1" dirty="0"/>
              <a:t>  </a:t>
            </a:r>
            <a:r>
              <a:rPr lang="en-GB" altLang="en-US" sz="2400" dirty="0">
                <a:latin typeface="Arial" panose="020B0604020202020204" pitchFamily="34" charset="0"/>
                <a:cs typeface="Arial" panose="020B0604020202020204" pitchFamily="34" charset="0"/>
              </a:rPr>
              <a:t>I am going to the cinema at the weekend with my friends to watch a film.</a:t>
            </a:r>
            <a:endParaRPr lang="en-GB" altLang="en-US" sz="3600" dirty="0">
              <a:latin typeface="Arial" panose="020B0604020202020204" pitchFamily="34" charset="0"/>
              <a:cs typeface="Arial" panose="020B0604020202020204" pitchFamily="34" charset="0"/>
            </a:endParaRPr>
          </a:p>
        </p:txBody>
      </p:sp>
      <p:pic>
        <p:nvPicPr>
          <p:cNvPr id="176136" name="Picture 8">
            <a:extLst>
              <a:ext uri="{FF2B5EF4-FFF2-40B4-BE49-F238E27FC236}">
                <a16:creationId xmlns:a16="http://schemas.microsoft.com/office/drawing/2014/main" id="{0848CDCD-7F8B-B9B0-6948-2E5ACC649E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64375" y="1784350"/>
            <a:ext cx="4213225" cy="37465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D6BDA7A-EBE8-0D8B-0ABD-776F24C3D8C9}"/>
              </a:ext>
            </a:extLst>
          </p:cNvPr>
          <p:cNvSpPr txBox="1"/>
          <p:nvPr/>
        </p:nvSpPr>
        <p:spPr>
          <a:xfrm>
            <a:off x="2925641" y="2783830"/>
            <a:ext cx="2630658" cy="461665"/>
          </a:xfrm>
          <a:prstGeom prst="rect">
            <a:avLst/>
          </a:prstGeom>
          <a:noFill/>
        </p:spPr>
        <p:txBody>
          <a:bodyPr wrap="square" rtlCol="0">
            <a:spAutoFit/>
          </a:bodyPr>
          <a:lstStyle/>
          <a:p>
            <a:pPr algn="ctr"/>
            <a:r>
              <a:rPr lang="en-GB" sz="2400" dirty="0">
                <a:solidFill>
                  <a:srgbClr val="FF0000"/>
                </a:solidFill>
                <a:latin typeface="Arial" panose="020B0604020202020204" pitchFamily="34" charset="0"/>
                <a:cs typeface="Arial" panose="020B0604020202020204" pitchFamily="34" charset="0"/>
              </a:rPr>
              <a:t>Future tense!</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withEffect">
                                  <p:stCondLst>
                                    <p:cond delay="0"/>
                                  </p:stCondLst>
                                  <p:childTnLst>
                                    <p:set>
                                      <p:cBhvr>
                                        <p:cTn id="6" dur="1" fill="hold">
                                          <p:stCondLst>
                                            <p:cond delay="0"/>
                                          </p:stCondLst>
                                        </p:cTn>
                                        <p:tgtEl>
                                          <p:spTgt spid="176132"/>
                                        </p:tgtEl>
                                        <p:attrNameLst>
                                          <p:attrName>style.visibility</p:attrName>
                                        </p:attrNameLst>
                                      </p:cBhvr>
                                      <p:to>
                                        <p:strVal val="visible"/>
                                      </p:to>
                                    </p:set>
                                    <p:animEffect transition="in" filter="fade">
                                      <p:cBhvr>
                                        <p:cTn id="7" dur="1000"/>
                                        <p:tgtEl>
                                          <p:spTgt spid="176132"/>
                                        </p:tgtEl>
                                      </p:cBhvr>
                                    </p:animEffect>
                                    <p:anim calcmode="lin" valueType="num">
                                      <p:cBhvr>
                                        <p:cTn id="8" dur="1000" fill="hold"/>
                                        <p:tgtEl>
                                          <p:spTgt spid="176132"/>
                                        </p:tgtEl>
                                        <p:attrNameLst>
                                          <p:attrName>ppt_x</p:attrName>
                                        </p:attrNameLst>
                                      </p:cBhvr>
                                      <p:tavLst>
                                        <p:tav tm="0">
                                          <p:val>
                                            <p:strVal val="#ppt_x"/>
                                          </p:val>
                                        </p:tav>
                                        <p:tav tm="100000">
                                          <p:val>
                                            <p:strVal val="#ppt_x"/>
                                          </p:val>
                                        </p:tav>
                                      </p:tavLst>
                                    </p:anim>
                                    <p:anim calcmode="lin" valueType="num">
                                      <p:cBhvr>
                                        <p:cTn id="9" dur="898" decel="100000" fill="hold"/>
                                        <p:tgtEl>
                                          <p:spTgt spid="176132"/>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176132"/>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176133">
                                            <p:txEl>
                                              <p:pRg st="0" end="0"/>
                                            </p:txEl>
                                          </p:spTgt>
                                        </p:tgtEl>
                                        <p:attrNameLst>
                                          <p:attrName>style.visibility</p:attrName>
                                        </p:attrNameLst>
                                      </p:cBhvr>
                                      <p:to>
                                        <p:strVal val="visible"/>
                                      </p:to>
                                    </p:set>
                                    <p:animEffect transition="in" filter="fade">
                                      <p:cBhvr>
                                        <p:cTn id="15" dur="1000"/>
                                        <p:tgtEl>
                                          <p:spTgt spid="176133">
                                            <p:txEl>
                                              <p:pRg st="0" end="0"/>
                                            </p:txEl>
                                          </p:spTgt>
                                        </p:tgtEl>
                                      </p:cBhvr>
                                    </p:animEffect>
                                    <p:anim calcmode="lin" valueType="num">
                                      <p:cBhvr>
                                        <p:cTn id="16" dur="1000" fill="hold"/>
                                        <p:tgtEl>
                                          <p:spTgt spid="176133">
                                            <p:txEl>
                                              <p:pRg st="0" end="0"/>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176133">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17613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132" grpId="0"/>
      <p:bldP spid="176133" grpId="0" build="p"/>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bg>
      <p:bgPr>
        <a:solidFill>
          <a:schemeClr val="bg1">
            <a:lumMod val="95000"/>
          </a:schemeClr>
        </a:solidFill>
        <a:effectLst/>
      </p:bgPr>
    </p:bg>
    <p:spTree>
      <p:nvGrpSpPr>
        <p:cNvPr id="1" name=""/>
        <p:cNvGrpSpPr/>
        <p:nvPr/>
      </p:nvGrpSpPr>
      <p:grpSpPr>
        <a:xfrm>
          <a:off x="0" y="0"/>
          <a:ext cx="0" cy="0"/>
          <a:chOff x="0" y="0"/>
          <a:chExt cx="0" cy="0"/>
        </a:xfrm>
      </p:grpSpPr>
      <p:sp>
        <p:nvSpPr>
          <p:cNvPr id="188418" name="Rectangle 2">
            <a:extLst>
              <a:ext uri="{FF2B5EF4-FFF2-40B4-BE49-F238E27FC236}">
                <a16:creationId xmlns:a16="http://schemas.microsoft.com/office/drawing/2014/main" id="{0F2C272A-4D30-07E1-DECB-631DCDE7E098}"/>
              </a:ext>
            </a:extLst>
          </p:cNvPr>
          <p:cNvSpPr>
            <a:spLocks noGrp="1" noChangeArrowheads="1"/>
          </p:cNvSpPr>
          <p:nvPr>
            <p:ph type="title"/>
          </p:nvPr>
        </p:nvSpPr>
        <p:spPr>
          <a:xfrm>
            <a:off x="914400" y="252413"/>
            <a:ext cx="10452295" cy="1600200"/>
          </a:xfrm>
        </p:spPr>
        <p:txBody>
          <a:bodyPr/>
          <a:lstStyle/>
          <a:p>
            <a:r>
              <a:rPr lang="en-GB" altLang="en-US" dirty="0">
                <a:solidFill>
                  <a:schemeClr val="tx1"/>
                </a:solidFill>
                <a:latin typeface="Arial" panose="020B0604020202020204" pitchFamily="34" charset="0"/>
                <a:cs typeface="Arial" panose="020B0604020202020204" pitchFamily="34" charset="0"/>
              </a:rPr>
              <a:t>Which tense is this sentence written in?</a:t>
            </a:r>
          </a:p>
        </p:txBody>
      </p:sp>
      <p:sp>
        <p:nvSpPr>
          <p:cNvPr id="188419" name="Rectangle 3">
            <a:extLst>
              <a:ext uri="{FF2B5EF4-FFF2-40B4-BE49-F238E27FC236}">
                <a16:creationId xmlns:a16="http://schemas.microsoft.com/office/drawing/2014/main" id="{F38F5D59-29A5-62E6-7070-4C25AADDB6FA}"/>
              </a:ext>
            </a:extLst>
          </p:cNvPr>
          <p:cNvSpPr>
            <a:spLocks noGrp="1" noChangeArrowheads="1"/>
          </p:cNvSpPr>
          <p:nvPr>
            <p:ph type="body" sz="half" idx="1"/>
          </p:nvPr>
        </p:nvSpPr>
        <p:spPr>
          <a:xfrm>
            <a:off x="914400" y="1844675"/>
            <a:ext cx="6991643" cy="3657600"/>
          </a:xfrm>
        </p:spPr>
        <p:txBody>
          <a:bodyPr/>
          <a:lstStyle/>
          <a:p>
            <a:pPr algn="ctr">
              <a:buFontTx/>
              <a:buNone/>
            </a:pPr>
            <a:endParaRPr lang="en-GB" altLang="en-US" sz="2800" b="1" dirty="0"/>
          </a:p>
          <a:p>
            <a:pPr algn="ctr">
              <a:buFontTx/>
              <a:buNone/>
            </a:pPr>
            <a:r>
              <a:rPr lang="en-GB" altLang="en-US" sz="2400" dirty="0">
                <a:latin typeface="Arial" panose="020B0604020202020204" pitchFamily="34" charset="0"/>
                <a:cs typeface="Arial" panose="020B0604020202020204" pitchFamily="34" charset="0"/>
              </a:rPr>
              <a:t>On a Sunday, I get up at 10.30 am and make myself a cup of coffee in my favourite cup. </a:t>
            </a:r>
          </a:p>
        </p:txBody>
      </p:sp>
      <p:pic>
        <p:nvPicPr>
          <p:cNvPr id="188422" name="Picture 6">
            <a:extLst>
              <a:ext uri="{FF2B5EF4-FFF2-40B4-BE49-F238E27FC236}">
                <a16:creationId xmlns:a16="http://schemas.microsoft.com/office/drawing/2014/main" id="{B78B35D9-9399-BD9F-24F3-4E1EAF2DB2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53583" y="1477169"/>
            <a:ext cx="3313112" cy="439261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DA66F4C-0379-BF70-8049-C732823DCA9F}"/>
              </a:ext>
            </a:extLst>
          </p:cNvPr>
          <p:cNvSpPr txBox="1"/>
          <p:nvPr/>
        </p:nvSpPr>
        <p:spPr>
          <a:xfrm>
            <a:off x="3573194" y="3429000"/>
            <a:ext cx="2743200" cy="461665"/>
          </a:xfrm>
          <a:prstGeom prst="rect">
            <a:avLst/>
          </a:prstGeom>
          <a:noFill/>
        </p:spPr>
        <p:txBody>
          <a:bodyPr wrap="square" rtlCol="0">
            <a:spAutoFit/>
          </a:bodyPr>
          <a:lstStyle/>
          <a:p>
            <a:r>
              <a:rPr lang="en-GB" sz="2400" dirty="0">
                <a:solidFill>
                  <a:srgbClr val="00B050"/>
                </a:solidFill>
                <a:latin typeface="Arial" panose="020B0604020202020204" pitchFamily="34" charset="0"/>
                <a:cs typeface="Arial" panose="020B0604020202020204" pitchFamily="34" charset="0"/>
              </a:rPr>
              <a:t>Present tense!</a:t>
            </a:r>
          </a:p>
        </p:txBody>
      </p:sp>
      <p:sp>
        <p:nvSpPr>
          <p:cNvPr id="3" name="Arrow: Right 2">
            <a:extLst>
              <a:ext uri="{FF2B5EF4-FFF2-40B4-BE49-F238E27FC236}">
                <a16:creationId xmlns:a16="http://schemas.microsoft.com/office/drawing/2014/main" id="{16AB48BA-34EE-903D-8351-06DD012BAC57}"/>
              </a:ext>
            </a:extLst>
          </p:cNvPr>
          <p:cNvSpPr/>
          <p:nvPr/>
        </p:nvSpPr>
        <p:spPr>
          <a:xfrm>
            <a:off x="3228392" y="4404049"/>
            <a:ext cx="4534677" cy="106300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rgbClr val="FFFF00"/>
                </a:solidFill>
                <a:latin typeface="Arial" panose="020B0604020202020204" pitchFamily="34" charset="0"/>
                <a:cs typeface="Arial" panose="020B0604020202020204" pitchFamily="34" charset="0"/>
              </a:rPr>
              <a:t>Me first thing in the morning!!</a:t>
            </a:r>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9" fill="hold" grpId="0" nodeType="withEffect">
                                  <p:stCondLst>
                                    <p:cond delay="0"/>
                                  </p:stCondLst>
                                  <p:iterate type="lt">
                                    <p:tmPct val="10000"/>
                                  </p:iterate>
                                  <p:childTnLst>
                                    <p:set>
                                      <p:cBhvr>
                                        <p:cTn id="6" dur="1" fill="hold">
                                          <p:stCondLst>
                                            <p:cond delay="0"/>
                                          </p:stCondLst>
                                        </p:cTn>
                                        <p:tgtEl>
                                          <p:spTgt spid="188418"/>
                                        </p:tgtEl>
                                        <p:attrNameLst>
                                          <p:attrName>style.visibility</p:attrName>
                                        </p:attrNameLst>
                                      </p:cBhvr>
                                      <p:to>
                                        <p:strVal val="visible"/>
                                      </p:to>
                                    </p:set>
                                    <p:anim calcmode="lin" valueType="num">
                                      <p:cBhvr additive="base">
                                        <p:cTn id="7" dur="800" fill="hold">
                                          <p:stCondLst>
                                            <p:cond delay="0"/>
                                          </p:stCondLst>
                                        </p:cTn>
                                        <p:tgtEl>
                                          <p:spTgt spid="188418"/>
                                        </p:tgtEl>
                                        <p:attrNameLst>
                                          <p:attrName>ppt_x</p:attrName>
                                        </p:attrNameLst>
                                      </p:cBhvr>
                                      <p:tavLst>
                                        <p:tav tm="0">
                                          <p:val>
                                            <p:strVal val="0-#ppt_w/2"/>
                                          </p:val>
                                        </p:tav>
                                        <p:tav tm="100000">
                                          <p:val>
                                            <p:strVal val="#ppt_x"/>
                                          </p:val>
                                        </p:tav>
                                      </p:tavLst>
                                    </p:anim>
                                    <p:anim calcmode="lin" valueType="num">
                                      <p:cBhvr additive="base">
                                        <p:cTn id="8" dur="800" fill="hold">
                                          <p:stCondLst>
                                            <p:cond delay="0"/>
                                          </p:stCondLst>
                                        </p:cTn>
                                        <p:tgtEl>
                                          <p:spTgt spid="188418"/>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0" presetClass="entr" presetSubtype="0" fill="hold" grpId="0" nodeType="clickEffect">
                                  <p:stCondLst>
                                    <p:cond delay="0"/>
                                  </p:stCondLst>
                                  <p:iterate type="lt">
                                    <p:tmPct val="10000"/>
                                  </p:iterate>
                                  <p:childTnLst>
                                    <p:set>
                                      <p:cBhvr>
                                        <p:cTn id="12" dur="1" fill="hold">
                                          <p:stCondLst>
                                            <p:cond delay="0"/>
                                          </p:stCondLst>
                                        </p:cTn>
                                        <p:tgtEl>
                                          <p:spTgt spid="188419">
                                            <p:txEl>
                                              <p:pRg st="1" end="1"/>
                                            </p:txEl>
                                          </p:spTgt>
                                        </p:tgtEl>
                                        <p:attrNameLst>
                                          <p:attrName>style.visibility</p:attrName>
                                        </p:attrNameLst>
                                      </p:cBhvr>
                                      <p:to>
                                        <p:strVal val="visible"/>
                                      </p:to>
                                    </p:set>
                                    <p:animEffect transition="in" filter="fade">
                                      <p:cBhvr>
                                        <p:cTn id="13" dur="1000"/>
                                        <p:tgtEl>
                                          <p:spTgt spid="188419">
                                            <p:txEl>
                                              <p:pRg st="1" end="1"/>
                                            </p:txEl>
                                          </p:spTgt>
                                        </p:tgtEl>
                                      </p:cBhvr>
                                    </p:animEffect>
                                    <p:anim calcmode="lin" valueType="num">
                                      <p:cBhvr>
                                        <p:cTn id="14" dur="1000" fill="hold"/>
                                        <p:tgtEl>
                                          <p:spTgt spid="188419">
                                            <p:txEl>
                                              <p:pRg st="1" end="1"/>
                                            </p:txEl>
                                          </p:spTgt>
                                        </p:tgtEl>
                                        <p:attrNameLst>
                                          <p:attrName>ppt_x</p:attrName>
                                        </p:attrNameLst>
                                      </p:cBhvr>
                                      <p:tavLst>
                                        <p:tav tm="0">
                                          <p:val>
                                            <p:strVal val="#ppt_x-.1"/>
                                          </p:val>
                                        </p:tav>
                                        <p:tav tm="100000">
                                          <p:val>
                                            <p:strVal val="#ppt_x"/>
                                          </p:val>
                                        </p:tav>
                                      </p:tavLst>
                                    </p:anim>
                                    <p:anim calcmode="lin" valueType="num">
                                      <p:cBhvr>
                                        <p:cTn id="15" dur="1000" fill="hold"/>
                                        <p:tgtEl>
                                          <p:spTgt spid="18841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418" grpId="0"/>
      <p:bldP spid="188419" grpId="0" build="p"/>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useBgFill="1">
        <p:nvSpPr>
          <p:cNvPr id="14" name="Rectangle 7">
            <a:extLst>
              <a:ext uri="{FF2B5EF4-FFF2-40B4-BE49-F238E27FC236}">
                <a16:creationId xmlns:a16="http://schemas.microsoft.com/office/drawing/2014/main" id="{7C159B63-C56D-4E4E-8B07-40A1346DC9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26134B9-54CF-4DB3-8C80-69071FB71AFE}"/>
              </a:ext>
            </a:extLst>
          </p:cNvPr>
          <p:cNvSpPr>
            <a:spLocks noGrp="1"/>
          </p:cNvSpPr>
          <p:nvPr>
            <p:ph type="title"/>
          </p:nvPr>
        </p:nvSpPr>
        <p:spPr>
          <a:xfrm>
            <a:off x="967902" y="236570"/>
            <a:ext cx="3523938" cy="5977964"/>
          </a:xfrm>
        </p:spPr>
        <p:txBody>
          <a:bodyPr>
            <a:normAutofit/>
          </a:bodyPr>
          <a:lstStyle/>
          <a:p>
            <a:r>
              <a:rPr lang="en-GB" dirty="0"/>
              <a:t> </a:t>
            </a:r>
            <a:r>
              <a:rPr lang="en-GB" dirty="0">
                <a:latin typeface="Arial" panose="020B0604020202020204" pitchFamily="34" charset="0"/>
                <a:cs typeface="Arial" panose="020B0604020202020204" pitchFamily="34" charset="0"/>
              </a:rPr>
              <a:t>Writing a diary entry…</a:t>
            </a:r>
          </a:p>
        </p:txBody>
      </p:sp>
      <p:sp>
        <p:nvSpPr>
          <p:cNvPr id="15" name="Rectangle 9">
            <a:extLst>
              <a:ext uri="{FF2B5EF4-FFF2-40B4-BE49-F238E27FC236}">
                <a16:creationId xmlns:a16="http://schemas.microsoft.com/office/drawing/2014/main" id="{27DEF201-077E-444A-A3F0-66E1425357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Content Placeholder 2">
            <a:extLst>
              <a:ext uri="{FF2B5EF4-FFF2-40B4-BE49-F238E27FC236}">
                <a16:creationId xmlns:a16="http://schemas.microsoft.com/office/drawing/2014/main" id="{6370431B-2430-43E6-ABA1-6BC931C02D93}"/>
              </a:ext>
            </a:extLst>
          </p:cNvPr>
          <p:cNvSpPr>
            <a:spLocks noGrp="1"/>
          </p:cNvSpPr>
          <p:nvPr>
            <p:ph idx="1"/>
          </p:nvPr>
        </p:nvSpPr>
        <p:spPr>
          <a:xfrm>
            <a:off x="5024832" y="1774381"/>
            <a:ext cx="6199266" cy="4847050"/>
          </a:xfrm>
        </p:spPr>
        <p:txBody>
          <a:bodyPr vert="horz" lIns="91440" tIns="45720" rIns="91440" bIns="45720" rtlCol="0" anchor="t">
            <a:normAutofit/>
          </a:bodyPr>
          <a:lstStyle/>
          <a:p>
            <a:pPr marL="0" indent="0">
              <a:buNone/>
            </a:pPr>
            <a:r>
              <a:rPr lang="en-GB" dirty="0">
                <a:latin typeface="Arial"/>
                <a:cs typeface="Arial"/>
              </a:rPr>
              <a:t>Imagine you are the woman in this family who has sought asylum in a new country. </a:t>
            </a:r>
            <a:endParaRPr lang="en-GB" dirty="0">
              <a:latin typeface="Arial" panose="020B0604020202020204" pitchFamily="34" charset="0"/>
              <a:cs typeface="Arial" panose="020B0604020202020204" pitchFamily="34" charset="0"/>
            </a:endParaRPr>
          </a:p>
          <a:p>
            <a:pPr marL="0" indent="0">
              <a:buNone/>
            </a:pPr>
            <a:r>
              <a:rPr lang="en-GB" dirty="0">
                <a:latin typeface="Arial" panose="020B0604020202020204" pitchFamily="34" charset="0"/>
                <a:cs typeface="Arial" panose="020B0604020202020204" pitchFamily="34" charset="0"/>
              </a:rPr>
              <a:t>Write a diary entry about the first morning in their new country from her point of view. </a:t>
            </a:r>
          </a:p>
          <a:p>
            <a:pPr marL="0" indent="0">
              <a:buNone/>
            </a:pPr>
            <a:endParaRPr lang="en-GB" dirty="0"/>
          </a:p>
          <a:p>
            <a:pPr marL="0" indent="0">
              <a:buNone/>
            </a:pPr>
            <a:r>
              <a:rPr lang="en-GB" dirty="0">
                <a:latin typeface="Arial" panose="020B0604020202020204" pitchFamily="34" charset="0"/>
                <a:cs typeface="Arial" panose="020B0604020202020204" pitchFamily="34" charset="0"/>
              </a:rPr>
              <a:t>You might write about:</a:t>
            </a:r>
          </a:p>
          <a:p>
            <a:pPr marL="383540" indent="-383540"/>
            <a:r>
              <a:rPr lang="en-GB" dirty="0">
                <a:latin typeface="Arial"/>
                <a:cs typeface="Arial"/>
              </a:rPr>
              <a:t>What might she miss?</a:t>
            </a:r>
          </a:p>
          <a:p>
            <a:pPr marL="383540" indent="-383540"/>
            <a:r>
              <a:rPr lang="en-GB" dirty="0">
                <a:latin typeface="Arial"/>
                <a:cs typeface="Arial"/>
              </a:rPr>
              <a:t>What doesn’t she miss?</a:t>
            </a:r>
          </a:p>
          <a:p>
            <a:pPr marL="383540" indent="-383540"/>
            <a:r>
              <a:rPr lang="en-GB" dirty="0">
                <a:latin typeface="Arial" panose="020B0604020202020204" pitchFamily="34" charset="0"/>
                <a:cs typeface="Arial" panose="020B0604020202020204" pitchFamily="34" charset="0"/>
              </a:rPr>
              <a:t>What she likes about her new home? </a:t>
            </a:r>
          </a:p>
          <a:p>
            <a:pPr marL="383540" indent="-383540"/>
            <a:r>
              <a:rPr lang="en-GB" dirty="0">
                <a:latin typeface="Arial" panose="020B0604020202020204" pitchFamily="34" charset="0"/>
                <a:cs typeface="Arial" panose="020B0604020202020204" pitchFamily="34" charset="0"/>
              </a:rPr>
              <a:t>What is very different?</a:t>
            </a:r>
          </a:p>
          <a:p>
            <a:pPr marL="383540" indent="-383540"/>
            <a:endParaRPr lang="en-GB" dirty="0"/>
          </a:p>
        </p:txBody>
      </p:sp>
      <p:sp>
        <p:nvSpPr>
          <p:cNvPr id="13" name="Star: 5 Points 12">
            <a:extLst>
              <a:ext uri="{FF2B5EF4-FFF2-40B4-BE49-F238E27FC236}">
                <a16:creationId xmlns:a16="http://schemas.microsoft.com/office/drawing/2014/main" id="{02C9E217-16AF-46F6-A4DC-BA9BC527735A}"/>
              </a:ext>
            </a:extLst>
          </p:cNvPr>
          <p:cNvSpPr/>
          <p:nvPr/>
        </p:nvSpPr>
        <p:spPr>
          <a:xfrm>
            <a:off x="10402112" y="85541"/>
            <a:ext cx="1789888" cy="1603299"/>
          </a:xfrm>
          <a:prstGeom prst="star5">
            <a:avLst/>
          </a:prstGeom>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GB" dirty="0"/>
              <a:t>10  mins</a:t>
            </a:r>
          </a:p>
        </p:txBody>
      </p:sp>
      <p:pic>
        <p:nvPicPr>
          <p:cNvPr id="8" name="Content Placeholder 7" descr="A group of people sitting on the ground&#10;&#10;Description automatically generated with low confidence">
            <a:extLst>
              <a:ext uri="{FF2B5EF4-FFF2-40B4-BE49-F238E27FC236}">
                <a16:creationId xmlns:a16="http://schemas.microsoft.com/office/drawing/2014/main" id="{5B40AB08-6CE0-4654-94B6-F7323DC867B3}"/>
              </a:ext>
            </a:extLst>
          </p:cNvPr>
          <p:cNvPicPr>
            <a:picLocks noChangeAspect="1"/>
          </p:cNvPicPr>
          <p:nvPr/>
        </p:nvPicPr>
        <p:blipFill>
          <a:blip r:embed="rId2"/>
          <a:stretch>
            <a:fillRect/>
          </a:stretch>
        </p:blipFill>
        <p:spPr>
          <a:xfrm>
            <a:off x="967902" y="1688840"/>
            <a:ext cx="3829181" cy="4932591"/>
          </a:xfrm>
          <a:prstGeom prst="rect">
            <a:avLst/>
          </a:prstGeom>
        </p:spPr>
      </p:pic>
    </p:spTree>
    <p:extLst>
      <p:ext uri="{BB962C8B-B14F-4D97-AF65-F5344CB8AC3E}">
        <p14:creationId xmlns:p14="http://schemas.microsoft.com/office/powerpoint/2010/main" val="23008192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C9972-6193-44EE-B971-621908BC94A8}"/>
              </a:ext>
            </a:extLst>
          </p:cNvPr>
          <p:cNvSpPr>
            <a:spLocks noGrp="1"/>
          </p:cNvSpPr>
          <p:nvPr>
            <p:ph type="title"/>
          </p:nvPr>
        </p:nvSpPr>
        <p:spPr>
          <a:xfrm>
            <a:off x="6775554" y="634029"/>
            <a:ext cx="5036694" cy="2498915"/>
          </a:xfrm>
        </p:spPr>
        <p:txBody>
          <a:bodyPr vert="horz" lIns="91440" tIns="45720" rIns="91440" bIns="45720" rtlCol="0" anchor="b">
            <a:normAutofit/>
          </a:bodyPr>
          <a:lstStyle/>
          <a:p>
            <a:pPr algn="ctr"/>
            <a:r>
              <a:rPr lang="en-US" sz="4800" cap="all" dirty="0">
                <a:latin typeface="Arial" panose="020B0604020202020204" pitchFamily="34" charset="0"/>
                <a:cs typeface="Arial" panose="020B0604020202020204" pitchFamily="34" charset="0"/>
              </a:rPr>
              <a:t>What did we do Last time?</a:t>
            </a:r>
          </a:p>
        </p:txBody>
      </p:sp>
      <p:pic>
        <p:nvPicPr>
          <p:cNvPr id="5" name="Content Placeholder 4" descr="A picture containing text&#10;&#10;Description automatically generated">
            <a:extLst>
              <a:ext uri="{FF2B5EF4-FFF2-40B4-BE49-F238E27FC236}">
                <a16:creationId xmlns:a16="http://schemas.microsoft.com/office/drawing/2014/main" id="{DF1F4C78-DCB0-43E5-ABF7-C7597A075636}"/>
              </a:ext>
            </a:extLst>
          </p:cNvPr>
          <p:cNvPicPr>
            <a:picLocks noGrp="1" noChangeAspect="1"/>
          </p:cNvPicPr>
          <p:nvPr>
            <p:ph idx="1"/>
          </p:nvPr>
        </p:nvPicPr>
        <p:blipFill>
          <a:blip r:embed="rId2"/>
          <a:stretch>
            <a:fillRect/>
          </a:stretch>
        </p:blipFill>
        <p:spPr>
          <a:xfrm>
            <a:off x="659567" y="104931"/>
            <a:ext cx="5913983" cy="4092315"/>
          </a:xfrm>
          <a:prstGeom prst="rect">
            <a:avLst/>
          </a:prstGeom>
        </p:spPr>
      </p:pic>
      <p:sp>
        <p:nvSpPr>
          <p:cNvPr id="4" name="TextBox 3">
            <a:extLst>
              <a:ext uri="{FF2B5EF4-FFF2-40B4-BE49-F238E27FC236}">
                <a16:creationId xmlns:a16="http://schemas.microsoft.com/office/drawing/2014/main" id="{46037F17-B654-32CB-4CC1-542FC28DFB25}"/>
              </a:ext>
            </a:extLst>
          </p:cNvPr>
          <p:cNvSpPr txBox="1"/>
          <p:nvPr/>
        </p:nvSpPr>
        <p:spPr>
          <a:xfrm>
            <a:off x="1358555" y="4935902"/>
            <a:ext cx="4516005" cy="892552"/>
          </a:xfrm>
          <a:prstGeom prst="rect">
            <a:avLst/>
          </a:prstGeom>
          <a:noFill/>
        </p:spPr>
        <p:txBody>
          <a:bodyPr wrap="square" rtlCol="0">
            <a:spAutoFit/>
          </a:bodyPr>
          <a:lstStyle/>
          <a:p>
            <a:pPr marR="0" lvl="0" algn="l" defTabSz="457200" rtl="0" eaLnBrk="1" fontAlgn="auto" latinLnBrk="0" hangingPunct="1">
              <a:lnSpc>
                <a:spcPct val="100000"/>
              </a:lnSpc>
              <a:spcBef>
                <a:spcPts val="0"/>
              </a:spcBef>
              <a:spcAft>
                <a:spcPts val="0"/>
              </a:spcAft>
              <a:buClrTx/>
              <a:buSzTx/>
              <a:tabLst/>
              <a:defRPr/>
            </a:pPr>
            <a:r>
              <a:rPr lang="en-GB" sz="2400" dirty="0">
                <a:solidFill>
                  <a:prstClr val="black"/>
                </a:solidFill>
                <a:latin typeface="Arial" panose="020B0604020202020204" pitchFamily="34" charset="0"/>
                <a:cs typeface="Arial" panose="020B0604020202020204" pitchFamily="34" charset="0"/>
              </a:rPr>
              <a:t>Similarities</a:t>
            </a:r>
            <a:endParaRPr kumimoji="0" lang="en-GB"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 name="TextBox 6">
            <a:extLst>
              <a:ext uri="{FF2B5EF4-FFF2-40B4-BE49-F238E27FC236}">
                <a16:creationId xmlns:a16="http://schemas.microsoft.com/office/drawing/2014/main" id="{73C56BE7-42E1-8734-C740-F37BF0FF6F35}"/>
              </a:ext>
            </a:extLst>
          </p:cNvPr>
          <p:cNvSpPr txBox="1"/>
          <p:nvPr/>
        </p:nvSpPr>
        <p:spPr>
          <a:xfrm>
            <a:off x="4132289" y="4966354"/>
            <a:ext cx="3927421" cy="461665"/>
          </a:xfrm>
          <a:prstGeom prst="rect">
            <a:avLst/>
          </a:prstGeom>
          <a:noFill/>
        </p:spPr>
        <p:txBody>
          <a:bodyPr wrap="square" rtlCol="0">
            <a:spAutoFit/>
          </a:bodyPr>
          <a:lstStyle/>
          <a:p>
            <a:pPr marR="0" lvl="0" algn="l" defTabSz="457200" rtl="0" eaLnBrk="1" fontAlgn="auto" latinLnBrk="0" hangingPunct="1">
              <a:lnSpc>
                <a:spcPct val="100000"/>
              </a:lnSpc>
              <a:spcBef>
                <a:spcPts val="0"/>
              </a:spcBef>
              <a:spcAft>
                <a:spcPts val="0"/>
              </a:spcAft>
              <a:buClrTx/>
              <a:buSzTx/>
              <a:tabLst/>
              <a:defRPr/>
            </a:pPr>
            <a:r>
              <a:rPr lang="en-GB" sz="2400" dirty="0">
                <a:solidFill>
                  <a:prstClr val="black"/>
                </a:solidFill>
                <a:latin typeface="Arial" panose="020B0604020202020204" pitchFamily="34" charset="0"/>
                <a:cs typeface="Arial" panose="020B0604020202020204" pitchFamily="34" charset="0"/>
              </a:rPr>
              <a:t>Comparing texts</a:t>
            </a:r>
            <a:endParaRPr kumimoji="0" lang="en-GB"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5F94EF07-9B34-88D2-19D5-42E821B5D31C}"/>
              </a:ext>
            </a:extLst>
          </p:cNvPr>
          <p:cNvSpPr txBox="1"/>
          <p:nvPr/>
        </p:nvSpPr>
        <p:spPr>
          <a:xfrm>
            <a:off x="7838270" y="4954144"/>
            <a:ext cx="3644455" cy="461665"/>
          </a:xfrm>
          <a:prstGeom prst="rect">
            <a:avLst/>
          </a:prstGeom>
          <a:noFill/>
        </p:spPr>
        <p:txBody>
          <a:bodyPr wrap="square" rtlCol="0">
            <a:spAutoFit/>
          </a:bodyPr>
          <a:lstStyle/>
          <a:p>
            <a:pPr marR="0" lvl="0" algn="l" defTabSz="457200" rtl="0" eaLnBrk="1" fontAlgn="auto" latinLnBrk="0" hangingPunct="1">
              <a:lnSpc>
                <a:spcPct val="100000"/>
              </a:lnSpc>
              <a:spcBef>
                <a:spcPts val="0"/>
              </a:spcBef>
              <a:spcAft>
                <a:spcPts val="0"/>
              </a:spcAft>
              <a:buClrTx/>
              <a:buSzTx/>
              <a:tabLst/>
              <a:defRPr/>
            </a:pPr>
            <a:r>
              <a:rPr lang="en-GB" sz="2400" dirty="0">
                <a:solidFill>
                  <a:prstClr val="black"/>
                </a:solidFill>
                <a:latin typeface="Arial" panose="020B0604020202020204" pitchFamily="34" charset="0"/>
                <a:cs typeface="Arial" panose="020B0604020202020204" pitchFamily="34" charset="0"/>
              </a:rPr>
              <a:t> Extending vocabulary</a:t>
            </a:r>
            <a:endPar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 name="TextBox 5">
            <a:extLst>
              <a:ext uri="{FF2B5EF4-FFF2-40B4-BE49-F238E27FC236}">
                <a16:creationId xmlns:a16="http://schemas.microsoft.com/office/drawing/2014/main" id="{8C1CB878-1AC1-69CD-2FD7-5982DAF8CDE0}"/>
              </a:ext>
            </a:extLst>
          </p:cNvPr>
          <p:cNvSpPr txBox="1"/>
          <p:nvPr/>
        </p:nvSpPr>
        <p:spPr>
          <a:xfrm>
            <a:off x="4876952" y="5890009"/>
            <a:ext cx="3393196" cy="461665"/>
          </a:xfrm>
          <a:prstGeom prst="rect">
            <a:avLst/>
          </a:prstGeom>
          <a:noFill/>
        </p:spPr>
        <p:txBody>
          <a:bodyPr wrap="square" rtlCol="0">
            <a:spAutoFit/>
          </a:bodyPr>
          <a:lstStyle/>
          <a:p>
            <a:pPr marR="0" lvl="0" algn="l" defTabSz="457200" rtl="0" eaLnBrk="1" fontAlgn="auto" latinLnBrk="0" hangingPunct="1">
              <a:lnSpc>
                <a:spcPct val="100000"/>
              </a:lnSpc>
              <a:spcBef>
                <a:spcPts val="0"/>
              </a:spcBef>
              <a:spcAft>
                <a:spcPts val="0"/>
              </a:spcAft>
              <a:buClrTx/>
              <a:buSzTx/>
              <a:tabLst/>
              <a:defRPr/>
            </a:pPr>
            <a:r>
              <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Witness</a:t>
            </a:r>
            <a:r>
              <a:rPr kumimoji="0" lang="en-GB" sz="24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statements</a:t>
            </a:r>
            <a:endPar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998653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9D9D6BF1-DFF2-4526-9D13-BF339D8C416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25" name="Freeform 6">
              <a:extLst>
                <a:ext uri="{FF2B5EF4-FFF2-40B4-BE49-F238E27FC236}">
                  <a16:creationId xmlns:a16="http://schemas.microsoft.com/office/drawing/2014/main" id="{A54D4DB6-FB18-4CAE-8905-E0053C9256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26" name="Freeform 6">
              <a:extLst>
                <a:ext uri="{FF2B5EF4-FFF2-40B4-BE49-F238E27FC236}">
                  <a16:creationId xmlns:a16="http://schemas.microsoft.com/office/drawing/2014/main" id="{1DBD6488-9429-4FFA-8AE8-C4022C39B0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useBgFill="1">
        <p:nvSpPr>
          <p:cNvPr id="28" name="Rectangle 27">
            <a:extLst>
              <a:ext uri="{FF2B5EF4-FFF2-40B4-BE49-F238E27FC236}">
                <a16:creationId xmlns:a16="http://schemas.microsoft.com/office/drawing/2014/main" id="{7C04FA5E-9397-403D-8733-45505DDB14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775FD495-BB01-093D-D155-AA71E536730E}"/>
              </a:ext>
            </a:extLst>
          </p:cNvPr>
          <p:cNvSpPr>
            <a:spLocks noGrp="1"/>
          </p:cNvSpPr>
          <p:nvPr>
            <p:ph type="title"/>
          </p:nvPr>
        </p:nvSpPr>
        <p:spPr>
          <a:xfrm>
            <a:off x="6138004" y="1480929"/>
            <a:ext cx="5607908" cy="3254321"/>
          </a:xfrm>
        </p:spPr>
        <p:txBody>
          <a:bodyPr vert="horz" lIns="91440" tIns="45720" rIns="91440" bIns="45720" rtlCol="0" anchor="b">
            <a:normAutofit/>
          </a:bodyPr>
          <a:lstStyle/>
          <a:p>
            <a:pPr algn="l"/>
            <a:r>
              <a:rPr lang="en-US" sz="6600" dirty="0">
                <a:latin typeface="Arial" panose="020B0604020202020204" pitchFamily="34" charset="0"/>
                <a:cs typeface="Arial" panose="020B0604020202020204" pitchFamily="34" charset="0"/>
              </a:rPr>
              <a:t>TONE</a:t>
            </a:r>
            <a:br>
              <a:rPr lang="en-US" sz="7000" dirty="0"/>
            </a:br>
            <a:endParaRPr lang="en-US" sz="7000" dirty="0"/>
          </a:p>
        </p:txBody>
      </p:sp>
      <p:sp>
        <p:nvSpPr>
          <p:cNvPr id="30" name="Freeform 6">
            <a:extLst>
              <a:ext uri="{FF2B5EF4-FFF2-40B4-BE49-F238E27FC236}">
                <a16:creationId xmlns:a16="http://schemas.microsoft.com/office/drawing/2014/main" id="{09E1F823-C239-4ACC-923A-5C958E00E2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199584"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32" name="Freeform 6">
            <a:extLst>
              <a:ext uri="{FF2B5EF4-FFF2-40B4-BE49-F238E27FC236}">
                <a16:creationId xmlns:a16="http://schemas.microsoft.com/office/drawing/2014/main" id="{0817DDF7-06E9-4C7C-84DF-2240A6536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pic>
        <p:nvPicPr>
          <p:cNvPr id="8" name="Picture 7">
            <a:extLst>
              <a:ext uri="{FF2B5EF4-FFF2-40B4-BE49-F238E27FC236}">
                <a16:creationId xmlns:a16="http://schemas.microsoft.com/office/drawing/2014/main" id="{444F3A5A-43B1-AB87-32C1-EC0801C5C8CB}"/>
              </a:ext>
            </a:extLst>
          </p:cNvPr>
          <p:cNvPicPr>
            <a:picLocks noChangeAspect="1"/>
          </p:cNvPicPr>
          <p:nvPr/>
        </p:nvPicPr>
        <p:blipFill rotWithShape="1">
          <a:blip r:embed="rId2"/>
          <a:srcRect r="3" b="1091"/>
          <a:stretch/>
        </p:blipFill>
        <p:spPr>
          <a:xfrm>
            <a:off x="1155560" y="1129353"/>
            <a:ext cx="3914583" cy="4582236"/>
          </a:xfrm>
          <a:prstGeom prst="rect">
            <a:avLst/>
          </a:prstGeom>
        </p:spPr>
      </p:pic>
    </p:spTree>
    <p:extLst>
      <p:ext uri="{BB962C8B-B14F-4D97-AF65-F5344CB8AC3E}">
        <p14:creationId xmlns:p14="http://schemas.microsoft.com/office/powerpoint/2010/main" val="5951525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339EED5-5595-58B0-E996-A6255FCF369A}"/>
              </a:ext>
            </a:extLst>
          </p:cNvPr>
          <p:cNvSpPr txBox="1"/>
          <p:nvPr/>
        </p:nvSpPr>
        <p:spPr>
          <a:xfrm>
            <a:off x="1215188" y="613610"/>
            <a:ext cx="10407317" cy="6001643"/>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There are various different ways to create tone in a text:</a:t>
            </a:r>
          </a:p>
          <a:p>
            <a:pPr algn="ctr"/>
            <a:endParaRPr lang="en-GB" sz="24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endParaRPr lang="en-GB" sz="24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endParaRPr lang="en-GB" sz="2400" dirty="0">
              <a:latin typeface="Arial" panose="020B0604020202020204" pitchFamily="34" charset="0"/>
              <a:cs typeface="Arial" panose="020B0604020202020204" pitchFamily="34" charset="0"/>
            </a:endParaRPr>
          </a:p>
          <a:p>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Tone can express emotions: </a:t>
            </a:r>
            <a:r>
              <a:rPr lang="en-GB" sz="2400" b="1" dirty="0">
                <a:latin typeface="Arial" panose="020B0604020202020204" pitchFamily="34" charset="0"/>
                <a:cs typeface="Arial" panose="020B0604020202020204" pitchFamily="34" charset="0"/>
              </a:rPr>
              <a:t>worried</a:t>
            </a:r>
            <a:r>
              <a:rPr lang="en-GB" sz="2400" dirty="0">
                <a:latin typeface="Arial" panose="020B0604020202020204" pitchFamily="34" charset="0"/>
                <a:cs typeface="Arial" panose="020B0604020202020204" pitchFamily="34" charset="0"/>
              </a:rPr>
              <a:t>, </a:t>
            </a:r>
            <a:r>
              <a:rPr lang="en-GB" sz="2400" b="1" dirty="0">
                <a:latin typeface="Arial" panose="020B0604020202020204" pitchFamily="34" charset="0"/>
                <a:cs typeface="Arial" panose="020B0604020202020204" pitchFamily="34" charset="0"/>
              </a:rPr>
              <a:t>excited</a:t>
            </a:r>
            <a:r>
              <a:rPr lang="en-GB" sz="2400" dirty="0">
                <a:latin typeface="Arial" panose="020B0604020202020204" pitchFamily="34" charset="0"/>
                <a:cs typeface="Arial" panose="020B0604020202020204" pitchFamily="34" charset="0"/>
              </a:rPr>
              <a:t>, </a:t>
            </a:r>
            <a:r>
              <a:rPr lang="en-GB" sz="2400" b="1" dirty="0">
                <a:latin typeface="Arial" panose="020B0604020202020204" pitchFamily="34" charset="0"/>
                <a:cs typeface="Arial" panose="020B0604020202020204" pitchFamily="34" charset="0"/>
              </a:rPr>
              <a:t>upset</a:t>
            </a:r>
            <a:r>
              <a:rPr lang="en-GB" sz="2400" dirty="0">
                <a:latin typeface="Arial" panose="020B0604020202020204" pitchFamily="34" charset="0"/>
                <a:cs typeface="Arial" panose="020B0604020202020204" pitchFamily="34" charset="0"/>
              </a:rPr>
              <a:t>, </a:t>
            </a:r>
            <a:r>
              <a:rPr lang="en-GB" sz="2400" b="1" dirty="0">
                <a:latin typeface="Arial" panose="020B0604020202020204" pitchFamily="34" charset="0"/>
                <a:cs typeface="Arial" panose="020B0604020202020204" pitchFamily="34" charset="0"/>
              </a:rPr>
              <a:t>affectionate</a:t>
            </a:r>
            <a:r>
              <a:rPr lang="en-GB" sz="2400" dirty="0">
                <a:latin typeface="Arial" panose="020B0604020202020204" pitchFamily="34" charset="0"/>
                <a:cs typeface="Arial" panose="020B0604020202020204" pitchFamily="34" charset="0"/>
              </a:rPr>
              <a:t>.</a:t>
            </a:r>
          </a:p>
          <a:p>
            <a:pPr marL="342900" indent="-342900">
              <a:buFont typeface="Wingdings" panose="05000000000000000000" pitchFamily="2" charset="2"/>
              <a:buChar char="Ø"/>
            </a:pPr>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Tone can change depending on the situation.</a:t>
            </a:r>
          </a:p>
          <a:p>
            <a:pPr marL="342900" indent="-342900">
              <a:buFont typeface="Wingdings" panose="05000000000000000000" pitchFamily="2" charset="2"/>
              <a:buChar char="Ø"/>
            </a:pPr>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Tone is used in </a:t>
            </a:r>
            <a:r>
              <a:rPr lang="en-GB" sz="2400" b="1" dirty="0">
                <a:solidFill>
                  <a:srgbClr val="FF0000"/>
                </a:solidFill>
                <a:latin typeface="Arial" panose="020B0604020202020204" pitchFamily="34" charset="0"/>
                <a:cs typeface="Arial" panose="020B0604020202020204" pitchFamily="34" charset="0"/>
              </a:rPr>
              <a:t>formal</a:t>
            </a:r>
            <a:r>
              <a:rPr lang="en-GB" sz="2400" b="1" dirty="0">
                <a:latin typeface="Arial" panose="020B0604020202020204" pitchFamily="34" charset="0"/>
                <a:cs typeface="Arial" panose="020B0604020202020204" pitchFamily="34" charset="0"/>
              </a:rPr>
              <a:t> </a:t>
            </a:r>
            <a:r>
              <a:rPr lang="en-GB" sz="2400" dirty="0">
                <a:latin typeface="Arial" panose="020B0604020202020204" pitchFamily="34" charset="0"/>
                <a:cs typeface="Arial" panose="020B0604020202020204" pitchFamily="34" charset="0"/>
              </a:rPr>
              <a:t>and</a:t>
            </a:r>
            <a:r>
              <a:rPr lang="en-GB" sz="2400" b="1" dirty="0">
                <a:latin typeface="Arial" panose="020B0604020202020204" pitchFamily="34" charset="0"/>
                <a:cs typeface="Arial" panose="020B0604020202020204" pitchFamily="34" charset="0"/>
              </a:rPr>
              <a:t> </a:t>
            </a:r>
            <a:r>
              <a:rPr lang="en-GB" sz="2400" b="1" dirty="0">
                <a:solidFill>
                  <a:srgbClr val="FF0000"/>
                </a:solidFill>
                <a:latin typeface="Arial" panose="020B0604020202020204" pitchFamily="34" charset="0"/>
                <a:cs typeface="Arial" panose="020B0604020202020204" pitchFamily="34" charset="0"/>
              </a:rPr>
              <a:t>informal </a:t>
            </a:r>
            <a:r>
              <a:rPr lang="en-GB" sz="2400" dirty="0">
                <a:latin typeface="Arial" panose="020B0604020202020204" pitchFamily="34" charset="0"/>
                <a:cs typeface="Arial" panose="020B0604020202020204" pitchFamily="34" charset="0"/>
              </a:rPr>
              <a:t>writing.</a:t>
            </a:r>
          </a:p>
          <a:p>
            <a:pPr marL="342900" indent="-342900">
              <a:buFont typeface="Wingdings" panose="05000000000000000000" pitchFamily="2" charset="2"/>
              <a:buChar char="Ø"/>
            </a:pPr>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Tone can be a powerful writing tool.</a:t>
            </a:r>
          </a:p>
          <a:p>
            <a:pPr marL="342900" indent="-342900">
              <a:buFont typeface="Wingdings" panose="05000000000000000000" pitchFamily="2" charset="2"/>
              <a:buChar char="Ø"/>
            </a:pPr>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How do you identify </a:t>
            </a:r>
            <a:r>
              <a:rPr lang="en-GB" sz="2400" b="1" dirty="0">
                <a:latin typeface="Arial" panose="020B0604020202020204" pitchFamily="34" charset="0"/>
                <a:cs typeface="Arial" panose="020B0604020202020204" pitchFamily="34" charset="0"/>
              </a:rPr>
              <a:t>tone</a:t>
            </a:r>
            <a:r>
              <a:rPr lang="en-GB" sz="2400" dirty="0">
                <a:latin typeface="Arial" panose="020B0604020202020204" pitchFamily="34" charset="0"/>
                <a:cs typeface="Arial" panose="020B0604020202020204" pitchFamily="34" charset="0"/>
              </a:rPr>
              <a:t>?</a:t>
            </a:r>
          </a:p>
          <a:p>
            <a:pPr marL="342900" indent="-342900">
              <a:buFont typeface="Wingdings" panose="05000000000000000000" pitchFamily="2" charset="2"/>
              <a:buChar char="Ø"/>
            </a:pPr>
            <a:endParaRPr lang="en-GB" sz="24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en-GB" sz="2400" dirty="0">
                <a:latin typeface="Arial" panose="020B0604020202020204" pitchFamily="34" charset="0"/>
                <a:cs typeface="Arial" panose="020B0604020202020204" pitchFamily="34" charset="0"/>
              </a:rPr>
              <a:t>Tone is identified by the way a writer makes you </a:t>
            </a:r>
            <a:r>
              <a:rPr lang="en-GB" sz="2400" b="1" dirty="0">
                <a:latin typeface="Arial" panose="020B0604020202020204" pitchFamily="34" charset="0"/>
                <a:cs typeface="Arial" panose="020B0604020202020204" pitchFamily="34" charset="0"/>
              </a:rPr>
              <a:t>feel</a:t>
            </a:r>
            <a:r>
              <a:rPr lang="en-GB" sz="2400" dirty="0">
                <a:latin typeface="Arial" panose="020B0604020202020204" pitchFamily="34" charset="0"/>
                <a:cs typeface="Arial" panose="020B0604020202020204" pitchFamily="34" charset="0"/>
              </a:rPr>
              <a:t> or </a:t>
            </a:r>
            <a:r>
              <a:rPr lang="en-GB" sz="2400" b="1" dirty="0">
                <a:latin typeface="Arial" panose="020B0604020202020204" pitchFamily="34" charset="0"/>
                <a:cs typeface="Arial" panose="020B0604020202020204" pitchFamily="34" charset="0"/>
              </a:rPr>
              <a:t>think</a:t>
            </a:r>
            <a:r>
              <a:rPr lang="en-GB" sz="2400" dirty="0">
                <a:latin typeface="Arial" panose="020B0604020202020204" pitchFamily="34" charset="0"/>
                <a:cs typeface="Arial" panose="020B0604020202020204" pitchFamily="34" charset="0"/>
              </a:rPr>
              <a:t>!</a:t>
            </a:r>
          </a:p>
        </p:txBody>
      </p:sp>
      <p:sp>
        <p:nvSpPr>
          <p:cNvPr id="3" name="Rectangle: Rounded Corners 2">
            <a:extLst>
              <a:ext uri="{FF2B5EF4-FFF2-40B4-BE49-F238E27FC236}">
                <a16:creationId xmlns:a16="http://schemas.microsoft.com/office/drawing/2014/main" id="{2DB7FA2C-4C29-2EBD-5022-42FA15FE6602}"/>
              </a:ext>
            </a:extLst>
          </p:cNvPr>
          <p:cNvSpPr/>
          <p:nvPr/>
        </p:nvSpPr>
        <p:spPr>
          <a:xfrm>
            <a:off x="1215188" y="1564105"/>
            <a:ext cx="2658979" cy="60157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FFFF00"/>
                </a:solidFill>
                <a:latin typeface="Arial" panose="020B0604020202020204" pitchFamily="34" charset="0"/>
                <a:cs typeface="Arial" panose="020B0604020202020204" pitchFamily="34" charset="0"/>
              </a:rPr>
              <a:t>similes</a:t>
            </a:r>
          </a:p>
        </p:txBody>
      </p:sp>
      <p:sp>
        <p:nvSpPr>
          <p:cNvPr id="4" name="Rectangle: Rounded Corners 3">
            <a:extLst>
              <a:ext uri="{FF2B5EF4-FFF2-40B4-BE49-F238E27FC236}">
                <a16:creationId xmlns:a16="http://schemas.microsoft.com/office/drawing/2014/main" id="{8E24574D-F205-AF49-B4F6-C56ADDA95936}"/>
              </a:ext>
            </a:extLst>
          </p:cNvPr>
          <p:cNvSpPr/>
          <p:nvPr/>
        </p:nvSpPr>
        <p:spPr>
          <a:xfrm>
            <a:off x="9703837" y="1544462"/>
            <a:ext cx="1918668" cy="6143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FFFF00"/>
                </a:solidFill>
                <a:latin typeface="Arial" panose="020B0604020202020204" pitchFamily="34" charset="0"/>
                <a:cs typeface="Arial" panose="020B0604020202020204" pitchFamily="34" charset="0"/>
              </a:rPr>
              <a:t>metaphors</a:t>
            </a:r>
          </a:p>
        </p:txBody>
      </p:sp>
      <p:sp>
        <p:nvSpPr>
          <p:cNvPr id="5" name="Rectangle: Rounded Corners 4">
            <a:extLst>
              <a:ext uri="{FF2B5EF4-FFF2-40B4-BE49-F238E27FC236}">
                <a16:creationId xmlns:a16="http://schemas.microsoft.com/office/drawing/2014/main" id="{66A28B35-8DBC-3370-FAAF-51243FB1B96D}"/>
              </a:ext>
            </a:extLst>
          </p:cNvPr>
          <p:cNvSpPr/>
          <p:nvPr/>
        </p:nvSpPr>
        <p:spPr>
          <a:xfrm>
            <a:off x="4002834" y="1551337"/>
            <a:ext cx="5570374" cy="60157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FFFF00"/>
                </a:solidFill>
                <a:latin typeface="Arial" panose="020B0604020202020204" pitchFamily="34" charset="0"/>
                <a:cs typeface="Arial" panose="020B0604020202020204" pitchFamily="34" charset="0"/>
              </a:rPr>
              <a:t>sentence structure &amp; powerful words</a:t>
            </a:r>
          </a:p>
        </p:txBody>
      </p:sp>
    </p:spTree>
    <p:extLst>
      <p:ext uri="{BB962C8B-B14F-4D97-AF65-F5344CB8AC3E}">
        <p14:creationId xmlns:p14="http://schemas.microsoft.com/office/powerpoint/2010/main" val="31687844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937EC36-2306-9256-3A8F-235DAEA3E413}"/>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747716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2" name="Online Media 1" title="Leonard Cohen recites “In Flanders Fields” by John McCrae | Legion Magazine">
            <a:hlinkClick r:id="" action="ppaction://media"/>
            <a:extLst>
              <a:ext uri="{FF2B5EF4-FFF2-40B4-BE49-F238E27FC236}">
                <a16:creationId xmlns:a16="http://schemas.microsoft.com/office/drawing/2014/main" id="{0DEE2C22-F87A-C62F-AAF2-6ECA2C2B3A49}"/>
              </a:ext>
            </a:extLst>
          </p:cNvPr>
          <p:cNvPicPr>
            <a:picLocks noRot="1" noChangeAspect="1"/>
          </p:cNvPicPr>
          <p:nvPr>
            <a:videoFile r:link="rId1"/>
          </p:nvPr>
        </p:nvPicPr>
        <p:blipFill>
          <a:blip r:embed="rId3"/>
          <a:stretch>
            <a:fillRect/>
          </a:stretch>
        </p:blipFill>
        <p:spPr>
          <a:xfrm>
            <a:off x="984069" y="365760"/>
            <a:ext cx="10894422" cy="6035040"/>
          </a:xfrm>
          <a:prstGeom prst="rect">
            <a:avLst/>
          </a:prstGeom>
        </p:spPr>
      </p:pic>
    </p:spTree>
    <p:extLst>
      <p:ext uri="{BB962C8B-B14F-4D97-AF65-F5344CB8AC3E}">
        <p14:creationId xmlns:p14="http://schemas.microsoft.com/office/powerpoint/2010/main" val="2205225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ED284271-F60D-846F-F38A-17D5E8748B39}"/>
              </a:ext>
            </a:extLst>
          </p:cNvPr>
          <p:cNvSpPr/>
          <p:nvPr/>
        </p:nvSpPr>
        <p:spPr>
          <a:xfrm>
            <a:off x="801755" y="592810"/>
            <a:ext cx="5294246" cy="5672379"/>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Wingdings" panose="05000000000000000000" pitchFamily="2" charset="2"/>
              <a:buChar char="q"/>
            </a:pPr>
            <a:endParaRPr lang="en-GB" sz="24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q"/>
            </a:pPr>
            <a:endParaRPr lang="en-GB" sz="24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q"/>
            </a:pPr>
            <a:endParaRPr lang="en-GB" sz="2400" dirty="0">
              <a:latin typeface="Arial" panose="020B0604020202020204" pitchFamily="34" charset="0"/>
              <a:cs typeface="Arial" panose="020B0604020202020204" pitchFamily="34" charset="0"/>
            </a:endParaRPr>
          </a:p>
          <a:p>
            <a:r>
              <a:rPr lang="en-GB" sz="2400" dirty="0">
                <a:solidFill>
                  <a:schemeClr val="bg1"/>
                </a:solidFill>
                <a:latin typeface="Arial" panose="020B0604020202020204" pitchFamily="34" charset="0"/>
                <a:cs typeface="Arial" panose="020B0604020202020204" pitchFamily="34" charset="0"/>
              </a:rPr>
              <a:t>Let’s discuss ‘</a:t>
            </a:r>
            <a:r>
              <a:rPr lang="en-GB" sz="2400" i="1" dirty="0">
                <a:solidFill>
                  <a:schemeClr val="bg1"/>
                </a:solidFill>
                <a:latin typeface="Arial" panose="020B0604020202020204" pitchFamily="34" charset="0"/>
                <a:cs typeface="Arial" panose="020B0604020202020204" pitchFamily="34" charset="0"/>
              </a:rPr>
              <a:t>In Flanders Fields.</a:t>
            </a:r>
            <a:r>
              <a:rPr lang="en-GB" sz="2400" dirty="0">
                <a:solidFill>
                  <a:schemeClr val="bg1"/>
                </a:solidFill>
                <a:latin typeface="Arial" panose="020B0604020202020204" pitchFamily="34" charset="0"/>
                <a:cs typeface="Arial" panose="020B0604020202020204" pitchFamily="34" charset="0"/>
              </a:rPr>
              <a:t>’</a:t>
            </a:r>
          </a:p>
          <a:p>
            <a:endParaRPr lang="en-GB" sz="2400" dirty="0">
              <a:solidFill>
                <a:schemeClr val="bg1"/>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q"/>
            </a:pPr>
            <a:endParaRPr lang="en-GB" sz="2400" dirty="0">
              <a:solidFill>
                <a:schemeClr val="bg1"/>
              </a:solidFill>
              <a:latin typeface="Arial" panose="020B0604020202020204" pitchFamily="34" charset="0"/>
              <a:cs typeface="Arial" panose="020B0604020202020204" pitchFamily="34" charset="0"/>
            </a:endParaRPr>
          </a:p>
          <a:p>
            <a:r>
              <a:rPr lang="en-GB" sz="2400" dirty="0">
                <a:solidFill>
                  <a:schemeClr val="bg1"/>
                </a:solidFill>
                <a:latin typeface="Arial" panose="020B0604020202020204" pitchFamily="34" charset="0"/>
                <a:cs typeface="Arial" panose="020B0604020202020204" pitchFamily="34" charset="0"/>
              </a:rPr>
              <a:t>What words from this list could be used to describe the poem?</a:t>
            </a:r>
          </a:p>
          <a:p>
            <a:endParaRPr lang="en-GB" sz="2400" dirty="0">
              <a:solidFill>
                <a:schemeClr val="bg1"/>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q"/>
            </a:pPr>
            <a:endParaRPr lang="en-GB" sz="2400" dirty="0">
              <a:solidFill>
                <a:schemeClr val="bg1"/>
              </a:solidFill>
              <a:latin typeface="Arial" panose="020B0604020202020204" pitchFamily="34" charset="0"/>
              <a:cs typeface="Arial" panose="020B0604020202020204" pitchFamily="34" charset="0"/>
            </a:endParaRPr>
          </a:p>
          <a:p>
            <a:r>
              <a:rPr lang="en-GB" sz="2400" dirty="0">
                <a:solidFill>
                  <a:schemeClr val="bg1"/>
                </a:solidFill>
                <a:latin typeface="Arial" panose="020B0604020202020204" pitchFamily="34" charset="0"/>
                <a:cs typeface="Arial" panose="020B0604020202020204" pitchFamily="34" charset="0"/>
              </a:rPr>
              <a:t>Pick </a:t>
            </a:r>
            <a:r>
              <a:rPr lang="en-GB" sz="2400" b="1" dirty="0">
                <a:solidFill>
                  <a:srgbClr val="FFFF00"/>
                </a:solidFill>
                <a:latin typeface="Arial" panose="020B0604020202020204" pitchFamily="34" charset="0"/>
                <a:cs typeface="Arial" panose="020B0604020202020204" pitchFamily="34" charset="0"/>
              </a:rPr>
              <a:t>two words </a:t>
            </a:r>
            <a:r>
              <a:rPr lang="en-GB" sz="2400" dirty="0">
                <a:solidFill>
                  <a:schemeClr val="bg1"/>
                </a:solidFill>
                <a:latin typeface="Arial" panose="020B0604020202020204" pitchFamily="34" charset="0"/>
                <a:cs typeface="Arial" panose="020B0604020202020204" pitchFamily="34" charset="0"/>
              </a:rPr>
              <a:t>to describe this war poem by John McCrae.</a:t>
            </a:r>
          </a:p>
          <a:p>
            <a:pPr marL="342900" indent="-342900">
              <a:buFont typeface="Wingdings" panose="05000000000000000000" pitchFamily="2" charset="2"/>
              <a:buChar char="q"/>
            </a:pPr>
            <a:endParaRPr lang="en-GB" sz="2400" dirty="0">
              <a:solidFill>
                <a:schemeClr val="bg1"/>
              </a:solidFill>
              <a:latin typeface="Arial" panose="020B0604020202020204" pitchFamily="34" charset="0"/>
              <a:cs typeface="Arial" panose="020B0604020202020204" pitchFamily="34" charset="0"/>
            </a:endParaRPr>
          </a:p>
          <a:p>
            <a:r>
              <a:rPr lang="en-GB" sz="2400" dirty="0">
                <a:solidFill>
                  <a:schemeClr val="bg1"/>
                </a:solidFill>
                <a:latin typeface="Arial" panose="020B0604020202020204" pitchFamily="34" charset="0"/>
                <a:cs typeface="Arial" panose="020B0604020202020204" pitchFamily="34" charset="0"/>
              </a:rPr>
              <a:t>What other words could you use?</a:t>
            </a:r>
          </a:p>
          <a:p>
            <a:endParaRPr lang="en-GB" sz="2400" dirty="0">
              <a:solidFill>
                <a:schemeClr val="bg1"/>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q"/>
            </a:pPr>
            <a:endParaRPr lang="en-GB" sz="24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q"/>
            </a:pPr>
            <a:endParaRPr lang="en-GB" sz="2400" dirty="0">
              <a:latin typeface="Arial" panose="020B0604020202020204" pitchFamily="34" charset="0"/>
              <a:cs typeface="Arial" panose="020B0604020202020204" pitchFamily="34" charset="0"/>
            </a:endParaRPr>
          </a:p>
        </p:txBody>
      </p:sp>
      <p:pic>
        <p:nvPicPr>
          <p:cNvPr id="3" name="Picture 2" descr="A close-up of a document&#10;&#10;Description automatically generated with medium confidence">
            <a:extLst>
              <a:ext uri="{FF2B5EF4-FFF2-40B4-BE49-F238E27FC236}">
                <a16:creationId xmlns:a16="http://schemas.microsoft.com/office/drawing/2014/main" id="{6E28D1DB-85E0-27A5-35E2-889765F87E1D}"/>
              </a:ext>
            </a:extLst>
          </p:cNvPr>
          <p:cNvPicPr>
            <a:picLocks noChangeAspect="1"/>
          </p:cNvPicPr>
          <p:nvPr/>
        </p:nvPicPr>
        <p:blipFill>
          <a:blip r:embed="rId2"/>
          <a:stretch>
            <a:fillRect/>
          </a:stretch>
        </p:blipFill>
        <p:spPr>
          <a:xfrm>
            <a:off x="6296527" y="-1"/>
            <a:ext cx="5895473" cy="6858001"/>
          </a:xfrm>
          <a:prstGeom prst="rect">
            <a:avLst/>
          </a:prstGeom>
        </p:spPr>
      </p:pic>
    </p:spTree>
    <p:extLst>
      <p:ext uri="{BB962C8B-B14F-4D97-AF65-F5344CB8AC3E}">
        <p14:creationId xmlns:p14="http://schemas.microsoft.com/office/powerpoint/2010/main" val="35308266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E1750-56C2-4382-A3FB-0FABCD72F11A}"/>
              </a:ext>
            </a:extLst>
          </p:cNvPr>
          <p:cNvSpPr>
            <a:spLocks noGrp="1"/>
          </p:cNvSpPr>
          <p:nvPr>
            <p:ph type="title"/>
          </p:nvPr>
        </p:nvSpPr>
        <p:spPr>
          <a:xfrm>
            <a:off x="5100824" y="685800"/>
            <a:ext cx="6176776" cy="1485900"/>
          </a:xfrm>
        </p:spPr>
        <p:txBody>
          <a:bodyPr vert="horz" lIns="91440" tIns="45720" rIns="91440" bIns="45720" rtlCol="0">
            <a:normAutofit/>
          </a:bodyPr>
          <a:lstStyle/>
          <a:p>
            <a:r>
              <a:rPr lang="en-US" sz="4800" dirty="0">
                <a:solidFill>
                  <a:schemeClr val="bg1"/>
                </a:solidFill>
                <a:latin typeface="Arial" panose="020B0604020202020204" pitchFamily="34" charset="0"/>
                <a:cs typeface="Arial" panose="020B0604020202020204" pitchFamily="34" charset="0"/>
              </a:rPr>
              <a:t>Writing a review</a:t>
            </a:r>
          </a:p>
        </p:txBody>
      </p:sp>
      <p:pic>
        <p:nvPicPr>
          <p:cNvPr id="10" name="Picture 9">
            <a:extLst>
              <a:ext uri="{FF2B5EF4-FFF2-40B4-BE49-F238E27FC236}">
                <a16:creationId xmlns:a16="http://schemas.microsoft.com/office/drawing/2014/main" id="{9B523B52-97D0-200D-0047-825D1505BF58}"/>
              </a:ext>
            </a:extLst>
          </p:cNvPr>
          <p:cNvPicPr>
            <a:picLocks noChangeAspect="1"/>
          </p:cNvPicPr>
          <p:nvPr/>
        </p:nvPicPr>
        <p:blipFill rotWithShape="1">
          <a:blip r:embed="rId2"/>
          <a:srcRect l="20628" r="43499"/>
          <a:stretch/>
        </p:blipFill>
        <p:spPr>
          <a:xfrm>
            <a:off x="-1" y="10"/>
            <a:ext cx="4373546" cy="6857990"/>
          </a:xfrm>
          <a:prstGeom prst="rect">
            <a:avLst/>
          </a:prstGeom>
        </p:spPr>
      </p:pic>
      <p:pic>
        <p:nvPicPr>
          <p:cNvPr id="3" name="Picture 2">
            <a:extLst>
              <a:ext uri="{FF2B5EF4-FFF2-40B4-BE49-F238E27FC236}">
                <a16:creationId xmlns:a16="http://schemas.microsoft.com/office/drawing/2014/main" id="{C0FB8F38-E5FA-DF84-B5A1-3F3885ADF84C}"/>
              </a:ext>
            </a:extLst>
          </p:cNvPr>
          <p:cNvPicPr>
            <a:picLocks noChangeAspect="1"/>
          </p:cNvPicPr>
          <p:nvPr/>
        </p:nvPicPr>
        <p:blipFill>
          <a:blip r:embed="rId3"/>
          <a:stretch>
            <a:fillRect/>
          </a:stretch>
        </p:blipFill>
        <p:spPr>
          <a:xfrm>
            <a:off x="3481886" y="2883734"/>
            <a:ext cx="3237876" cy="3605134"/>
          </a:xfrm>
          <a:prstGeom prst="rect">
            <a:avLst/>
          </a:prstGeom>
        </p:spPr>
      </p:pic>
      <p:pic>
        <p:nvPicPr>
          <p:cNvPr id="9" name="Picture 8">
            <a:extLst>
              <a:ext uri="{FF2B5EF4-FFF2-40B4-BE49-F238E27FC236}">
                <a16:creationId xmlns:a16="http://schemas.microsoft.com/office/drawing/2014/main" id="{362A6AAD-481B-7767-D9DF-298023BDFD90}"/>
              </a:ext>
            </a:extLst>
          </p:cNvPr>
          <p:cNvPicPr>
            <a:picLocks noChangeAspect="1"/>
          </p:cNvPicPr>
          <p:nvPr/>
        </p:nvPicPr>
        <p:blipFill>
          <a:blip r:embed="rId4"/>
          <a:stretch>
            <a:fillRect/>
          </a:stretch>
        </p:blipFill>
        <p:spPr>
          <a:xfrm>
            <a:off x="6380873" y="1955131"/>
            <a:ext cx="3237876" cy="3605134"/>
          </a:xfrm>
          <a:prstGeom prst="rect">
            <a:avLst/>
          </a:prstGeom>
        </p:spPr>
      </p:pic>
    </p:spTree>
    <p:extLst>
      <p:ext uri="{BB962C8B-B14F-4D97-AF65-F5344CB8AC3E}">
        <p14:creationId xmlns:p14="http://schemas.microsoft.com/office/powerpoint/2010/main" val="14886121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BCF393D-1D36-22BC-F0B3-3BBC5A9C676F}"/>
              </a:ext>
            </a:extLst>
          </p:cNvPr>
          <p:cNvSpPr txBox="1"/>
          <p:nvPr/>
        </p:nvSpPr>
        <p:spPr>
          <a:xfrm>
            <a:off x="984786" y="150013"/>
            <a:ext cx="10986820" cy="8032968"/>
          </a:xfrm>
          <a:prstGeom prst="rect">
            <a:avLst/>
          </a:prstGeom>
          <a:noFill/>
        </p:spPr>
        <p:txBody>
          <a:bodyPr wrap="square">
            <a:spAutoFit/>
          </a:bodyPr>
          <a:lstStyle/>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A review is a detailed written </a:t>
            </a:r>
            <a:r>
              <a:rPr lang="en-US" sz="2400" b="1" dirty="0">
                <a:latin typeface="Arial" panose="020B0604020202020204" pitchFamily="34" charset="0"/>
                <a:cs typeface="Arial" panose="020B0604020202020204" pitchFamily="34" charset="0"/>
              </a:rPr>
              <a:t>opinion </a:t>
            </a:r>
            <a:r>
              <a:rPr lang="en-US" sz="2400" dirty="0">
                <a:latin typeface="Arial" panose="020B0604020202020204" pitchFamily="34" charset="0"/>
                <a:cs typeface="Arial" panose="020B0604020202020204" pitchFamily="34" charset="0"/>
              </a:rPr>
              <a:t>on a topic (often in first person).</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There are many different types of reviews:</a:t>
            </a:r>
          </a:p>
          <a:p>
            <a:endParaRPr lang="en-US" sz="2400" dirty="0">
              <a:latin typeface="Arial" panose="020B0604020202020204" pitchFamily="34" charset="0"/>
              <a:cs typeface="Arial" panose="020B0604020202020204" pitchFamily="34" charset="0"/>
            </a:endParaRPr>
          </a:p>
          <a:p>
            <a:pPr marL="342900" indent="-342900">
              <a:lnSpc>
                <a:spcPct val="150000"/>
              </a:lnSpc>
              <a:buFont typeface="Wingdings" panose="05000000000000000000" pitchFamily="2" charset="2"/>
              <a:buChar char="Ø"/>
            </a:pPr>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A review needs to be laid out like an </a:t>
            </a:r>
            <a:r>
              <a:rPr lang="en-US" sz="2400" b="1" dirty="0">
                <a:latin typeface="Arial" panose="020B0604020202020204" pitchFamily="34" charset="0"/>
                <a:cs typeface="Arial" panose="020B0604020202020204" pitchFamily="34" charset="0"/>
              </a:rPr>
              <a:t>article</a:t>
            </a:r>
            <a:r>
              <a:rPr lang="en-US" sz="2400" dirty="0">
                <a:latin typeface="Arial" panose="020B0604020202020204" pitchFamily="34" charset="0"/>
                <a:cs typeface="Arial" panose="020B0604020202020204" pitchFamily="34" charset="0"/>
              </a:rPr>
              <a:t>.</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Use a short </a:t>
            </a:r>
            <a:r>
              <a:rPr lang="en-US" sz="2400" b="1" dirty="0">
                <a:latin typeface="Arial" panose="020B0604020202020204" pitchFamily="34" charset="0"/>
                <a:cs typeface="Arial" panose="020B0604020202020204" pitchFamily="34" charset="0"/>
              </a:rPr>
              <a:t>heading </a:t>
            </a:r>
            <a:r>
              <a:rPr lang="en-US" sz="2400" dirty="0">
                <a:latin typeface="Arial" panose="020B0604020202020204" pitchFamily="34" charset="0"/>
                <a:cs typeface="Arial" panose="020B0604020202020204" pitchFamily="34" charset="0"/>
              </a:rPr>
              <a:t>to quickly inform your reader.</a:t>
            </a:r>
          </a:p>
          <a:p>
            <a:pPr marL="342900" indent="-342900">
              <a:buFont typeface="Wingdings" panose="05000000000000000000" pitchFamily="2" charset="2"/>
              <a:buChar char="Ø"/>
            </a:pPr>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A review should include your </a:t>
            </a:r>
            <a:r>
              <a:rPr lang="en-US" sz="2400" b="1" dirty="0">
                <a:latin typeface="Arial" panose="020B0604020202020204" pitchFamily="34" charset="0"/>
                <a:cs typeface="Arial" panose="020B0604020202020204" pitchFamily="34" charset="0"/>
              </a:rPr>
              <a:t>opinion</a:t>
            </a:r>
            <a:r>
              <a:rPr lang="en-US" sz="2400" dirty="0">
                <a:latin typeface="Arial" panose="020B0604020202020204" pitchFamily="34" charset="0"/>
                <a:cs typeface="Arial" panose="020B0604020202020204" pitchFamily="34" charset="0"/>
              </a:rPr>
              <a:t>.</a:t>
            </a:r>
          </a:p>
          <a:p>
            <a:endParaRPr lang="en-US" sz="24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p:txBody>
      </p:sp>
      <p:sp>
        <p:nvSpPr>
          <p:cNvPr id="6" name="Rectangle: Rounded Corners 5">
            <a:extLst>
              <a:ext uri="{FF2B5EF4-FFF2-40B4-BE49-F238E27FC236}">
                <a16:creationId xmlns:a16="http://schemas.microsoft.com/office/drawing/2014/main" id="{D16A01E6-26A7-29BF-5495-56DE63D5B829}"/>
              </a:ext>
            </a:extLst>
          </p:cNvPr>
          <p:cNvSpPr/>
          <p:nvPr/>
        </p:nvSpPr>
        <p:spPr>
          <a:xfrm>
            <a:off x="984786" y="2207679"/>
            <a:ext cx="2883877" cy="7596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400" dirty="0">
                <a:solidFill>
                  <a:srgbClr val="FFFF00"/>
                </a:solidFill>
                <a:latin typeface="Arial" panose="020B0604020202020204" pitchFamily="34" charset="0"/>
                <a:cs typeface="Arial" panose="020B0604020202020204" pitchFamily="34" charset="0"/>
              </a:rPr>
              <a:t>Book reviews </a:t>
            </a:r>
          </a:p>
        </p:txBody>
      </p:sp>
      <p:sp>
        <p:nvSpPr>
          <p:cNvPr id="7" name="Rectangle: Rounded Corners 6">
            <a:extLst>
              <a:ext uri="{FF2B5EF4-FFF2-40B4-BE49-F238E27FC236}">
                <a16:creationId xmlns:a16="http://schemas.microsoft.com/office/drawing/2014/main" id="{90C28314-CCE6-E272-DD42-C68C496FC447}"/>
              </a:ext>
            </a:extLst>
          </p:cNvPr>
          <p:cNvSpPr/>
          <p:nvPr/>
        </p:nvSpPr>
        <p:spPr>
          <a:xfrm>
            <a:off x="4717414" y="2227112"/>
            <a:ext cx="2883877" cy="7596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400" dirty="0">
                <a:solidFill>
                  <a:srgbClr val="FFFF00"/>
                </a:solidFill>
                <a:latin typeface="Arial" panose="020B0604020202020204" pitchFamily="34" charset="0"/>
                <a:cs typeface="Arial" panose="020B0604020202020204" pitchFamily="34" charset="0"/>
              </a:rPr>
              <a:t>Music reviews </a:t>
            </a:r>
          </a:p>
        </p:txBody>
      </p:sp>
      <p:sp>
        <p:nvSpPr>
          <p:cNvPr id="8" name="Rectangle: Rounded Corners 7">
            <a:extLst>
              <a:ext uri="{FF2B5EF4-FFF2-40B4-BE49-F238E27FC236}">
                <a16:creationId xmlns:a16="http://schemas.microsoft.com/office/drawing/2014/main" id="{88C07A8A-EF05-1265-14E8-0997AD364476}"/>
              </a:ext>
            </a:extLst>
          </p:cNvPr>
          <p:cNvSpPr/>
          <p:nvPr/>
        </p:nvSpPr>
        <p:spPr>
          <a:xfrm>
            <a:off x="8440615" y="2207679"/>
            <a:ext cx="2883877" cy="7596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400" dirty="0">
                <a:solidFill>
                  <a:srgbClr val="FFFF00"/>
                </a:solidFill>
                <a:latin typeface="Arial" panose="020B0604020202020204" pitchFamily="34" charset="0"/>
                <a:cs typeface="Arial" panose="020B0604020202020204" pitchFamily="34" charset="0"/>
              </a:rPr>
              <a:t>Film reviews </a:t>
            </a:r>
          </a:p>
        </p:txBody>
      </p:sp>
      <p:sp>
        <p:nvSpPr>
          <p:cNvPr id="9" name="Rectangle: Rounded Corners 8">
            <a:extLst>
              <a:ext uri="{FF2B5EF4-FFF2-40B4-BE49-F238E27FC236}">
                <a16:creationId xmlns:a16="http://schemas.microsoft.com/office/drawing/2014/main" id="{5C559672-D8F1-491C-6F1B-445D886B3450}"/>
              </a:ext>
            </a:extLst>
          </p:cNvPr>
          <p:cNvSpPr/>
          <p:nvPr/>
        </p:nvSpPr>
        <p:spPr>
          <a:xfrm>
            <a:off x="2785450" y="3243056"/>
            <a:ext cx="2883877" cy="7596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400" dirty="0">
                <a:solidFill>
                  <a:srgbClr val="FFFF00"/>
                </a:solidFill>
                <a:latin typeface="Arial" panose="020B0604020202020204" pitchFamily="34" charset="0"/>
                <a:cs typeface="Arial" panose="020B0604020202020204" pitchFamily="34" charset="0"/>
              </a:rPr>
              <a:t>Art reviews </a:t>
            </a:r>
          </a:p>
        </p:txBody>
      </p:sp>
      <p:sp>
        <p:nvSpPr>
          <p:cNvPr id="10" name="Rectangle: Rounded Corners 9">
            <a:extLst>
              <a:ext uri="{FF2B5EF4-FFF2-40B4-BE49-F238E27FC236}">
                <a16:creationId xmlns:a16="http://schemas.microsoft.com/office/drawing/2014/main" id="{7C5FD37A-01E3-8231-9C78-104E065D5079}"/>
              </a:ext>
            </a:extLst>
          </p:cNvPr>
          <p:cNvSpPr/>
          <p:nvPr/>
        </p:nvSpPr>
        <p:spPr>
          <a:xfrm>
            <a:off x="6799433" y="3243056"/>
            <a:ext cx="2883877" cy="7596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400" dirty="0">
                <a:solidFill>
                  <a:srgbClr val="FFFF00"/>
                </a:solidFill>
                <a:latin typeface="Arial" panose="020B0604020202020204" pitchFamily="34" charset="0"/>
                <a:cs typeface="Arial" panose="020B0604020202020204" pitchFamily="34" charset="0"/>
              </a:rPr>
              <a:t>Restaurant reviews </a:t>
            </a:r>
          </a:p>
        </p:txBody>
      </p:sp>
      <p:pic>
        <p:nvPicPr>
          <p:cNvPr id="13" name="Picture 12">
            <a:extLst>
              <a:ext uri="{FF2B5EF4-FFF2-40B4-BE49-F238E27FC236}">
                <a16:creationId xmlns:a16="http://schemas.microsoft.com/office/drawing/2014/main" id="{E3B3630E-C851-9D32-960E-C9E3217F06E6}"/>
              </a:ext>
            </a:extLst>
          </p:cNvPr>
          <p:cNvPicPr>
            <a:picLocks noChangeAspect="1"/>
          </p:cNvPicPr>
          <p:nvPr/>
        </p:nvPicPr>
        <p:blipFill>
          <a:blip r:embed="rId2"/>
          <a:stretch>
            <a:fillRect/>
          </a:stretch>
        </p:blipFill>
        <p:spPr>
          <a:xfrm>
            <a:off x="8020595" y="4162926"/>
            <a:ext cx="4171406" cy="2695074"/>
          </a:xfrm>
          <a:prstGeom prst="rect">
            <a:avLst/>
          </a:prstGeom>
        </p:spPr>
      </p:pic>
    </p:spTree>
    <p:extLst>
      <p:ext uri="{BB962C8B-B14F-4D97-AF65-F5344CB8AC3E}">
        <p14:creationId xmlns:p14="http://schemas.microsoft.com/office/powerpoint/2010/main" val="16977907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E807223-DF88-4D6D-970E-08919E5E02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3" name="Rectangle 12">
            <a:extLst>
              <a:ext uri="{FF2B5EF4-FFF2-40B4-BE49-F238E27FC236}">
                <a16:creationId xmlns:a16="http://schemas.microsoft.com/office/drawing/2014/main" id="{83B91B61-BFCA-4647-957E-A8269BE46F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2D1D7C6-1C89-420C-8D35-483654167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354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Text Placeholder 4">
            <a:extLst>
              <a:ext uri="{FF2B5EF4-FFF2-40B4-BE49-F238E27FC236}">
                <a16:creationId xmlns:a16="http://schemas.microsoft.com/office/drawing/2014/main" id="{514A272E-492B-A224-7E73-33EC32A5F18B}"/>
              </a:ext>
            </a:extLst>
          </p:cNvPr>
          <p:cNvSpPr>
            <a:spLocks noGrp="1"/>
          </p:cNvSpPr>
          <p:nvPr>
            <p:ph type="body" sz="half" idx="2"/>
          </p:nvPr>
        </p:nvSpPr>
        <p:spPr>
          <a:xfrm>
            <a:off x="5100824" y="506437"/>
            <a:ext cx="6772308" cy="5894363"/>
          </a:xfrm>
        </p:spPr>
        <p:txBody>
          <a:bodyPr vert="horz" lIns="91440" tIns="45720" rIns="91440" bIns="45720" rtlCol="0">
            <a:normAutofit fontScale="92500" lnSpcReduction="10000"/>
          </a:bodyPr>
          <a:lstStyle/>
          <a:p>
            <a:pPr marL="384048" indent="-384048">
              <a:lnSpc>
                <a:spcPct val="94000"/>
              </a:lnSpc>
              <a:spcAft>
                <a:spcPts val="200"/>
              </a:spcAft>
              <a:buFont typeface="Franklin Gothic Book" panose="020B0503020102020204" pitchFamily="34" charset="0"/>
              <a:buChar char="Ø"/>
            </a:pPr>
            <a:endParaRPr lang="en-US" sz="1500" dirty="0"/>
          </a:p>
          <a:p>
            <a:pPr marL="457200" indent="-457200">
              <a:lnSpc>
                <a:spcPct val="94000"/>
              </a:lnSpc>
              <a:spcAft>
                <a:spcPts val="200"/>
              </a:spcAft>
              <a:buFont typeface="Wingdings" panose="05000000000000000000" pitchFamily="2" charset="2"/>
              <a:buChar char="Ø"/>
            </a:pPr>
            <a:r>
              <a:rPr lang="en-US" sz="2600" dirty="0">
                <a:latin typeface="Arial" panose="020B0604020202020204" pitchFamily="34" charset="0"/>
                <a:cs typeface="Arial" panose="020B0604020202020204" pitchFamily="34" charset="0"/>
              </a:rPr>
              <a:t>Subheadings.</a:t>
            </a:r>
          </a:p>
          <a:p>
            <a:pPr marL="384048" indent="-384048">
              <a:lnSpc>
                <a:spcPct val="94000"/>
              </a:lnSpc>
              <a:spcAft>
                <a:spcPts val="200"/>
              </a:spcAft>
              <a:buFont typeface="Franklin Gothic Book" panose="020B0503020102020204" pitchFamily="34" charset="0"/>
              <a:buChar char="Ø"/>
            </a:pPr>
            <a:endParaRPr lang="en-US" sz="2600" dirty="0">
              <a:latin typeface="Arial" panose="020B0604020202020204" pitchFamily="34" charset="0"/>
              <a:cs typeface="Arial" panose="020B0604020202020204" pitchFamily="34" charset="0"/>
            </a:endParaRPr>
          </a:p>
          <a:p>
            <a:pPr marL="457200" indent="-457200">
              <a:lnSpc>
                <a:spcPct val="94000"/>
              </a:lnSpc>
              <a:spcAft>
                <a:spcPts val="200"/>
              </a:spcAft>
              <a:buFont typeface="Wingdings" panose="05000000000000000000" pitchFamily="2" charset="2"/>
              <a:buChar char="Ø"/>
            </a:pPr>
            <a:r>
              <a:rPr lang="en-US" sz="2600" dirty="0">
                <a:latin typeface="Arial" panose="020B0604020202020204" pitchFamily="34" charset="0"/>
                <a:cs typeface="Arial" panose="020B0604020202020204" pitchFamily="34" charset="0"/>
              </a:rPr>
              <a:t>Use </a:t>
            </a:r>
            <a:r>
              <a:rPr lang="en-US" sz="2600" b="1" dirty="0">
                <a:latin typeface="Arial" panose="020B0604020202020204" pitchFamily="34" charset="0"/>
                <a:cs typeface="Arial" panose="020B0604020202020204" pitchFamily="34" charset="0"/>
              </a:rPr>
              <a:t>persuasive</a:t>
            </a:r>
            <a:r>
              <a:rPr lang="en-US" sz="2600" dirty="0">
                <a:latin typeface="Arial" panose="020B0604020202020204" pitchFamily="34" charset="0"/>
                <a:cs typeface="Arial" panose="020B0604020202020204" pitchFamily="34" charset="0"/>
              </a:rPr>
              <a:t> language.</a:t>
            </a:r>
          </a:p>
          <a:p>
            <a:pPr marL="384048" indent="-384048">
              <a:lnSpc>
                <a:spcPct val="94000"/>
              </a:lnSpc>
              <a:spcAft>
                <a:spcPts val="200"/>
              </a:spcAft>
              <a:buFont typeface="Franklin Gothic Book" panose="020B0503020102020204" pitchFamily="34" charset="0"/>
              <a:buChar char="Ø"/>
            </a:pPr>
            <a:endParaRPr lang="en-US" sz="2600" dirty="0">
              <a:latin typeface="Arial" panose="020B0604020202020204" pitchFamily="34" charset="0"/>
              <a:cs typeface="Arial" panose="020B0604020202020204" pitchFamily="34" charset="0"/>
            </a:endParaRPr>
          </a:p>
          <a:p>
            <a:pPr marL="457200" indent="-457200">
              <a:lnSpc>
                <a:spcPct val="94000"/>
              </a:lnSpc>
              <a:spcAft>
                <a:spcPts val="200"/>
              </a:spcAft>
              <a:buFont typeface="Wingdings" panose="05000000000000000000" pitchFamily="2" charset="2"/>
              <a:buChar char="Ø"/>
            </a:pPr>
            <a:r>
              <a:rPr lang="en-US" sz="2600" dirty="0">
                <a:latin typeface="Arial" panose="020B0604020202020204" pitchFamily="34" charset="0"/>
                <a:cs typeface="Arial" panose="020B0604020202020204" pitchFamily="34" charset="0"/>
              </a:rPr>
              <a:t>What other language features you could use?</a:t>
            </a:r>
          </a:p>
          <a:p>
            <a:pPr marL="384048" indent="-384048">
              <a:lnSpc>
                <a:spcPct val="94000"/>
              </a:lnSpc>
              <a:spcAft>
                <a:spcPts val="200"/>
              </a:spcAft>
            </a:pPr>
            <a:endParaRPr lang="en-US" sz="2600" dirty="0">
              <a:latin typeface="Arial" panose="020B0604020202020204" pitchFamily="34" charset="0"/>
              <a:cs typeface="Arial" panose="020B0604020202020204" pitchFamily="34" charset="0"/>
            </a:endParaRPr>
          </a:p>
          <a:p>
            <a:pPr marL="457200" indent="-457200">
              <a:lnSpc>
                <a:spcPct val="110000"/>
              </a:lnSpc>
              <a:spcAft>
                <a:spcPts val="200"/>
              </a:spcAft>
              <a:buFont typeface="Wingdings" panose="05000000000000000000" pitchFamily="2" charset="2"/>
              <a:buChar char="Ø"/>
            </a:pPr>
            <a:r>
              <a:rPr lang="en-US" sz="2600" dirty="0">
                <a:latin typeface="Arial" panose="020B0604020202020204" pitchFamily="34" charset="0"/>
                <a:cs typeface="Arial" panose="020B0604020202020204" pitchFamily="34" charset="0"/>
              </a:rPr>
              <a:t>A review should </a:t>
            </a:r>
            <a:r>
              <a:rPr lang="en-US" sz="2600" b="1" dirty="0">
                <a:latin typeface="Arial" panose="020B0604020202020204" pitchFamily="34" charset="0"/>
                <a:cs typeface="Arial" panose="020B0604020202020204" pitchFamily="34" charset="0"/>
              </a:rPr>
              <a:t>inform</a:t>
            </a:r>
            <a:r>
              <a:rPr lang="en-US" sz="2600" dirty="0">
                <a:latin typeface="Arial" panose="020B0604020202020204" pitchFamily="34" charset="0"/>
                <a:cs typeface="Arial" panose="020B0604020202020204" pitchFamily="34" charset="0"/>
              </a:rPr>
              <a:t>, </a:t>
            </a:r>
            <a:r>
              <a:rPr lang="en-US" sz="2600" b="1" dirty="0">
                <a:latin typeface="Arial" panose="020B0604020202020204" pitchFamily="34" charset="0"/>
                <a:cs typeface="Arial" panose="020B0604020202020204" pitchFamily="34" charset="0"/>
              </a:rPr>
              <a:t>persuade &amp; entertain</a:t>
            </a:r>
            <a:r>
              <a:rPr lang="en-US" sz="2600" dirty="0">
                <a:latin typeface="Arial" panose="020B0604020202020204" pitchFamily="34" charset="0"/>
                <a:cs typeface="Arial" panose="020B0604020202020204" pitchFamily="34" charset="0"/>
              </a:rPr>
              <a:t>.</a:t>
            </a:r>
          </a:p>
          <a:p>
            <a:pPr marL="384048" indent="-384048">
              <a:lnSpc>
                <a:spcPct val="94000"/>
              </a:lnSpc>
              <a:spcAft>
                <a:spcPts val="200"/>
              </a:spcAft>
              <a:buFont typeface="Franklin Gothic Book" panose="020B0503020102020204" pitchFamily="34" charset="0"/>
              <a:buChar char="Ø"/>
            </a:pPr>
            <a:endParaRPr lang="en-US" sz="2600" dirty="0">
              <a:latin typeface="Arial" panose="020B0604020202020204" pitchFamily="34" charset="0"/>
              <a:cs typeface="Arial" panose="020B0604020202020204" pitchFamily="34" charset="0"/>
            </a:endParaRPr>
          </a:p>
          <a:p>
            <a:pPr marL="457200" indent="-457200">
              <a:lnSpc>
                <a:spcPct val="110000"/>
              </a:lnSpc>
              <a:spcAft>
                <a:spcPts val="200"/>
              </a:spcAft>
              <a:buFont typeface="Wingdings" panose="05000000000000000000" pitchFamily="2" charset="2"/>
              <a:buChar char="Ø"/>
            </a:pPr>
            <a:r>
              <a:rPr lang="en-US" sz="2600" dirty="0">
                <a:latin typeface="Arial" panose="020B0604020202020204" pitchFamily="34" charset="0"/>
                <a:cs typeface="Arial" panose="020B0604020202020204" pitchFamily="34" charset="0"/>
              </a:rPr>
              <a:t>A review usually works best with an </a:t>
            </a:r>
            <a:r>
              <a:rPr lang="en-US" sz="2600" b="1" dirty="0">
                <a:latin typeface="Arial" panose="020B0604020202020204" pitchFamily="34" charset="0"/>
                <a:cs typeface="Arial" panose="020B0604020202020204" pitchFamily="34" charset="0"/>
              </a:rPr>
              <a:t>informal </a:t>
            </a:r>
            <a:r>
              <a:rPr lang="en-US" sz="2600" dirty="0">
                <a:latin typeface="Arial" panose="020B0604020202020204" pitchFamily="34" charset="0"/>
                <a:cs typeface="Arial" panose="020B0604020202020204" pitchFamily="34" charset="0"/>
              </a:rPr>
              <a:t>approach.</a:t>
            </a:r>
          </a:p>
          <a:p>
            <a:pPr marL="384048" indent="-384048">
              <a:lnSpc>
                <a:spcPct val="94000"/>
              </a:lnSpc>
              <a:spcAft>
                <a:spcPts val="200"/>
              </a:spcAft>
              <a:buFont typeface="Franklin Gothic Book" panose="020B0503020102020204" pitchFamily="34" charset="0"/>
              <a:buChar char="Ø"/>
            </a:pPr>
            <a:endParaRPr lang="en-US" sz="2600" dirty="0">
              <a:latin typeface="Arial" panose="020B0604020202020204" pitchFamily="34" charset="0"/>
              <a:cs typeface="Arial" panose="020B0604020202020204" pitchFamily="34" charset="0"/>
            </a:endParaRPr>
          </a:p>
          <a:p>
            <a:pPr marL="457200" indent="-457200">
              <a:lnSpc>
                <a:spcPct val="94000"/>
              </a:lnSpc>
              <a:spcAft>
                <a:spcPts val="200"/>
              </a:spcAft>
              <a:buFont typeface="Wingdings" panose="05000000000000000000" pitchFamily="2" charset="2"/>
              <a:buChar char="Ø"/>
            </a:pPr>
            <a:r>
              <a:rPr lang="en-US" sz="2600" dirty="0">
                <a:latin typeface="Arial" panose="020B0604020202020204" pitchFamily="34" charset="0"/>
                <a:cs typeface="Arial" panose="020B0604020202020204" pitchFamily="34" charset="0"/>
              </a:rPr>
              <a:t>Always be aware of the audience. </a:t>
            </a:r>
          </a:p>
          <a:p>
            <a:pPr marL="384048" indent="-384048">
              <a:lnSpc>
                <a:spcPct val="94000"/>
              </a:lnSpc>
              <a:spcAft>
                <a:spcPts val="200"/>
              </a:spcAft>
              <a:buFont typeface="Franklin Gothic Book" panose="020B0503020102020204" pitchFamily="34" charset="0"/>
              <a:buChar char="Ø"/>
            </a:pPr>
            <a:endParaRPr lang="en-US" sz="2600" dirty="0">
              <a:latin typeface="Arial" panose="020B0604020202020204" pitchFamily="34" charset="0"/>
              <a:cs typeface="Arial" panose="020B0604020202020204" pitchFamily="34" charset="0"/>
            </a:endParaRPr>
          </a:p>
          <a:p>
            <a:pPr marL="457200" indent="-457200">
              <a:lnSpc>
                <a:spcPct val="94000"/>
              </a:lnSpc>
              <a:spcAft>
                <a:spcPts val="200"/>
              </a:spcAft>
              <a:buFont typeface="Wingdings" panose="05000000000000000000" pitchFamily="2" charset="2"/>
              <a:buChar char="Ø"/>
            </a:pPr>
            <a:r>
              <a:rPr lang="en-US" sz="2600" dirty="0">
                <a:latin typeface="Arial" panose="020B0604020202020204" pitchFamily="34" charset="0"/>
                <a:cs typeface="Arial" panose="020B0604020202020204" pitchFamily="34" charset="0"/>
              </a:rPr>
              <a:t>Remember…</a:t>
            </a:r>
            <a:r>
              <a:rPr lang="en-US" sz="2600" b="1" dirty="0">
                <a:solidFill>
                  <a:srgbClr val="002060"/>
                </a:solidFill>
                <a:latin typeface="Arial" panose="020B0604020202020204" pitchFamily="34" charset="0"/>
                <a:cs typeface="Arial" panose="020B0604020202020204" pitchFamily="34" charset="0"/>
              </a:rPr>
              <a:t>T</a:t>
            </a:r>
            <a:r>
              <a:rPr lang="en-US" sz="2600" dirty="0">
                <a:latin typeface="Arial" panose="020B0604020202020204" pitchFamily="34" charset="0"/>
                <a:cs typeface="Arial" panose="020B0604020202020204" pitchFamily="34" charset="0"/>
              </a:rPr>
              <a:t>ext…</a:t>
            </a:r>
            <a:r>
              <a:rPr lang="en-US" sz="2600" b="1" dirty="0">
                <a:solidFill>
                  <a:srgbClr val="002060"/>
                </a:solidFill>
                <a:latin typeface="Arial" panose="020B0604020202020204" pitchFamily="34" charset="0"/>
                <a:cs typeface="Arial" panose="020B0604020202020204" pitchFamily="34" charset="0"/>
              </a:rPr>
              <a:t>A</a:t>
            </a:r>
            <a:r>
              <a:rPr lang="en-US" sz="2600" dirty="0">
                <a:latin typeface="Arial" panose="020B0604020202020204" pitchFamily="34" charset="0"/>
                <a:cs typeface="Arial" panose="020B0604020202020204" pitchFamily="34" charset="0"/>
              </a:rPr>
              <a:t>udience…</a:t>
            </a:r>
            <a:r>
              <a:rPr lang="en-US" sz="2600" b="1" dirty="0">
                <a:solidFill>
                  <a:srgbClr val="002060"/>
                </a:solidFill>
                <a:latin typeface="Arial" panose="020B0604020202020204" pitchFamily="34" charset="0"/>
                <a:cs typeface="Arial" panose="020B0604020202020204" pitchFamily="34" charset="0"/>
              </a:rPr>
              <a:t>P</a:t>
            </a:r>
            <a:r>
              <a:rPr lang="en-US" sz="2600" dirty="0">
                <a:latin typeface="Arial" panose="020B0604020202020204" pitchFamily="34" charset="0"/>
                <a:cs typeface="Arial" panose="020B0604020202020204" pitchFamily="34" charset="0"/>
              </a:rPr>
              <a:t>urpose!</a:t>
            </a:r>
            <a:endParaRPr lang="en-US" sz="2600" b="1" dirty="0">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C6F48E98-3F6F-A9E3-F332-5CBCB15C6D9E}"/>
              </a:ext>
            </a:extLst>
          </p:cNvPr>
          <p:cNvPicPr>
            <a:picLocks noChangeAspect="1"/>
          </p:cNvPicPr>
          <p:nvPr/>
        </p:nvPicPr>
        <p:blipFill>
          <a:blip r:embed="rId2"/>
          <a:stretch>
            <a:fillRect/>
          </a:stretch>
        </p:blipFill>
        <p:spPr>
          <a:xfrm>
            <a:off x="0" y="0"/>
            <a:ext cx="4373545" cy="6857999"/>
          </a:xfrm>
          <a:prstGeom prst="rect">
            <a:avLst/>
          </a:prstGeom>
        </p:spPr>
      </p:pic>
    </p:spTree>
    <p:extLst>
      <p:ext uri="{BB962C8B-B14F-4D97-AF65-F5344CB8AC3E}">
        <p14:creationId xmlns:p14="http://schemas.microsoft.com/office/powerpoint/2010/main" val="15252001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57500303-A207-4812-BEB9-51E132FEB7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47" name="Freeform 6">
              <a:extLst>
                <a:ext uri="{FF2B5EF4-FFF2-40B4-BE49-F238E27FC236}">
                  <a16:creationId xmlns:a16="http://schemas.microsoft.com/office/drawing/2014/main" id="{10118C91-C025-4776-BE95-E9926378E7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48" name="Freeform 6">
              <a:extLst>
                <a:ext uri="{FF2B5EF4-FFF2-40B4-BE49-F238E27FC236}">
                  <a16:creationId xmlns:a16="http://schemas.microsoft.com/office/drawing/2014/main" id="{339174D0-30E8-4BBF-BF81-5DDAC33C0C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useBgFill="1">
        <p:nvSpPr>
          <p:cNvPr id="50" name="Rectangle 49">
            <a:extLst>
              <a:ext uri="{FF2B5EF4-FFF2-40B4-BE49-F238E27FC236}">
                <a16:creationId xmlns:a16="http://schemas.microsoft.com/office/drawing/2014/main" id="{78511CAE-6AAD-4026-90B0-6917258C1C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3D6D073-378A-2CCE-4AE0-C17989BE4081}"/>
              </a:ext>
            </a:extLst>
          </p:cNvPr>
          <p:cNvSpPr>
            <a:spLocks noGrp="1"/>
          </p:cNvSpPr>
          <p:nvPr>
            <p:ph type="title"/>
          </p:nvPr>
        </p:nvSpPr>
        <p:spPr>
          <a:xfrm>
            <a:off x="8267170" y="634028"/>
            <a:ext cx="3242957" cy="3732835"/>
          </a:xfrm>
        </p:spPr>
        <p:txBody>
          <a:bodyPr vert="horz" lIns="91440" tIns="45720" rIns="91440" bIns="45720" rtlCol="0" anchor="b">
            <a:normAutofit/>
          </a:bodyPr>
          <a:lstStyle/>
          <a:p>
            <a:pPr algn="ctr">
              <a:lnSpc>
                <a:spcPct val="89000"/>
              </a:lnSpc>
            </a:pPr>
            <a:r>
              <a:rPr lang="en-US" sz="4400" cap="all" dirty="0">
                <a:latin typeface="Arial" panose="020B0604020202020204" pitchFamily="34" charset="0"/>
                <a:cs typeface="Arial" panose="020B0604020202020204" pitchFamily="34" charset="0"/>
              </a:rPr>
              <a:t>Review layout EXAMPLES</a:t>
            </a:r>
          </a:p>
        </p:txBody>
      </p:sp>
      <p:sp>
        <p:nvSpPr>
          <p:cNvPr id="52" name="Freeform 6">
            <a:extLst>
              <a:ext uri="{FF2B5EF4-FFF2-40B4-BE49-F238E27FC236}">
                <a16:creationId xmlns:a16="http://schemas.microsoft.com/office/drawing/2014/main" id="{7388763A-4025-4433-A72C-457FC3763E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649163" y="634028"/>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pic>
        <p:nvPicPr>
          <p:cNvPr id="25" name="Picture Placeholder 24" descr="Text, letter&#10;&#10;Description automatically generated">
            <a:extLst>
              <a:ext uri="{FF2B5EF4-FFF2-40B4-BE49-F238E27FC236}">
                <a16:creationId xmlns:a16="http://schemas.microsoft.com/office/drawing/2014/main" id="{8F7E845D-3B53-6575-13C7-AA3B1ABA1258}"/>
              </a:ext>
            </a:extLst>
          </p:cNvPr>
          <p:cNvPicPr>
            <a:picLocks noGrp="1" noChangeAspect="1"/>
          </p:cNvPicPr>
          <p:nvPr>
            <p:ph type="pic" idx="1"/>
          </p:nvPr>
        </p:nvPicPr>
        <p:blipFill>
          <a:blip r:embed="rId2"/>
          <a:srcRect t="10279" b="10279"/>
          <a:stretch>
            <a:fillRect/>
          </a:stretch>
        </p:blipFill>
        <p:spPr>
          <a:xfrm>
            <a:off x="1421707" y="1340839"/>
            <a:ext cx="2663808" cy="3812117"/>
          </a:xfrm>
          <a:prstGeom prst="rect">
            <a:avLst/>
          </a:prstGeom>
        </p:spPr>
      </p:pic>
      <p:pic>
        <p:nvPicPr>
          <p:cNvPr id="27" name="Picture 26" descr="Graphical user interface, text&#10;&#10;Description automatically generated">
            <a:extLst>
              <a:ext uri="{FF2B5EF4-FFF2-40B4-BE49-F238E27FC236}">
                <a16:creationId xmlns:a16="http://schemas.microsoft.com/office/drawing/2014/main" id="{5379573A-17A4-44A8-72ED-5C923C8C2300}"/>
              </a:ext>
            </a:extLst>
          </p:cNvPr>
          <p:cNvPicPr>
            <a:picLocks noChangeAspect="1"/>
          </p:cNvPicPr>
          <p:nvPr/>
        </p:nvPicPr>
        <p:blipFill>
          <a:blip r:embed="rId3"/>
          <a:stretch>
            <a:fillRect/>
          </a:stretch>
        </p:blipFill>
        <p:spPr>
          <a:xfrm>
            <a:off x="4309202" y="1685652"/>
            <a:ext cx="2708909" cy="4030699"/>
          </a:xfrm>
          <a:prstGeom prst="rect">
            <a:avLst/>
          </a:prstGeom>
        </p:spPr>
      </p:pic>
      <p:sp>
        <p:nvSpPr>
          <p:cNvPr id="54" name="Freeform 6">
            <a:extLst>
              <a:ext uri="{FF2B5EF4-FFF2-40B4-BE49-F238E27FC236}">
                <a16:creationId xmlns:a16="http://schemas.microsoft.com/office/drawing/2014/main" id="{8A2DFE20-1EAE-45A9-AD16-D4DBD0ABB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494670" y="2016617"/>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40374266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2731B45-99B6-AEC1-2F00-3728EFA03936}"/>
              </a:ext>
            </a:extLst>
          </p:cNvPr>
          <p:cNvPicPr>
            <a:picLocks noChangeAspect="1"/>
          </p:cNvPicPr>
          <p:nvPr/>
        </p:nvPicPr>
        <p:blipFill>
          <a:blip r:embed="rId2"/>
          <a:stretch>
            <a:fillRect/>
          </a:stretch>
        </p:blipFill>
        <p:spPr>
          <a:xfrm>
            <a:off x="1027970" y="1779889"/>
            <a:ext cx="3298222" cy="3298222"/>
          </a:xfrm>
          <a:prstGeom prst="rect">
            <a:avLst/>
          </a:prstGeom>
        </p:spPr>
      </p:pic>
      <p:sp>
        <p:nvSpPr>
          <p:cNvPr id="7" name="Content Placeholder 2">
            <a:extLst>
              <a:ext uri="{FF2B5EF4-FFF2-40B4-BE49-F238E27FC236}">
                <a16:creationId xmlns:a16="http://schemas.microsoft.com/office/drawing/2014/main" id="{0D0CD48C-4B04-5CB8-14EB-5E808E7045D1}"/>
              </a:ext>
            </a:extLst>
          </p:cNvPr>
          <p:cNvSpPr txBox="1">
            <a:spLocks/>
          </p:cNvSpPr>
          <p:nvPr/>
        </p:nvSpPr>
        <p:spPr>
          <a:xfrm>
            <a:off x="5919537" y="1973179"/>
            <a:ext cx="6341135" cy="4235515"/>
          </a:xfrm>
          <a:prstGeom prst="rect">
            <a:avLst/>
          </a:prstGeom>
        </p:spPr>
        <p:txBody>
          <a:bodyPr vert="horz" lIns="91440" tIns="45720" rIns="91440" bIns="45720" rtlCol="0" anchor="t">
            <a:normAutofit fontScale="85000" lnSpcReduction="20000"/>
          </a:bodyPr>
          <a:lstStyle>
            <a:lvl1pPr marL="0" indent="0" algn="l" defTabSz="914400" rtl="0" eaLnBrk="1" latinLnBrk="0" hangingPunct="1">
              <a:lnSpc>
                <a:spcPct val="94000"/>
              </a:lnSpc>
              <a:spcBef>
                <a:spcPts val="1000"/>
              </a:spcBef>
              <a:spcAft>
                <a:spcPts val="200"/>
              </a:spcAft>
              <a:buFont typeface="Franklin Gothic Book" panose="020B0503020102020204" pitchFamily="34" charset="0"/>
              <a:buNone/>
              <a:defRPr sz="2000" kern="1200" baseline="0">
                <a:solidFill>
                  <a:schemeClr val="tx2"/>
                </a:solidFill>
                <a:latin typeface="+mn-lt"/>
                <a:ea typeface="+mn-ea"/>
                <a:cs typeface="+mn-cs"/>
              </a:defRPr>
            </a:lvl1pPr>
            <a:lvl2pPr marL="457200" indent="0" algn="l" defTabSz="914400" rtl="0" eaLnBrk="1" latinLnBrk="0" hangingPunct="1">
              <a:lnSpc>
                <a:spcPct val="94000"/>
              </a:lnSpc>
              <a:spcBef>
                <a:spcPts val="500"/>
              </a:spcBef>
              <a:spcAft>
                <a:spcPts val="200"/>
              </a:spcAft>
              <a:buFont typeface="Franklin Gothic Book" panose="020B0503020102020204" pitchFamily="34" charset="0"/>
              <a:buNone/>
              <a:defRPr sz="2000" i="1" kern="1200" baseline="0">
                <a:solidFill>
                  <a:schemeClr val="tx2"/>
                </a:solidFill>
                <a:latin typeface="+mn-lt"/>
                <a:ea typeface="+mn-ea"/>
                <a:cs typeface="+mn-cs"/>
              </a:defRPr>
            </a:lvl2pPr>
            <a:lvl3pPr marL="914400" indent="0" algn="l" defTabSz="914400" rtl="0" eaLnBrk="1" latinLnBrk="0" hangingPunct="1">
              <a:lnSpc>
                <a:spcPct val="94000"/>
              </a:lnSpc>
              <a:spcBef>
                <a:spcPts val="500"/>
              </a:spcBef>
              <a:spcAft>
                <a:spcPts val="200"/>
              </a:spcAft>
              <a:buFont typeface="Franklin Gothic Book" panose="020B0503020102020204" pitchFamily="34" charset="0"/>
              <a:buNone/>
              <a:defRPr sz="2000" kern="1200" baseline="0">
                <a:solidFill>
                  <a:schemeClr val="tx2"/>
                </a:solidFill>
                <a:latin typeface="+mn-lt"/>
                <a:ea typeface="+mn-ea"/>
                <a:cs typeface="+mn-cs"/>
              </a:defRPr>
            </a:lvl3pPr>
            <a:lvl4pPr marL="1371600" indent="0" algn="l" defTabSz="914400" rtl="0" eaLnBrk="1" latinLnBrk="0" hangingPunct="1">
              <a:lnSpc>
                <a:spcPct val="94000"/>
              </a:lnSpc>
              <a:spcBef>
                <a:spcPts val="500"/>
              </a:spcBef>
              <a:spcAft>
                <a:spcPts val="200"/>
              </a:spcAft>
              <a:buFont typeface="Franklin Gothic Book" panose="020B0503020102020204" pitchFamily="34" charset="0"/>
              <a:buNone/>
              <a:defRPr sz="2000" i="1" kern="1200" baseline="0">
                <a:solidFill>
                  <a:schemeClr val="tx2"/>
                </a:solidFill>
                <a:latin typeface="+mn-lt"/>
                <a:ea typeface="+mn-ea"/>
                <a:cs typeface="+mn-cs"/>
              </a:defRPr>
            </a:lvl4pPr>
            <a:lvl5pPr marL="1828800" indent="0" algn="l" defTabSz="914400" rtl="0" eaLnBrk="1" latinLnBrk="0" hangingPunct="1">
              <a:lnSpc>
                <a:spcPct val="94000"/>
              </a:lnSpc>
              <a:spcBef>
                <a:spcPts val="500"/>
              </a:spcBef>
              <a:spcAft>
                <a:spcPts val="200"/>
              </a:spcAft>
              <a:buFont typeface="Franklin Gothic Book" panose="020B0503020102020204" pitchFamily="34" charset="0"/>
              <a:buNone/>
              <a:defRPr sz="2000" kern="1200" baseline="0">
                <a:solidFill>
                  <a:schemeClr val="tx2"/>
                </a:solidFill>
                <a:latin typeface="+mn-lt"/>
                <a:ea typeface="+mn-ea"/>
                <a:cs typeface="+mn-cs"/>
              </a:defRPr>
            </a:lvl5pPr>
            <a:lvl6pPr marL="2286000" indent="0" algn="l" defTabSz="914400" rtl="0" eaLnBrk="1" latinLnBrk="0" hangingPunct="1">
              <a:lnSpc>
                <a:spcPct val="94000"/>
              </a:lnSpc>
              <a:spcBef>
                <a:spcPts val="500"/>
              </a:spcBef>
              <a:spcAft>
                <a:spcPts val="200"/>
              </a:spcAft>
              <a:buFont typeface="Franklin Gothic Book" panose="020B0503020102020204" pitchFamily="34" charset="0"/>
              <a:buNone/>
              <a:defRPr sz="2000" i="1" kern="1200" baseline="0">
                <a:solidFill>
                  <a:schemeClr val="tx2"/>
                </a:solidFill>
                <a:latin typeface="+mn-lt"/>
                <a:ea typeface="+mn-ea"/>
                <a:cs typeface="+mn-cs"/>
              </a:defRPr>
            </a:lvl6pPr>
            <a:lvl7pPr marL="2743200" indent="0" algn="l" defTabSz="914400" rtl="0" eaLnBrk="1" latinLnBrk="0" hangingPunct="1">
              <a:lnSpc>
                <a:spcPct val="94000"/>
              </a:lnSpc>
              <a:spcBef>
                <a:spcPts val="500"/>
              </a:spcBef>
              <a:spcAft>
                <a:spcPts val="200"/>
              </a:spcAft>
              <a:buFont typeface="Franklin Gothic Book" panose="020B0503020102020204" pitchFamily="34" charset="0"/>
              <a:buNone/>
              <a:defRPr sz="2000" kern="1200" baseline="0">
                <a:solidFill>
                  <a:schemeClr val="tx2"/>
                </a:solidFill>
                <a:latin typeface="+mn-lt"/>
                <a:ea typeface="+mn-ea"/>
                <a:cs typeface="+mn-cs"/>
              </a:defRPr>
            </a:lvl7pPr>
            <a:lvl8pPr marL="3200400" indent="0" algn="l" defTabSz="914400" rtl="0" eaLnBrk="1" latinLnBrk="0" hangingPunct="1">
              <a:lnSpc>
                <a:spcPct val="94000"/>
              </a:lnSpc>
              <a:spcBef>
                <a:spcPts val="500"/>
              </a:spcBef>
              <a:spcAft>
                <a:spcPts val="200"/>
              </a:spcAft>
              <a:buFont typeface="Franklin Gothic Book" panose="020B0503020102020204" pitchFamily="34" charset="0"/>
              <a:buNone/>
              <a:defRPr sz="2000" i="1" kern="1200" baseline="0">
                <a:solidFill>
                  <a:schemeClr val="tx2"/>
                </a:solidFill>
                <a:latin typeface="+mn-lt"/>
                <a:ea typeface="+mn-ea"/>
                <a:cs typeface="+mn-cs"/>
              </a:defRPr>
            </a:lvl8pPr>
            <a:lvl9pPr marL="3657600" indent="0" algn="l" defTabSz="914400" rtl="0" eaLnBrk="1" latinLnBrk="0" hangingPunct="1">
              <a:lnSpc>
                <a:spcPct val="94000"/>
              </a:lnSpc>
              <a:spcBef>
                <a:spcPts val="500"/>
              </a:spcBef>
              <a:spcAft>
                <a:spcPts val="200"/>
              </a:spcAft>
              <a:buFont typeface="Franklin Gothic Book" panose="020B0503020102020204" pitchFamily="34" charset="0"/>
              <a:buNone/>
              <a:defRPr sz="2000" kern="1200" baseline="0">
                <a:solidFill>
                  <a:schemeClr val="tx2"/>
                </a:solidFill>
                <a:latin typeface="+mn-lt"/>
                <a:ea typeface="+mn-ea"/>
                <a:cs typeface="+mn-cs"/>
              </a:defRPr>
            </a:lvl9pPr>
          </a:lstStyle>
          <a:p>
            <a:pPr>
              <a:lnSpc>
                <a:spcPct val="120000"/>
              </a:lnSpc>
            </a:pPr>
            <a:r>
              <a:rPr lang="en-US" sz="2400" dirty="0">
                <a:latin typeface="Arial" panose="020B0604020202020204" pitchFamily="34" charset="0"/>
                <a:cs typeface="Arial" panose="020B0604020202020204" pitchFamily="34" charset="0"/>
              </a:rPr>
              <a:t>You have been asked to write a review of your </a:t>
            </a:r>
            <a:r>
              <a:rPr lang="en-GB" sz="2400" dirty="0">
                <a:latin typeface="Arial" panose="020B0604020202020204" pitchFamily="34" charset="0"/>
                <a:cs typeface="Arial" panose="020B0604020202020204" pitchFamily="34" charset="0"/>
              </a:rPr>
              <a:t>favourite</a:t>
            </a:r>
            <a:r>
              <a:rPr lang="en-US" sz="2400" dirty="0">
                <a:latin typeface="Arial" panose="020B0604020202020204" pitchFamily="34" charset="0"/>
                <a:cs typeface="Arial" panose="020B0604020202020204" pitchFamily="34" charset="0"/>
              </a:rPr>
              <a:t> film for the college web site. You must include:</a:t>
            </a:r>
          </a:p>
          <a:p>
            <a:endParaRPr lang="en-US" dirty="0"/>
          </a:p>
          <a:p>
            <a:pPr marL="342900" indent="-342900">
              <a:buFont typeface="Wingdings" panose="05000000000000000000" pitchFamily="2" charset="2"/>
              <a:buChar char="q"/>
            </a:pPr>
            <a:r>
              <a:rPr lang="en-US" sz="2400" dirty="0">
                <a:latin typeface="Arial" panose="020B0604020202020204" pitchFamily="34" charset="0"/>
                <a:cs typeface="Arial" panose="020B0604020202020204" pitchFamily="34" charset="0"/>
              </a:rPr>
              <a:t>What film you are reviewing?</a:t>
            </a:r>
          </a:p>
          <a:p>
            <a:endParaRPr lang="en-US" sz="24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q"/>
            </a:pPr>
            <a:r>
              <a:rPr lang="en-US" sz="2400" dirty="0">
                <a:latin typeface="Arial" panose="020B0604020202020204" pitchFamily="34" charset="0"/>
                <a:cs typeface="Arial" panose="020B0604020202020204" pitchFamily="34" charset="0"/>
              </a:rPr>
              <a:t>What made you choose it?</a:t>
            </a:r>
          </a:p>
          <a:p>
            <a:endParaRPr lang="en-US" sz="24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q"/>
            </a:pPr>
            <a:r>
              <a:rPr lang="en-US" sz="2400" dirty="0">
                <a:latin typeface="Arial" panose="020B0604020202020204" pitchFamily="34" charset="0"/>
                <a:cs typeface="Arial" panose="020B0604020202020204" pitchFamily="34" charset="0"/>
              </a:rPr>
              <a:t>What you like about the film?</a:t>
            </a:r>
          </a:p>
          <a:p>
            <a:endParaRPr lang="en-US" sz="24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q"/>
            </a:pPr>
            <a:r>
              <a:rPr lang="en-US" sz="2400" dirty="0">
                <a:latin typeface="Arial" panose="020B0604020202020204" pitchFamily="34" charset="0"/>
                <a:cs typeface="Arial" panose="020B0604020202020204" pitchFamily="34" charset="0"/>
              </a:rPr>
              <a:t>What don’t you like about the film?</a:t>
            </a:r>
          </a:p>
        </p:txBody>
      </p:sp>
      <p:sp>
        <p:nvSpPr>
          <p:cNvPr id="8" name="Rectangle: Rounded Corners 7">
            <a:extLst>
              <a:ext uri="{FF2B5EF4-FFF2-40B4-BE49-F238E27FC236}">
                <a16:creationId xmlns:a16="http://schemas.microsoft.com/office/drawing/2014/main" id="{8B1423C7-3635-E664-0657-19AC710C99BB}"/>
              </a:ext>
            </a:extLst>
          </p:cNvPr>
          <p:cNvSpPr/>
          <p:nvPr/>
        </p:nvSpPr>
        <p:spPr>
          <a:xfrm>
            <a:off x="6619360" y="337625"/>
            <a:ext cx="4628271" cy="12385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dirty="0">
                <a:solidFill>
                  <a:schemeClr val="tx1"/>
                </a:solidFill>
                <a:latin typeface="Arial" panose="020B0604020202020204" pitchFamily="34" charset="0"/>
                <a:cs typeface="Arial" panose="020B0604020202020204" pitchFamily="34" charset="0"/>
              </a:rPr>
              <a:t>Review</a:t>
            </a:r>
          </a:p>
        </p:txBody>
      </p:sp>
      <p:sp>
        <p:nvSpPr>
          <p:cNvPr id="2" name="Rectangle: Rounded Corners 1">
            <a:extLst>
              <a:ext uri="{FF2B5EF4-FFF2-40B4-BE49-F238E27FC236}">
                <a16:creationId xmlns:a16="http://schemas.microsoft.com/office/drawing/2014/main" id="{07F4C6C6-F1BB-2670-6C7D-0A0393010DB2}"/>
              </a:ext>
            </a:extLst>
          </p:cNvPr>
          <p:cNvSpPr/>
          <p:nvPr/>
        </p:nvSpPr>
        <p:spPr>
          <a:xfrm>
            <a:off x="876417" y="261984"/>
            <a:ext cx="3601328" cy="13223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3200" dirty="0">
                <a:latin typeface="Arial" panose="020B0604020202020204" pitchFamily="34" charset="0"/>
                <a:cs typeface="Arial" panose="020B0604020202020204" pitchFamily="34" charset="0"/>
              </a:rPr>
              <a:t>Class Task</a:t>
            </a:r>
          </a:p>
        </p:txBody>
      </p:sp>
      <p:sp>
        <p:nvSpPr>
          <p:cNvPr id="3" name="TextBox 2">
            <a:extLst>
              <a:ext uri="{FF2B5EF4-FFF2-40B4-BE49-F238E27FC236}">
                <a16:creationId xmlns:a16="http://schemas.microsoft.com/office/drawing/2014/main" id="{7A885808-E484-33CC-A10A-D5F21F4130B5}"/>
              </a:ext>
            </a:extLst>
          </p:cNvPr>
          <p:cNvSpPr txBox="1"/>
          <p:nvPr/>
        </p:nvSpPr>
        <p:spPr>
          <a:xfrm>
            <a:off x="921773" y="5469193"/>
            <a:ext cx="3404419"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dirty="0">
                <a:latin typeface="Arial"/>
                <a:cs typeface="Arial"/>
              </a:rPr>
              <a:t>Word count: 200-250</a:t>
            </a:r>
          </a:p>
        </p:txBody>
      </p:sp>
    </p:spTree>
    <p:extLst>
      <p:ext uri="{BB962C8B-B14F-4D97-AF65-F5344CB8AC3E}">
        <p14:creationId xmlns:p14="http://schemas.microsoft.com/office/powerpoint/2010/main" val="4143753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0E367-DC58-477B-B6E8-C4CFDBA39EF5}"/>
              </a:ext>
            </a:extLst>
          </p:cNvPr>
          <p:cNvSpPr>
            <a:spLocks noGrp="1"/>
          </p:cNvSpPr>
          <p:nvPr>
            <p:ph type="title"/>
          </p:nvPr>
        </p:nvSpPr>
        <p:spPr>
          <a:xfrm>
            <a:off x="7684777" y="535866"/>
            <a:ext cx="4448346" cy="1060817"/>
          </a:xfrm>
        </p:spPr>
        <p:txBody>
          <a:bodyPr anchor="b">
            <a:noAutofit/>
          </a:bodyPr>
          <a:lstStyle/>
          <a:p>
            <a:r>
              <a:rPr lang="en-GB" sz="3600" dirty="0">
                <a:latin typeface="Arial" panose="020B0604020202020204" pitchFamily="34" charset="0"/>
                <a:cs typeface="Arial" panose="020B0604020202020204" pitchFamily="34" charset="0"/>
              </a:rPr>
              <a:t>Learning outcomes this week:</a:t>
            </a:r>
          </a:p>
        </p:txBody>
      </p:sp>
      <p:pic>
        <p:nvPicPr>
          <p:cNvPr id="5" name="Picture 4" descr="A picture containing diagram&#10;&#10;Description automatically generated">
            <a:extLst>
              <a:ext uri="{FF2B5EF4-FFF2-40B4-BE49-F238E27FC236}">
                <a16:creationId xmlns:a16="http://schemas.microsoft.com/office/drawing/2014/main" id="{7EFF42AD-C3AB-401E-A5EE-1098CA816223}"/>
              </a:ext>
            </a:extLst>
          </p:cNvPr>
          <p:cNvPicPr>
            <a:picLocks noChangeAspect="1"/>
          </p:cNvPicPr>
          <p:nvPr/>
        </p:nvPicPr>
        <p:blipFill rotWithShape="1">
          <a:blip r:embed="rId2"/>
          <a:srcRect b="9705"/>
          <a:stretch/>
        </p:blipFill>
        <p:spPr>
          <a:xfrm>
            <a:off x="634275" y="841357"/>
            <a:ext cx="6900380" cy="4673035"/>
          </a:xfrm>
          <a:prstGeom prst="rect">
            <a:avLst/>
          </a:prstGeom>
        </p:spPr>
      </p:pic>
      <p:sp>
        <p:nvSpPr>
          <p:cNvPr id="3" name="Content Placeholder 2">
            <a:extLst>
              <a:ext uri="{FF2B5EF4-FFF2-40B4-BE49-F238E27FC236}">
                <a16:creationId xmlns:a16="http://schemas.microsoft.com/office/drawing/2014/main" id="{1FD91775-E5F2-4A48-A503-B9E1A45B98F0}"/>
              </a:ext>
            </a:extLst>
          </p:cNvPr>
          <p:cNvSpPr>
            <a:spLocks noGrp="1"/>
          </p:cNvSpPr>
          <p:nvPr>
            <p:ph idx="1"/>
          </p:nvPr>
        </p:nvSpPr>
        <p:spPr>
          <a:xfrm>
            <a:off x="7684777" y="1947082"/>
            <a:ext cx="4103949" cy="4375052"/>
          </a:xfrm>
        </p:spPr>
        <p:txBody>
          <a:bodyPr>
            <a:normAutofit/>
          </a:bodyPr>
          <a:lstStyle/>
          <a:p>
            <a:pPr marL="0" indent="0">
              <a:buNone/>
            </a:pPr>
            <a:endParaRPr lang="en-GB" sz="1600" dirty="0"/>
          </a:p>
          <a:p>
            <a:pPr marL="0" indent="0">
              <a:buNone/>
            </a:pPr>
            <a:r>
              <a:rPr lang="en-GB" sz="2400" dirty="0">
                <a:latin typeface="Arial" panose="020B0604020202020204" pitchFamily="34" charset="0"/>
                <a:cs typeface="Arial" panose="020B0604020202020204" pitchFamily="34" charset="0"/>
              </a:rPr>
              <a:t>Explicit vs Implicit</a:t>
            </a:r>
          </a:p>
          <a:p>
            <a:pPr marL="0" indent="0">
              <a:buNone/>
            </a:pPr>
            <a:endParaRPr lang="en-GB" sz="2400" dirty="0">
              <a:latin typeface="Arial" panose="020B0604020202020204" pitchFamily="34" charset="0"/>
              <a:cs typeface="Arial" panose="020B0604020202020204" pitchFamily="34" charset="0"/>
            </a:endParaRPr>
          </a:p>
          <a:p>
            <a:pPr marL="0" indent="0">
              <a:buNone/>
            </a:pPr>
            <a:r>
              <a:rPr lang="en-GB" sz="2400" dirty="0">
                <a:latin typeface="Arial" panose="020B0604020202020204" pitchFamily="34" charset="0"/>
                <a:cs typeface="Arial" panose="020B0604020202020204" pitchFamily="34" charset="0"/>
              </a:rPr>
              <a:t>Writing in the present tense </a:t>
            </a:r>
          </a:p>
          <a:p>
            <a:pPr>
              <a:buFont typeface="Wingdings" panose="05000000000000000000" pitchFamily="2" charset="2"/>
              <a:buChar char="q"/>
            </a:pPr>
            <a:endParaRPr lang="en-GB" sz="2400" dirty="0">
              <a:latin typeface="Arial" panose="020B0604020202020204" pitchFamily="34" charset="0"/>
              <a:cs typeface="Arial" panose="020B0604020202020204" pitchFamily="34" charset="0"/>
            </a:endParaRPr>
          </a:p>
          <a:p>
            <a:pPr marL="0" indent="0">
              <a:buNone/>
            </a:pPr>
            <a:r>
              <a:rPr lang="en-GB" sz="2400" dirty="0">
                <a:latin typeface="Arial" panose="020B0604020202020204" pitchFamily="34" charset="0"/>
                <a:cs typeface="Arial" panose="020B0604020202020204" pitchFamily="34" charset="0"/>
              </a:rPr>
              <a:t>Tone</a:t>
            </a:r>
          </a:p>
          <a:p>
            <a:pPr marL="0" indent="0">
              <a:lnSpc>
                <a:spcPct val="110000"/>
              </a:lnSpc>
              <a:spcBef>
                <a:spcPts val="0"/>
              </a:spcBef>
              <a:spcAft>
                <a:spcPts val="0"/>
              </a:spcAft>
              <a:buNone/>
            </a:pPr>
            <a:endParaRPr lang="en-GB" sz="2400" dirty="0">
              <a:latin typeface="Arial" panose="020B0604020202020204" pitchFamily="34" charset="0"/>
              <a:cs typeface="Arial" panose="020B0604020202020204" pitchFamily="34" charset="0"/>
            </a:endParaRPr>
          </a:p>
          <a:p>
            <a:pPr marL="0" indent="0">
              <a:lnSpc>
                <a:spcPct val="100000"/>
              </a:lnSpc>
              <a:spcBef>
                <a:spcPts val="0"/>
              </a:spcBef>
              <a:spcAft>
                <a:spcPts val="0"/>
              </a:spcAft>
              <a:buNone/>
            </a:pPr>
            <a:endParaRPr lang="en-GB" sz="2400" dirty="0">
              <a:latin typeface="Arial" panose="020B0604020202020204" pitchFamily="34" charset="0"/>
              <a:cs typeface="Arial" panose="020B0604020202020204" pitchFamily="34" charset="0"/>
            </a:endParaRPr>
          </a:p>
          <a:p>
            <a:pPr marL="0" indent="0">
              <a:buNone/>
            </a:pPr>
            <a:r>
              <a:rPr lang="en-GB" sz="2400" dirty="0">
                <a:latin typeface="Arial" panose="020B0604020202020204" pitchFamily="34" charset="0"/>
                <a:cs typeface="Arial" panose="020B0604020202020204" pitchFamily="34" charset="0"/>
              </a:rPr>
              <a:t>Reviews</a:t>
            </a:r>
          </a:p>
          <a:p>
            <a:pPr>
              <a:buFont typeface="Wingdings" panose="05000000000000000000" pitchFamily="2" charset="2"/>
              <a:buChar char="q"/>
            </a:pPr>
            <a:endParaRPr lang="en-GB" sz="2400" dirty="0">
              <a:latin typeface="Arial" panose="020B0604020202020204" pitchFamily="34" charset="0"/>
              <a:cs typeface="Arial" panose="020B0604020202020204" pitchFamily="34" charset="0"/>
            </a:endParaRPr>
          </a:p>
          <a:p>
            <a:pPr>
              <a:buFont typeface="Wingdings" panose="05000000000000000000" pitchFamily="2" charset="2"/>
              <a:buChar char="q"/>
            </a:pP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671461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Always make a plan! </a:t>
            </a:r>
          </a:p>
        </p:txBody>
      </p:sp>
      <p:sp>
        <p:nvSpPr>
          <p:cNvPr id="4" name="Oval 3"/>
          <p:cNvSpPr/>
          <p:nvPr/>
        </p:nvSpPr>
        <p:spPr>
          <a:xfrm>
            <a:off x="4355870" y="1897603"/>
            <a:ext cx="4207933" cy="1634067"/>
          </a:xfrm>
          <a:prstGeom prst="ellipse">
            <a:avLst/>
          </a:prstGeom>
          <a:solidFill>
            <a:srgbClr val="92D050"/>
          </a:solidFill>
        </p:spPr>
        <p:style>
          <a:lnRef idx="2">
            <a:schemeClr val="dk1"/>
          </a:lnRef>
          <a:fillRef idx="1">
            <a:schemeClr val="lt1"/>
          </a:fillRef>
          <a:effectRef idx="0">
            <a:schemeClr val="dk1"/>
          </a:effectRef>
          <a:fontRef idx="minor">
            <a:schemeClr val="dk1"/>
          </a:fontRef>
        </p:style>
        <p:txBody>
          <a:bodyPr rtlCol="0" anchor="ctr"/>
          <a:lstStyle/>
          <a:p>
            <a:pPr algn="ctr"/>
            <a:r>
              <a:rPr lang="en-GB" sz="2000" dirty="0">
                <a:latin typeface="Arial" panose="020B0604020202020204" pitchFamily="34" charset="0"/>
                <a:cs typeface="Arial" panose="020B0604020202020204" pitchFamily="34" charset="0"/>
              </a:rPr>
              <a:t>Write a review</a:t>
            </a:r>
          </a:p>
        </p:txBody>
      </p:sp>
      <p:cxnSp>
        <p:nvCxnSpPr>
          <p:cNvPr id="8" name="Straight Arrow Connector 7"/>
          <p:cNvCxnSpPr/>
          <p:nvPr/>
        </p:nvCxnSpPr>
        <p:spPr>
          <a:xfrm flipH="1">
            <a:off x="5261956" y="4846320"/>
            <a:ext cx="399011" cy="6899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4" idx="5"/>
          </p:cNvCxnSpPr>
          <p:nvPr/>
        </p:nvCxnSpPr>
        <p:spPr>
          <a:xfrm>
            <a:off x="7947565" y="3292366"/>
            <a:ext cx="772487" cy="7069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4" idx="6"/>
          </p:cNvCxnSpPr>
          <p:nvPr/>
        </p:nvCxnSpPr>
        <p:spPr>
          <a:xfrm flipV="1">
            <a:off x="8563803" y="2714636"/>
            <a:ext cx="871143"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1481359" y="3766795"/>
            <a:ext cx="3483032" cy="1358658"/>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dirty="0">
                <a:solidFill>
                  <a:schemeClr val="bg2"/>
                </a:solidFill>
                <a:latin typeface="Arial" panose="020B0604020202020204" pitchFamily="34" charset="0"/>
                <a:cs typeface="Arial" panose="020B0604020202020204" pitchFamily="34" charset="0"/>
              </a:rPr>
              <a:t>Paragraph 2 – what film are you reviewing?</a:t>
            </a:r>
          </a:p>
          <a:p>
            <a:r>
              <a:rPr lang="en-GB" sz="2000" dirty="0">
                <a:solidFill>
                  <a:schemeClr val="bg2"/>
                </a:solidFill>
                <a:latin typeface="Arial" panose="020B0604020202020204" pitchFamily="34" charset="0"/>
                <a:cs typeface="Arial" panose="020B0604020202020204" pitchFamily="34" charset="0"/>
              </a:rPr>
              <a:t>Why have you chosen that film? </a:t>
            </a:r>
          </a:p>
        </p:txBody>
      </p:sp>
      <p:sp>
        <p:nvSpPr>
          <p:cNvPr id="14" name="Rectangle 13"/>
          <p:cNvSpPr/>
          <p:nvPr/>
        </p:nvSpPr>
        <p:spPr>
          <a:xfrm>
            <a:off x="8285710" y="4557645"/>
            <a:ext cx="2795155" cy="144753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600" dirty="0">
              <a:solidFill>
                <a:schemeClr val="tx1"/>
              </a:solidFill>
            </a:endParaRPr>
          </a:p>
          <a:p>
            <a:r>
              <a:rPr lang="en-GB" sz="2000" dirty="0">
                <a:solidFill>
                  <a:schemeClr val="tx1"/>
                </a:solidFill>
                <a:latin typeface="Arial" panose="020B0604020202020204" pitchFamily="34" charset="0"/>
                <a:cs typeface="Arial" panose="020B0604020202020204" pitchFamily="34" charset="0"/>
              </a:rPr>
              <a:t>Paragraph 4</a:t>
            </a:r>
          </a:p>
          <a:p>
            <a:r>
              <a:rPr lang="en-GB" sz="2000" dirty="0">
                <a:solidFill>
                  <a:schemeClr val="tx1"/>
                </a:solidFill>
                <a:latin typeface="Arial" panose="020B0604020202020204" pitchFamily="34" charset="0"/>
                <a:cs typeface="Arial" panose="020B0604020202020204" pitchFamily="34" charset="0"/>
              </a:rPr>
              <a:t>What about the film don’t you like?</a:t>
            </a:r>
          </a:p>
          <a:p>
            <a:pPr marL="285750" indent="-285750">
              <a:buFont typeface="Arial" panose="020B0604020202020204" pitchFamily="34" charset="0"/>
              <a:buChar char="•"/>
            </a:pPr>
            <a:endParaRPr lang="en-GB" sz="1600" dirty="0"/>
          </a:p>
          <a:p>
            <a:r>
              <a:rPr lang="en-GB" sz="1600" dirty="0"/>
              <a:t>  </a:t>
            </a:r>
          </a:p>
        </p:txBody>
      </p:sp>
      <p:cxnSp>
        <p:nvCxnSpPr>
          <p:cNvPr id="16" name="Straight Arrow Connector 15"/>
          <p:cNvCxnSpPr>
            <a:stCxn id="4" idx="4"/>
          </p:cNvCxnSpPr>
          <p:nvPr/>
        </p:nvCxnSpPr>
        <p:spPr>
          <a:xfrm flipH="1">
            <a:off x="6450677" y="3531670"/>
            <a:ext cx="9160" cy="6256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5307676" y="4668914"/>
            <a:ext cx="2705099" cy="1447532"/>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dirty="0">
                <a:solidFill>
                  <a:schemeClr val="tx1"/>
                </a:solidFill>
                <a:latin typeface="Arial" panose="020B0604020202020204" pitchFamily="34" charset="0"/>
                <a:cs typeface="Arial" panose="020B0604020202020204" pitchFamily="34" charset="0"/>
              </a:rPr>
              <a:t>Paragraph 3 – What are the good aspects of the film</a:t>
            </a:r>
          </a:p>
        </p:txBody>
      </p:sp>
      <p:cxnSp>
        <p:nvCxnSpPr>
          <p:cNvPr id="19" name="Straight Arrow Connector 18"/>
          <p:cNvCxnSpPr>
            <a:stCxn id="4" idx="2"/>
          </p:cNvCxnSpPr>
          <p:nvPr/>
        </p:nvCxnSpPr>
        <p:spPr>
          <a:xfrm flipH="1">
            <a:off x="2751514" y="2714637"/>
            <a:ext cx="160435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843380" y="1882217"/>
            <a:ext cx="1974636" cy="1634067"/>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latin typeface="Arial" panose="020B0604020202020204" pitchFamily="34" charset="0"/>
                <a:cs typeface="Arial" panose="020B0604020202020204" pitchFamily="34" charset="0"/>
              </a:rPr>
              <a:t>Paragraph 1</a:t>
            </a:r>
          </a:p>
          <a:p>
            <a:r>
              <a:rPr lang="en-GB" dirty="0">
                <a:solidFill>
                  <a:schemeClr val="tx1"/>
                </a:solidFill>
                <a:latin typeface="Arial" panose="020B0604020202020204" pitchFamily="34" charset="0"/>
                <a:cs typeface="Arial" panose="020B0604020202020204" pitchFamily="34" charset="0"/>
              </a:rPr>
              <a:t>Introduction – Why are you writing?</a:t>
            </a:r>
          </a:p>
        </p:txBody>
      </p:sp>
      <p:sp>
        <p:nvSpPr>
          <p:cNvPr id="21" name="Rectangle 20"/>
          <p:cNvSpPr/>
          <p:nvPr/>
        </p:nvSpPr>
        <p:spPr>
          <a:xfrm>
            <a:off x="9501447" y="2081463"/>
            <a:ext cx="2334781" cy="193324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latin typeface="Arial" panose="020B0604020202020204" pitchFamily="34" charset="0"/>
                <a:cs typeface="Arial" panose="020B0604020202020204" pitchFamily="34" charset="0"/>
              </a:rPr>
              <a:t>Paragraph 5</a:t>
            </a:r>
          </a:p>
          <a:p>
            <a:r>
              <a:rPr lang="en-GB" dirty="0">
                <a:solidFill>
                  <a:schemeClr val="tx1"/>
                </a:solidFill>
                <a:latin typeface="Arial" panose="020B0604020202020204" pitchFamily="34" charset="0"/>
                <a:cs typeface="Arial" panose="020B0604020202020204" pitchFamily="34" charset="0"/>
              </a:rPr>
              <a:t>Conclusion – what do you want to happen?</a:t>
            </a:r>
          </a:p>
          <a:p>
            <a:r>
              <a:rPr lang="en-GB" dirty="0">
                <a:solidFill>
                  <a:schemeClr val="tx1"/>
                </a:solidFill>
                <a:latin typeface="Arial" panose="020B0604020202020204" pitchFamily="34" charset="0"/>
                <a:cs typeface="Arial" panose="020B0604020202020204" pitchFamily="34" charset="0"/>
              </a:rPr>
              <a:t>More people seeing the film or not seeing it</a:t>
            </a:r>
          </a:p>
        </p:txBody>
      </p:sp>
      <p:cxnSp>
        <p:nvCxnSpPr>
          <p:cNvPr id="15" name="Straight Arrow Connector 14">
            <a:extLst>
              <a:ext uri="{FF2B5EF4-FFF2-40B4-BE49-F238E27FC236}">
                <a16:creationId xmlns:a16="http://schemas.microsoft.com/office/drawing/2014/main" id="{A623363D-2AD0-A684-CEA0-BBBD1F4E4DFB}"/>
              </a:ext>
            </a:extLst>
          </p:cNvPr>
          <p:cNvCxnSpPr>
            <a:cxnSpLocks/>
          </p:cNvCxnSpPr>
          <p:nvPr/>
        </p:nvCxnSpPr>
        <p:spPr>
          <a:xfrm flipH="1">
            <a:off x="5030892" y="3531670"/>
            <a:ext cx="507676" cy="2351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48471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449BC34D-9C23-4D6D-8213-1F471AF85B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11" name="Freeform 6">
              <a:extLst>
                <a:ext uri="{FF2B5EF4-FFF2-40B4-BE49-F238E27FC236}">
                  <a16:creationId xmlns:a16="http://schemas.microsoft.com/office/drawing/2014/main" id="{FA0F5D6C-5025-4D7E-82DD-C2C6FDA1E7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2" name="Freeform 6">
              <a:extLst>
                <a:ext uri="{FF2B5EF4-FFF2-40B4-BE49-F238E27FC236}">
                  <a16:creationId xmlns:a16="http://schemas.microsoft.com/office/drawing/2014/main" id="{E2AF2C17-4AB4-4402-B84B-129EF95D16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useBgFill="1">
        <p:nvSpPr>
          <p:cNvPr id="14" name="Rectangle 13">
            <a:extLst>
              <a:ext uri="{FF2B5EF4-FFF2-40B4-BE49-F238E27FC236}">
                <a16:creationId xmlns:a16="http://schemas.microsoft.com/office/drawing/2014/main" id="{CB73C468-D875-4A8E-A540-E43BF8232D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0C8ED72-D7D2-45CB-851C-0E147F737DBA}"/>
              </a:ext>
            </a:extLst>
          </p:cNvPr>
          <p:cNvSpPr>
            <a:spLocks noGrp="1"/>
          </p:cNvSpPr>
          <p:nvPr>
            <p:ph idx="1"/>
          </p:nvPr>
        </p:nvSpPr>
        <p:spPr>
          <a:xfrm>
            <a:off x="6765000" y="2500956"/>
            <a:ext cx="4798243" cy="2286268"/>
          </a:xfrm>
        </p:spPr>
        <p:txBody>
          <a:bodyPr vert="horz" lIns="91440" tIns="45720" rIns="91440" bIns="45720" rtlCol="0" anchor="t">
            <a:normAutofit/>
          </a:bodyPr>
          <a:lstStyle/>
          <a:p>
            <a:pPr marL="0" indent="0" algn="ctr">
              <a:lnSpc>
                <a:spcPct val="112000"/>
              </a:lnSpc>
              <a:spcBef>
                <a:spcPts val="0"/>
              </a:spcBef>
              <a:spcAft>
                <a:spcPts val="600"/>
              </a:spcAft>
              <a:buNone/>
            </a:pPr>
            <a:r>
              <a:rPr lang="en-US" sz="2800" b="1" dirty="0">
                <a:latin typeface="Arial"/>
                <a:cs typeface="Arial"/>
              </a:rPr>
              <a:t>Week 9</a:t>
            </a:r>
            <a:r>
              <a:rPr lang="en-US" sz="2800" dirty="0">
                <a:latin typeface="Arial"/>
                <a:cs typeface="Arial"/>
              </a:rPr>
              <a:t> assignments on Century.</a:t>
            </a:r>
          </a:p>
        </p:txBody>
      </p:sp>
      <p:sp>
        <p:nvSpPr>
          <p:cNvPr id="16" name="Freeform 6">
            <a:extLst>
              <a:ext uri="{FF2B5EF4-FFF2-40B4-BE49-F238E27FC236}">
                <a16:creationId xmlns:a16="http://schemas.microsoft.com/office/drawing/2014/main" id="{B4734F2F-19FC-4D35-9BDE-5CEAD57D9B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27878" y="2016617"/>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8" name="Freeform 6">
            <a:extLst>
              <a:ext uri="{FF2B5EF4-FFF2-40B4-BE49-F238E27FC236}">
                <a16:creationId xmlns:a16="http://schemas.microsoft.com/office/drawing/2014/main" id="{D97A8A26-FD96-4968-A34A-727382AC7E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649163" y="634028"/>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pic>
        <p:nvPicPr>
          <p:cNvPr id="5" name="Picture 4" descr="Icon&#10;&#10;Description automatically generated">
            <a:extLst>
              <a:ext uri="{FF2B5EF4-FFF2-40B4-BE49-F238E27FC236}">
                <a16:creationId xmlns:a16="http://schemas.microsoft.com/office/drawing/2014/main" id="{A6F01DE7-9B20-45A4-B745-36EAC2EAFCB9}"/>
              </a:ext>
            </a:extLst>
          </p:cNvPr>
          <p:cNvPicPr>
            <a:picLocks noChangeAspect="1"/>
          </p:cNvPicPr>
          <p:nvPr/>
        </p:nvPicPr>
        <p:blipFill>
          <a:blip r:embed="rId2"/>
          <a:stretch>
            <a:fillRect/>
          </a:stretch>
        </p:blipFill>
        <p:spPr>
          <a:xfrm>
            <a:off x="1371403" y="1425173"/>
            <a:ext cx="4207669" cy="4207669"/>
          </a:xfrm>
          <a:prstGeom prst="rect">
            <a:avLst/>
          </a:prstGeom>
        </p:spPr>
      </p:pic>
      <p:sp>
        <p:nvSpPr>
          <p:cNvPr id="4" name="Scroll: Horizontal 3">
            <a:extLst>
              <a:ext uri="{FF2B5EF4-FFF2-40B4-BE49-F238E27FC236}">
                <a16:creationId xmlns:a16="http://schemas.microsoft.com/office/drawing/2014/main" id="{F5CAEE34-60B9-C8B1-0A97-C9C56E34E439}"/>
              </a:ext>
            </a:extLst>
          </p:cNvPr>
          <p:cNvSpPr/>
          <p:nvPr/>
        </p:nvSpPr>
        <p:spPr>
          <a:xfrm>
            <a:off x="6896452" y="4126832"/>
            <a:ext cx="4798243" cy="2298273"/>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solidFill>
                  <a:srgbClr val="FF0000"/>
                </a:solidFill>
                <a:latin typeface="Arial" panose="020B0604020202020204" pitchFamily="34" charset="0"/>
                <a:cs typeface="Arial" panose="020B0604020202020204" pitchFamily="34" charset="0"/>
              </a:rPr>
              <a:t>D</a:t>
            </a:r>
            <a:r>
              <a:rPr lang="en-GB" sz="4800" b="1" dirty="0">
                <a:solidFill>
                  <a:srgbClr val="92D050"/>
                </a:solidFill>
                <a:latin typeface="Arial" panose="020B0604020202020204" pitchFamily="34" charset="0"/>
                <a:cs typeface="Arial" panose="020B0604020202020204" pitchFamily="34" charset="0"/>
              </a:rPr>
              <a:t>A</a:t>
            </a:r>
            <a:r>
              <a:rPr lang="en-GB" sz="4800" b="1" dirty="0">
                <a:solidFill>
                  <a:srgbClr val="7030A0"/>
                </a:solidFill>
                <a:latin typeface="Arial" panose="020B0604020202020204" pitchFamily="34" charset="0"/>
                <a:cs typeface="Arial" panose="020B0604020202020204" pitchFamily="34" charset="0"/>
              </a:rPr>
              <a:t>F</a:t>
            </a:r>
            <a:r>
              <a:rPr lang="en-GB" sz="4800" b="1" dirty="0">
                <a:solidFill>
                  <a:srgbClr val="92D050"/>
                </a:solidFill>
                <a:latin typeface="Arial" panose="020B0604020202020204" pitchFamily="34" charset="0"/>
                <a:cs typeface="Arial" panose="020B0604020202020204" pitchFamily="34" charset="0"/>
              </a:rPr>
              <a:t>O</a:t>
            </a:r>
            <a:r>
              <a:rPr lang="en-GB" sz="4800" b="1" dirty="0">
                <a:solidFill>
                  <a:srgbClr val="00B0F0"/>
                </a:solidFill>
                <a:latin typeface="Arial" panose="020B0604020202020204" pitchFamily="34" charset="0"/>
                <a:cs typeface="Arial" panose="020B0604020202020204" pitchFamily="34" charset="0"/>
              </a:rPr>
              <a:t>R</a:t>
            </a:r>
            <a:r>
              <a:rPr lang="en-GB" sz="4800" b="1" dirty="0">
                <a:solidFill>
                  <a:srgbClr val="92D050"/>
                </a:solidFill>
                <a:latin typeface="Arial" panose="020B0604020202020204" pitchFamily="34" charset="0"/>
                <a:cs typeface="Arial" panose="020B0604020202020204" pitchFamily="34" charset="0"/>
              </a:rPr>
              <a:t>R</a:t>
            </a:r>
            <a:r>
              <a:rPr lang="en-GB" sz="4800" b="1" dirty="0">
                <a:solidFill>
                  <a:schemeClr val="tx1"/>
                </a:solidFill>
                <a:latin typeface="Arial" panose="020B0604020202020204" pitchFamily="34" charset="0"/>
                <a:cs typeface="Arial" panose="020B0604020202020204" pitchFamily="34" charset="0"/>
              </a:rPr>
              <a:t>E</a:t>
            </a:r>
            <a:r>
              <a:rPr lang="en-GB" sz="4800" b="1" dirty="0">
                <a:solidFill>
                  <a:srgbClr val="92D050"/>
                </a:solidFill>
                <a:latin typeface="Arial" panose="020B0604020202020204" pitchFamily="34" charset="0"/>
                <a:cs typeface="Arial" panose="020B0604020202020204" pitchFamily="34" charset="0"/>
              </a:rPr>
              <a:t>S</a:t>
            </a:r>
            <a:r>
              <a:rPr lang="en-GB" sz="4800" b="1" dirty="0">
                <a:solidFill>
                  <a:srgbClr val="EC5B34"/>
                </a:solidFill>
                <a:latin typeface="Arial" panose="020B0604020202020204" pitchFamily="34" charset="0"/>
                <a:cs typeface="Arial" panose="020B0604020202020204" pitchFamily="34" charset="0"/>
              </a:rPr>
              <a:t>T</a:t>
            </a:r>
          </a:p>
        </p:txBody>
      </p:sp>
    </p:spTree>
    <p:extLst>
      <p:ext uri="{BB962C8B-B14F-4D97-AF65-F5344CB8AC3E}">
        <p14:creationId xmlns:p14="http://schemas.microsoft.com/office/powerpoint/2010/main" val="1994298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449BC34D-9C23-4D6D-8213-1F471AF85B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13" name="Freeform 6">
              <a:extLst>
                <a:ext uri="{FF2B5EF4-FFF2-40B4-BE49-F238E27FC236}">
                  <a16:creationId xmlns:a16="http://schemas.microsoft.com/office/drawing/2014/main" id="{FA0F5D6C-5025-4D7E-82DD-C2C6FDA1E7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a:extLst>
                <a:ext uri="{FF2B5EF4-FFF2-40B4-BE49-F238E27FC236}">
                  <a16:creationId xmlns:a16="http://schemas.microsoft.com/office/drawing/2014/main" id="{E2AF2C17-4AB4-4402-B84B-129EF95D16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useBgFill="1">
        <p:nvSpPr>
          <p:cNvPr id="16" name="Rectangle 15">
            <a:extLst>
              <a:ext uri="{FF2B5EF4-FFF2-40B4-BE49-F238E27FC236}">
                <a16:creationId xmlns:a16="http://schemas.microsoft.com/office/drawing/2014/main" id="{1F9A0C1C-8ABC-401B-8FE9-AC9327C4C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18" name="Freeform 6">
            <a:extLst>
              <a:ext uri="{FF2B5EF4-FFF2-40B4-BE49-F238E27FC236}">
                <a16:creationId xmlns:a16="http://schemas.microsoft.com/office/drawing/2014/main" id="{BA5783C3-2F96-40A7-A24F-30CB07AA3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649163" y="634028"/>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sp>
        <p:nvSpPr>
          <p:cNvPr id="20" name="Freeform 6">
            <a:extLst>
              <a:ext uri="{FF2B5EF4-FFF2-40B4-BE49-F238E27FC236}">
                <a16:creationId xmlns:a16="http://schemas.microsoft.com/office/drawing/2014/main" id="{A9D08DBA-0326-4C4E-ACFB-576F3ABDD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494670" y="2016617"/>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pic>
        <p:nvPicPr>
          <p:cNvPr id="7" name="Content Placeholder 6">
            <a:extLst>
              <a:ext uri="{FF2B5EF4-FFF2-40B4-BE49-F238E27FC236}">
                <a16:creationId xmlns:a16="http://schemas.microsoft.com/office/drawing/2014/main" id="{09E58374-54BA-9C2F-35DE-A898728821A7}"/>
              </a:ext>
            </a:extLst>
          </p:cNvPr>
          <p:cNvPicPr>
            <a:picLocks noGrp="1" noChangeAspect="1"/>
          </p:cNvPicPr>
          <p:nvPr>
            <p:ph idx="1"/>
          </p:nvPr>
        </p:nvPicPr>
        <p:blipFill>
          <a:blip r:embed="rId2"/>
          <a:stretch>
            <a:fillRect/>
          </a:stretch>
        </p:blipFill>
        <p:spPr>
          <a:xfrm>
            <a:off x="1379023" y="1646905"/>
            <a:ext cx="5659222" cy="3763382"/>
          </a:xfrm>
          <a:prstGeom prst="rect">
            <a:avLst/>
          </a:prstGeom>
        </p:spPr>
      </p:pic>
      <p:sp>
        <p:nvSpPr>
          <p:cNvPr id="2" name="TextBox 1">
            <a:extLst>
              <a:ext uri="{FF2B5EF4-FFF2-40B4-BE49-F238E27FC236}">
                <a16:creationId xmlns:a16="http://schemas.microsoft.com/office/drawing/2014/main" id="{27318505-7F08-7A33-EFCA-7AC2C5D21456}"/>
              </a:ext>
            </a:extLst>
          </p:cNvPr>
          <p:cNvSpPr txBox="1"/>
          <p:nvPr/>
        </p:nvSpPr>
        <p:spPr>
          <a:xfrm>
            <a:off x="8600294" y="1905588"/>
            <a:ext cx="2884612" cy="3046988"/>
          </a:xfrm>
          <a:prstGeom prst="rect">
            <a:avLst/>
          </a:prstGeom>
          <a:noFill/>
        </p:spPr>
        <p:txBody>
          <a:bodyPr wrap="square" rtlCol="0">
            <a:spAutoFit/>
          </a:bodyPr>
          <a:lstStyle/>
          <a:p>
            <a:r>
              <a:rPr lang="en-GB" sz="3600" dirty="0">
                <a:solidFill>
                  <a:schemeClr val="bg1"/>
                </a:solidFill>
                <a:latin typeface="Arial" panose="020B0604020202020204" pitchFamily="34" charset="0"/>
                <a:cs typeface="Arial" panose="020B0604020202020204" pitchFamily="34" charset="0"/>
              </a:rPr>
              <a:t>Next time…</a:t>
            </a:r>
          </a:p>
          <a:p>
            <a:endParaRPr lang="en-GB" sz="3600" dirty="0">
              <a:solidFill>
                <a:schemeClr val="bg1"/>
              </a:solidFill>
              <a:latin typeface="Arial" panose="020B0604020202020204" pitchFamily="34" charset="0"/>
              <a:cs typeface="Arial" panose="020B0604020202020204" pitchFamily="34" charset="0"/>
            </a:endParaRPr>
          </a:p>
          <a:p>
            <a:r>
              <a:rPr lang="en-GB" sz="2400" dirty="0">
                <a:solidFill>
                  <a:schemeClr val="bg1"/>
                </a:solidFill>
                <a:latin typeface="Arial" panose="020B0604020202020204" pitchFamily="34" charset="0"/>
                <a:cs typeface="Arial" panose="020B0604020202020204" pitchFamily="34" charset="0"/>
              </a:rPr>
              <a:t>Reading Paper Breakdown.</a:t>
            </a:r>
          </a:p>
          <a:p>
            <a:endParaRPr lang="en-GB" sz="2400" dirty="0">
              <a:solidFill>
                <a:schemeClr val="bg1"/>
              </a:solidFill>
              <a:latin typeface="Arial" panose="020B0604020202020204" pitchFamily="34" charset="0"/>
              <a:cs typeface="Arial" panose="020B0604020202020204" pitchFamily="34" charset="0"/>
            </a:endParaRPr>
          </a:p>
          <a:p>
            <a:r>
              <a:rPr lang="en-GB" sz="2400" dirty="0">
                <a:solidFill>
                  <a:schemeClr val="bg1"/>
                </a:solidFill>
                <a:latin typeface="Arial" panose="020B0604020202020204" pitchFamily="34" charset="0"/>
                <a:cs typeface="Arial" panose="020B0604020202020204" pitchFamily="34" charset="0"/>
              </a:rPr>
              <a:t>Reading exam video.</a:t>
            </a:r>
          </a:p>
        </p:txBody>
      </p:sp>
    </p:spTree>
    <p:extLst>
      <p:ext uri="{BB962C8B-B14F-4D97-AF65-F5344CB8AC3E}">
        <p14:creationId xmlns:p14="http://schemas.microsoft.com/office/powerpoint/2010/main" val="16805298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C982A-E2AB-49B8-1D17-C4B292BC2158}"/>
              </a:ext>
            </a:extLst>
          </p:cNvPr>
          <p:cNvSpPr>
            <a:spLocks noGrp="1"/>
          </p:cNvSpPr>
          <p:nvPr>
            <p:ph type="title"/>
          </p:nvPr>
        </p:nvSpPr>
        <p:spPr>
          <a:xfrm>
            <a:off x="1289514" y="376189"/>
            <a:ext cx="9612971" cy="1143325"/>
          </a:xfrm>
        </p:spPr>
        <p:txBody>
          <a:bodyPr>
            <a:normAutofit/>
          </a:bodyPr>
          <a:lstStyle/>
          <a:p>
            <a:pPr algn="ctr"/>
            <a:r>
              <a:rPr lang="en-GB" sz="6600" dirty="0">
                <a:latin typeface="Arial" panose="020B0604020202020204" pitchFamily="34" charset="0"/>
                <a:cs typeface="Arial" panose="020B0604020202020204" pitchFamily="34" charset="0"/>
              </a:rPr>
              <a:t>Explicit</a:t>
            </a:r>
          </a:p>
        </p:txBody>
      </p:sp>
      <p:sp>
        <p:nvSpPr>
          <p:cNvPr id="3" name="Text Placeholder 2">
            <a:extLst>
              <a:ext uri="{FF2B5EF4-FFF2-40B4-BE49-F238E27FC236}">
                <a16:creationId xmlns:a16="http://schemas.microsoft.com/office/drawing/2014/main" id="{CD2A8A1B-D20B-B09C-DFCF-B6D5AB1366D8}"/>
              </a:ext>
            </a:extLst>
          </p:cNvPr>
          <p:cNvSpPr>
            <a:spLocks noGrp="1"/>
          </p:cNvSpPr>
          <p:nvPr>
            <p:ph type="body" idx="1"/>
          </p:nvPr>
        </p:nvSpPr>
        <p:spPr>
          <a:xfrm>
            <a:off x="478302" y="1955612"/>
            <a:ext cx="8299939" cy="3770378"/>
          </a:xfrm>
        </p:spPr>
        <p:txBody>
          <a:bodyPr>
            <a:normAutofit fontScale="92500" lnSpcReduction="10000"/>
          </a:bodyPr>
          <a:lstStyle/>
          <a:p>
            <a:pPr algn="l"/>
            <a:r>
              <a:rPr lang="en-GB" b="1" dirty="0">
                <a:solidFill>
                  <a:schemeClr val="tx1"/>
                </a:solidFill>
                <a:latin typeface="Arial" panose="020B0604020202020204" pitchFamily="34" charset="0"/>
                <a:cs typeface="Arial" panose="020B0604020202020204" pitchFamily="34" charset="0"/>
              </a:rPr>
              <a:t>Explicit</a:t>
            </a:r>
            <a:r>
              <a:rPr lang="en-GB" dirty="0">
                <a:solidFill>
                  <a:schemeClr val="tx1"/>
                </a:solidFill>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a:t>
            </a:r>
            <a:r>
              <a:rPr lang="en-GB" b="1" dirty="0">
                <a:solidFill>
                  <a:srgbClr val="FFFF00"/>
                </a:solidFill>
                <a:latin typeface="Arial" panose="020B0604020202020204" pitchFamily="34" charset="0"/>
                <a:cs typeface="Arial" panose="020B0604020202020204" pitchFamily="34" charset="0"/>
              </a:rPr>
              <a:t>adjective</a:t>
            </a:r>
            <a:r>
              <a:rPr lang="en-GB" dirty="0">
                <a:latin typeface="Arial" panose="020B0604020202020204" pitchFamily="34" charset="0"/>
                <a:cs typeface="Arial" panose="020B0604020202020204" pitchFamily="34" charset="0"/>
              </a:rPr>
              <a:t>) - meaning something that is clear cut and without question!</a:t>
            </a:r>
          </a:p>
          <a:p>
            <a:pPr algn="l"/>
            <a:endParaRPr lang="en-GB" dirty="0">
              <a:latin typeface="Arial" panose="020B0604020202020204" pitchFamily="34" charset="0"/>
              <a:cs typeface="Arial" panose="020B0604020202020204" pitchFamily="34" charset="0"/>
            </a:endParaRPr>
          </a:p>
          <a:p>
            <a:pPr algn="l"/>
            <a:r>
              <a:rPr lang="en-GB" dirty="0">
                <a:latin typeface="Arial" panose="020B0604020202020204" pitchFamily="34" charset="0"/>
                <a:cs typeface="Arial" panose="020B0604020202020204" pitchFamily="34" charset="0"/>
              </a:rPr>
              <a:t>We give </a:t>
            </a:r>
            <a:r>
              <a:rPr lang="en-GB" b="1" dirty="0">
                <a:latin typeface="Arial" panose="020B0604020202020204" pitchFamily="34" charset="0"/>
                <a:cs typeface="Arial" panose="020B0604020202020204" pitchFamily="34" charset="0"/>
              </a:rPr>
              <a:t>explicit </a:t>
            </a:r>
            <a:r>
              <a:rPr lang="en-GB" dirty="0">
                <a:latin typeface="Arial" panose="020B0604020202020204" pitchFamily="34" charset="0"/>
                <a:cs typeface="Arial" panose="020B0604020202020204" pitchFamily="34" charset="0"/>
              </a:rPr>
              <a:t>instructions which leave us in no doubt.</a:t>
            </a:r>
          </a:p>
          <a:p>
            <a:pPr marL="342900" indent="-342900" algn="l">
              <a:buFont typeface="Wingdings" panose="05000000000000000000" pitchFamily="2" charset="2"/>
              <a:buChar char="Ø"/>
            </a:pPr>
            <a:endParaRPr lang="en-GB" dirty="0">
              <a:latin typeface="Arial" panose="020B0604020202020204" pitchFamily="34" charset="0"/>
              <a:cs typeface="Arial" panose="020B0604020202020204" pitchFamily="34" charset="0"/>
            </a:endParaRPr>
          </a:p>
          <a:p>
            <a:pPr algn="l"/>
            <a:r>
              <a:rPr lang="en-GB" dirty="0">
                <a:latin typeface="Arial" panose="020B0604020202020204" pitchFamily="34" charset="0"/>
                <a:cs typeface="Arial" panose="020B0604020202020204" pitchFamily="34" charset="0"/>
              </a:rPr>
              <a:t>Something described as </a:t>
            </a:r>
            <a:r>
              <a:rPr lang="en-GB" b="1" dirty="0">
                <a:latin typeface="Arial" panose="020B0604020202020204" pitchFamily="34" charset="0"/>
                <a:cs typeface="Arial" panose="020B0604020202020204" pitchFamily="34" charset="0"/>
              </a:rPr>
              <a:t>explicit - </a:t>
            </a:r>
            <a:r>
              <a:rPr lang="en-GB" dirty="0">
                <a:latin typeface="Arial" panose="020B0604020202020204" pitchFamily="34" charset="0"/>
                <a:cs typeface="Arial" panose="020B0604020202020204" pitchFamily="34" charset="0"/>
              </a:rPr>
              <a:t>leaves nothing open to </a:t>
            </a:r>
            <a:r>
              <a:rPr lang="en-GB" b="1" dirty="0">
                <a:latin typeface="Arial" panose="020B0604020202020204" pitchFamily="34" charset="0"/>
                <a:cs typeface="Arial" panose="020B0604020202020204" pitchFamily="34" charset="0"/>
              </a:rPr>
              <a:t>interpretation</a:t>
            </a:r>
            <a:r>
              <a:rPr lang="en-GB" dirty="0">
                <a:latin typeface="Arial" panose="020B0604020202020204" pitchFamily="34" charset="0"/>
                <a:cs typeface="Arial" panose="020B0604020202020204" pitchFamily="34" charset="0"/>
              </a:rPr>
              <a:t>.</a:t>
            </a:r>
          </a:p>
          <a:p>
            <a:pPr marL="342900" indent="-342900" algn="l">
              <a:buFont typeface="Wingdings" panose="05000000000000000000" pitchFamily="2" charset="2"/>
              <a:buChar char="Ø"/>
            </a:pPr>
            <a:endParaRPr lang="en-GB" dirty="0">
              <a:latin typeface="Arial" panose="020B0604020202020204" pitchFamily="34" charset="0"/>
              <a:cs typeface="Arial" panose="020B0604020202020204" pitchFamily="34" charset="0"/>
            </a:endParaRPr>
          </a:p>
          <a:p>
            <a:pPr algn="l"/>
            <a:r>
              <a:rPr lang="en-GB" dirty="0">
                <a:latin typeface="Arial" panose="020B0604020202020204" pitchFamily="34" charset="0"/>
                <a:cs typeface="Arial" panose="020B0604020202020204" pitchFamily="34" charset="0"/>
              </a:rPr>
              <a:t>Writers use </a:t>
            </a:r>
            <a:r>
              <a:rPr lang="en-GB" b="1" dirty="0">
                <a:latin typeface="Arial" panose="020B0604020202020204" pitchFamily="34" charset="0"/>
                <a:cs typeface="Arial" panose="020B0604020202020204" pitchFamily="34" charset="0"/>
              </a:rPr>
              <a:t>explicit </a:t>
            </a:r>
            <a:r>
              <a:rPr lang="en-GB" dirty="0">
                <a:latin typeface="Arial" panose="020B0604020202020204" pitchFamily="34" charset="0"/>
                <a:cs typeface="Arial" panose="020B0604020202020204" pitchFamily="34" charset="0"/>
              </a:rPr>
              <a:t>information in texts to directly express something.</a:t>
            </a:r>
            <a:endParaRPr lang="en-GB" b="1" dirty="0">
              <a:latin typeface="Arial" panose="020B0604020202020204" pitchFamily="34" charset="0"/>
              <a:cs typeface="Arial" panose="020B0604020202020204" pitchFamily="34" charset="0"/>
            </a:endParaRPr>
          </a:p>
          <a:p>
            <a:pPr marL="342900" indent="-342900" algn="l">
              <a:buFont typeface="Wingdings" panose="05000000000000000000" pitchFamily="2" charset="2"/>
              <a:buChar char="Ø"/>
            </a:pPr>
            <a:endParaRPr lang="en-GB" b="1" dirty="0">
              <a:latin typeface="Arial" panose="020B0604020202020204" pitchFamily="34" charset="0"/>
              <a:cs typeface="Arial" panose="020B0604020202020204" pitchFamily="34" charset="0"/>
            </a:endParaRPr>
          </a:p>
          <a:p>
            <a:pPr marL="342900" indent="-342900" algn="l">
              <a:buFont typeface="Wingdings" panose="05000000000000000000" pitchFamily="2" charset="2"/>
              <a:buChar char="Ø"/>
            </a:pPr>
            <a:endParaRPr lang="en-GB" b="1"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80EB6E5E-FB65-5F8B-0A0C-66299EE7A9E9}"/>
              </a:ext>
            </a:extLst>
          </p:cNvPr>
          <p:cNvPicPr>
            <a:picLocks noChangeAspect="1"/>
          </p:cNvPicPr>
          <p:nvPr/>
        </p:nvPicPr>
        <p:blipFill>
          <a:blip r:embed="rId2"/>
          <a:stretch>
            <a:fillRect/>
          </a:stretch>
        </p:blipFill>
        <p:spPr>
          <a:xfrm>
            <a:off x="9130835" y="1744597"/>
            <a:ext cx="1771650" cy="3770378"/>
          </a:xfrm>
          <a:prstGeom prst="rect">
            <a:avLst/>
          </a:prstGeom>
        </p:spPr>
      </p:pic>
    </p:spTree>
    <p:extLst>
      <p:ext uri="{BB962C8B-B14F-4D97-AF65-F5344CB8AC3E}">
        <p14:creationId xmlns:p14="http://schemas.microsoft.com/office/powerpoint/2010/main" val="269142937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2C8B1-C120-1386-7C75-46102BD4256A}"/>
              </a:ext>
            </a:extLst>
          </p:cNvPr>
          <p:cNvSpPr>
            <a:spLocks noGrp="1"/>
          </p:cNvSpPr>
          <p:nvPr>
            <p:ph type="title"/>
          </p:nvPr>
        </p:nvSpPr>
        <p:spPr>
          <a:xfrm>
            <a:off x="3518095" y="327282"/>
            <a:ext cx="5155809" cy="777240"/>
          </a:xfrm>
        </p:spPr>
        <p:txBody>
          <a:bodyPr>
            <a:normAutofit fontScale="90000"/>
          </a:bodyPr>
          <a:lstStyle/>
          <a:p>
            <a:r>
              <a:rPr lang="en-GB" b="1" dirty="0">
                <a:solidFill>
                  <a:schemeClr val="tx1"/>
                </a:solidFill>
                <a:latin typeface="Arial" panose="020B0604020202020204" pitchFamily="34" charset="0"/>
                <a:cs typeface="Arial" panose="020B0604020202020204" pitchFamily="34" charset="0"/>
              </a:rPr>
              <a:t>Explicit</a:t>
            </a:r>
            <a:r>
              <a:rPr lang="en-GB" b="1"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examples…</a:t>
            </a:r>
          </a:p>
        </p:txBody>
      </p:sp>
      <p:pic>
        <p:nvPicPr>
          <p:cNvPr id="4" name="Picture 3" descr="A red and white sign&#10;&#10;Description automatically generated with medium confidence">
            <a:extLst>
              <a:ext uri="{FF2B5EF4-FFF2-40B4-BE49-F238E27FC236}">
                <a16:creationId xmlns:a16="http://schemas.microsoft.com/office/drawing/2014/main" id="{574891C6-664C-F907-B438-08ED9AD34A8F}"/>
              </a:ext>
            </a:extLst>
          </p:cNvPr>
          <p:cNvPicPr>
            <a:picLocks noChangeAspect="1"/>
          </p:cNvPicPr>
          <p:nvPr/>
        </p:nvPicPr>
        <p:blipFill>
          <a:blip r:embed="rId2"/>
          <a:stretch>
            <a:fillRect/>
          </a:stretch>
        </p:blipFill>
        <p:spPr>
          <a:xfrm>
            <a:off x="8961086" y="1603716"/>
            <a:ext cx="2855776" cy="4524315"/>
          </a:xfrm>
          <a:prstGeom prst="rect">
            <a:avLst/>
          </a:prstGeom>
        </p:spPr>
      </p:pic>
      <p:sp>
        <p:nvSpPr>
          <p:cNvPr id="5" name="TextBox 4">
            <a:extLst>
              <a:ext uri="{FF2B5EF4-FFF2-40B4-BE49-F238E27FC236}">
                <a16:creationId xmlns:a16="http://schemas.microsoft.com/office/drawing/2014/main" id="{7193BF60-7FE1-D3FF-5DAF-F0049B2893DF}"/>
              </a:ext>
            </a:extLst>
          </p:cNvPr>
          <p:cNvSpPr txBox="1"/>
          <p:nvPr/>
        </p:nvSpPr>
        <p:spPr>
          <a:xfrm>
            <a:off x="1371600" y="1617783"/>
            <a:ext cx="7730162" cy="4524315"/>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This sign is directly telling us </a:t>
            </a:r>
            <a:r>
              <a:rPr lang="en-GB" sz="2400" b="1" dirty="0">
                <a:latin typeface="Arial" panose="020B0604020202020204" pitchFamily="34" charset="0"/>
                <a:cs typeface="Arial" panose="020B0604020202020204" pitchFamily="34" charset="0"/>
              </a:rPr>
              <a:t>not to enter</a:t>
            </a:r>
            <a:r>
              <a:rPr lang="en-GB" sz="2400" dirty="0">
                <a:latin typeface="Arial" panose="020B0604020202020204" pitchFamily="34" charset="0"/>
                <a:cs typeface="Arial" panose="020B0604020202020204" pitchFamily="34" charset="0"/>
              </a:rPr>
              <a:t>.</a:t>
            </a:r>
          </a:p>
          <a:p>
            <a:pPr marL="342900" indent="-342900">
              <a:buFont typeface="Wingdings" panose="05000000000000000000" pitchFamily="2" charset="2"/>
              <a:buChar char="q"/>
            </a:pPr>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The sign is giving us </a:t>
            </a:r>
            <a:r>
              <a:rPr lang="en-GB" sz="2400" b="1" dirty="0">
                <a:solidFill>
                  <a:srgbClr val="FF0000"/>
                </a:solidFill>
                <a:latin typeface="Arial" panose="020B0604020202020204" pitchFamily="34" charset="0"/>
                <a:cs typeface="Arial" panose="020B0604020202020204" pitchFamily="34" charset="0"/>
              </a:rPr>
              <a:t>explicit</a:t>
            </a:r>
            <a:r>
              <a:rPr lang="en-GB" sz="2400" dirty="0">
                <a:solidFill>
                  <a:srgbClr val="FF0000"/>
                </a:solidFill>
                <a:latin typeface="Arial" panose="020B0604020202020204" pitchFamily="34" charset="0"/>
                <a:cs typeface="Arial" panose="020B0604020202020204" pitchFamily="34" charset="0"/>
              </a:rPr>
              <a:t> </a:t>
            </a:r>
            <a:r>
              <a:rPr lang="en-GB" sz="2400" dirty="0">
                <a:latin typeface="Arial" panose="020B0604020202020204" pitchFamily="34" charset="0"/>
                <a:cs typeface="Arial" panose="020B0604020202020204" pitchFamily="34" charset="0"/>
              </a:rPr>
              <a:t>instructions.</a:t>
            </a:r>
          </a:p>
          <a:p>
            <a:pPr marL="342900" indent="-342900">
              <a:buFont typeface="Wingdings" panose="05000000000000000000" pitchFamily="2" charset="2"/>
              <a:buChar char="q"/>
            </a:pPr>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This direct instruction is </a:t>
            </a:r>
            <a:r>
              <a:rPr lang="en-GB" sz="2400" b="1" dirty="0">
                <a:solidFill>
                  <a:srgbClr val="FF0000"/>
                </a:solidFill>
                <a:latin typeface="Arial" panose="020B0604020202020204" pitchFamily="34" charset="0"/>
                <a:cs typeface="Arial" panose="020B0604020202020204" pitchFamily="34" charset="0"/>
              </a:rPr>
              <a:t>not </a:t>
            </a:r>
            <a:r>
              <a:rPr lang="en-GB" sz="2400" dirty="0">
                <a:latin typeface="Arial" panose="020B0604020202020204" pitchFamily="34" charset="0"/>
                <a:cs typeface="Arial" panose="020B0604020202020204" pitchFamily="34" charset="0"/>
              </a:rPr>
              <a:t>open to interpretation.</a:t>
            </a:r>
          </a:p>
          <a:p>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The information on this sign is </a:t>
            </a:r>
            <a:r>
              <a:rPr lang="en-GB" sz="2400" b="1" dirty="0">
                <a:latin typeface="Arial" panose="020B0604020202020204" pitchFamily="34" charset="0"/>
                <a:cs typeface="Arial" panose="020B0604020202020204" pitchFamily="34" charset="0"/>
              </a:rPr>
              <a:t>precisely</a:t>
            </a:r>
            <a:r>
              <a:rPr lang="en-GB" sz="2400" dirty="0">
                <a:latin typeface="Arial" panose="020B0604020202020204" pitchFamily="34" charset="0"/>
                <a:cs typeface="Arial" panose="020B0604020202020204" pitchFamily="34" charset="0"/>
              </a:rPr>
              <a:t> and </a:t>
            </a:r>
            <a:r>
              <a:rPr lang="en-GB" sz="2400" b="1" dirty="0">
                <a:latin typeface="Arial" panose="020B0604020202020204" pitchFamily="34" charset="0"/>
                <a:cs typeface="Arial" panose="020B0604020202020204" pitchFamily="34" charset="0"/>
              </a:rPr>
              <a:t>clearly</a:t>
            </a:r>
            <a:r>
              <a:rPr lang="en-GB" sz="2400" dirty="0">
                <a:latin typeface="Arial" panose="020B0604020202020204" pitchFamily="34" charset="0"/>
                <a:cs typeface="Arial" panose="020B0604020202020204" pitchFamily="34" charset="0"/>
              </a:rPr>
              <a:t> expressed.</a:t>
            </a:r>
          </a:p>
          <a:p>
            <a:pPr marL="342900" indent="-342900">
              <a:buFont typeface="Wingdings" panose="05000000000000000000" pitchFamily="2" charset="2"/>
              <a:buChar char="q"/>
            </a:pPr>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If I said to my boss: </a:t>
            </a:r>
            <a:r>
              <a:rPr lang="en-GB" sz="2400" dirty="0">
                <a:solidFill>
                  <a:srgbClr val="002060"/>
                </a:solidFill>
                <a:latin typeface="Arial" panose="020B0604020202020204" pitchFamily="34" charset="0"/>
                <a:cs typeface="Arial" panose="020B0604020202020204" pitchFamily="34" charset="0"/>
              </a:rPr>
              <a:t>‘If you do not give me a pay rise, I will leave.’ </a:t>
            </a:r>
            <a:r>
              <a:rPr lang="en-GB" sz="2400" dirty="0">
                <a:latin typeface="Arial" panose="020B0604020202020204" pitchFamily="34" charset="0"/>
                <a:cs typeface="Arial" panose="020B0604020202020204" pitchFamily="34" charset="0"/>
              </a:rPr>
              <a:t>- this would be </a:t>
            </a:r>
            <a:r>
              <a:rPr lang="en-GB" sz="2400" dirty="0">
                <a:solidFill>
                  <a:srgbClr val="FF0000"/>
                </a:solidFill>
                <a:latin typeface="Arial" panose="020B0604020202020204" pitchFamily="34" charset="0"/>
                <a:cs typeface="Arial" panose="020B0604020202020204" pitchFamily="34" charset="0"/>
              </a:rPr>
              <a:t>very </a:t>
            </a:r>
            <a:r>
              <a:rPr lang="en-GB" sz="2400" b="1" dirty="0">
                <a:solidFill>
                  <a:srgbClr val="FF0000"/>
                </a:solidFill>
                <a:latin typeface="Arial" panose="020B0604020202020204" pitchFamily="34" charset="0"/>
                <a:cs typeface="Arial" panose="020B0604020202020204" pitchFamily="34" charset="0"/>
              </a:rPr>
              <a:t>explicit</a:t>
            </a:r>
            <a:r>
              <a:rPr lang="en-GB" sz="2400" dirty="0">
                <a:solidFill>
                  <a:srgbClr val="FF0000"/>
                </a:solidFill>
                <a:latin typeface="Arial" panose="020B0604020202020204" pitchFamily="34" charset="0"/>
                <a:cs typeface="Arial" panose="020B0604020202020204" pitchFamily="34" charset="0"/>
              </a:rPr>
              <a:t> </a:t>
            </a:r>
            <a:r>
              <a:rPr lang="en-GB" sz="2400" dirty="0">
                <a:latin typeface="Arial" panose="020B0604020202020204" pitchFamily="34" charset="0"/>
                <a:cs typeface="Arial" panose="020B0604020202020204" pitchFamily="34" charset="0"/>
              </a:rPr>
              <a:t>(my statement would be </a:t>
            </a:r>
            <a:r>
              <a:rPr lang="en-GB" sz="2400" b="1" dirty="0">
                <a:latin typeface="Arial" panose="020B0604020202020204" pitchFamily="34" charset="0"/>
                <a:cs typeface="Arial" panose="020B0604020202020204" pitchFamily="34" charset="0"/>
              </a:rPr>
              <a:t>quite clear</a:t>
            </a:r>
            <a:r>
              <a:rPr lang="en-GB" sz="24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5301104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TextBox 3"/>
          <p:cNvSpPr txBox="1"/>
          <p:nvPr/>
        </p:nvSpPr>
        <p:spPr>
          <a:xfrm>
            <a:off x="905069" y="235293"/>
            <a:ext cx="11028783" cy="3416320"/>
          </a:xfrm>
          <a:prstGeom prst="rect">
            <a:avLst/>
          </a:prstGeom>
          <a:solidFill>
            <a:schemeClr val="bg1"/>
          </a:solidFill>
          <a:ln>
            <a:solidFill>
              <a:schemeClr val="accent1"/>
            </a:solidFill>
          </a:ln>
          <a:effectLst>
            <a:outerShdw blurRad="50800" dist="38100" dir="5400000" algn="t" rotWithShape="0">
              <a:prstClr val="black">
                <a:alpha val="40000"/>
              </a:prstClr>
            </a:outerShdw>
          </a:effectLst>
        </p:spPr>
        <p:txBody>
          <a:bodyPr wrap="square" rtlCol="0">
            <a:spAutoFit/>
          </a:bodyPr>
          <a:lstStyle/>
          <a:p>
            <a:r>
              <a:rPr lang="en-GB" sz="2400" b="1" dirty="0">
                <a:latin typeface="Arial" panose="020B0604020202020204" pitchFamily="34" charset="0"/>
                <a:cs typeface="Arial" panose="020B0604020202020204" pitchFamily="34" charset="0"/>
              </a:rPr>
              <a:t>Extract from </a:t>
            </a:r>
            <a:r>
              <a:rPr lang="en-GB" sz="2400" b="1" i="1" dirty="0">
                <a:latin typeface="Arial" panose="020B0604020202020204" pitchFamily="34" charset="0"/>
                <a:cs typeface="Arial" panose="020B0604020202020204" pitchFamily="34" charset="0"/>
              </a:rPr>
              <a:t>The Boy in the Striped Pyjamas </a:t>
            </a:r>
            <a:r>
              <a:rPr lang="en-GB" sz="2400" b="1" dirty="0">
                <a:latin typeface="Arial" panose="020B0604020202020204" pitchFamily="34" charset="0"/>
                <a:cs typeface="Arial" panose="020B0604020202020204" pitchFamily="34" charset="0"/>
              </a:rPr>
              <a:t>by John Boyne. </a:t>
            </a:r>
          </a:p>
          <a:p>
            <a:endParaRPr lang="en-GB" sz="2400" b="1"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The Fury was far shorter than Father and not, Bruno supposed, quite as strong. He had dark hair, which was cut quite short, and a tiny moustache – so tiny in fact that Bruno wondered why he bothered with it at all or whether he had simply forgotten a piece when he was shaving. The woman beside him, however, was quite the most beautiful woman he had ever seen in his life. She had blonde hair and very red lips, and while the Fury spoke to Mother she turned and looked at Bruno and smiled, making him go red with embarrassment. </a:t>
            </a:r>
          </a:p>
        </p:txBody>
      </p:sp>
      <p:sp>
        <p:nvSpPr>
          <p:cNvPr id="5" name="TextBox 4"/>
          <p:cNvSpPr txBox="1"/>
          <p:nvPr/>
        </p:nvSpPr>
        <p:spPr>
          <a:xfrm>
            <a:off x="1997493" y="4168029"/>
            <a:ext cx="8843934" cy="1569660"/>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1. Write down at least </a:t>
            </a:r>
            <a:r>
              <a:rPr lang="en-GB" sz="2400" b="1" dirty="0">
                <a:latin typeface="Arial" panose="020B0604020202020204" pitchFamily="34" charset="0"/>
                <a:cs typeface="Arial" panose="020B0604020202020204" pitchFamily="34" charset="0"/>
              </a:rPr>
              <a:t>two</a:t>
            </a:r>
            <a:r>
              <a:rPr lang="en-GB" sz="2400" dirty="0">
                <a:latin typeface="Arial" panose="020B0604020202020204" pitchFamily="34" charset="0"/>
                <a:cs typeface="Arial" panose="020B0604020202020204" pitchFamily="34" charset="0"/>
              </a:rPr>
              <a:t> </a:t>
            </a:r>
            <a:r>
              <a:rPr lang="en-GB" sz="2400" b="1" dirty="0">
                <a:solidFill>
                  <a:srgbClr val="00B050"/>
                </a:solidFill>
                <a:latin typeface="Arial" panose="020B0604020202020204" pitchFamily="34" charset="0"/>
                <a:cs typeface="Arial" panose="020B0604020202020204" pitchFamily="34" charset="0"/>
              </a:rPr>
              <a:t>explicit</a:t>
            </a:r>
            <a:r>
              <a:rPr lang="en-GB" sz="2400" dirty="0">
                <a:latin typeface="Arial" panose="020B0604020202020204" pitchFamily="34" charset="0"/>
                <a:cs typeface="Arial" panose="020B0604020202020204" pitchFamily="34" charset="0"/>
              </a:rPr>
              <a:t> details you learn about the appearance of ‘the Fury’ and his female companion. </a:t>
            </a:r>
          </a:p>
          <a:p>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2. Write down </a:t>
            </a:r>
            <a:r>
              <a:rPr lang="en-GB" sz="2400" b="1" dirty="0">
                <a:latin typeface="Arial" panose="020B0604020202020204" pitchFamily="34" charset="0"/>
                <a:cs typeface="Arial" panose="020B0604020202020204" pitchFamily="34" charset="0"/>
              </a:rPr>
              <a:t>two</a:t>
            </a:r>
            <a:r>
              <a:rPr lang="en-GB" sz="2400" dirty="0">
                <a:latin typeface="Arial" panose="020B0604020202020204" pitchFamily="34" charset="0"/>
                <a:cs typeface="Arial" panose="020B0604020202020204" pitchFamily="34" charset="0"/>
              </a:rPr>
              <a:t> of the things that Bruno is </a:t>
            </a:r>
            <a:r>
              <a:rPr lang="en-GB" sz="2400" b="1" dirty="0">
                <a:solidFill>
                  <a:srgbClr val="00B050"/>
                </a:solidFill>
                <a:latin typeface="Arial" panose="020B0604020202020204" pitchFamily="34" charset="0"/>
                <a:cs typeface="Arial" panose="020B0604020202020204" pitchFamily="34" charset="0"/>
              </a:rPr>
              <a:t>explicitly</a:t>
            </a:r>
            <a:r>
              <a:rPr lang="en-GB" sz="2400" dirty="0">
                <a:latin typeface="Arial" panose="020B0604020202020204" pitchFamily="34" charset="0"/>
                <a:cs typeface="Arial" panose="020B0604020202020204" pitchFamily="34" charset="0"/>
              </a:rPr>
              <a:t> thinking.</a:t>
            </a:r>
          </a:p>
        </p:txBody>
      </p:sp>
      <p:cxnSp>
        <p:nvCxnSpPr>
          <p:cNvPr id="3" name="Straight Connector 2">
            <a:extLst>
              <a:ext uri="{FF2B5EF4-FFF2-40B4-BE49-F238E27FC236}">
                <a16:creationId xmlns:a16="http://schemas.microsoft.com/office/drawing/2014/main" id="{8EA1748D-EF6D-1A3B-74C2-3E6456080057}"/>
              </a:ext>
            </a:extLst>
          </p:cNvPr>
          <p:cNvCxnSpPr>
            <a:cxnSpLocks/>
          </p:cNvCxnSpPr>
          <p:nvPr/>
        </p:nvCxnSpPr>
        <p:spPr>
          <a:xfrm>
            <a:off x="2351314" y="1358537"/>
            <a:ext cx="1898469" cy="0"/>
          </a:xfrm>
          <a:prstGeom prst="line">
            <a:avLst/>
          </a:prstGeom>
          <a:ln/>
        </p:spPr>
        <p:style>
          <a:lnRef idx="2">
            <a:schemeClr val="accent6"/>
          </a:lnRef>
          <a:fillRef idx="0">
            <a:schemeClr val="accent6"/>
          </a:fillRef>
          <a:effectRef idx="1">
            <a:schemeClr val="accent6"/>
          </a:effectRef>
          <a:fontRef idx="minor">
            <a:schemeClr val="tx1"/>
          </a:fontRef>
        </p:style>
      </p:cxnSp>
      <p:cxnSp>
        <p:nvCxnSpPr>
          <p:cNvPr id="8" name="Straight Connector 7">
            <a:extLst>
              <a:ext uri="{FF2B5EF4-FFF2-40B4-BE49-F238E27FC236}">
                <a16:creationId xmlns:a16="http://schemas.microsoft.com/office/drawing/2014/main" id="{5A78A361-512B-7035-9682-6481DD32EF2E}"/>
              </a:ext>
            </a:extLst>
          </p:cNvPr>
          <p:cNvCxnSpPr>
            <a:cxnSpLocks/>
          </p:cNvCxnSpPr>
          <p:nvPr/>
        </p:nvCxnSpPr>
        <p:spPr>
          <a:xfrm>
            <a:off x="1454331" y="1741714"/>
            <a:ext cx="1802675" cy="0"/>
          </a:xfrm>
          <a:prstGeom prst="line">
            <a:avLst/>
          </a:prstGeom>
          <a:ln/>
        </p:spPr>
        <p:style>
          <a:lnRef idx="2">
            <a:schemeClr val="accent6"/>
          </a:lnRef>
          <a:fillRef idx="0">
            <a:schemeClr val="accent6"/>
          </a:fillRef>
          <a:effectRef idx="1">
            <a:schemeClr val="accent6"/>
          </a:effectRef>
          <a:fontRef idx="minor">
            <a:schemeClr val="tx1"/>
          </a:fontRef>
        </p:style>
      </p:cxnSp>
      <p:cxnSp>
        <p:nvCxnSpPr>
          <p:cNvPr id="15" name="Straight Connector 14">
            <a:extLst>
              <a:ext uri="{FF2B5EF4-FFF2-40B4-BE49-F238E27FC236}">
                <a16:creationId xmlns:a16="http://schemas.microsoft.com/office/drawing/2014/main" id="{26B8279F-1F27-CC76-B605-0DD819DC35C7}"/>
              </a:ext>
            </a:extLst>
          </p:cNvPr>
          <p:cNvCxnSpPr>
            <a:cxnSpLocks/>
          </p:cNvCxnSpPr>
          <p:nvPr/>
        </p:nvCxnSpPr>
        <p:spPr>
          <a:xfrm flipV="1">
            <a:off x="7863840" y="1737359"/>
            <a:ext cx="2024743" cy="4355"/>
          </a:xfrm>
          <a:prstGeom prst="line">
            <a:avLst/>
          </a:prstGeom>
          <a:ln/>
        </p:spPr>
        <p:style>
          <a:lnRef idx="2">
            <a:schemeClr val="accent6"/>
          </a:lnRef>
          <a:fillRef idx="0">
            <a:schemeClr val="accent6"/>
          </a:fillRef>
          <a:effectRef idx="1">
            <a:schemeClr val="accent6"/>
          </a:effectRef>
          <a:fontRef idx="minor">
            <a:schemeClr val="tx1"/>
          </a:fontRef>
        </p:style>
      </p:cxnSp>
      <p:cxnSp>
        <p:nvCxnSpPr>
          <p:cNvPr id="17" name="Straight Connector 16">
            <a:extLst>
              <a:ext uri="{FF2B5EF4-FFF2-40B4-BE49-F238E27FC236}">
                <a16:creationId xmlns:a16="http://schemas.microsoft.com/office/drawing/2014/main" id="{A4954891-8437-E9A7-CAE2-6D30978F4660}"/>
              </a:ext>
            </a:extLst>
          </p:cNvPr>
          <p:cNvCxnSpPr>
            <a:cxnSpLocks/>
          </p:cNvCxnSpPr>
          <p:nvPr/>
        </p:nvCxnSpPr>
        <p:spPr>
          <a:xfrm>
            <a:off x="2172788" y="2111828"/>
            <a:ext cx="6161315" cy="0"/>
          </a:xfrm>
          <a:prstGeom prst="line">
            <a:avLst/>
          </a:prstGeom>
          <a:ln>
            <a:solidFill>
              <a:srgbClr val="FFFF00"/>
            </a:solidFill>
          </a:ln>
        </p:spPr>
        <p:style>
          <a:lnRef idx="2">
            <a:schemeClr val="accent6"/>
          </a:lnRef>
          <a:fillRef idx="0">
            <a:schemeClr val="accent6"/>
          </a:fillRef>
          <a:effectRef idx="1">
            <a:schemeClr val="accent6"/>
          </a:effectRef>
          <a:fontRef idx="minor">
            <a:schemeClr val="tx1"/>
          </a:fontRef>
        </p:style>
      </p:cxnSp>
      <p:cxnSp>
        <p:nvCxnSpPr>
          <p:cNvPr id="19" name="Straight Connector 18">
            <a:extLst>
              <a:ext uri="{FF2B5EF4-FFF2-40B4-BE49-F238E27FC236}">
                <a16:creationId xmlns:a16="http://schemas.microsoft.com/office/drawing/2014/main" id="{E58C834D-A480-BA12-F157-D20FDADF526E}"/>
              </a:ext>
            </a:extLst>
          </p:cNvPr>
          <p:cNvCxnSpPr>
            <a:cxnSpLocks/>
          </p:cNvCxnSpPr>
          <p:nvPr/>
        </p:nvCxnSpPr>
        <p:spPr>
          <a:xfrm>
            <a:off x="1793965" y="2838994"/>
            <a:ext cx="7184572" cy="0"/>
          </a:xfrm>
          <a:prstGeom prst="line">
            <a:avLst/>
          </a:prstGeom>
          <a:ln>
            <a:solidFill>
              <a:srgbClr val="FFFF00"/>
            </a:solidFill>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1995241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777E666-7403-7D52-C51F-954B146E14B9}"/>
              </a:ext>
            </a:extLst>
          </p:cNvPr>
          <p:cNvPicPr>
            <a:picLocks noChangeAspect="1"/>
          </p:cNvPicPr>
          <p:nvPr/>
        </p:nvPicPr>
        <p:blipFill>
          <a:blip r:embed="rId2"/>
          <a:stretch>
            <a:fillRect/>
          </a:stretch>
        </p:blipFill>
        <p:spPr>
          <a:xfrm>
            <a:off x="9150956" y="1710936"/>
            <a:ext cx="1767993" cy="3773751"/>
          </a:xfrm>
          <a:prstGeom prst="rect">
            <a:avLst/>
          </a:prstGeom>
        </p:spPr>
      </p:pic>
      <p:sp>
        <p:nvSpPr>
          <p:cNvPr id="6" name="TextBox 5">
            <a:extLst>
              <a:ext uri="{FF2B5EF4-FFF2-40B4-BE49-F238E27FC236}">
                <a16:creationId xmlns:a16="http://schemas.microsoft.com/office/drawing/2014/main" id="{B3D2CFEC-1826-9292-E157-4F470B01C67E}"/>
              </a:ext>
            </a:extLst>
          </p:cNvPr>
          <p:cNvSpPr txBox="1"/>
          <p:nvPr/>
        </p:nvSpPr>
        <p:spPr>
          <a:xfrm>
            <a:off x="977627" y="1837545"/>
            <a:ext cx="8173329" cy="4893647"/>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Implicit (</a:t>
            </a:r>
            <a:r>
              <a:rPr lang="en-GB" sz="2400" dirty="0">
                <a:solidFill>
                  <a:srgbClr val="FFFF00"/>
                </a:solidFill>
                <a:latin typeface="Arial" panose="020B0604020202020204" pitchFamily="34" charset="0"/>
                <a:cs typeface="Arial" panose="020B0604020202020204" pitchFamily="34" charset="0"/>
              </a:rPr>
              <a:t>adjective</a:t>
            </a:r>
            <a:r>
              <a:rPr lang="en-GB" sz="2400" dirty="0">
                <a:latin typeface="Arial" panose="020B0604020202020204" pitchFamily="34" charset="0"/>
                <a:cs typeface="Arial" panose="020B0604020202020204" pitchFamily="34" charset="0"/>
              </a:rPr>
              <a:t>) - to imply or suggest something.</a:t>
            </a:r>
          </a:p>
          <a:p>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We give </a:t>
            </a:r>
            <a:r>
              <a:rPr lang="en-GB" sz="2400" b="1" dirty="0">
                <a:latin typeface="Arial" panose="020B0604020202020204" pitchFamily="34" charset="0"/>
                <a:cs typeface="Arial" panose="020B0604020202020204" pitchFamily="34" charset="0"/>
              </a:rPr>
              <a:t>implicit </a:t>
            </a:r>
            <a:r>
              <a:rPr lang="en-GB" sz="2400" dirty="0">
                <a:latin typeface="Arial" panose="020B0604020202020204" pitchFamily="34" charset="0"/>
                <a:cs typeface="Arial" panose="020B0604020202020204" pitchFamily="34" charset="0"/>
              </a:rPr>
              <a:t>instructions which suggest or hint at     something (but are not directly stated or expressed).</a:t>
            </a:r>
          </a:p>
          <a:p>
            <a:pPr marL="342900" indent="-342900">
              <a:buFont typeface="Wingdings" panose="05000000000000000000" pitchFamily="2" charset="2"/>
              <a:buChar char="Ø"/>
            </a:pPr>
            <a:endParaRPr lang="en-GB" sz="2400" dirty="0">
              <a:latin typeface="Arial" panose="020B0604020202020204" pitchFamily="34" charset="0"/>
              <a:cs typeface="Arial" panose="020B0604020202020204" pitchFamily="34" charset="0"/>
            </a:endParaRPr>
          </a:p>
          <a:p>
            <a:r>
              <a:rPr lang="en-GB" sz="2400" b="1" dirty="0">
                <a:latin typeface="Arial" panose="020B0604020202020204" pitchFamily="34" charset="0"/>
                <a:cs typeface="Arial" panose="020B0604020202020204" pitchFamily="34" charset="0"/>
              </a:rPr>
              <a:t>Implicit </a:t>
            </a:r>
            <a:r>
              <a:rPr lang="en-GB" sz="2400" dirty="0">
                <a:latin typeface="Arial" panose="020B0604020202020204" pitchFamily="34" charset="0"/>
                <a:cs typeface="Arial" panose="020B0604020202020204" pitchFamily="34" charset="0"/>
              </a:rPr>
              <a:t>information is not immediately obvious.</a:t>
            </a:r>
          </a:p>
          <a:p>
            <a:pPr marL="342900" indent="-342900">
              <a:buFont typeface="Wingdings" panose="05000000000000000000" pitchFamily="2" charset="2"/>
              <a:buChar char="Ø"/>
            </a:pPr>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Writers use </a:t>
            </a:r>
            <a:r>
              <a:rPr lang="en-GB" sz="2400" b="1" dirty="0">
                <a:latin typeface="Arial" panose="020B0604020202020204" pitchFamily="34" charset="0"/>
                <a:cs typeface="Arial" panose="020B0604020202020204" pitchFamily="34" charset="0"/>
              </a:rPr>
              <a:t>implicit </a:t>
            </a:r>
            <a:r>
              <a:rPr lang="en-GB" sz="2400" dirty="0">
                <a:latin typeface="Arial" panose="020B0604020202020204" pitchFamily="34" charset="0"/>
                <a:cs typeface="Arial" panose="020B0604020202020204" pitchFamily="34" charset="0"/>
              </a:rPr>
              <a:t>information in texts - leaving it open for the reader to </a:t>
            </a:r>
            <a:r>
              <a:rPr lang="en-GB" sz="2400" b="1" dirty="0">
                <a:latin typeface="Arial" panose="020B0604020202020204" pitchFamily="34" charset="0"/>
                <a:cs typeface="Arial" panose="020B0604020202020204" pitchFamily="34" charset="0"/>
              </a:rPr>
              <a:t>interpret</a:t>
            </a:r>
            <a:r>
              <a:rPr lang="en-GB" sz="2400" dirty="0">
                <a:latin typeface="Arial" panose="020B0604020202020204" pitchFamily="34" charset="0"/>
                <a:cs typeface="Arial" panose="020B0604020202020204" pitchFamily="34" charset="0"/>
              </a:rPr>
              <a:t>.</a:t>
            </a:r>
          </a:p>
          <a:p>
            <a:pPr marL="342900" indent="-342900">
              <a:buFont typeface="Wingdings" panose="05000000000000000000" pitchFamily="2" charset="2"/>
              <a:buChar char="Ø"/>
            </a:pPr>
            <a:endParaRPr lang="en-GB" sz="24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endParaRPr lang="en-GB" sz="24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endParaRPr lang="en-GB" sz="24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endParaRPr lang="en-GB" sz="24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84947584-D656-C8E8-710D-108CDF4A2063}"/>
              </a:ext>
            </a:extLst>
          </p:cNvPr>
          <p:cNvSpPr txBox="1"/>
          <p:nvPr/>
        </p:nvSpPr>
        <p:spPr>
          <a:xfrm>
            <a:off x="3446585" y="478302"/>
            <a:ext cx="5838092" cy="1107996"/>
          </a:xfrm>
          <a:prstGeom prst="rect">
            <a:avLst/>
          </a:prstGeom>
          <a:noFill/>
        </p:spPr>
        <p:txBody>
          <a:bodyPr wrap="square" rtlCol="0">
            <a:spAutoFit/>
          </a:bodyPr>
          <a:lstStyle/>
          <a:p>
            <a:pPr algn="ctr"/>
            <a:r>
              <a:rPr lang="en-GB" sz="6600" dirty="0">
                <a:latin typeface="Arial" panose="020B0604020202020204" pitchFamily="34" charset="0"/>
                <a:cs typeface="Arial" panose="020B0604020202020204" pitchFamily="34" charset="0"/>
              </a:rPr>
              <a:t>IMPLICIT</a:t>
            </a:r>
          </a:p>
        </p:txBody>
      </p:sp>
    </p:spTree>
    <p:extLst>
      <p:ext uri="{BB962C8B-B14F-4D97-AF65-F5344CB8AC3E}">
        <p14:creationId xmlns:p14="http://schemas.microsoft.com/office/powerpoint/2010/main" val="23012703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4F6DDFE-4658-D99F-21E5-6CF68A08B982}"/>
              </a:ext>
            </a:extLst>
          </p:cNvPr>
          <p:cNvPicPr>
            <a:picLocks noChangeAspect="1"/>
          </p:cNvPicPr>
          <p:nvPr/>
        </p:nvPicPr>
        <p:blipFill>
          <a:blip r:embed="rId2"/>
          <a:stretch>
            <a:fillRect/>
          </a:stretch>
        </p:blipFill>
        <p:spPr>
          <a:xfrm>
            <a:off x="9863256" y="1346981"/>
            <a:ext cx="2209710" cy="4164037"/>
          </a:xfrm>
          <a:prstGeom prst="rect">
            <a:avLst/>
          </a:prstGeom>
        </p:spPr>
      </p:pic>
      <p:sp>
        <p:nvSpPr>
          <p:cNvPr id="4" name="TextBox 3">
            <a:extLst>
              <a:ext uri="{FF2B5EF4-FFF2-40B4-BE49-F238E27FC236}">
                <a16:creationId xmlns:a16="http://schemas.microsoft.com/office/drawing/2014/main" id="{BB6BECA8-C66C-478E-8160-AFBAE1C52304}"/>
              </a:ext>
            </a:extLst>
          </p:cNvPr>
          <p:cNvSpPr txBox="1"/>
          <p:nvPr/>
        </p:nvSpPr>
        <p:spPr>
          <a:xfrm>
            <a:off x="3465342" y="111931"/>
            <a:ext cx="5261316" cy="769441"/>
          </a:xfrm>
          <a:prstGeom prst="rect">
            <a:avLst/>
          </a:prstGeom>
          <a:noFill/>
        </p:spPr>
        <p:txBody>
          <a:bodyPr wrap="square" rtlCol="0">
            <a:spAutoFit/>
          </a:bodyPr>
          <a:lstStyle/>
          <a:p>
            <a:r>
              <a:rPr lang="en-GB" sz="4400" b="1" dirty="0">
                <a:latin typeface="Arial" panose="020B0604020202020204" pitchFamily="34" charset="0"/>
                <a:cs typeface="Arial" panose="020B0604020202020204" pitchFamily="34" charset="0"/>
              </a:rPr>
              <a:t>Implicit </a:t>
            </a:r>
            <a:r>
              <a:rPr lang="en-GB" sz="4400" dirty="0">
                <a:latin typeface="Arial" panose="020B0604020202020204" pitchFamily="34" charset="0"/>
                <a:cs typeface="Arial" panose="020B0604020202020204" pitchFamily="34" charset="0"/>
              </a:rPr>
              <a:t>examples…</a:t>
            </a:r>
          </a:p>
        </p:txBody>
      </p:sp>
      <p:sp>
        <p:nvSpPr>
          <p:cNvPr id="5" name="TextBox 4">
            <a:extLst>
              <a:ext uri="{FF2B5EF4-FFF2-40B4-BE49-F238E27FC236}">
                <a16:creationId xmlns:a16="http://schemas.microsoft.com/office/drawing/2014/main" id="{344E720B-3AAC-4A56-5FF1-6002D0D707DE}"/>
              </a:ext>
            </a:extLst>
          </p:cNvPr>
          <p:cNvSpPr txBox="1"/>
          <p:nvPr/>
        </p:nvSpPr>
        <p:spPr>
          <a:xfrm>
            <a:off x="1223889" y="1463040"/>
            <a:ext cx="7821637" cy="461665"/>
          </a:xfrm>
          <a:prstGeom prst="rect">
            <a:avLst/>
          </a:prstGeom>
          <a:noFill/>
        </p:spPr>
        <p:txBody>
          <a:bodyPr wrap="square" rtlCol="0">
            <a:spAutoFit/>
          </a:bodyPr>
          <a:lstStyle/>
          <a:p>
            <a:pPr marL="342900" indent="-342900">
              <a:buFont typeface="Wingdings" panose="05000000000000000000" pitchFamily="2" charset="2"/>
              <a:buChar char="q"/>
            </a:pPr>
            <a:endParaRPr lang="en-GB" sz="240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E7A9E325-934F-3D20-234C-49D0493757D7}"/>
              </a:ext>
            </a:extLst>
          </p:cNvPr>
          <p:cNvSpPr txBox="1"/>
          <p:nvPr/>
        </p:nvSpPr>
        <p:spPr>
          <a:xfrm>
            <a:off x="1055077" y="1045082"/>
            <a:ext cx="8962925" cy="6740307"/>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This sign is </a:t>
            </a:r>
            <a:r>
              <a:rPr lang="en-GB" sz="2400" b="1" dirty="0">
                <a:latin typeface="Arial" panose="020B0604020202020204" pitchFamily="34" charset="0"/>
                <a:cs typeface="Arial" panose="020B0604020202020204" pitchFamily="34" charset="0"/>
              </a:rPr>
              <a:t>implicitly </a:t>
            </a:r>
            <a:r>
              <a:rPr lang="en-GB" sz="2400" dirty="0">
                <a:latin typeface="Arial" panose="020B0604020202020204" pitchFamily="34" charset="0"/>
                <a:cs typeface="Arial" panose="020B0604020202020204" pitchFamily="34" charset="0"/>
              </a:rPr>
              <a:t>suggesting that we do not go in.</a:t>
            </a:r>
          </a:p>
          <a:p>
            <a:pPr marL="342900" indent="-342900">
              <a:buFont typeface="Wingdings" panose="05000000000000000000" pitchFamily="2" charset="2"/>
              <a:buChar char="q"/>
            </a:pPr>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The sign does not directly say </a:t>
            </a:r>
            <a:r>
              <a:rPr lang="en-GB" sz="2400" b="1" dirty="0">
                <a:latin typeface="Arial" panose="020B0604020202020204" pitchFamily="34" charset="0"/>
                <a:cs typeface="Arial" panose="020B0604020202020204" pitchFamily="34" charset="0"/>
              </a:rPr>
              <a:t>‘do not go in.’</a:t>
            </a:r>
          </a:p>
          <a:p>
            <a:pPr marL="342900" indent="-342900">
              <a:buFont typeface="Wingdings" panose="05000000000000000000" pitchFamily="2" charset="2"/>
              <a:buChar char="q"/>
            </a:pPr>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Going in or not is something that we need to </a:t>
            </a:r>
            <a:r>
              <a:rPr lang="en-GB" sz="2400" b="1" dirty="0">
                <a:latin typeface="Arial" panose="020B0604020202020204" pitchFamily="34" charset="0"/>
                <a:cs typeface="Arial" panose="020B0604020202020204" pitchFamily="34" charset="0"/>
              </a:rPr>
              <a:t>think about</a:t>
            </a:r>
            <a:r>
              <a:rPr lang="en-GB" sz="2400" dirty="0">
                <a:latin typeface="Arial" panose="020B0604020202020204" pitchFamily="34" charset="0"/>
                <a:cs typeface="Arial" panose="020B0604020202020204" pitchFamily="34" charset="0"/>
              </a:rPr>
              <a:t>!</a:t>
            </a:r>
          </a:p>
          <a:p>
            <a:pPr marL="342900" indent="-342900">
              <a:buFont typeface="Wingdings" panose="05000000000000000000" pitchFamily="2" charset="2"/>
              <a:buChar char="q"/>
            </a:pPr>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The danger is only </a:t>
            </a:r>
            <a:r>
              <a:rPr lang="en-GB" sz="2400" b="1" dirty="0">
                <a:latin typeface="Arial" panose="020B0604020202020204" pitchFamily="34" charset="0"/>
                <a:cs typeface="Arial" panose="020B0604020202020204" pitchFamily="34" charset="0"/>
              </a:rPr>
              <a:t>implied</a:t>
            </a:r>
            <a:r>
              <a:rPr lang="en-GB" sz="2400" dirty="0">
                <a:latin typeface="Arial" panose="020B0604020202020204" pitchFamily="34" charset="0"/>
                <a:cs typeface="Arial" panose="020B0604020202020204" pitchFamily="34" charset="0"/>
              </a:rPr>
              <a:t>.</a:t>
            </a:r>
          </a:p>
          <a:p>
            <a:pPr marL="342900" indent="-342900">
              <a:buFont typeface="Wingdings" panose="05000000000000000000" pitchFamily="2" charset="2"/>
              <a:buChar char="q"/>
            </a:pPr>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If something is </a:t>
            </a:r>
            <a:r>
              <a:rPr lang="en-GB" sz="2400" b="1" dirty="0">
                <a:latin typeface="Arial" panose="020B0604020202020204" pitchFamily="34" charset="0"/>
                <a:cs typeface="Arial" panose="020B0604020202020204" pitchFamily="34" charset="0"/>
              </a:rPr>
              <a:t>implicit </a:t>
            </a:r>
            <a:r>
              <a:rPr lang="en-GB" sz="2400" dirty="0">
                <a:latin typeface="Arial" panose="020B0604020202020204" pitchFamily="34" charset="0"/>
                <a:cs typeface="Arial" panose="020B0604020202020204" pitchFamily="34" charset="0"/>
              </a:rPr>
              <a:t>- we need to read between the lines.</a:t>
            </a:r>
          </a:p>
          <a:p>
            <a:pPr marL="342900" indent="-342900">
              <a:buFont typeface="Wingdings" panose="05000000000000000000" pitchFamily="2" charset="2"/>
              <a:buChar char="q"/>
            </a:pPr>
            <a:endParaRPr lang="en-GB" sz="2400" b="1" dirty="0">
              <a:latin typeface="Arial" panose="020B0604020202020204" pitchFamily="34" charset="0"/>
              <a:cs typeface="Arial" panose="020B0604020202020204" pitchFamily="34" charset="0"/>
            </a:endParaRPr>
          </a:p>
          <a:p>
            <a:r>
              <a:rPr lang="en-GB" sz="2400" b="1" dirty="0">
                <a:latin typeface="Arial" panose="020B0604020202020204" pitchFamily="34" charset="0"/>
                <a:cs typeface="Arial" panose="020B0604020202020204" pitchFamily="34" charset="0"/>
              </a:rPr>
              <a:t>Implicit </a:t>
            </a:r>
            <a:r>
              <a:rPr lang="en-GB" sz="2400" dirty="0">
                <a:latin typeface="Arial" panose="020B0604020202020204" pitchFamily="34" charset="0"/>
                <a:cs typeface="Arial" panose="020B0604020202020204" pitchFamily="34" charset="0"/>
              </a:rPr>
              <a:t>- we need to </a:t>
            </a:r>
            <a:r>
              <a:rPr lang="en-GB" sz="2400" b="1" dirty="0">
                <a:latin typeface="Arial" panose="020B0604020202020204" pitchFamily="34" charset="0"/>
                <a:cs typeface="Arial" panose="020B0604020202020204" pitchFamily="34" charset="0"/>
              </a:rPr>
              <a:t>think about </a:t>
            </a:r>
            <a:r>
              <a:rPr lang="en-GB" sz="2400" dirty="0">
                <a:latin typeface="Arial" panose="020B0604020202020204" pitchFamily="34" charset="0"/>
                <a:cs typeface="Arial" panose="020B0604020202020204" pitchFamily="34" charset="0"/>
              </a:rPr>
              <a:t>what is being </a:t>
            </a:r>
            <a:r>
              <a:rPr lang="en-GB" sz="2400" b="1" dirty="0">
                <a:latin typeface="Arial" panose="020B0604020202020204" pitchFamily="34" charset="0"/>
                <a:cs typeface="Arial" panose="020B0604020202020204" pitchFamily="34" charset="0"/>
              </a:rPr>
              <a:t>suggested</a:t>
            </a:r>
            <a:r>
              <a:rPr lang="en-GB" sz="2400" dirty="0">
                <a:latin typeface="Arial" panose="020B0604020202020204" pitchFamily="34" charset="0"/>
                <a:cs typeface="Arial" panose="020B0604020202020204" pitchFamily="34" charset="0"/>
              </a:rPr>
              <a:t>.</a:t>
            </a:r>
          </a:p>
          <a:p>
            <a:pPr marL="342900" indent="-342900">
              <a:buFont typeface="Wingdings" panose="05000000000000000000" pitchFamily="2" charset="2"/>
              <a:buChar char="q"/>
            </a:pPr>
            <a:endParaRPr lang="en-GB" sz="24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en-GB" sz="2400" dirty="0">
                <a:latin typeface="Arial" panose="020B0604020202020204" pitchFamily="34" charset="0"/>
                <a:cs typeface="Arial" panose="020B0604020202020204" pitchFamily="34" charset="0"/>
              </a:rPr>
              <a:t>If I said to my boss: </a:t>
            </a:r>
            <a:r>
              <a:rPr lang="en-GB" sz="2400" dirty="0">
                <a:solidFill>
                  <a:srgbClr val="002060"/>
                </a:solidFill>
                <a:latin typeface="Arial" panose="020B0604020202020204" pitchFamily="34" charset="0"/>
                <a:cs typeface="Arial" panose="020B0604020202020204" pitchFamily="34" charset="0"/>
              </a:rPr>
              <a:t>‘If you do not show more appreciation, I will have to review my options.’ </a:t>
            </a:r>
            <a:r>
              <a:rPr lang="en-GB" sz="2400" dirty="0">
                <a:latin typeface="Arial" panose="020B0604020202020204" pitchFamily="34" charset="0"/>
                <a:cs typeface="Arial" panose="020B0604020202020204" pitchFamily="34" charset="0"/>
              </a:rPr>
              <a:t>- this would be </a:t>
            </a:r>
            <a:r>
              <a:rPr lang="en-GB" sz="2400" b="1" dirty="0">
                <a:solidFill>
                  <a:srgbClr val="FF0000"/>
                </a:solidFill>
                <a:latin typeface="Arial" panose="020B0604020202020204" pitchFamily="34" charset="0"/>
                <a:cs typeface="Arial" panose="020B0604020202020204" pitchFamily="34" charset="0"/>
              </a:rPr>
              <a:t>implicit</a:t>
            </a:r>
            <a:r>
              <a:rPr lang="en-GB" sz="2400" dirty="0">
                <a:solidFill>
                  <a:srgbClr val="FF0000"/>
                </a:solidFill>
                <a:latin typeface="Arial" panose="020B0604020202020204" pitchFamily="34" charset="0"/>
                <a:cs typeface="Arial" panose="020B0604020202020204" pitchFamily="34" charset="0"/>
              </a:rPr>
              <a:t> </a:t>
            </a:r>
            <a:r>
              <a:rPr lang="en-GB" sz="2400" dirty="0">
                <a:latin typeface="Arial" panose="020B0604020202020204" pitchFamily="34" charset="0"/>
                <a:cs typeface="Arial" panose="020B0604020202020204" pitchFamily="34" charset="0"/>
              </a:rPr>
              <a:t>(my statement would be </a:t>
            </a:r>
            <a:r>
              <a:rPr lang="en-GB" sz="2400" b="1" dirty="0">
                <a:latin typeface="Arial" panose="020B0604020202020204" pitchFamily="34" charset="0"/>
                <a:cs typeface="Arial" panose="020B0604020202020204" pitchFamily="34" charset="0"/>
              </a:rPr>
              <a:t>implying </a:t>
            </a:r>
            <a:r>
              <a:rPr lang="en-GB" sz="2400" dirty="0">
                <a:latin typeface="Arial" panose="020B0604020202020204" pitchFamily="34" charset="0"/>
                <a:cs typeface="Arial" panose="020B0604020202020204" pitchFamily="34" charset="0"/>
              </a:rPr>
              <a:t>something).</a:t>
            </a:r>
          </a:p>
          <a:p>
            <a:pPr marL="342900" indent="-342900">
              <a:buFont typeface="Wingdings" panose="05000000000000000000" pitchFamily="2" charset="2"/>
              <a:buChar char="q"/>
            </a:pPr>
            <a:endParaRPr lang="en-GB" sz="24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q"/>
            </a:pPr>
            <a:endParaRPr lang="en-GB" sz="24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q"/>
            </a:pP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948965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1371600" y="2024743"/>
            <a:ext cx="9601200" cy="3842657"/>
          </a:xfrm>
        </p:spPr>
        <p:txBody>
          <a:bodyPr>
            <a:normAutofit/>
          </a:bodyPr>
          <a:lstStyle/>
          <a:p>
            <a:r>
              <a:rPr lang="en-GB" sz="2400" dirty="0">
                <a:latin typeface="Arial" panose="020B0604020202020204" pitchFamily="34" charset="0"/>
                <a:cs typeface="Arial" panose="020B0604020202020204" pitchFamily="34" charset="0"/>
              </a:rPr>
              <a:t>To investigate some of the </a:t>
            </a:r>
            <a:r>
              <a:rPr lang="en-GB" sz="2400" b="1" dirty="0">
                <a:solidFill>
                  <a:srgbClr val="FF0000"/>
                </a:solidFill>
                <a:latin typeface="Arial" panose="020B0604020202020204" pitchFamily="34" charset="0"/>
                <a:cs typeface="Arial" panose="020B0604020202020204" pitchFamily="34" charset="0"/>
              </a:rPr>
              <a:t>implicit</a:t>
            </a:r>
            <a:r>
              <a:rPr lang="en-GB" sz="2400" b="1" dirty="0">
                <a:latin typeface="Arial" panose="020B0604020202020204" pitchFamily="34" charset="0"/>
                <a:cs typeface="Arial" panose="020B0604020202020204" pitchFamily="34" charset="0"/>
              </a:rPr>
              <a:t> </a:t>
            </a:r>
            <a:r>
              <a:rPr lang="en-GB" sz="2400" dirty="0">
                <a:latin typeface="Arial" panose="020B0604020202020204" pitchFamily="34" charset="0"/>
                <a:cs typeface="Arial" panose="020B0604020202020204" pitchFamily="34" charset="0"/>
              </a:rPr>
              <a:t>ways writers reveal information</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4508" y="2703646"/>
            <a:ext cx="4176463" cy="2857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1295400" y="297129"/>
            <a:ext cx="9601200" cy="1200329"/>
          </a:xfrm>
          <a:prstGeom prst="rect">
            <a:avLst/>
          </a:prstGeom>
          <a:solidFill>
            <a:schemeClr val="accent1">
              <a:lumMod val="20000"/>
              <a:lumOff val="80000"/>
            </a:schemeClr>
          </a:solidFill>
        </p:spPr>
        <p:txBody>
          <a:bodyPr wrap="square" rtlCol="0">
            <a:spAutoFit/>
          </a:bodyPr>
          <a:lstStyle/>
          <a:p>
            <a:r>
              <a:rPr lang="en-GB" sz="3600" dirty="0">
                <a:latin typeface="Arial" panose="020B0604020202020204" pitchFamily="34" charset="0"/>
                <a:cs typeface="Arial" panose="020B0604020202020204" pitchFamily="34" charset="0"/>
              </a:rPr>
              <a:t>What can we </a:t>
            </a:r>
            <a:r>
              <a:rPr lang="en-GB" sz="3600" b="1" dirty="0">
                <a:solidFill>
                  <a:srgbClr val="FF0000"/>
                </a:solidFill>
                <a:latin typeface="Arial" panose="020B0604020202020204" pitchFamily="34" charset="0"/>
                <a:cs typeface="Arial" panose="020B0604020202020204" pitchFamily="34" charset="0"/>
              </a:rPr>
              <a:t>infer</a:t>
            </a:r>
            <a:r>
              <a:rPr lang="en-GB" sz="3600" dirty="0">
                <a:latin typeface="Arial" panose="020B0604020202020204" pitchFamily="34" charset="0"/>
                <a:cs typeface="Arial" panose="020B0604020202020204" pitchFamily="34" charset="0"/>
              </a:rPr>
              <a:t> about these two people based on the image?</a:t>
            </a:r>
          </a:p>
        </p:txBody>
      </p:sp>
      <p:sp>
        <p:nvSpPr>
          <p:cNvPr id="2" name="TextBox 1">
            <a:extLst>
              <a:ext uri="{FF2B5EF4-FFF2-40B4-BE49-F238E27FC236}">
                <a16:creationId xmlns:a16="http://schemas.microsoft.com/office/drawing/2014/main" id="{232CA82E-1C9E-5E35-D46E-9AC4C9867B99}"/>
              </a:ext>
            </a:extLst>
          </p:cNvPr>
          <p:cNvSpPr txBox="1"/>
          <p:nvPr/>
        </p:nvSpPr>
        <p:spPr>
          <a:xfrm>
            <a:off x="3326633" y="4617134"/>
            <a:ext cx="8525687" cy="1569660"/>
          </a:xfrm>
          <a:prstGeom prst="rect">
            <a:avLst/>
          </a:prstGeom>
          <a:solidFill>
            <a:srgbClr val="4F81BD">
              <a:lumMod val="20000"/>
              <a:lumOff val="80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Jessica looked at her daughter, exasperated. She brought her hands slowly up to her temple, her brow furrowing with frustration. She gently massaged her temples, slowing her breathing down while she did so. </a:t>
            </a:r>
          </a:p>
        </p:txBody>
      </p:sp>
      <p:sp>
        <p:nvSpPr>
          <p:cNvPr id="4" name="Rectangle: Rounded Corners 3">
            <a:extLst>
              <a:ext uri="{FF2B5EF4-FFF2-40B4-BE49-F238E27FC236}">
                <a16:creationId xmlns:a16="http://schemas.microsoft.com/office/drawing/2014/main" id="{91769311-A869-F114-6DE6-45240E79C348}"/>
              </a:ext>
            </a:extLst>
          </p:cNvPr>
          <p:cNvSpPr/>
          <p:nvPr/>
        </p:nvSpPr>
        <p:spPr>
          <a:xfrm>
            <a:off x="5548063" y="2673423"/>
            <a:ext cx="1492898" cy="62738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rgbClr val="FFFF00"/>
                </a:solidFill>
                <a:latin typeface="Arial" panose="020B0604020202020204" pitchFamily="34" charset="0"/>
                <a:cs typeface="Arial" panose="020B0604020202020204" pitchFamily="34" charset="0"/>
              </a:rPr>
              <a:t>Anger?</a:t>
            </a:r>
          </a:p>
        </p:txBody>
      </p:sp>
      <p:sp>
        <p:nvSpPr>
          <p:cNvPr id="7" name="Rectangle: Rounded Corners 6">
            <a:extLst>
              <a:ext uri="{FF2B5EF4-FFF2-40B4-BE49-F238E27FC236}">
                <a16:creationId xmlns:a16="http://schemas.microsoft.com/office/drawing/2014/main" id="{A803D4AE-F146-B859-B2FC-8F78C4B88924}"/>
              </a:ext>
            </a:extLst>
          </p:cNvPr>
          <p:cNvSpPr/>
          <p:nvPr/>
        </p:nvSpPr>
        <p:spPr>
          <a:xfrm>
            <a:off x="8160635" y="2678291"/>
            <a:ext cx="2659765" cy="62738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rgbClr val="FFFF00"/>
                </a:solidFill>
                <a:latin typeface="Arial" panose="020B0604020202020204" pitchFamily="34" charset="0"/>
                <a:cs typeface="Arial" panose="020B0604020202020204" pitchFamily="34" charset="0"/>
              </a:rPr>
              <a:t>Frustration?</a:t>
            </a:r>
          </a:p>
        </p:txBody>
      </p:sp>
      <p:sp>
        <p:nvSpPr>
          <p:cNvPr id="8" name="Rectangle: Rounded Corners 7">
            <a:extLst>
              <a:ext uri="{FF2B5EF4-FFF2-40B4-BE49-F238E27FC236}">
                <a16:creationId xmlns:a16="http://schemas.microsoft.com/office/drawing/2014/main" id="{EEC62F90-CE32-31FE-8562-C7968A7FDDCD}"/>
              </a:ext>
            </a:extLst>
          </p:cNvPr>
          <p:cNvSpPr/>
          <p:nvPr/>
        </p:nvSpPr>
        <p:spPr>
          <a:xfrm>
            <a:off x="5548063" y="3686028"/>
            <a:ext cx="2098105" cy="62738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rgbClr val="FFFF00"/>
                </a:solidFill>
                <a:latin typeface="Arial" panose="020B0604020202020204" pitchFamily="34" charset="0"/>
                <a:cs typeface="Arial" panose="020B0604020202020204" pitchFamily="34" charset="0"/>
              </a:rPr>
              <a:t>Concern?</a:t>
            </a:r>
          </a:p>
        </p:txBody>
      </p:sp>
      <p:sp>
        <p:nvSpPr>
          <p:cNvPr id="9" name="Rectangle: Rounded Corners 8">
            <a:extLst>
              <a:ext uri="{FF2B5EF4-FFF2-40B4-BE49-F238E27FC236}">
                <a16:creationId xmlns:a16="http://schemas.microsoft.com/office/drawing/2014/main" id="{19E2D2AB-0C5F-71E3-2E83-23C6587C4AC8}"/>
              </a:ext>
            </a:extLst>
          </p:cNvPr>
          <p:cNvSpPr/>
          <p:nvPr/>
        </p:nvSpPr>
        <p:spPr>
          <a:xfrm>
            <a:off x="8143260" y="3632379"/>
            <a:ext cx="2659765" cy="62738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rgbClr val="FFFF00"/>
                </a:solidFill>
                <a:latin typeface="Arial" panose="020B0604020202020204" pitchFamily="34" charset="0"/>
                <a:cs typeface="Arial" panose="020B0604020202020204" pitchFamily="34" charset="0"/>
              </a:rPr>
              <a:t>Persuasion?</a:t>
            </a:r>
          </a:p>
        </p:txBody>
      </p:sp>
    </p:spTree>
    <p:extLst>
      <p:ext uri="{BB962C8B-B14F-4D97-AF65-F5344CB8AC3E}">
        <p14:creationId xmlns:p14="http://schemas.microsoft.com/office/powerpoint/2010/main" val="1889459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7" grpId="0" animBg="1"/>
      <p:bldP spid="8" grpId="0" animBg="1"/>
      <p:bldP spid="9" grpId="0" animBg="1"/>
    </p:bldLst>
  </p:timing>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1_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dc70068d-d4a8-4c8c-81e4-1587bdb1bb12" xsi:nil="true"/>
    <lcf76f155ced4ddcb4097134ff3c332f xmlns="924b722f-815d-42a8-a398-880368789fe5">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700FAD1F0456B4A93FB2D3CDECBBB4E" ma:contentTypeVersion="14" ma:contentTypeDescription="Create a new document." ma:contentTypeScope="" ma:versionID="03a873066d51c240444531b22fc82f4e">
  <xsd:schema xmlns:xsd="http://www.w3.org/2001/XMLSchema" xmlns:xs="http://www.w3.org/2001/XMLSchema" xmlns:p="http://schemas.microsoft.com/office/2006/metadata/properties" xmlns:ns2="924b722f-815d-42a8-a398-880368789fe5" xmlns:ns3="dc70068d-d4a8-4c8c-81e4-1587bdb1bb12" targetNamespace="http://schemas.microsoft.com/office/2006/metadata/properties" ma:root="true" ma:fieldsID="295e6bf93f9598c9578881f944d81644" ns2:_="" ns3:_="">
    <xsd:import namespace="924b722f-815d-42a8-a398-880368789fe5"/>
    <xsd:import namespace="dc70068d-d4a8-4c8c-81e4-1587bdb1bb1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OCR" minOccurs="0"/>
                <xsd:element ref="ns2:MediaLengthInSeconds" minOccurs="0"/>
                <xsd:element ref="ns2:lcf76f155ced4ddcb4097134ff3c332f" minOccurs="0"/>
                <xsd:element ref="ns3:TaxCatchAll"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24b722f-815d-42a8-a398-880368789fe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Length (seconds)"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b81377d7-4678-41c4-aba3-c68a5ebeb479" ma:termSetId="09814cd3-568e-fe90-9814-8d621ff8fb84" ma:anchorId="fba54fb3-c3e1-fe81-a776-ca4b69148c4d" ma:open="true" ma:isKeyword="false">
      <xsd:complexType>
        <xsd:sequence>
          <xsd:element ref="pc:Terms" minOccurs="0" maxOccurs="1"/>
        </xsd:sequence>
      </xsd:complexType>
    </xsd:element>
    <xsd:element name="MediaServiceLocation" ma:index="21"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c70068d-d4a8-4c8c-81e4-1587bdb1bb12"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6d03974b-8878-469d-ab28-80ac5cbb371d}" ma:internalName="TaxCatchAll" ma:showField="CatchAllData" ma:web="dc70068d-d4a8-4c8c-81e4-1587bdb1bb1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10C9CD8-8B5E-44DF-A4D0-6ECC5C07CF08}">
  <ds:schemaRefs>
    <ds:schemaRef ds:uri="5257eb83-22a3-41bf-962e-55ddf45a1f82"/>
    <ds:schemaRef ds:uri="http://schemas.openxmlformats.org/package/2006/metadata/core-properties"/>
    <ds:schemaRef ds:uri="http://schemas.microsoft.com/office/infopath/2007/PartnerControls"/>
    <ds:schemaRef ds:uri="http://schemas.microsoft.com/office/2006/documentManagement/types"/>
    <ds:schemaRef ds:uri="613aec43-0389-4d79-8514-a460f1622ea9"/>
    <ds:schemaRef ds:uri="http://purl.org/dc/elements/1.1/"/>
    <ds:schemaRef ds:uri="http://purl.org/dc/dcmitype/"/>
    <ds:schemaRef ds:uri="http://schemas.microsoft.com/office/2006/metadata/properties"/>
    <ds:schemaRef ds:uri="http://www.w3.org/XML/1998/namespace"/>
    <ds:schemaRef ds:uri="http://purl.org/dc/terms/"/>
  </ds:schemaRefs>
</ds:datastoreItem>
</file>

<file path=customXml/itemProps2.xml><?xml version="1.0" encoding="utf-8"?>
<ds:datastoreItem xmlns:ds="http://schemas.openxmlformats.org/officeDocument/2006/customXml" ds:itemID="{AF6CC034-4C8C-4CCF-A345-C27955B0C352}"/>
</file>

<file path=customXml/itemProps3.xml><?xml version="1.0" encoding="utf-8"?>
<ds:datastoreItem xmlns:ds="http://schemas.openxmlformats.org/officeDocument/2006/customXml" ds:itemID="{D69ED21B-7978-45E6-9155-2D7B1737E5B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{FF51A7CF-D71F-4713-9546-50D6FD90AACF}tf10001105</Template>
  <TotalTime>6331</TotalTime>
  <Words>1536</Words>
  <Application>Microsoft Office PowerPoint</Application>
  <PresentationFormat>Widescreen</PresentationFormat>
  <Paragraphs>240</Paragraphs>
  <Slides>32</Slides>
  <Notes>0</Notes>
  <HiddenSlides>0</HiddenSlides>
  <MMClips>1</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32</vt:i4>
      </vt:variant>
    </vt:vector>
  </HeadingPairs>
  <TitlesOfParts>
    <vt:vector size="38" baseType="lpstr">
      <vt:lpstr>Arial</vt:lpstr>
      <vt:lpstr>Calibri</vt:lpstr>
      <vt:lpstr>Franklin Gothic Book</vt:lpstr>
      <vt:lpstr>Wingdings</vt:lpstr>
      <vt:lpstr>Crop</vt:lpstr>
      <vt:lpstr>1_Crop</vt:lpstr>
      <vt:lpstr>Functional Skills English</vt:lpstr>
      <vt:lpstr>What did we do Last time?</vt:lpstr>
      <vt:lpstr>Learning outcomes this week:</vt:lpstr>
      <vt:lpstr>Explicit</vt:lpstr>
      <vt:lpstr>Explicit examples…</vt:lpstr>
      <vt:lpstr>PowerPoint Presentation</vt:lpstr>
      <vt:lpstr>PowerPoint Presentation</vt:lpstr>
      <vt:lpstr>PowerPoint Presentation</vt:lpstr>
      <vt:lpstr>PowerPoint Presentation</vt:lpstr>
      <vt:lpstr>Before he pushed the loaded supply boat out into the sound, he turned his back to the wind, reached into his waistcoat pocket and delicately drew out a folded square of paper. He re-read the copper-plate writing that was so familiar. "Thy way is in the sea, and my path in the great waters." He read the words slowly and deliberately and, although he was not religious, the message carried some deeper significance which was not clear to him. He returned the paper back into his pocket, repeated the words in his mind, and pushed the bow of the boat seaward.  </vt:lpstr>
      <vt:lpstr>PowerPoint Presentation</vt:lpstr>
      <vt:lpstr>Writing in the present tense</vt:lpstr>
      <vt:lpstr>Writing in the present tense - it is harder than you think!</vt:lpstr>
      <vt:lpstr>PowerPoint Presentation</vt:lpstr>
      <vt:lpstr>PowerPoint Presentation</vt:lpstr>
      <vt:lpstr>Which tense is this sentence written in?</vt:lpstr>
      <vt:lpstr>Which tense is this sentence written in?</vt:lpstr>
      <vt:lpstr>Which tense is this sentence written in?</vt:lpstr>
      <vt:lpstr> Writing a diary entry…</vt:lpstr>
      <vt:lpstr>TONE </vt:lpstr>
      <vt:lpstr>PowerPoint Presentation</vt:lpstr>
      <vt:lpstr>PowerPoint Presentation</vt:lpstr>
      <vt:lpstr>PowerPoint Presentation</vt:lpstr>
      <vt:lpstr>PowerPoint Presentation</vt:lpstr>
      <vt:lpstr>Writing a review</vt:lpstr>
      <vt:lpstr>PowerPoint Presentation</vt:lpstr>
      <vt:lpstr>PowerPoint Presentation</vt:lpstr>
      <vt:lpstr>Review layout EXAMPLES</vt:lpstr>
      <vt:lpstr>PowerPoint Presentation</vt:lpstr>
      <vt:lpstr>Always make a plan!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Functional Skills English</dc:title>
  <dc:creator>Sophie Rennie</dc:creator>
  <cp:lastModifiedBy>Gavin Jones</cp:lastModifiedBy>
  <cp:revision>537</cp:revision>
  <dcterms:created xsi:type="dcterms:W3CDTF">2021-09-16T12:32:20Z</dcterms:created>
  <dcterms:modified xsi:type="dcterms:W3CDTF">2022-11-15T21:35:39Z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0x010100D700FAD1F0456B4A93FB2D3CDECBBB4E</vt:lpwstr>
  </property>
</Properties>
</file>