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sldIdLst>
    <p:sldId id="257" r:id="rId5"/>
    <p:sldId id="274" r:id="rId6"/>
    <p:sldId id="380" r:id="rId7"/>
    <p:sldId id="382" r:id="rId8"/>
    <p:sldId id="381" r:id="rId9"/>
    <p:sldId id="369" r:id="rId10"/>
    <p:sldId id="384" r:id="rId11"/>
    <p:sldId id="385" r:id="rId12"/>
    <p:sldId id="383" r:id="rId13"/>
    <p:sldId id="377" r:id="rId14"/>
    <p:sldId id="376" r:id="rId15"/>
    <p:sldId id="386" r:id="rId16"/>
    <p:sldId id="379" r:id="rId17"/>
    <p:sldId id="387"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4476"/>
    <a:srgbClr val="A13582"/>
    <a:srgbClr val="373737"/>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89" autoAdjust="0"/>
    <p:restoredTop sz="95571" autoAdjust="0"/>
  </p:normalViewPr>
  <p:slideViewPr>
    <p:cSldViewPr snapToGrid="0">
      <p:cViewPr varScale="1">
        <p:scale>
          <a:sx n="107" d="100"/>
          <a:sy n="107" d="100"/>
        </p:scale>
        <p:origin x="1644" y="96"/>
      </p:cViewPr>
      <p:guideLst/>
    </p:cSldViewPr>
  </p:slideViewPr>
  <p:notesTextViewPr>
    <p:cViewPr>
      <p:scale>
        <a:sx n="75" d="100"/>
        <a:sy n="75" d="100"/>
      </p:scale>
      <p:origin x="0" y="0"/>
    </p:cViewPr>
  </p:notesTextViewPr>
  <p:notesViewPr>
    <p:cSldViewPr snapToGrid="0">
      <p:cViewPr varScale="1">
        <p:scale>
          <a:sx n="88" d="100"/>
          <a:sy n="88" d="100"/>
        </p:scale>
        <p:origin x="2964"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8C9D06-3BAD-42A1-A4B3-55FDB1B3BC79}" type="datetimeFigureOut">
              <a:rPr lang="en-GB" smtClean="0"/>
              <a:t>20/02/2025</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446252-C60A-4F11-A948-65B61C841B20}" type="slidenum">
              <a:rPr lang="en-GB" smtClean="0"/>
              <a:t>‹#›</a:t>
            </a:fld>
            <a:endParaRPr lang="en-GB" dirty="0"/>
          </a:p>
        </p:txBody>
      </p:sp>
    </p:spTree>
    <p:extLst>
      <p:ext uri="{BB962C8B-B14F-4D97-AF65-F5344CB8AC3E}">
        <p14:creationId xmlns:p14="http://schemas.microsoft.com/office/powerpoint/2010/main" val="2665676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Arial" panose="020B0604020202020204" pitchFamily="34" charset="0"/>
                <a:cs typeface="Arial" panose="020B0604020202020204" pitchFamily="34" charset="0"/>
              </a:rPr>
              <a:t>WORKSHOP INFORMATION:</a:t>
            </a:r>
          </a:p>
          <a:p>
            <a:endParaRPr lang="en-GB" sz="1600" b="1"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GB" b="1" dirty="0">
                <a:latin typeface="Arial" panose="020B0604020202020204" pitchFamily="34" charset="0"/>
                <a:cs typeface="Arial" panose="020B0604020202020204" pitchFamily="34" charset="0"/>
              </a:rPr>
              <a:t>TITLE:</a:t>
            </a:r>
            <a:r>
              <a:rPr lang="en-GB" b="0" baseline="0" dirty="0">
                <a:latin typeface="Arial" panose="020B0604020202020204" pitchFamily="34" charset="0"/>
                <a:cs typeface="Arial" panose="020B0604020202020204" pitchFamily="34" charset="0"/>
              </a:rPr>
              <a:t> Identifying Careers </a:t>
            </a:r>
          </a:p>
          <a:p>
            <a:pPr marL="628650" lvl="1" indent="-171450">
              <a:buFont typeface="Arial" panose="020B0604020202020204" pitchFamily="34" charset="0"/>
              <a:buChar char="•"/>
            </a:pPr>
            <a:endParaRPr lang="en-GB" b="0" baseline="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GB" b="1" dirty="0">
                <a:latin typeface="Arial" panose="020B0604020202020204" pitchFamily="34" charset="0"/>
                <a:cs typeface="Arial" panose="020B0604020202020204" pitchFamily="34" charset="0"/>
              </a:rPr>
              <a:t>DURATION:</a:t>
            </a:r>
            <a:r>
              <a:rPr lang="en-GB" b="0" baseline="0" dirty="0">
                <a:latin typeface="Arial" panose="020B0604020202020204" pitchFamily="34" charset="0"/>
                <a:cs typeface="Arial" panose="020B0604020202020204" pitchFamily="34" charset="0"/>
              </a:rPr>
              <a:t> 45 </a:t>
            </a:r>
            <a:r>
              <a:rPr lang="en-GB" b="0" baseline="0" dirty="0" err="1">
                <a:latin typeface="Arial" panose="020B0604020202020204" pitchFamily="34" charset="0"/>
                <a:cs typeface="Arial" panose="020B0604020202020204" pitchFamily="34" charset="0"/>
              </a:rPr>
              <a:t>mins</a:t>
            </a:r>
            <a:endParaRPr lang="en-GB" b="0" baseline="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en-GB" b="0" baseline="0" dirty="0">
              <a:latin typeface="Arial" panose="020B060402020202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latin typeface="Arial" panose="020B0604020202020204" pitchFamily="34" charset="0"/>
                <a:cs typeface="Arial" panose="020B0604020202020204" pitchFamily="34" charset="0"/>
              </a:rPr>
              <a:t>RESOURCES REQUIRED:</a:t>
            </a:r>
            <a:r>
              <a:rPr lang="en-GB" b="0" baseline="0" dirty="0">
                <a:latin typeface="Arial" panose="020B0604020202020204" pitchFamily="34" charset="0"/>
                <a:cs typeface="Arial" panose="020B0604020202020204" pitchFamily="34" charset="0"/>
              </a:rPr>
              <a:t> SWOT handout per person</a:t>
            </a:r>
            <a:br>
              <a:rPr lang="en-GB" b="0" baseline="0" dirty="0">
                <a:latin typeface="Arial" panose="020B0604020202020204" pitchFamily="34" charset="0"/>
                <a:cs typeface="Arial" panose="020B0604020202020204" pitchFamily="34" charset="0"/>
              </a:rPr>
            </a:br>
            <a:endParaRPr lang="en-GB"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1446252-C60A-4F11-A948-65B61C841B20}" type="slidenum">
              <a:rPr lang="en-GB" smtClean="0"/>
              <a:t>1</a:t>
            </a:fld>
            <a:endParaRPr lang="en-GB" dirty="0"/>
          </a:p>
        </p:txBody>
      </p:sp>
    </p:spTree>
    <p:extLst>
      <p:ext uri="{BB962C8B-B14F-4D97-AF65-F5344CB8AC3E}">
        <p14:creationId xmlns:p14="http://schemas.microsoft.com/office/powerpoint/2010/main" val="3756652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200" b="1" kern="120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a:solidFill>
                  <a:schemeClr val="tx1"/>
                </a:solidFill>
                <a:effectLst/>
                <a:latin typeface="+mn-lt"/>
                <a:ea typeface="+mn-ea"/>
                <a:cs typeface="+mn-cs"/>
              </a:rPr>
              <a:t>TOTAL SLIDE</a:t>
            </a:r>
            <a:r>
              <a:rPr lang="en-GB" sz="1200" b="1" kern="1200" baseline="0">
                <a:solidFill>
                  <a:schemeClr val="tx1"/>
                </a:solidFill>
                <a:effectLst/>
                <a:latin typeface="+mn-lt"/>
                <a:ea typeface="+mn-ea"/>
                <a:cs typeface="+mn-cs"/>
              </a:rPr>
              <a:t> </a:t>
            </a:r>
            <a:r>
              <a:rPr lang="en-GB" sz="1200" b="1" kern="1200">
                <a:solidFill>
                  <a:schemeClr val="tx1"/>
                </a:solidFill>
                <a:effectLst/>
                <a:latin typeface="+mn-lt"/>
                <a:ea typeface="+mn-ea"/>
                <a:cs typeface="+mn-cs"/>
              </a:rPr>
              <a:t>TIME:</a:t>
            </a:r>
            <a:r>
              <a:rPr lang="en-GB" b="1"/>
              <a:t> 4</a:t>
            </a:r>
            <a:r>
              <a:rPr lang="en-GB" sz="1200" b="0" kern="1200">
                <a:solidFill>
                  <a:schemeClr val="tx1"/>
                </a:solidFill>
                <a:effectLst/>
                <a:latin typeface="+mn-lt"/>
                <a:ea typeface="+mn-ea"/>
                <a:cs typeface="+mn-cs"/>
              </a:rPr>
              <a:t> minute</a:t>
            </a:r>
          </a:p>
          <a:p>
            <a:pPr marL="171450" indent="-171450">
              <a:buFont typeface="Arial" panose="020B0604020202020204" pitchFamily="34" charset="0"/>
              <a:buChar char="•"/>
            </a:pPr>
            <a:endParaRPr lang="en-GB" sz="1200" b="1" kern="120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a:solidFill>
                  <a:schemeClr val="tx1"/>
                </a:solidFill>
                <a:effectLst/>
                <a:latin typeface="+mn-lt"/>
                <a:ea typeface="+mn-ea"/>
                <a:cs typeface="+mn-cs"/>
              </a:rPr>
              <a:t>RESOURCES: </a:t>
            </a:r>
            <a:r>
              <a:rPr lang="en-GB" sz="1200" b="0" kern="1200">
                <a:solidFill>
                  <a:schemeClr val="tx1"/>
                </a:solidFill>
                <a:effectLst/>
                <a:latin typeface="+mn-lt"/>
                <a:ea typeface="+mn-ea"/>
                <a:cs typeface="+mn-cs"/>
              </a:rPr>
              <a:t>none</a:t>
            </a:r>
          </a:p>
          <a:p>
            <a:pPr marL="171450" indent="-171450">
              <a:buFont typeface="Arial" panose="020B0604020202020204" pitchFamily="34" charset="0"/>
              <a:buChar char="•"/>
            </a:pPr>
            <a:endParaRPr lang="en-GB" sz="1200" b="1" kern="120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a:solidFill>
                  <a:schemeClr val="tx1"/>
                </a:solidFill>
                <a:effectLst/>
                <a:latin typeface="+mn-lt"/>
                <a:ea typeface="+mn-ea"/>
                <a:cs typeface="+mn-cs"/>
              </a:rPr>
              <a:t>CONTENT AND/OR ACTIVITY(S):</a:t>
            </a:r>
            <a:endParaRPr lang="en-GB" sz="1200" kern="1200">
              <a:solidFill>
                <a:schemeClr val="tx1"/>
              </a:solidFill>
              <a:effectLst/>
              <a:latin typeface="+mn-lt"/>
              <a:ea typeface="+mn-ea"/>
              <a:cs typeface="+mn-cs"/>
            </a:endParaRPr>
          </a:p>
          <a:p>
            <a:pPr marL="628650" lvl="1" indent="-171450">
              <a:buFont typeface="Arial" panose="020B0604020202020204" pitchFamily="34" charset="0"/>
              <a:buChar char="•"/>
            </a:pPr>
            <a:r>
              <a:rPr lang="en-GB"/>
              <a:t> </a:t>
            </a:r>
            <a:r>
              <a:rPr lang="en-GB" b="0" baseline="0"/>
              <a:t>[</a:t>
            </a:r>
            <a:r>
              <a:rPr lang="en-GB" b="1" baseline="0"/>
              <a:t>4</a:t>
            </a:r>
            <a:r>
              <a:rPr lang="en-GB" b="0" baseline="0"/>
              <a:t>] Outline that our </a:t>
            </a:r>
            <a:r>
              <a:rPr lang="en-GB"/>
              <a:t>CCG Online there are a</a:t>
            </a:r>
            <a:r>
              <a:rPr lang="en-GB" b="0" baseline="0"/>
              <a:t> number of careers assessment options for students to try out to support exploring key interests, motivations for work and career paths that they might be suited to. These can be completed independently online or with an advisor for support.</a:t>
            </a:r>
            <a:r>
              <a:rPr lang="en-GB"/>
              <a:t> Outline the benefits of completing career assessments and how they can help. </a:t>
            </a:r>
            <a:endParaRPr lang="en-GB" b="0" baseline="0">
              <a:cs typeface="Calibri"/>
            </a:endParaRPr>
          </a:p>
        </p:txBody>
      </p:sp>
      <p:sp>
        <p:nvSpPr>
          <p:cNvPr id="4" name="Slide Number Placeholder 3"/>
          <p:cNvSpPr>
            <a:spLocks noGrp="1"/>
          </p:cNvSpPr>
          <p:nvPr>
            <p:ph type="sldNum" sz="quarter" idx="10"/>
          </p:nvPr>
        </p:nvSpPr>
        <p:spPr/>
        <p:txBody>
          <a:bodyPr/>
          <a:lstStyle/>
          <a:p>
            <a:fld id="{51446252-C60A-4F11-A948-65B61C841B20}" type="slidenum">
              <a:rPr lang="en-GB" smtClean="0"/>
              <a:t>12</a:t>
            </a:fld>
            <a:endParaRPr lang="en-GB"/>
          </a:p>
        </p:txBody>
      </p:sp>
    </p:spTree>
    <p:extLst>
      <p:ext uri="{BB962C8B-B14F-4D97-AF65-F5344CB8AC3E}">
        <p14:creationId xmlns:p14="http://schemas.microsoft.com/office/powerpoint/2010/main" val="1956271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1" kern="1200" dirty="0">
                <a:solidFill>
                  <a:schemeClr val="tx1"/>
                </a:solidFill>
                <a:effectLst/>
                <a:latin typeface="+mn-lt"/>
                <a:ea typeface="+mn-ea"/>
                <a:cs typeface="+mn-cs"/>
              </a:rPr>
              <a:t>TOTAL SLIDE</a:t>
            </a:r>
            <a:r>
              <a:rPr lang="en-GB" sz="1200" b="1" kern="1200" baseline="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TIME:</a:t>
            </a:r>
            <a:r>
              <a:rPr lang="en-GB" sz="1200" b="0" kern="1200" baseline="0" dirty="0">
                <a:solidFill>
                  <a:schemeClr val="tx1"/>
                </a:solidFill>
                <a:effectLst/>
                <a:latin typeface="+mn-lt"/>
                <a:ea typeface="+mn-ea"/>
                <a:cs typeface="+mn-cs"/>
              </a:rPr>
              <a:t> 2 minutes</a:t>
            </a: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RESOURCES:</a:t>
            </a:r>
            <a:r>
              <a:rPr lang="en-GB" sz="1200" b="0" kern="1200" baseline="0" dirty="0">
                <a:solidFill>
                  <a:schemeClr val="tx1"/>
                </a:solidFill>
                <a:effectLst/>
                <a:latin typeface="+mn-lt"/>
                <a:ea typeface="+mn-ea"/>
                <a:cs typeface="+mn-cs"/>
              </a:rPr>
              <a:t> n/a </a:t>
            </a:r>
            <a:endParaRPr lang="en-GB" sz="1200" b="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CONTENT AND/OR ACTIVITY(S):</a:t>
            </a:r>
            <a:endParaRPr lang="en-GB"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GB" b="0" baseline="0" dirty="0"/>
              <a:t> Outline the learning objectives for today; Self awareness, how self awareness can help with careers ideas, Tool for self awareness (SWOT) and resources to help identify and explore different careers </a:t>
            </a:r>
          </a:p>
        </p:txBody>
      </p:sp>
      <p:sp>
        <p:nvSpPr>
          <p:cNvPr id="4" name="Slide Number Placeholder 3"/>
          <p:cNvSpPr>
            <a:spLocks noGrp="1"/>
          </p:cNvSpPr>
          <p:nvPr>
            <p:ph type="sldNum" sz="quarter" idx="10"/>
          </p:nvPr>
        </p:nvSpPr>
        <p:spPr/>
        <p:txBody>
          <a:bodyPr/>
          <a:lstStyle/>
          <a:p>
            <a:fld id="{51446252-C60A-4F11-A948-65B61C841B20}" type="slidenum">
              <a:rPr lang="en-GB" smtClean="0"/>
              <a:t>13</a:t>
            </a:fld>
            <a:endParaRPr lang="en-GB" dirty="0"/>
          </a:p>
        </p:txBody>
      </p:sp>
    </p:spTree>
    <p:extLst>
      <p:ext uri="{BB962C8B-B14F-4D97-AF65-F5344CB8AC3E}">
        <p14:creationId xmlns:p14="http://schemas.microsoft.com/office/powerpoint/2010/main" val="1502650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tx1"/>
                </a:solidFill>
                <a:effectLst/>
                <a:latin typeface="+mn-lt"/>
                <a:ea typeface="+mn-ea"/>
                <a:cs typeface="+mn-cs"/>
              </a:rPr>
              <a:t>TOTAL SLIDE</a:t>
            </a:r>
            <a:r>
              <a:rPr lang="en-GB" sz="1200" b="1" kern="1200" baseline="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TIME: </a:t>
            </a:r>
            <a:r>
              <a:rPr lang="en-GB" sz="1200" b="0" kern="1200" dirty="0">
                <a:solidFill>
                  <a:schemeClr val="tx1"/>
                </a:solidFill>
                <a:effectLst/>
                <a:latin typeface="+mn-lt"/>
                <a:ea typeface="+mn-ea"/>
                <a:cs typeface="+mn-cs"/>
              </a:rPr>
              <a:t>2 minutes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RESOURCES: </a:t>
            </a:r>
            <a:r>
              <a:rPr lang="en-GB" sz="1200" b="0" kern="1200" dirty="0">
                <a:solidFill>
                  <a:schemeClr val="tx1"/>
                </a:solidFill>
                <a:effectLst/>
                <a:latin typeface="+mn-lt"/>
                <a:ea typeface="+mn-ea"/>
                <a:cs typeface="+mn-cs"/>
              </a:rPr>
              <a:t>none</a:t>
            </a: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CONTENT AND/OR ACTIVITY(S):</a:t>
            </a:r>
            <a:endParaRPr lang="en-GB"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GB" b="0" baseline="0" dirty="0"/>
              <a:t> [</a:t>
            </a:r>
            <a:r>
              <a:rPr lang="en-GB" b="1" baseline="0" dirty="0"/>
              <a:t>2</a:t>
            </a:r>
            <a:r>
              <a:rPr lang="en-GB" b="0" baseline="0" dirty="0"/>
              <a:t>] Answer any questions that students have</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446252-C60A-4F11-A948-65B61C841B20}" type="slidenum">
              <a:rPr lang="en-GB" smtClean="0"/>
              <a:t>14</a:t>
            </a:fld>
            <a:endParaRPr lang="en-GB" dirty="0"/>
          </a:p>
        </p:txBody>
      </p:sp>
    </p:spTree>
    <p:extLst>
      <p:ext uri="{BB962C8B-B14F-4D97-AF65-F5344CB8AC3E}">
        <p14:creationId xmlns:p14="http://schemas.microsoft.com/office/powerpoint/2010/main" val="572236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1" kern="1200" dirty="0">
                <a:solidFill>
                  <a:schemeClr val="tx1"/>
                </a:solidFill>
                <a:effectLst/>
                <a:latin typeface="+mn-lt"/>
                <a:ea typeface="+mn-ea"/>
                <a:cs typeface="+mn-cs"/>
              </a:rPr>
              <a:t>TOTAL SLIDE</a:t>
            </a:r>
            <a:r>
              <a:rPr lang="en-GB" sz="1200" b="1" kern="1200" baseline="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TIME:</a:t>
            </a:r>
            <a:r>
              <a:rPr lang="en-GB" sz="1200" b="0" kern="1200" baseline="0" dirty="0">
                <a:solidFill>
                  <a:schemeClr val="tx1"/>
                </a:solidFill>
                <a:effectLst/>
                <a:latin typeface="+mn-lt"/>
                <a:ea typeface="+mn-ea"/>
                <a:cs typeface="+mn-cs"/>
              </a:rPr>
              <a:t> 2 minutes </a:t>
            </a: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RESOURCES:</a:t>
            </a:r>
            <a:r>
              <a:rPr lang="en-GB" sz="1200" b="0" kern="1200" dirty="0">
                <a:solidFill>
                  <a:schemeClr val="tx1"/>
                </a:solidFill>
                <a:effectLst/>
                <a:latin typeface="+mn-lt"/>
                <a:ea typeface="+mn-ea"/>
                <a:cs typeface="+mn-cs"/>
              </a:rPr>
              <a:t> n/a</a:t>
            </a:r>
            <a:endParaRPr lang="en-GB" sz="1200" b="1" kern="1200" dirty="0">
              <a:solidFill>
                <a:schemeClr val="tx1"/>
              </a:solidFill>
              <a:effectLst/>
              <a:latin typeface="+mn-lt"/>
              <a:ea typeface="+mn-ea"/>
              <a:cs typeface="+mn-cs"/>
            </a:endParaRPr>
          </a:p>
          <a:p>
            <a:pPr marL="457200" lvl="1" indent="0">
              <a:buFont typeface="Arial" panose="020B0604020202020204" pitchFamily="34" charset="0"/>
              <a:buNone/>
            </a:pPr>
            <a:r>
              <a:rPr lang="en-GB" sz="1200" b="0" kern="1200" baseline="0" dirty="0">
                <a:solidFill>
                  <a:schemeClr val="tx1"/>
                </a:solidFill>
                <a:effectLst/>
                <a:latin typeface="+mn-lt"/>
                <a:ea typeface="+mn-ea"/>
                <a:cs typeface="+mn-cs"/>
              </a:rPr>
              <a:t> </a:t>
            </a:r>
          </a:p>
          <a:p>
            <a:pPr marL="628650" lvl="1" indent="-171450">
              <a:buFont typeface="Arial" panose="020B0604020202020204" pitchFamily="34" charset="0"/>
              <a:buChar char="•"/>
            </a:pPr>
            <a:endParaRPr lang="en-GB" sz="1200" b="0" kern="1200" baseline="0" dirty="0">
              <a:solidFill>
                <a:schemeClr val="tx1"/>
              </a:solidFill>
              <a:effectLst/>
              <a:latin typeface="+mn-lt"/>
              <a:ea typeface="+mn-ea"/>
              <a:cs typeface="+mn-cs"/>
            </a:endParaRPr>
          </a:p>
          <a:p>
            <a:pPr marL="457200" lvl="1" indent="0">
              <a:buFont typeface="Arial" panose="020B0604020202020204" pitchFamily="34" charset="0"/>
              <a:buNone/>
            </a:pPr>
            <a:r>
              <a:rPr lang="en-GB" sz="1200" b="0" kern="1200" baseline="0" dirty="0">
                <a:solidFill>
                  <a:schemeClr val="tx1"/>
                </a:solidFill>
                <a:effectLst/>
                <a:latin typeface="+mn-lt"/>
                <a:ea typeface="+mn-ea"/>
                <a:cs typeface="+mn-cs"/>
              </a:rPr>
              <a:t> </a:t>
            </a: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CONTENT AND/OR ACTIVITY(S):</a:t>
            </a:r>
          </a:p>
          <a:p>
            <a:pPr marL="171450" indent="-171450">
              <a:buFont typeface="Arial" panose="020B0604020202020204" pitchFamily="34" charset="0"/>
              <a:buChar char="•"/>
            </a:pPr>
            <a:endParaRPr lang="en-GB" sz="1200" b="1" kern="1200" dirty="0">
              <a:solidFill>
                <a:schemeClr val="tx1"/>
              </a:solidFill>
              <a:effectLst/>
              <a:latin typeface="+mn-lt"/>
              <a:ea typeface="+mn-ea"/>
              <a:cs typeface="+mn-cs"/>
            </a:endParaRPr>
          </a:p>
          <a:p>
            <a:pPr marL="0" indent="0">
              <a:buFont typeface="Arial" panose="020B0604020202020204" pitchFamily="34" charset="0"/>
              <a:buNone/>
            </a:pPr>
            <a:r>
              <a:rPr lang="en-GB" sz="1200" b="1" kern="1200" dirty="0">
                <a:solidFill>
                  <a:schemeClr val="tx1"/>
                </a:solidFill>
                <a:effectLst/>
                <a:latin typeface="+mn-lt"/>
                <a:ea typeface="+mn-ea"/>
                <a:cs typeface="+mn-cs"/>
              </a:rPr>
              <a:t>Introduce self and outline the objectives for the session;</a:t>
            </a:r>
            <a:endParaRPr lang="en-GB" sz="1200" kern="1200" dirty="0">
              <a:solidFill>
                <a:schemeClr val="tx1"/>
              </a:solidFill>
              <a:effectLst/>
              <a:latin typeface="+mn-lt"/>
              <a:ea typeface="+mn-ea"/>
              <a:cs typeface="+mn-cs"/>
            </a:endParaRPr>
          </a:p>
          <a:p>
            <a:pPr lvl="1">
              <a:spcBef>
                <a:spcPts val="1800"/>
              </a:spcBef>
              <a:spcAft>
                <a:spcPts val="1800"/>
              </a:spcAft>
              <a:buClr>
                <a:schemeClr val="accent2"/>
              </a:buClr>
            </a:pPr>
            <a:r>
              <a:rPr lang="en-GB" b="0" baseline="0" dirty="0"/>
              <a:t> </a:t>
            </a:r>
            <a:r>
              <a:rPr lang="en-GB" sz="1200" dirty="0"/>
              <a:t>Self-awareness</a:t>
            </a:r>
            <a:endParaRPr lang="en-US" sz="1200" dirty="0"/>
          </a:p>
          <a:p>
            <a:pPr lvl="1">
              <a:spcBef>
                <a:spcPts val="1800"/>
              </a:spcBef>
              <a:spcAft>
                <a:spcPts val="1800"/>
              </a:spcAft>
              <a:buClr>
                <a:schemeClr val="accent3"/>
              </a:buClr>
            </a:pPr>
            <a:r>
              <a:rPr lang="en-GB" sz="1200" dirty="0"/>
              <a:t>How self-awareness can help with career ideas</a:t>
            </a:r>
          </a:p>
          <a:p>
            <a:pPr lvl="1">
              <a:spcBef>
                <a:spcPts val="1800"/>
              </a:spcBef>
              <a:spcAft>
                <a:spcPts val="1800"/>
              </a:spcAft>
              <a:buClr>
                <a:schemeClr val="accent3"/>
              </a:buClr>
            </a:pPr>
            <a:r>
              <a:rPr lang="en-GB" sz="1200" dirty="0"/>
              <a:t>Tool for self awareness (SWOT analysis)</a:t>
            </a:r>
          </a:p>
          <a:p>
            <a:pPr lvl="1">
              <a:spcBef>
                <a:spcPts val="1800"/>
              </a:spcBef>
              <a:spcAft>
                <a:spcPts val="1800"/>
              </a:spcAft>
              <a:buClr>
                <a:schemeClr val="accent3"/>
              </a:buClr>
            </a:pPr>
            <a:r>
              <a:rPr lang="en-GB" sz="1200" dirty="0"/>
              <a:t>Resources to help identify and explore different careers </a:t>
            </a:r>
          </a:p>
          <a:p>
            <a:pPr marL="628650" lvl="1" indent="-171450">
              <a:buFont typeface="Arial" panose="020B0604020202020204" pitchFamily="34" charset="0"/>
              <a:buChar char="•"/>
            </a:pPr>
            <a:endParaRPr lang="en-GB" b="0" baseline="0" dirty="0"/>
          </a:p>
        </p:txBody>
      </p:sp>
      <p:sp>
        <p:nvSpPr>
          <p:cNvPr id="4" name="Slide Number Placeholder 3"/>
          <p:cNvSpPr>
            <a:spLocks noGrp="1"/>
          </p:cNvSpPr>
          <p:nvPr>
            <p:ph type="sldNum" sz="quarter" idx="10"/>
          </p:nvPr>
        </p:nvSpPr>
        <p:spPr/>
        <p:txBody>
          <a:bodyPr/>
          <a:lstStyle/>
          <a:p>
            <a:fld id="{51446252-C60A-4F11-A948-65B61C841B20}" type="slidenum">
              <a:rPr lang="en-GB" smtClean="0"/>
              <a:t>2</a:t>
            </a:fld>
            <a:endParaRPr lang="en-GB" dirty="0"/>
          </a:p>
        </p:txBody>
      </p:sp>
    </p:spTree>
    <p:extLst>
      <p:ext uri="{BB962C8B-B14F-4D97-AF65-F5344CB8AC3E}">
        <p14:creationId xmlns:p14="http://schemas.microsoft.com/office/powerpoint/2010/main" val="592984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1" kern="1200" dirty="0">
                <a:solidFill>
                  <a:schemeClr val="tx1"/>
                </a:solidFill>
                <a:effectLst/>
                <a:latin typeface="+mn-lt"/>
                <a:ea typeface="+mn-ea"/>
                <a:cs typeface="+mn-cs"/>
              </a:rPr>
              <a:t>TOTAL SLIDE</a:t>
            </a:r>
            <a:r>
              <a:rPr lang="en-GB" sz="1200" b="1" kern="1200" baseline="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TIME:</a:t>
            </a:r>
            <a:r>
              <a:rPr lang="en-GB" sz="1200" b="0" kern="1200" baseline="0" dirty="0">
                <a:solidFill>
                  <a:schemeClr val="tx1"/>
                </a:solidFill>
                <a:effectLst/>
                <a:latin typeface="+mn-lt"/>
                <a:ea typeface="+mn-ea"/>
                <a:cs typeface="+mn-cs"/>
              </a:rPr>
              <a:t> 2 minutes </a:t>
            </a: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RESOURCES:</a:t>
            </a:r>
            <a:r>
              <a:rPr lang="en-GB" sz="1200" b="0" kern="1200" dirty="0">
                <a:solidFill>
                  <a:schemeClr val="tx1"/>
                </a:solidFill>
                <a:effectLst/>
                <a:latin typeface="+mn-lt"/>
                <a:ea typeface="+mn-ea"/>
                <a:cs typeface="+mn-cs"/>
              </a:rPr>
              <a:t> n/a</a:t>
            </a:r>
            <a:endParaRPr lang="en-GB" sz="1200" b="1" kern="1200" dirty="0">
              <a:solidFill>
                <a:schemeClr val="tx1"/>
              </a:solidFill>
              <a:effectLst/>
              <a:latin typeface="+mn-lt"/>
              <a:ea typeface="+mn-ea"/>
              <a:cs typeface="+mn-cs"/>
            </a:endParaRPr>
          </a:p>
          <a:p>
            <a:pPr marL="457200" lvl="1" indent="0">
              <a:buFont typeface="Arial" panose="020B0604020202020204" pitchFamily="34" charset="0"/>
              <a:buNone/>
            </a:pPr>
            <a:r>
              <a:rPr lang="en-GB" sz="1200" b="0" kern="1200" baseline="0" dirty="0">
                <a:solidFill>
                  <a:schemeClr val="tx1"/>
                </a:solidFill>
                <a:effectLst/>
                <a:latin typeface="+mn-lt"/>
                <a:ea typeface="+mn-ea"/>
                <a:cs typeface="+mn-cs"/>
              </a:rPr>
              <a:t> </a:t>
            </a:r>
          </a:p>
          <a:p>
            <a:pPr marL="628650" lvl="1" indent="-171450">
              <a:buFont typeface="Arial" panose="020B0604020202020204" pitchFamily="34" charset="0"/>
              <a:buChar char="•"/>
            </a:pPr>
            <a:endParaRPr lang="en-GB" sz="1200" b="0" kern="1200" baseline="0" dirty="0">
              <a:solidFill>
                <a:schemeClr val="tx1"/>
              </a:solidFill>
              <a:effectLst/>
              <a:latin typeface="+mn-lt"/>
              <a:ea typeface="+mn-ea"/>
              <a:cs typeface="+mn-cs"/>
            </a:endParaRPr>
          </a:p>
          <a:p>
            <a:pPr marL="457200" lvl="1" indent="0">
              <a:buFont typeface="Arial" panose="020B0604020202020204" pitchFamily="34" charset="0"/>
              <a:buNone/>
            </a:pPr>
            <a:r>
              <a:rPr lang="en-GB" sz="1200" b="0" kern="1200" baseline="0" dirty="0">
                <a:solidFill>
                  <a:schemeClr val="tx1"/>
                </a:solidFill>
                <a:effectLst/>
                <a:latin typeface="+mn-lt"/>
                <a:ea typeface="+mn-ea"/>
                <a:cs typeface="+mn-cs"/>
              </a:rPr>
              <a:t> </a:t>
            </a: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CONTENT AND/OR ACTIVITIES:</a:t>
            </a:r>
            <a:endParaRPr lang="en-GB" sz="1200" dirty="0"/>
          </a:p>
          <a:p>
            <a:pPr marL="628650" lvl="1" indent="-171450">
              <a:buFont typeface="Arial" panose="020B0604020202020204" pitchFamily="34" charset="0"/>
              <a:buChar char="•"/>
            </a:pPr>
            <a:r>
              <a:rPr lang="en-GB" b="0" baseline="0" dirty="0"/>
              <a:t>Explain that there are 699 </a:t>
            </a:r>
          </a:p>
        </p:txBody>
      </p:sp>
      <p:sp>
        <p:nvSpPr>
          <p:cNvPr id="4" name="Slide Number Placeholder 3"/>
          <p:cNvSpPr>
            <a:spLocks noGrp="1"/>
          </p:cNvSpPr>
          <p:nvPr>
            <p:ph type="sldNum" sz="quarter" idx="10"/>
          </p:nvPr>
        </p:nvSpPr>
        <p:spPr/>
        <p:txBody>
          <a:bodyPr/>
          <a:lstStyle/>
          <a:p>
            <a:fld id="{51446252-C60A-4F11-A948-65B61C841B20}" type="slidenum">
              <a:rPr lang="en-GB" smtClean="0"/>
              <a:t>3</a:t>
            </a:fld>
            <a:endParaRPr lang="en-GB" dirty="0"/>
          </a:p>
        </p:txBody>
      </p:sp>
    </p:spTree>
    <p:extLst>
      <p:ext uri="{BB962C8B-B14F-4D97-AF65-F5344CB8AC3E}">
        <p14:creationId xmlns:p14="http://schemas.microsoft.com/office/powerpoint/2010/main" val="281677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1" kern="1200" dirty="0">
                <a:solidFill>
                  <a:schemeClr val="tx1"/>
                </a:solidFill>
                <a:effectLst/>
                <a:latin typeface="+mn-lt"/>
                <a:ea typeface="+mn-ea"/>
                <a:cs typeface="+mn-cs"/>
              </a:rPr>
              <a:t>TOTAL SLIDE</a:t>
            </a:r>
            <a:r>
              <a:rPr lang="en-GB" sz="1200" b="1" kern="1200" baseline="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TIME:</a:t>
            </a:r>
            <a:r>
              <a:rPr lang="en-GB" sz="1200" b="0" kern="1200" baseline="0" dirty="0">
                <a:solidFill>
                  <a:schemeClr val="tx1"/>
                </a:solidFill>
                <a:effectLst/>
                <a:latin typeface="+mn-lt"/>
                <a:ea typeface="+mn-ea"/>
                <a:cs typeface="+mn-cs"/>
              </a:rPr>
              <a:t> 2 minutes </a:t>
            </a: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RESOURCES:</a:t>
            </a:r>
            <a:r>
              <a:rPr lang="en-GB" sz="1200" b="0" kern="1200" dirty="0">
                <a:solidFill>
                  <a:schemeClr val="tx1"/>
                </a:solidFill>
                <a:effectLst/>
                <a:latin typeface="+mn-lt"/>
                <a:ea typeface="+mn-ea"/>
                <a:cs typeface="+mn-cs"/>
              </a:rPr>
              <a:t> n/a</a:t>
            </a: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CONTENT AND/OR ACTIVITY(S):</a:t>
            </a:r>
            <a:endParaRPr lang="en-GB"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GB" b="0" baseline="0" dirty="0"/>
              <a:t>Facilitate discussion around self awareness explaining this is found in observing feelings, values, strengths, reactions, habits, behaviours, thoughts.</a:t>
            </a:r>
          </a:p>
        </p:txBody>
      </p:sp>
      <p:sp>
        <p:nvSpPr>
          <p:cNvPr id="4" name="Slide Number Placeholder 3"/>
          <p:cNvSpPr>
            <a:spLocks noGrp="1"/>
          </p:cNvSpPr>
          <p:nvPr>
            <p:ph type="sldNum" sz="quarter" idx="10"/>
          </p:nvPr>
        </p:nvSpPr>
        <p:spPr/>
        <p:txBody>
          <a:bodyPr/>
          <a:lstStyle/>
          <a:p>
            <a:fld id="{51446252-C60A-4F11-A948-65B61C841B20}" type="slidenum">
              <a:rPr lang="en-GB" smtClean="0"/>
              <a:t>4</a:t>
            </a:fld>
            <a:endParaRPr lang="en-GB" dirty="0"/>
          </a:p>
        </p:txBody>
      </p:sp>
    </p:spTree>
    <p:extLst>
      <p:ext uri="{BB962C8B-B14F-4D97-AF65-F5344CB8AC3E}">
        <p14:creationId xmlns:p14="http://schemas.microsoft.com/office/powerpoint/2010/main" val="3576696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1" kern="1200" dirty="0">
                <a:solidFill>
                  <a:schemeClr val="tx1"/>
                </a:solidFill>
                <a:effectLst/>
                <a:latin typeface="+mn-lt"/>
                <a:ea typeface="+mn-ea"/>
                <a:cs typeface="+mn-cs"/>
              </a:rPr>
              <a:t>TOTAL SLIDE</a:t>
            </a:r>
            <a:r>
              <a:rPr lang="en-GB" sz="1200" b="1" kern="1200" baseline="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TIME:</a:t>
            </a:r>
            <a:r>
              <a:rPr lang="en-GB" sz="1200" b="0" kern="1200" baseline="0" dirty="0">
                <a:solidFill>
                  <a:schemeClr val="tx1"/>
                </a:solidFill>
                <a:effectLst/>
                <a:latin typeface="+mn-lt"/>
                <a:ea typeface="+mn-ea"/>
                <a:cs typeface="+mn-cs"/>
              </a:rPr>
              <a:t> 10 Minutes </a:t>
            </a: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RESOURCES:</a:t>
            </a:r>
            <a:r>
              <a:rPr lang="en-GB" sz="1200" b="0" kern="1200" dirty="0">
                <a:solidFill>
                  <a:schemeClr val="tx1"/>
                </a:solidFill>
                <a:effectLst/>
                <a:latin typeface="+mn-lt"/>
                <a:ea typeface="+mn-ea"/>
                <a:cs typeface="+mn-cs"/>
              </a:rPr>
              <a:t> Handout</a:t>
            </a:r>
            <a:r>
              <a:rPr lang="en-GB" sz="1200" b="0" kern="1200" baseline="0" dirty="0">
                <a:solidFill>
                  <a:schemeClr val="tx1"/>
                </a:solidFill>
                <a:effectLst/>
                <a:latin typeface="+mn-lt"/>
                <a:ea typeface="+mn-ea"/>
                <a:cs typeface="+mn-cs"/>
              </a:rPr>
              <a:t> personal SWOT analysis</a:t>
            </a:r>
            <a:endParaRPr lang="en-GB" sz="1200" b="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CONTENT AND/OR ACTIVITY(S):</a:t>
            </a:r>
            <a:r>
              <a:rPr lang="en-GB" b="0" baseline="0" dirty="0"/>
              <a:t> Complete the Personal SWOT analysis by reviewing and identifying; </a:t>
            </a:r>
            <a:endParaRPr lang="en-US" sz="2400" dirty="0"/>
          </a:p>
          <a:p>
            <a:pPr marL="0" indent="0">
              <a:spcBef>
                <a:spcPts val="0"/>
              </a:spcBef>
              <a:buClr>
                <a:srgbClr val="274476"/>
              </a:buClr>
              <a:buNone/>
            </a:pPr>
            <a:endParaRPr lang="en-US" sz="2400" dirty="0"/>
          </a:p>
          <a:p>
            <a:pPr>
              <a:spcBef>
                <a:spcPts val="0"/>
              </a:spcBef>
              <a:buClr>
                <a:srgbClr val="274476"/>
              </a:buClr>
            </a:pPr>
            <a:r>
              <a:rPr lang="en-US" sz="2400" dirty="0"/>
              <a:t> </a:t>
            </a:r>
            <a:r>
              <a:rPr lang="en-GB" sz="2400" dirty="0"/>
              <a:t>Your best qualities/strengths</a:t>
            </a:r>
          </a:p>
          <a:p>
            <a:pPr marL="0" indent="0">
              <a:spcBef>
                <a:spcPts val="0"/>
              </a:spcBef>
              <a:buClr>
                <a:srgbClr val="274476"/>
              </a:buClr>
              <a:buNone/>
            </a:pPr>
            <a:endParaRPr lang="en-GB" sz="2400" dirty="0"/>
          </a:p>
          <a:p>
            <a:pPr>
              <a:spcBef>
                <a:spcPts val="0"/>
              </a:spcBef>
              <a:buClr>
                <a:srgbClr val="274476"/>
              </a:buClr>
            </a:pPr>
            <a:r>
              <a:rPr lang="en-GB" sz="2400" dirty="0"/>
              <a:t>Areas for development</a:t>
            </a:r>
          </a:p>
          <a:p>
            <a:pPr marL="0" indent="0">
              <a:spcBef>
                <a:spcPts val="0"/>
              </a:spcBef>
              <a:buClr>
                <a:srgbClr val="274476"/>
              </a:buClr>
              <a:buNone/>
            </a:pPr>
            <a:endParaRPr lang="en-GB" sz="2400" dirty="0"/>
          </a:p>
          <a:p>
            <a:pPr>
              <a:spcBef>
                <a:spcPts val="0"/>
              </a:spcBef>
              <a:buClr>
                <a:srgbClr val="274476"/>
              </a:buClr>
            </a:pPr>
            <a:r>
              <a:rPr lang="en-GB" sz="2400" dirty="0"/>
              <a:t>Opportunities of interest</a:t>
            </a:r>
          </a:p>
          <a:p>
            <a:pPr marL="0" indent="0">
              <a:spcBef>
                <a:spcPts val="0"/>
              </a:spcBef>
              <a:buClr>
                <a:srgbClr val="274476"/>
              </a:buClr>
              <a:buNone/>
            </a:pPr>
            <a:endParaRPr lang="en-GB" sz="2400" dirty="0"/>
          </a:p>
          <a:p>
            <a:pPr>
              <a:spcBef>
                <a:spcPts val="0"/>
              </a:spcBef>
              <a:buClr>
                <a:srgbClr val="274476"/>
              </a:buClr>
            </a:pPr>
            <a:r>
              <a:rPr lang="en-GB" sz="2400" dirty="0"/>
              <a:t>Opportunities to avoid</a:t>
            </a:r>
            <a:endParaRPr lang="en-US" sz="2400" dirty="0"/>
          </a:p>
          <a:p>
            <a:pPr marL="628650" lvl="1" indent="-171450">
              <a:buFont typeface="Arial" panose="020B0604020202020204" pitchFamily="34" charset="0"/>
              <a:buChar char="•"/>
            </a:pPr>
            <a:endParaRPr lang="en-GB" b="0" baseline="0" dirty="0"/>
          </a:p>
        </p:txBody>
      </p:sp>
      <p:sp>
        <p:nvSpPr>
          <p:cNvPr id="4" name="Slide Number Placeholder 3"/>
          <p:cNvSpPr>
            <a:spLocks noGrp="1"/>
          </p:cNvSpPr>
          <p:nvPr>
            <p:ph type="sldNum" sz="quarter" idx="10"/>
          </p:nvPr>
        </p:nvSpPr>
        <p:spPr/>
        <p:txBody>
          <a:bodyPr/>
          <a:lstStyle/>
          <a:p>
            <a:fld id="{51446252-C60A-4F11-A948-65B61C841B20}" type="slidenum">
              <a:rPr lang="en-GB" smtClean="0"/>
              <a:t>5</a:t>
            </a:fld>
            <a:endParaRPr lang="en-GB" dirty="0"/>
          </a:p>
        </p:txBody>
      </p:sp>
    </p:spTree>
    <p:extLst>
      <p:ext uri="{BB962C8B-B14F-4D97-AF65-F5344CB8AC3E}">
        <p14:creationId xmlns:p14="http://schemas.microsoft.com/office/powerpoint/2010/main" val="2497116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1" kern="1200" dirty="0">
                <a:solidFill>
                  <a:schemeClr val="tx1"/>
                </a:solidFill>
                <a:effectLst/>
                <a:latin typeface="+mn-lt"/>
                <a:ea typeface="+mn-ea"/>
                <a:cs typeface="+mn-cs"/>
              </a:rPr>
              <a:t>TOTAL SLIDE</a:t>
            </a:r>
            <a:r>
              <a:rPr lang="en-GB" sz="1200" b="1" kern="1200" baseline="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TIME:</a:t>
            </a:r>
            <a:r>
              <a:rPr lang="en-GB" sz="1200" b="0" kern="1200" baseline="0" dirty="0">
                <a:solidFill>
                  <a:schemeClr val="tx1"/>
                </a:solidFill>
                <a:effectLst/>
                <a:latin typeface="+mn-lt"/>
                <a:ea typeface="+mn-ea"/>
                <a:cs typeface="+mn-cs"/>
              </a:rPr>
              <a:t> 5 Minutes </a:t>
            </a: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RESOURCES:</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n/a</a:t>
            </a:r>
            <a:r>
              <a:rPr lang="en-GB" sz="1200" b="1" kern="1200" baseline="0" dirty="0">
                <a:solidFill>
                  <a:schemeClr val="tx1"/>
                </a:solidFill>
                <a:effectLst/>
                <a:latin typeface="+mn-lt"/>
                <a:ea typeface="+mn-ea"/>
                <a:cs typeface="+mn-cs"/>
              </a:rPr>
              <a:t> </a:t>
            </a: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CONTENT AND/OR ACTIVITY(S):</a:t>
            </a:r>
            <a:endParaRPr lang="en-GB"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GB" b="0" baseline="0" dirty="0"/>
              <a:t> Ask the group what do we need to know when considering career options;</a:t>
            </a:r>
          </a:p>
          <a:p>
            <a:pPr marL="0" lvl="0" indent="0">
              <a:spcBef>
                <a:spcPts val="0"/>
              </a:spcBef>
              <a:buClr>
                <a:srgbClr val="274476"/>
              </a:buClr>
              <a:buNone/>
            </a:pPr>
            <a:endParaRPr lang="en-GB" sz="2400" b="1" dirty="0">
              <a:solidFill>
                <a:srgbClr val="1D1D1B"/>
              </a:solidFill>
            </a:endParaRPr>
          </a:p>
          <a:p>
            <a:pPr>
              <a:spcBef>
                <a:spcPts val="0"/>
              </a:spcBef>
              <a:buClr>
                <a:srgbClr val="274476"/>
              </a:buClr>
            </a:pPr>
            <a:r>
              <a:rPr lang="en-GB" sz="2400" dirty="0">
                <a:solidFill>
                  <a:srgbClr val="1D1D1B"/>
                </a:solidFill>
              </a:rPr>
              <a:t>What does the job involve</a:t>
            </a:r>
          </a:p>
          <a:p>
            <a:pPr>
              <a:spcBef>
                <a:spcPts val="0"/>
              </a:spcBef>
              <a:buClr>
                <a:srgbClr val="274476"/>
              </a:buClr>
            </a:pPr>
            <a:r>
              <a:rPr lang="en-GB" sz="2400" dirty="0">
                <a:solidFill>
                  <a:srgbClr val="1D1D1B"/>
                </a:solidFill>
              </a:rPr>
              <a:t>How do you become a…</a:t>
            </a:r>
          </a:p>
          <a:p>
            <a:pPr>
              <a:spcBef>
                <a:spcPts val="0"/>
              </a:spcBef>
              <a:buClr>
                <a:srgbClr val="274476"/>
              </a:buClr>
            </a:pPr>
            <a:r>
              <a:rPr lang="en-GB" sz="2400" dirty="0">
                <a:solidFill>
                  <a:srgbClr val="1D1D1B"/>
                </a:solidFill>
              </a:rPr>
              <a:t>What qualifications would you need</a:t>
            </a:r>
          </a:p>
          <a:p>
            <a:pPr>
              <a:spcBef>
                <a:spcPts val="0"/>
              </a:spcBef>
              <a:buClr>
                <a:srgbClr val="274476"/>
              </a:buClr>
            </a:pPr>
            <a:r>
              <a:rPr lang="en-GB" sz="2400" dirty="0">
                <a:solidFill>
                  <a:srgbClr val="1D1D1B"/>
                </a:solidFill>
              </a:rPr>
              <a:t>What skills would you need</a:t>
            </a:r>
          </a:p>
          <a:p>
            <a:pPr>
              <a:spcBef>
                <a:spcPts val="0"/>
              </a:spcBef>
              <a:buClr>
                <a:srgbClr val="274476"/>
              </a:buClr>
            </a:pPr>
            <a:r>
              <a:rPr lang="en-GB" sz="2400" dirty="0">
                <a:solidFill>
                  <a:srgbClr val="1D1D1B"/>
                </a:solidFill>
              </a:rPr>
              <a:t>What would the environment be like</a:t>
            </a:r>
          </a:p>
          <a:p>
            <a:pPr>
              <a:spcBef>
                <a:spcPts val="0"/>
              </a:spcBef>
              <a:buClr>
                <a:srgbClr val="274476"/>
              </a:buClr>
            </a:pPr>
            <a:r>
              <a:rPr lang="en-GB" sz="2400" dirty="0">
                <a:solidFill>
                  <a:srgbClr val="1D1D1B"/>
                </a:solidFill>
              </a:rPr>
              <a:t>Any restrictions (e.g. health/visa)</a:t>
            </a:r>
          </a:p>
          <a:p>
            <a:pPr>
              <a:spcBef>
                <a:spcPts val="0"/>
              </a:spcBef>
              <a:buClr>
                <a:srgbClr val="274476"/>
              </a:buClr>
            </a:pPr>
            <a:r>
              <a:rPr lang="en-GB" sz="2400" dirty="0">
                <a:solidFill>
                  <a:srgbClr val="1D1D1B"/>
                </a:solidFill>
              </a:rPr>
              <a:t>What are the progression options</a:t>
            </a:r>
          </a:p>
          <a:p>
            <a:pPr>
              <a:spcBef>
                <a:spcPts val="0"/>
              </a:spcBef>
              <a:buClr>
                <a:srgbClr val="274476"/>
              </a:buClr>
            </a:pPr>
            <a:r>
              <a:rPr lang="en-GB" sz="2400" dirty="0">
                <a:solidFill>
                  <a:srgbClr val="1D1D1B"/>
                </a:solidFill>
              </a:rPr>
              <a:t>How much can I earn</a:t>
            </a:r>
          </a:p>
          <a:p>
            <a:pPr marL="628650" lvl="1" indent="-171450">
              <a:buFont typeface="Arial" panose="020B0604020202020204" pitchFamily="34" charset="0"/>
              <a:buChar cha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446252-C60A-4F11-A948-65B61C841B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129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sz="1200" b="1" kern="120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a:solidFill>
                  <a:schemeClr val="tx1"/>
                </a:solidFill>
                <a:effectLst/>
                <a:latin typeface="+mn-lt"/>
                <a:ea typeface="+mn-ea"/>
                <a:cs typeface="+mn-cs"/>
              </a:rPr>
              <a:t>TOTAL SLIDE</a:t>
            </a:r>
            <a:r>
              <a:rPr lang="en-GB" sz="1200" b="1" kern="1200" baseline="0">
                <a:solidFill>
                  <a:schemeClr val="tx1"/>
                </a:solidFill>
                <a:effectLst/>
                <a:latin typeface="+mn-lt"/>
                <a:ea typeface="+mn-ea"/>
                <a:cs typeface="+mn-cs"/>
              </a:rPr>
              <a:t> </a:t>
            </a:r>
            <a:r>
              <a:rPr lang="en-GB" sz="1200" b="1" kern="1200">
                <a:solidFill>
                  <a:schemeClr val="tx1"/>
                </a:solidFill>
                <a:effectLst/>
                <a:latin typeface="+mn-lt"/>
                <a:ea typeface="+mn-ea"/>
                <a:cs typeface="+mn-cs"/>
              </a:rPr>
              <a:t>TIME:</a:t>
            </a:r>
            <a:r>
              <a:rPr lang="en-GB" b="1"/>
              <a:t> 5</a:t>
            </a:r>
            <a:r>
              <a:rPr lang="en-GB" sz="1200" b="0" kern="1200">
                <a:solidFill>
                  <a:schemeClr val="tx1"/>
                </a:solidFill>
                <a:effectLst/>
                <a:latin typeface="+mn-lt"/>
                <a:ea typeface="+mn-ea"/>
                <a:cs typeface="+mn-cs"/>
              </a:rPr>
              <a:t> minutes</a:t>
            </a:r>
          </a:p>
          <a:p>
            <a:pPr marL="171450" indent="-171450">
              <a:buFont typeface="Arial" panose="020B0604020202020204" pitchFamily="34" charset="0"/>
              <a:buChar char="•"/>
            </a:pPr>
            <a:endParaRPr lang="en-GB" sz="1200" b="1" kern="120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a:solidFill>
                  <a:schemeClr val="tx1"/>
                </a:solidFill>
                <a:effectLst/>
                <a:latin typeface="+mn-lt"/>
                <a:ea typeface="+mn-ea"/>
                <a:cs typeface="+mn-cs"/>
              </a:rPr>
              <a:t>RESOURCES:</a:t>
            </a:r>
            <a:r>
              <a:rPr lang="en-GB" sz="1200" b="1" kern="1200" baseline="0">
                <a:solidFill>
                  <a:schemeClr val="tx1"/>
                </a:solidFill>
                <a:effectLst/>
                <a:latin typeface="+mn-lt"/>
                <a:ea typeface="+mn-ea"/>
                <a:cs typeface="+mn-cs"/>
              </a:rPr>
              <a:t> </a:t>
            </a:r>
            <a:r>
              <a:rPr lang="en-GB" sz="1200" b="0" kern="1200" baseline="0">
                <a:solidFill>
                  <a:schemeClr val="tx1"/>
                </a:solidFill>
                <a:effectLst/>
                <a:latin typeface="+mn-lt"/>
                <a:ea typeface="+mn-ea"/>
                <a:cs typeface="+mn-cs"/>
              </a:rPr>
              <a:t>none</a:t>
            </a:r>
          </a:p>
          <a:p>
            <a:pPr marL="171450" indent="-171450">
              <a:buFont typeface="Arial" panose="020B0604020202020204" pitchFamily="34" charset="0"/>
              <a:buChar char="•"/>
            </a:pPr>
            <a:endParaRPr lang="en-GB" sz="1200" b="1" kern="120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a:solidFill>
                  <a:schemeClr val="tx1"/>
                </a:solidFill>
                <a:effectLst/>
                <a:latin typeface="+mn-lt"/>
                <a:ea typeface="+mn-ea"/>
                <a:cs typeface="+mn-cs"/>
              </a:rPr>
              <a:t>CONTENT AND/OR ACTIVITY(S):</a:t>
            </a:r>
            <a:endParaRPr lang="en-GB" sz="1200" kern="1200">
              <a:solidFill>
                <a:schemeClr val="tx1"/>
              </a:solidFill>
              <a:effectLst/>
              <a:latin typeface="+mn-lt"/>
              <a:ea typeface="+mn-ea"/>
              <a:cs typeface="+mn-cs"/>
            </a:endParaRPr>
          </a:p>
          <a:p>
            <a:pPr marL="628650" lvl="1" indent="-171450">
              <a:buFont typeface="Arial" panose="020B0604020202020204" pitchFamily="34" charset="0"/>
              <a:buChar char="•"/>
            </a:pPr>
            <a:r>
              <a:rPr lang="en-GB"/>
              <a:t> [5]</a:t>
            </a:r>
            <a:r>
              <a:rPr lang="en-GB" b="0" baseline="0"/>
              <a:t> Outline the nature of careers and progression resources held on CCG Online</a:t>
            </a:r>
            <a:r>
              <a:rPr lang="en-GB"/>
              <a:t>. Demonstrate the job vacancy board, virtual events and webinar recordings in particular</a:t>
            </a:r>
            <a:endParaRPr lang="en-GB" b="0" baseline="0">
              <a:cs typeface="Calibri"/>
            </a:endParaRPr>
          </a:p>
        </p:txBody>
      </p:sp>
      <p:sp>
        <p:nvSpPr>
          <p:cNvPr id="4" name="Slide Number Placeholder 3"/>
          <p:cNvSpPr>
            <a:spLocks noGrp="1"/>
          </p:cNvSpPr>
          <p:nvPr>
            <p:ph type="sldNum" sz="quarter" idx="10"/>
          </p:nvPr>
        </p:nvSpPr>
        <p:spPr/>
        <p:txBody>
          <a:bodyPr/>
          <a:lstStyle/>
          <a:p>
            <a:fld id="{51446252-C60A-4F11-A948-65B61C841B20}" type="slidenum">
              <a:rPr lang="en-GB" smtClean="0"/>
              <a:t>9</a:t>
            </a:fld>
            <a:endParaRPr lang="en-GB"/>
          </a:p>
        </p:txBody>
      </p:sp>
    </p:spTree>
    <p:extLst>
      <p:ext uri="{BB962C8B-B14F-4D97-AF65-F5344CB8AC3E}">
        <p14:creationId xmlns:p14="http://schemas.microsoft.com/office/powerpoint/2010/main" val="556810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TOTAL SLIDE</a:t>
            </a:r>
            <a:r>
              <a:rPr lang="en-GB" sz="1200" b="1" kern="1200" baseline="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TIME: </a:t>
            </a:r>
            <a:r>
              <a:rPr lang="en-GB" sz="1200" b="0" kern="1200" dirty="0">
                <a:solidFill>
                  <a:schemeClr val="tx1"/>
                </a:solidFill>
                <a:effectLst/>
                <a:latin typeface="+mn-lt"/>
                <a:ea typeface="+mn-ea"/>
                <a:cs typeface="+mn-cs"/>
              </a:rPr>
              <a:t>4 minutes</a:t>
            </a:r>
          </a:p>
          <a:p>
            <a:pPr marL="171450" indent="-171450">
              <a:buFont typeface="Arial" panose="020B0604020202020204" pitchFamily="34" charset="0"/>
              <a:buChar char="•"/>
            </a:pP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RESOURCES: </a:t>
            </a:r>
            <a:r>
              <a:rPr lang="en-GB" sz="1200" b="0" kern="1200" dirty="0">
                <a:solidFill>
                  <a:schemeClr val="tx1"/>
                </a:solidFill>
                <a:effectLst/>
                <a:latin typeface="+mn-lt"/>
                <a:ea typeface="+mn-ea"/>
                <a:cs typeface="+mn-cs"/>
              </a:rPr>
              <a:t>play</a:t>
            </a:r>
            <a:r>
              <a:rPr lang="en-GB" sz="1200" b="0" kern="1200" baseline="0" dirty="0">
                <a:solidFill>
                  <a:schemeClr val="tx1"/>
                </a:solidFill>
                <a:effectLst/>
                <a:latin typeface="+mn-lt"/>
                <a:ea typeface="+mn-ea"/>
                <a:cs typeface="+mn-cs"/>
              </a:rPr>
              <a:t> video</a:t>
            </a:r>
            <a:endParaRPr lang="en-GB" sz="1200" b="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CONTENT AND/OR ACTIVITY(S):</a:t>
            </a:r>
            <a:endParaRPr lang="en-GB"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GB" b="0" baseline="0" dirty="0"/>
              <a:t> [</a:t>
            </a:r>
            <a:r>
              <a:rPr lang="en-GB" b="1" baseline="0" dirty="0"/>
              <a:t>4</a:t>
            </a:r>
            <a:r>
              <a:rPr lang="en-GB" b="0" baseline="0" dirty="0"/>
              <a:t>] Play career coach promotional video</a:t>
            </a:r>
          </a:p>
        </p:txBody>
      </p:sp>
      <p:sp>
        <p:nvSpPr>
          <p:cNvPr id="4" name="Slide Number Placeholder 3"/>
          <p:cNvSpPr>
            <a:spLocks noGrp="1"/>
          </p:cNvSpPr>
          <p:nvPr>
            <p:ph type="sldNum" sz="quarter" idx="10"/>
          </p:nvPr>
        </p:nvSpPr>
        <p:spPr/>
        <p:txBody>
          <a:bodyPr/>
          <a:lstStyle/>
          <a:p>
            <a:fld id="{51446252-C60A-4F11-A948-65B61C841B20}" type="slidenum">
              <a:rPr lang="en-GB" smtClean="0"/>
              <a:t>10</a:t>
            </a:fld>
            <a:endParaRPr lang="en-GB" dirty="0"/>
          </a:p>
        </p:txBody>
      </p:sp>
    </p:spTree>
    <p:extLst>
      <p:ext uri="{BB962C8B-B14F-4D97-AF65-F5344CB8AC3E}">
        <p14:creationId xmlns:p14="http://schemas.microsoft.com/office/powerpoint/2010/main" val="1772573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TOTAL SLIDE</a:t>
            </a:r>
            <a:r>
              <a:rPr lang="en-GB" sz="1200" b="1" kern="1200" baseline="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TIME: </a:t>
            </a:r>
            <a:r>
              <a:rPr lang="en-GB" sz="1200" b="0" kern="1200" dirty="0">
                <a:solidFill>
                  <a:schemeClr val="tx1"/>
                </a:solidFill>
                <a:effectLst/>
                <a:latin typeface="+mn-lt"/>
                <a:ea typeface="+mn-ea"/>
                <a:cs typeface="+mn-cs"/>
              </a:rPr>
              <a:t>5 minutes</a:t>
            </a:r>
          </a:p>
          <a:p>
            <a:pPr marL="171450" indent="-171450">
              <a:buFont typeface="Arial" panose="020B0604020202020204" pitchFamily="34" charset="0"/>
              <a:buChar char="•"/>
            </a:pP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RESOURCES: </a:t>
            </a:r>
            <a:r>
              <a:rPr lang="en-GB" sz="1200" b="0" kern="1200" dirty="0">
                <a:solidFill>
                  <a:schemeClr val="tx1"/>
                </a:solidFill>
                <a:effectLst/>
                <a:latin typeface="+mn-lt"/>
                <a:ea typeface="+mn-ea"/>
                <a:cs typeface="+mn-cs"/>
              </a:rPr>
              <a:t>none</a:t>
            </a:r>
          </a:p>
          <a:p>
            <a:pPr marL="171450" indent="-171450">
              <a:buFont typeface="Arial" panose="020B0604020202020204" pitchFamily="34" charset="0"/>
              <a:buChar char="•"/>
            </a:pP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CONTENT AND/OR ACTIVITY(S):</a:t>
            </a:r>
            <a:endParaRPr lang="en-GB"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GB" b="0" baseline="0" dirty="0"/>
              <a:t> Demonstrate career coach and its uses for the group. Target to curriculum area. Highlight the range of assessments on offer which can support them exploring and identifying career options </a:t>
            </a:r>
          </a:p>
        </p:txBody>
      </p:sp>
      <p:sp>
        <p:nvSpPr>
          <p:cNvPr id="4" name="Slide Number Placeholder 3"/>
          <p:cNvSpPr>
            <a:spLocks noGrp="1"/>
          </p:cNvSpPr>
          <p:nvPr>
            <p:ph type="sldNum" sz="quarter" idx="10"/>
          </p:nvPr>
        </p:nvSpPr>
        <p:spPr/>
        <p:txBody>
          <a:bodyPr/>
          <a:lstStyle/>
          <a:p>
            <a:fld id="{51446252-C60A-4F11-A948-65B61C841B20}" type="slidenum">
              <a:rPr lang="en-GB" smtClean="0"/>
              <a:t>11</a:t>
            </a:fld>
            <a:endParaRPr lang="en-GB" dirty="0"/>
          </a:p>
        </p:txBody>
      </p:sp>
    </p:spTree>
    <p:extLst>
      <p:ext uri="{BB962C8B-B14F-4D97-AF65-F5344CB8AC3E}">
        <p14:creationId xmlns:p14="http://schemas.microsoft.com/office/powerpoint/2010/main" val="3590266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4DE2D4-C37A-412F-9CCC-33D44C8B944D}" type="datetimeFigureOut">
              <a:rPr lang="en-GB" smtClean="0"/>
              <a:t>20/02/2025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245098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4DE2D4-C37A-412F-9CCC-33D44C8B944D}" type="datetimeFigureOut">
              <a:rPr lang="en-GB" smtClean="0"/>
              <a:t>20/02/2025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3477992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4DE2D4-C37A-412F-9CCC-33D44C8B944D}" type="datetimeFigureOut">
              <a:rPr lang="en-GB" smtClean="0"/>
              <a:t>20/02/2025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66968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4DE2D4-C37A-412F-9CCC-33D44C8B944D}" type="datetimeFigureOut">
              <a:rPr lang="en-GB" smtClean="0"/>
              <a:t>20/02/2025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579289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14DE2D4-C37A-412F-9CCC-33D44C8B944D}" type="datetimeFigureOut">
              <a:rPr lang="en-GB" smtClean="0"/>
              <a:t>20/02/2025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3337501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4DE2D4-C37A-412F-9CCC-33D44C8B944D}" type="datetimeFigureOut">
              <a:rPr lang="en-GB" smtClean="0"/>
              <a:t>20/02/2025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2043202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4DE2D4-C37A-412F-9CCC-33D44C8B944D}" type="datetimeFigureOut">
              <a:rPr lang="en-GB" smtClean="0"/>
              <a:t>20/02/2025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1318200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4DE2D4-C37A-412F-9CCC-33D44C8B944D}" type="datetimeFigureOut">
              <a:rPr lang="en-GB" smtClean="0"/>
              <a:t>20/02/2025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4057994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4DE2D4-C37A-412F-9CCC-33D44C8B944D}" type="datetimeFigureOut">
              <a:rPr lang="en-GB" smtClean="0"/>
              <a:t>20/02/2025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586462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14DE2D4-C37A-412F-9CCC-33D44C8B944D}" type="datetimeFigureOut">
              <a:rPr lang="en-GB" smtClean="0"/>
              <a:t>20/02/2025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2308738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14DE2D4-C37A-412F-9CCC-33D44C8B944D}" type="datetimeFigureOut">
              <a:rPr lang="en-GB" smtClean="0"/>
              <a:t>20/02/2025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3898648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4DE2D4-C37A-412F-9CCC-33D44C8B944D}" type="datetimeFigureOut">
              <a:rPr lang="en-GB" smtClean="0"/>
              <a:t>20/02/2025</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5E31B1-431C-4792-A5AA-75CE56C13913}" type="slidenum">
              <a:rPr lang="en-GB" smtClean="0"/>
              <a:t>‹#›</a:t>
            </a:fld>
            <a:endParaRPr lang="en-GB" dirty="0"/>
          </a:p>
        </p:txBody>
      </p:sp>
    </p:spTree>
    <p:extLst>
      <p:ext uri="{BB962C8B-B14F-4D97-AF65-F5344CB8AC3E}">
        <p14:creationId xmlns:p14="http://schemas.microsoft.com/office/powerpoint/2010/main" val="6869904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jpeg"/><Relationship Id="rId4" Type="http://schemas.openxmlformats.org/officeDocument/2006/relationships/notesSlide" Target="../notesSlides/notesSlide1.xml"/><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youtube.com/watch?v=KB8l6AQrbic&amp;feature=youtu.be"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png"/><Relationship Id="rId5" Type="http://schemas.openxmlformats.org/officeDocument/2006/relationships/hyperlink" Target="https://bit.ly/2XfFv7B" TargetMode="External"/><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8.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0.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42001" y="306938"/>
            <a:ext cx="8460000" cy="1800000"/>
            <a:chOff x="342001" y="306938"/>
            <a:chExt cx="8460000" cy="1800000"/>
          </a:xfrm>
        </p:grpSpPr>
        <p:sp>
          <p:nvSpPr>
            <p:cNvPr id="8" name="Rectangle 7"/>
            <p:cNvSpPr/>
            <p:nvPr/>
          </p:nvSpPr>
          <p:spPr>
            <a:xfrm flipH="1">
              <a:off x="342001" y="306938"/>
              <a:ext cx="8460000" cy="900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rmAutofit fontScale="92500" lnSpcReduction="10000"/>
            </a:bodyPr>
            <a:lstStyle/>
            <a:p>
              <a:pPr algn="ctr">
                <a:lnSpc>
                  <a:spcPct val="120000"/>
                </a:lnSpc>
              </a:pPr>
              <a:r>
                <a:rPr lang="en-GB" sz="5800" dirty="0">
                  <a:ln w="19050">
                    <a:solidFill>
                      <a:schemeClr val="bg1"/>
                    </a:solidFill>
                  </a:ln>
                  <a:solidFill>
                    <a:schemeClr val="bg1"/>
                  </a:solidFill>
                </a:rPr>
                <a:t>IDENTIFYING</a:t>
              </a:r>
              <a:r>
                <a:rPr lang="en-GB" sz="6000" dirty="0">
                  <a:ln w="19050">
                    <a:solidFill>
                      <a:schemeClr val="bg1"/>
                    </a:solidFill>
                  </a:ln>
                  <a:solidFill>
                    <a:schemeClr val="bg1"/>
                  </a:solidFill>
                </a:rPr>
                <a:t> </a:t>
              </a:r>
              <a:endParaRPr lang="en-GB" sz="5400" dirty="0">
                <a:ln w="19050">
                  <a:solidFill>
                    <a:schemeClr val="bg1"/>
                  </a:solidFill>
                </a:ln>
                <a:solidFill>
                  <a:schemeClr val="bg1"/>
                </a:solidFill>
              </a:endParaRPr>
            </a:p>
          </p:txBody>
        </p:sp>
        <p:sp>
          <p:nvSpPr>
            <p:cNvPr id="9" name="Rectangle 8"/>
            <p:cNvSpPr/>
            <p:nvPr/>
          </p:nvSpPr>
          <p:spPr>
            <a:xfrm flipH="1">
              <a:off x="342001" y="1206938"/>
              <a:ext cx="8460000" cy="900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ctr" anchorCtr="0" forceAA="0" compatLnSpc="1">
              <a:prstTxWarp prst="textNoShape">
                <a:avLst/>
              </a:prstTxWarp>
              <a:normAutofit fontScale="92500" lnSpcReduction="10000"/>
            </a:bodyPr>
            <a:lstStyle/>
            <a:p>
              <a:pPr algn="ctr">
                <a:lnSpc>
                  <a:spcPct val="120000"/>
                </a:lnSpc>
              </a:pPr>
              <a:r>
                <a:rPr lang="en-GB" sz="5400" dirty="0">
                  <a:ln w="19050">
                    <a:solidFill>
                      <a:schemeClr val="bg1"/>
                    </a:solidFill>
                  </a:ln>
                  <a:solidFill>
                    <a:schemeClr val="bg1"/>
                  </a:solidFill>
                </a:rPr>
                <a:t>CAREERS</a:t>
              </a:r>
              <a:r>
                <a:rPr lang="en-GB" sz="2400" dirty="0">
                  <a:ln w="19050">
                    <a:solidFill>
                      <a:schemeClr val="bg1"/>
                    </a:solidFill>
                  </a:ln>
                  <a:solidFill>
                    <a:schemeClr val="bg1"/>
                  </a:solidFill>
                </a:rPr>
                <a:t> </a:t>
              </a:r>
            </a:p>
          </p:txBody>
        </p:sp>
      </p:grpSp>
      <p:pic>
        <p:nvPicPr>
          <p:cNvPr id="5" name="Picture 4" descr="Five Ways to Save Money on Vet Care in 2016 - Ground Repor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920" y="2465893"/>
            <a:ext cx="2305098" cy="1535430"/>
          </a:xfrm>
          <a:prstGeom prst="rect">
            <a:avLst/>
          </a:prstGeom>
        </p:spPr>
      </p:pic>
      <p:pic>
        <p:nvPicPr>
          <p:cNvPr id="10" name="Picture 9" descr="Preschool Teachers at My Next Mov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1018" y="2465894"/>
            <a:ext cx="2729653" cy="1535430"/>
          </a:xfrm>
          <a:prstGeom prst="rect">
            <a:avLst/>
          </a:prstGeom>
        </p:spPr>
      </p:pic>
      <p:pic>
        <p:nvPicPr>
          <p:cNvPr id="11" name="Picture 10" descr="16 | February | 2013 | EduSpiral Consultant Services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920" y="4001323"/>
            <a:ext cx="2305097" cy="1535374"/>
          </a:xfrm>
          <a:prstGeom prst="rect">
            <a:avLst/>
          </a:prstGeom>
        </p:spPr>
      </p:pic>
      <p:pic>
        <p:nvPicPr>
          <p:cNvPr id="12" name="Picture 11" descr="File:Same Day Delivery courier van Ypsilanti Township.JPG ..."/>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11016" y="4001322"/>
            <a:ext cx="3729851" cy="1629431"/>
          </a:xfrm>
          <a:prstGeom prst="rect">
            <a:avLst/>
          </a:prstGeom>
        </p:spPr>
      </p:pic>
      <p:pic>
        <p:nvPicPr>
          <p:cNvPr id="13" name="Picture 12" descr="Emergency medical services in the United Kingdom - Wikipedia"/>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59693" y="4024022"/>
            <a:ext cx="2142308" cy="1606731"/>
          </a:xfrm>
          <a:prstGeom prst="rect">
            <a:avLst/>
          </a:prstGeom>
        </p:spPr>
      </p:pic>
      <p:pic>
        <p:nvPicPr>
          <p:cNvPr id="14" name="Picture 13" descr="Donne ed Energia Green | Energy Close-up Engineeri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40671" y="2465894"/>
            <a:ext cx="3070856" cy="1535428"/>
          </a:xfrm>
          <a:prstGeom prst="rect">
            <a:avLst/>
          </a:prstGeom>
        </p:spPr>
      </p:pic>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019444298"/>
      </p:ext>
    </p:extLst>
  </p:cSld>
  <p:clrMapOvr>
    <a:masterClrMapping/>
  </p:clrMapOvr>
  <mc:AlternateContent xmlns:mc="http://schemas.openxmlformats.org/markup-compatibility/2006" xmlns:p14="http://schemas.microsoft.com/office/powerpoint/2010/main">
    <mc:Choice Requires="p14">
      <p:transition spd="slow" p14:dur="2000" advTm="12844"/>
    </mc:Choice>
    <mc:Fallback xmlns="">
      <p:transition spd="slow" advTm="12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6"/>
          <p:cNvGrpSpPr/>
          <p:nvPr/>
        </p:nvGrpSpPr>
        <p:grpSpPr>
          <a:xfrm>
            <a:off x="342001" y="306938"/>
            <a:ext cx="8460000" cy="1321422"/>
            <a:chOff x="342001" y="334098"/>
            <a:chExt cx="8460000" cy="1321422"/>
          </a:xfrm>
        </p:grpSpPr>
        <p:sp>
          <p:nvSpPr>
            <p:cNvPr id="9" name="Round Diagonal Corner Rectangle 8"/>
            <p:cNvSpPr/>
            <p:nvPr/>
          </p:nvSpPr>
          <p:spPr>
            <a:xfrm flipH="1">
              <a:off x="342001" y="1602246"/>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10" name="Rectangle 9"/>
            <p:cNvSpPr/>
            <p:nvPr/>
          </p:nvSpPr>
          <p:spPr>
            <a:xfrm flipH="1">
              <a:off x="342001" y="334098"/>
              <a:ext cx="8460000" cy="1224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108000" rIns="72000" bIns="0" numCol="1" spcCol="0" rtlCol="0" fromWordArt="0" anchor="ctr" anchorCtr="0" forceAA="0" compatLnSpc="1">
              <a:prstTxWarp prst="textNoShape">
                <a:avLst/>
              </a:prstTxWarp>
              <a:noAutofit/>
            </a:bodyPr>
            <a:lstStyle/>
            <a:p>
              <a:pPr algn="ctr">
                <a:lnSpc>
                  <a:spcPct val="80000"/>
                </a:lnSpc>
              </a:pPr>
              <a:r>
                <a:rPr lang="en-GB" sz="4300" dirty="0">
                  <a:ln w="19050">
                    <a:solidFill>
                      <a:schemeClr val="bg1"/>
                    </a:solidFill>
                  </a:ln>
                  <a:solidFill>
                    <a:schemeClr val="bg1"/>
                  </a:solidFill>
                </a:rPr>
                <a:t>ONLINE RESOURCES:</a:t>
              </a:r>
              <a:br>
                <a:rPr lang="en-GB" sz="4300" dirty="0">
                  <a:ln w="19050">
                    <a:solidFill>
                      <a:schemeClr val="bg1"/>
                    </a:solidFill>
                  </a:ln>
                  <a:solidFill>
                    <a:schemeClr val="bg1"/>
                  </a:solidFill>
                </a:rPr>
              </a:br>
              <a:r>
                <a:rPr lang="en-GB" sz="4300" dirty="0">
                  <a:ln w="19050">
                    <a:solidFill>
                      <a:schemeClr val="bg1"/>
                    </a:solidFill>
                  </a:ln>
                  <a:solidFill>
                    <a:schemeClr val="bg1"/>
                  </a:solidFill>
                </a:rPr>
                <a:t>CAREER COACH</a:t>
              </a:r>
            </a:p>
          </p:txBody>
        </p:sp>
      </p:grpSp>
      <p:pic>
        <p:nvPicPr>
          <p:cNvPr id="5" name="Picture 4"/>
          <p:cNvPicPr>
            <a:picLocks noChangeAspect="1"/>
          </p:cNvPicPr>
          <p:nvPr/>
        </p:nvPicPr>
        <p:blipFill rotWithShape="1">
          <a:blip r:embed="rId3"/>
          <a:srcRect l="34220" t="20321" r="35596" b="51191"/>
          <a:stretch/>
        </p:blipFill>
        <p:spPr>
          <a:xfrm>
            <a:off x="1759495" y="2413759"/>
            <a:ext cx="4739861" cy="2516422"/>
          </a:xfrm>
          <a:prstGeom prst="rect">
            <a:avLst/>
          </a:prstGeom>
        </p:spPr>
      </p:pic>
      <p:pic>
        <p:nvPicPr>
          <p:cNvPr id="8" name="Picture 7">
            <a:hlinkClick r:id="rId4"/>
          </p:cNvPr>
          <p:cNvPicPr>
            <a:picLocks noChangeAspect="1"/>
          </p:cNvPicPr>
          <p:nvPr/>
        </p:nvPicPr>
        <p:blipFill rotWithShape="1">
          <a:blip r:embed="rId3"/>
          <a:srcRect l="34220" t="20321" r="35596" b="51191"/>
          <a:stretch/>
        </p:blipFill>
        <p:spPr>
          <a:xfrm>
            <a:off x="738818" y="1843612"/>
            <a:ext cx="7899007" cy="4193632"/>
          </a:xfrm>
          <a:prstGeom prst="rect">
            <a:avLst/>
          </a:prstGeom>
        </p:spPr>
      </p:pic>
    </p:spTree>
    <p:extLst>
      <p:ext uri="{BB962C8B-B14F-4D97-AF65-F5344CB8AC3E}">
        <p14:creationId xmlns:p14="http://schemas.microsoft.com/office/powerpoint/2010/main" val="3204807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42001" y="306938"/>
            <a:ext cx="8460000" cy="1321422"/>
            <a:chOff x="342001" y="334098"/>
            <a:chExt cx="8460000" cy="1321422"/>
          </a:xfrm>
        </p:grpSpPr>
        <p:sp>
          <p:nvSpPr>
            <p:cNvPr id="9" name="Round Diagonal Corner Rectangle 8"/>
            <p:cNvSpPr/>
            <p:nvPr/>
          </p:nvSpPr>
          <p:spPr>
            <a:xfrm flipH="1">
              <a:off x="342001" y="1602246"/>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10" name="Rectangle 9"/>
            <p:cNvSpPr/>
            <p:nvPr/>
          </p:nvSpPr>
          <p:spPr>
            <a:xfrm flipH="1">
              <a:off x="342001" y="334098"/>
              <a:ext cx="8460000" cy="1224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108000" rIns="72000" bIns="0" numCol="1" spcCol="0" rtlCol="0" fromWordArt="0" anchor="ctr" anchorCtr="0" forceAA="0" compatLnSpc="1">
              <a:prstTxWarp prst="textNoShape">
                <a:avLst/>
              </a:prstTxWarp>
              <a:noAutofit/>
            </a:bodyPr>
            <a:lstStyle/>
            <a:p>
              <a:pPr algn="ctr">
                <a:lnSpc>
                  <a:spcPct val="80000"/>
                </a:lnSpc>
              </a:pPr>
              <a:r>
                <a:rPr lang="en-GB" sz="4300" dirty="0">
                  <a:ln w="19050">
                    <a:solidFill>
                      <a:schemeClr val="bg1"/>
                    </a:solidFill>
                  </a:ln>
                  <a:solidFill>
                    <a:schemeClr val="bg1"/>
                  </a:solidFill>
                </a:rPr>
                <a:t>ONLINE RESOURCES:</a:t>
              </a:r>
              <a:br>
                <a:rPr lang="en-GB" sz="4300" dirty="0">
                  <a:ln w="19050">
                    <a:solidFill>
                      <a:schemeClr val="bg1"/>
                    </a:solidFill>
                  </a:ln>
                  <a:solidFill>
                    <a:schemeClr val="bg1"/>
                  </a:solidFill>
                </a:rPr>
              </a:br>
              <a:r>
                <a:rPr lang="en-GB" sz="4300" dirty="0">
                  <a:ln w="19050">
                    <a:solidFill>
                      <a:schemeClr val="bg1"/>
                    </a:solidFill>
                  </a:ln>
                  <a:solidFill>
                    <a:schemeClr val="bg1"/>
                  </a:solidFill>
                </a:rPr>
                <a:t>CAREER COACH</a:t>
              </a:r>
            </a:p>
          </p:txBody>
        </p:sp>
      </p:grpSp>
      <p:sp>
        <p:nvSpPr>
          <p:cNvPr id="2" name="Rectangle 1"/>
          <p:cNvSpPr/>
          <p:nvPr/>
        </p:nvSpPr>
        <p:spPr>
          <a:xfrm>
            <a:off x="546609" y="5726099"/>
            <a:ext cx="7670800" cy="369332"/>
          </a:xfrm>
          <a:prstGeom prst="rect">
            <a:avLst/>
          </a:prstGeom>
        </p:spPr>
        <p:txBody>
          <a:bodyPr wrap="square">
            <a:spAutoFit/>
          </a:bodyPr>
          <a:lstStyle/>
          <a:p>
            <a:pPr algn="ctr"/>
            <a:r>
              <a:rPr lang="en-GB" u="sng" dirty="0">
                <a:solidFill>
                  <a:srgbClr val="373737"/>
                </a:solidFill>
                <a:hlinkClick r:id="rId5"/>
              </a:rPr>
              <a:t>https://bit.ly/2XfFv7B</a:t>
            </a:r>
            <a:endParaRPr lang="en-GB" u="sng" dirty="0">
              <a:solidFill>
                <a:srgbClr val="373737"/>
              </a:solidFill>
            </a:endParaRPr>
          </a:p>
        </p:txBody>
      </p:sp>
      <p:pic>
        <p:nvPicPr>
          <p:cNvPr id="3" name="Picture 2"/>
          <p:cNvPicPr>
            <a:picLocks noChangeAspect="1"/>
          </p:cNvPicPr>
          <p:nvPr/>
        </p:nvPicPr>
        <p:blipFill>
          <a:blip r:embed="rId6"/>
          <a:stretch>
            <a:fillRect/>
          </a:stretch>
        </p:blipFill>
        <p:spPr>
          <a:xfrm>
            <a:off x="917290" y="1789876"/>
            <a:ext cx="6929438" cy="3774706"/>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055384971"/>
      </p:ext>
    </p:extLst>
  </p:cSld>
  <p:clrMapOvr>
    <a:masterClrMapping/>
  </p:clrMapOvr>
  <mc:AlternateContent xmlns:mc="http://schemas.openxmlformats.org/markup-compatibility/2006" xmlns:p14="http://schemas.microsoft.com/office/powerpoint/2010/main">
    <mc:Choice Requires="p14">
      <p:transition spd="slow" p14:dur="2000" advTm="19073"/>
    </mc:Choice>
    <mc:Fallback xmlns="">
      <p:transition spd="slow" advTm="19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42001" y="306938"/>
            <a:ext cx="8460000" cy="1321422"/>
            <a:chOff x="342001" y="334098"/>
            <a:chExt cx="8460000" cy="1321422"/>
          </a:xfrm>
        </p:grpSpPr>
        <p:sp>
          <p:nvSpPr>
            <p:cNvPr id="9" name="Round Diagonal Corner Rectangle 8"/>
            <p:cNvSpPr/>
            <p:nvPr/>
          </p:nvSpPr>
          <p:spPr>
            <a:xfrm flipH="1">
              <a:off x="342001" y="1602246"/>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bg1">
                    <a:lumMod val="95000"/>
                  </a:schemeClr>
                </a:solidFill>
              </a:endParaRPr>
            </a:p>
          </p:txBody>
        </p:sp>
        <p:sp>
          <p:nvSpPr>
            <p:cNvPr id="10" name="Rectangle 9"/>
            <p:cNvSpPr/>
            <p:nvPr/>
          </p:nvSpPr>
          <p:spPr>
            <a:xfrm flipH="1">
              <a:off x="342001" y="334098"/>
              <a:ext cx="8460000" cy="1224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108000" rIns="72000" bIns="0" numCol="1" spcCol="0" rtlCol="0" fromWordArt="0" anchor="ctr" anchorCtr="0" forceAA="0" compatLnSpc="1">
              <a:prstTxWarp prst="textNoShape">
                <a:avLst/>
              </a:prstTxWarp>
              <a:noAutofit/>
            </a:bodyPr>
            <a:lstStyle/>
            <a:p>
              <a:pPr algn="ctr">
                <a:lnSpc>
                  <a:spcPct val="80000"/>
                </a:lnSpc>
              </a:pPr>
              <a:r>
                <a:rPr lang="en-GB" sz="4300">
                  <a:ln w="19050">
                    <a:solidFill>
                      <a:schemeClr val="bg1"/>
                    </a:solidFill>
                  </a:ln>
                  <a:solidFill>
                    <a:schemeClr val="bg1"/>
                  </a:solidFill>
                </a:rPr>
                <a:t>ONLINE RESOURCES:</a:t>
              </a:r>
              <a:br>
                <a:rPr lang="en-GB" sz="4300">
                  <a:ln w="19050">
                    <a:solidFill>
                      <a:schemeClr val="bg1"/>
                    </a:solidFill>
                  </a:ln>
                  <a:solidFill>
                    <a:schemeClr val="bg1"/>
                  </a:solidFill>
                </a:rPr>
              </a:br>
              <a:r>
                <a:rPr lang="en-GB" sz="4300">
                  <a:ln w="19050">
                    <a:solidFill>
                      <a:schemeClr val="bg1"/>
                    </a:solidFill>
                  </a:ln>
                  <a:solidFill>
                    <a:schemeClr val="bg1"/>
                  </a:solidFill>
                </a:rPr>
                <a:t>CAREERS ASSESSMENTS</a:t>
              </a:r>
            </a:p>
          </p:txBody>
        </p:sp>
      </p:gr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pic>
        <p:nvPicPr>
          <p:cNvPr id="3" name="Picture 2" descr="A poster for a career coach&#10;&#10;AI-generated content may be incorrect.">
            <a:extLst>
              <a:ext uri="{FF2B5EF4-FFF2-40B4-BE49-F238E27FC236}">
                <a16:creationId xmlns:a16="http://schemas.microsoft.com/office/drawing/2014/main" id="{15C3BD34-E5D5-8BCB-C947-B8B6529139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3347" y="1807916"/>
            <a:ext cx="3417305" cy="4834184"/>
          </a:xfrm>
          <a:prstGeom prst="rect">
            <a:avLst/>
          </a:prstGeom>
        </p:spPr>
      </p:pic>
    </p:spTree>
    <p:extLst>
      <p:ext uri="{BB962C8B-B14F-4D97-AF65-F5344CB8AC3E}">
        <p14:creationId xmlns:p14="http://schemas.microsoft.com/office/powerpoint/2010/main" val="2669111620"/>
      </p:ext>
    </p:extLst>
  </p:cSld>
  <p:clrMapOvr>
    <a:masterClrMapping/>
  </p:clrMapOvr>
  <mc:AlternateContent xmlns:mc="http://schemas.openxmlformats.org/markup-compatibility/2006" xmlns:p14="http://schemas.microsoft.com/office/powerpoint/2010/main">
    <mc:Choice Requires="p14">
      <p:transition spd="slow" p14:dur="2000" advTm="26408"/>
    </mc:Choice>
    <mc:Fallback xmlns="">
      <p:transition spd="slow" advTm="26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56"/>
          <p:cNvSpPr txBox="1">
            <a:spLocks/>
          </p:cNvSpPr>
          <p:nvPr/>
        </p:nvSpPr>
        <p:spPr>
          <a:xfrm>
            <a:off x="342001" y="1600200"/>
            <a:ext cx="8460000" cy="422060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1200"/>
              </a:spcAft>
              <a:buClr>
                <a:srgbClr val="274476"/>
              </a:buClr>
              <a:buFont typeface="Arial" panose="020B0604020202020204" pitchFamily="34" charset="0"/>
              <a:buNone/>
            </a:pPr>
            <a:r>
              <a:rPr lang="en-US" sz="2400" b="1" dirty="0"/>
              <a:t>Today we have explored;</a:t>
            </a:r>
          </a:p>
          <a:p>
            <a:pPr lvl="1">
              <a:spcBef>
                <a:spcPts val="1800"/>
              </a:spcBef>
              <a:spcAft>
                <a:spcPts val="1800"/>
              </a:spcAft>
              <a:buClr>
                <a:schemeClr val="accent2"/>
              </a:buClr>
            </a:pPr>
            <a:r>
              <a:rPr lang="en-GB" sz="2000" dirty="0"/>
              <a:t>Self-awareness</a:t>
            </a:r>
            <a:endParaRPr lang="en-US" sz="2000" dirty="0"/>
          </a:p>
          <a:p>
            <a:pPr lvl="1">
              <a:spcBef>
                <a:spcPts val="1800"/>
              </a:spcBef>
              <a:spcAft>
                <a:spcPts val="1800"/>
              </a:spcAft>
              <a:buClr>
                <a:schemeClr val="accent3"/>
              </a:buClr>
            </a:pPr>
            <a:r>
              <a:rPr lang="en-GB" sz="2000" dirty="0"/>
              <a:t>How self-awareness can help with career ideas</a:t>
            </a:r>
          </a:p>
          <a:p>
            <a:pPr lvl="1">
              <a:spcBef>
                <a:spcPts val="1800"/>
              </a:spcBef>
              <a:spcAft>
                <a:spcPts val="1800"/>
              </a:spcAft>
              <a:buClr>
                <a:schemeClr val="accent3"/>
              </a:buClr>
            </a:pPr>
            <a:r>
              <a:rPr lang="en-GB" sz="2000" dirty="0"/>
              <a:t>Tool for self awareness (SWOT analysis)</a:t>
            </a:r>
          </a:p>
          <a:p>
            <a:pPr lvl="1">
              <a:spcBef>
                <a:spcPts val="1800"/>
              </a:spcBef>
              <a:spcAft>
                <a:spcPts val="1800"/>
              </a:spcAft>
              <a:buClr>
                <a:schemeClr val="accent3"/>
              </a:buClr>
            </a:pPr>
            <a:r>
              <a:rPr lang="en-GB" sz="2000" dirty="0"/>
              <a:t>Resources to help identify and explore different careers </a:t>
            </a:r>
          </a:p>
          <a:p>
            <a:pPr lvl="1">
              <a:spcBef>
                <a:spcPts val="1800"/>
              </a:spcBef>
              <a:spcAft>
                <a:spcPts val="1800"/>
              </a:spcAft>
              <a:buClr>
                <a:schemeClr val="accent3"/>
              </a:buClr>
            </a:pPr>
            <a:endParaRPr lang="en-GB" sz="2000" dirty="0"/>
          </a:p>
          <a:p>
            <a:pPr lvl="1">
              <a:spcBef>
                <a:spcPts val="1800"/>
              </a:spcBef>
              <a:spcAft>
                <a:spcPts val="1800"/>
              </a:spcAft>
              <a:buClr>
                <a:schemeClr val="accent3"/>
              </a:buClr>
            </a:pPr>
            <a:endParaRPr lang="en-US" sz="2000" dirty="0"/>
          </a:p>
          <a:p>
            <a:pPr lvl="1">
              <a:spcBef>
                <a:spcPts val="1800"/>
              </a:spcBef>
              <a:spcAft>
                <a:spcPts val="1800"/>
              </a:spcAft>
              <a:buClr>
                <a:srgbClr val="274476"/>
              </a:buClr>
            </a:pPr>
            <a:endParaRPr lang="en-US" sz="2000" dirty="0"/>
          </a:p>
        </p:txBody>
      </p:sp>
      <p:grpSp>
        <p:nvGrpSpPr>
          <p:cNvPr id="8" name="Group 7"/>
          <p:cNvGrpSpPr/>
          <p:nvPr/>
        </p:nvGrpSpPr>
        <p:grpSpPr>
          <a:xfrm>
            <a:off x="342001" y="306938"/>
            <a:ext cx="8460000" cy="848688"/>
            <a:chOff x="342001" y="334098"/>
            <a:chExt cx="8460000" cy="848688"/>
          </a:xfrm>
        </p:grpSpPr>
        <p:sp>
          <p:nvSpPr>
            <p:cNvPr id="37" name="Round Diagonal Corner Rectangle 36"/>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47" name="Rectangle 46"/>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10000"/>
            </a:bodyPr>
            <a:lstStyle/>
            <a:p>
              <a:pPr algn="ctr">
                <a:lnSpc>
                  <a:spcPct val="120000"/>
                </a:lnSpc>
              </a:pPr>
              <a:r>
                <a:rPr lang="en-GB" sz="5600" dirty="0">
                  <a:ln w="19050">
                    <a:solidFill>
                      <a:schemeClr val="bg1"/>
                    </a:solidFill>
                  </a:ln>
                  <a:solidFill>
                    <a:schemeClr val="bg1"/>
                  </a:solidFill>
                </a:rPr>
                <a:t>OBJECTIVES</a:t>
              </a: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36556415"/>
      </p:ext>
    </p:extLst>
  </p:cSld>
  <p:clrMapOvr>
    <a:masterClrMapping/>
  </p:clrMapOvr>
  <mc:AlternateContent xmlns:mc="http://schemas.openxmlformats.org/markup-compatibility/2006" xmlns:p14="http://schemas.microsoft.com/office/powerpoint/2010/main">
    <mc:Choice Requires="p14">
      <p:transition spd="slow" p14:dur="2000" advTm="25021"/>
    </mc:Choice>
    <mc:Fallback xmlns="">
      <p:transition spd="slow" advTm="25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33">
                                            <p:txEl>
                                              <p:pRg st="0" end="0"/>
                                            </p:txEl>
                                          </p:spTgt>
                                        </p:tgtEl>
                                        <p:attrNameLst>
                                          <p:attrName>style.visibility</p:attrName>
                                        </p:attrNameLst>
                                      </p:cBhvr>
                                      <p:to>
                                        <p:strVal val="visible"/>
                                      </p:to>
                                    </p:set>
                                    <p:animEffect transition="in" filter="fade">
                                      <p:cBhvr>
                                        <p:cTn id="9" dur="500"/>
                                        <p:tgtEl>
                                          <p:spTgt spid="33">
                                            <p:txEl>
                                              <p:pRg st="0" end="0"/>
                                            </p:txEl>
                                          </p:spTgt>
                                        </p:tgtEl>
                                      </p:cBhvr>
                                    </p:animEffect>
                                  </p:childTnLst>
                                </p:cTn>
                              </p:par>
                              <p:par>
                                <p:cTn id="10" presetID="31" presetClass="entr" presetSubtype="0" fill="hold" grpId="0" nodeType="withEffect">
                                  <p:stCondLst>
                                    <p:cond delay="0"/>
                                  </p:stCondLst>
                                  <p:childTnLst>
                                    <p:set>
                                      <p:cBhvr>
                                        <p:cTn id="11" dur="1" fill="hold">
                                          <p:stCondLst>
                                            <p:cond delay="0"/>
                                          </p:stCondLst>
                                        </p:cTn>
                                        <p:tgtEl>
                                          <p:spTgt spid="33">
                                            <p:txEl>
                                              <p:pRg st="1" end="1"/>
                                            </p:txEl>
                                          </p:spTgt>
                                        </p:tgtEl>
                                        <p:attrNameLst>
                                          <p:attrName>style.visibility</p:attrName>
                                        </p:attrNameLst>
                                      </p:cBhvr>
                                      <p:to>
                                        <p:strVal val="visible"/>
                                      </p:to>
                                    </p:set>
                                    <p:anim calcmode="lin" valueType="num">
                                      <p:cBhvr>
                                        <p:cTn id="12" dur="1000" fill="hold"/>
                                        <p:tgtEl>
                                          <p:spTgt spid="33">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33">
                                            <p:txEl>
                                              <p:pRg st="1" end="1"/>
                                            </p:txEl>
                                          </p:spTgt>
                                        </p:tgtEl>
                                        <p:attrNameLst>
                                          <p:attrName>ppt_h</p:attrName>
                                        </p:attrNameLst>
                                      </p:cBhvr>
                                      <p:tavLst>
                                        <p:tav tm="0">
                                          <p:val>
                                            <p:fltVal val="0"/>
                                          </p:val>
                                        </p:tav>
                                        <p:tav tm="100000">
                                          <p:val>
                                            <p:strVal val="#ppt_h"/>
                                          </p:val>
                                        </p:tav>
                                      </p:tavLst>
                                    </p:anim>
                                    <p:anim calcmode="lin" valueType="num">
                                      <p:cBhvr>
                                        <p:cTn id="14" dur="1000" fill="hold"/>
                                        <p:tgtEl>
                                          <p:spTgt spid="33">
                                            <p:txEl>
                                              <p:pRg st="1" end="1"/>
                                            </p:txEl>
                                          </p:spTgt>
                                        </p:tgtEl>
                                        <p:attrNameLst>
                                          <p:attrName>style.rotation</p:attrName>
                                        </p:attrNameLst>
                                      </p:cBhvr>
                                      <p:tavLst>
                                        <p:tav tm="0">
                                          <p:val>
                                            <p:fltVal val="90"/>
                                          </p:val>
                                        </p:tav>
                                        <p:tav tm="100000">
                                          <p:val>
                                            <p:fltVal val="0"/>
                                          </p:val>
                                        </p:tav>
                                      </p:tavLst>
                                    </p:anim>
                                    <p:animEffect transition="in" filter="fade">
                                      <p:cBhvr>
                                        <p:cTn id="15" dur="1000"/>
                                        <p:tgtEl>
                                          <p:spTgt spid="33">
                                            <p:txEl>
                                              <p:pRg st="1" end="1"/>
                                            </p:txEl>
                                          </p:spTgt>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33">
                                            <p:txEl>
                                              <p:pRg st="2" end="2"/>
                                            </p:txEl>
                                          </p:spTgt>
                                        </p:tgtEl>
                                        <p:attrNameLst>
                                          <p:attrName>style.visibility</p:attrName>
                                        </p:attrNameLst>
                                      </p:cBhvr>
                                      <p:to>
                                        <p:strVal val="visible"/>
                                      </p:to>
                                    </p:set>
                                    <p:anim calcmode="lin" valueType="num">
                                      <p:cBhvr>
                                        <p:cTn id="18" dur="1000" fill="hold"/>
                                        <p:tgtEl>
                                          <p:spTgt spid="33">
                                            <p:txEl>
                                              <p:pRg st="2" end="2"/>
                                            </p:txEl>
                                          </p:spTgt>
                                        </p:tgtEl>
                                        <p:attrNameLst>
                                          <p:attrName>ppt_w</p:attrName>
                                        </p:attrNameLst>
                                      </p:cBhvr>
                                      <p:tavLst>
                                        <p:tav tm="0">
                                          <p:val>
                                            <p:fltVal val="0"/>
                                          </p:val>
                                        </p:tav>
                                        <p:tav tm="100000">
                                          <p:val>
                                            <p:strVal val="#ppt_w"/>
                                          </p:val>
                                        </p:tav>
                                      </p:tavLst>
                                    </p:anim>
                                    <p:anim calcmode="lin" valueType="num">
                                      <p:cBhvr>
                                        <p:cTn id="19" dur="1000" fill="hold"/>
                                        <p:tgtEl>
                                          <p:spTgt spid="33">
                                            <p:txEl>
                                              <p:pRg st="2" end="2"/>
                                            </p:txEl>
                                          </p:spTgt>
                                        </p:tgtEl>
                                        <p:attrNameLst>
                                          <p:attrName>ppt_h</p:attrName>
                                        </p:attrNameLst>
                                      </p:cBhvr>
                                      <p:tavLst>
                                        <p:tav tm="0">
                                          <p:val>
                                            <p:fltVal val="0"/>
                                          </p:val>
                                        </p:tav>
                                        <p:tav tm="100000">
                                          <p:val>
                                            <p:strVal val="#ppt_h"/>
                                          </p:val>
                                        </p:tav>
                                      </p:tavLst>
                                    </p:anim>
                                    <p:anim calcmode="lin" valueType="num">
                                      <p:cBhvr>
                                        <p:cTn id="20" dur="1000" fill="hold"/>
                                        <p:tgtEl>
                                          <p:spTgt spid="33">
                                            <p:txEl>
                                              <p:pRg st="2" end="2"/>
                                            </p:txEl>
                                          </p:spTgt>
                                        </p:tgtEl>
                                        <p:attrNameLst>
                                          <p:attrName>style.rotation</p:attrName>
                                        </p:attrNameLst>
                                      </p:cBhvr>
                                      <p:tavLst>
                                        <p:tav tm="0">
                                          <p:val>
                                            <p:fltVal val="90"/>
                                          </p:val>
                                        </p:tav>
                                        <p:tav tm="100000">
                                          <p:val>
                                            <p:fltVal val="0"/>
                                          </p:val>
                                        </p:tav>
                                      </p:tavLst>
                                    </p:anim>
                                    <p:animEffect transition="in" filter="fade">
                                      <p:cBhvr>
                                        <p:cTn id="21" dur="1000"/>
                                        <p:tgtEl>
                                          <p:spTgt spid="33">
                                            <p:txEl>
                                              <p:pRg st="2" end="2"/>
                                            </p:txEl>
                                          </p:spTgt>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33">
                                            <p:txEl>
                                              <p:pRg st="3" end="3"/>
                                            </p:txEl>
                                          </p:spTgt>
                                        </p:tgtEl>
                                        <p:attrNameLst>
                                          <p:attrName>style.visibility</p:attrName>
                                        </p:attrNameLst>
                                      </p:cBhvr>
                                      <p:to>
                                        <p:strVal val="visible"/>
                                      </p:to>
                                    </p:set>
                                    <p:anim calcmode="lin" valueType="num">
                                      <p:cBhvr>
                                        <p:cTn id="24" dur="1000" fill="hold"/>
                                        <p:tgtEl>
                                          <p:spTgt spid="33">
                                            <p:txEl>
                                              <p:pRg st="3" end="3"/>
                                            </p:txEl>
                                          </p:spTgt>
                                        </p:tgtEl>
                                        <p:attrNameLst>
                                          <p:attrName>ppt_w</p:attrName>
                                        </p:attrNameLst>
                                      </p:cBhvr>
                                      <p:tavLst>
                                        <p:tav tm="0">
                                          <p:val>
                                            <p:fltVal val="0"/>
                                          </p:val>
                                        </p:tav>
                                        <p:tav tm="100000">
                                          <p:val>
                                            <p:strVal val="#ppt_w"/>
                                          </p:val>
                                        </p:tav>
                                      </p:tavLst>
                                    </p:anim>
                                    <p:anim calcmode="lin" valueType="num">
                                      <p:cBhvr>
                                        <p:cTn id="25" dur="1000" fill="hold"/>
                                        <p:tgtEl>
                                          <p:spTgt spid="33">
                                            <p:txEl>
                                              <p:pRg st="3" end="3"/>
                                            </p:txEl>
                                          </p:spTgt>
                                        </p:tgtEl>
                                        <p:attrNameLst>
                                          <p:attrName>ppt_h</p:attrName>
                                        </p:attrNameLst>
                                      </p:cBhvr>
                                      <p:tavLst>
                                        <p:tav tm="0">
                                          <p:val>
                                            <p:fltVal val="0"/>
                                          </p:val>
                                        </p:tav>
                                        <p:tav tm="100000">
                                          <p:val>
                                            <p:strVal val="#ppt_h"/>
                                          </p:val>
                                        </p:tav>
                                      </p:tavLst>
                                    </p:anim>
                                    <p:anim calcmode="lin" valueType="num">
                                      <p:cBhvr>
                                        <p:cTn id="26" dur="1000" fill="hold"/>
                                        <p:tgtEl>
                                          <p:spTgt spid="33">
                                            <p:txEl>
                                              <p:pRg st="3" end="3"/>
                                            </p:txEl>
                                          </p:spTgt>
                                        </p:tgtEl>
                                        <p:attrNameLst>
                                          <p:attrName>style.rotation</p:attrName>
                                        </p:attrNameLst>
                                      </p:cBhvr>
                                      <p:tavLst>
                                        <p:tav tm="0">
                                          <p:val>
                                            <p:fltVal val="90"/>
                                          </p:val>
                                        </p:tav>
                                        <p:tav tm="100000">
                                          <p:val>
                                            <p:fltVal val="0"/>
                                          </p:val>
                                        </p:tav>
                                      </p:tavLst>
                                    </p:anim>
                                    <p:animEffect transition="in" filter="fade">
                                      <p:cBhvr>
                                        <p:cTn id="27" dur="1000"/>
                                        <p:tgtEl>
                                          <p:spTgt spid="33">
                                            <p:txEl>
                                              <p:pRg st="3" end="3"/>
                                            </p:txEl>
                                          </p:spTgt>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33">
                                            <p:txEl>
                                              <p:pRg st="4" end="4"/>
                                            </p:txEl>
                                          </p:spTgt>
                                        </p:tgtEl>
                                        <p:attrNameLst>
                                          <p:attrName>style.visibility</p:attrName>
                                        </p:attrNameLst>
                                      </p:cBhvr>
                                      <p:to>
                                        <p:strVal val="visible"/>
                                      </p:to>
                                    </p:set>
                                    <p:anim calcmode="lin" valueType="num">
                                      <p:cBhvr>
                                        <p:cTn id="30" dur="1000" fill="hold"/>
                                        <p:tgtEl>
                                          <p:spTgt spid="33">
                                            <p:txEl>
                                              <p:pRg st="4" end="4"/>
                                            </p:txEl>
                                          </p:spTgt>
                                        </p:tgtEl>
                                        <p:attrNameLst>
                                          <p:attrName>ppt_w</p:attrName>
                                        </p:attrNameLst>
                                      </p:cBhvr>
                                      <p:tavLst>
                                        <p:tav tm="0">
                                          <p:val>
                                            <p:fltVal val="0"/>
                                          </p:val>
                                        </p:tav>
                                        <p:tav tm="100000">
                                          <p:val>
                                            <p:strVal val="#ppt_w"/>
                                          </p:val>
                                        </p:tav>
                                      </p:tavLst>
                                    </p:anim>
                                    <p:anim calcmode="lin" valueType="num">
                                      <p:cBhvr>
                                        <p:cTn id="31" dur="1000" fill="hold"/>
                                        <p:tgtEl>
                                          <p:spTgt spid="33">
                                            <p:txEl>
                                              <p:pRg st="4" end="4"/>
                                            </p:txEl>
                                          </p:spTgt>
                                        </p:tgtEl>
                                        <p:attrNameLst>
                                          <p:attrName>ppt_h</p:attrName>
                                        </p:attrNameLst>
                                      </p:cBhvr>
                                      <p:tavLst>
                                        <p:tav tm="0">
                                          <p:val>
                                            <p:fltVal val="0"/>
                                          </p:val>
                                        </p:tav>
                                        <p:tav tm="100000">
                                          <p:val>
                                            <p:strVal val="#ppt_h"/>
                                          </p:val>
                                        </p:tav>
                                      </p:tavLst>
                                    </p:anim>
                                    <p:anim calcmode="lin" valueType="num">
                                      <p:cBhvr>
                                        <p:cTn id="32" dur="1000" fill="hold"/>
                                        <p:tgtEl>
                                          <p:spTgt spid="33">
                                            <p:txEl>
                                              <p:pRg st="4" end="4"/>
                                            </p:txEl>
                                          </p:spTgt>
                                        </p:tgtEl>
                                        <p:attrNameLst>
                                          <p:attrName>style.rotation</p:attrName>
                                        </p:attrNameLst>
                                      </p:cBhvr>
                                      <p:tavLst>
                                        <p:tav tm="0">
                                          <p:val>
                                            <p:fltVal val="90"/>
                                          </p:val>
                                        </p:tav>
                                        <p:tav tm="100000">
                                          <p:val>
                                            <p:fltVal val="0"/>
                                          </p:val>
                                        </p:tav>
                                      </p:tavLst>
                                    </p:anim>
                                    <p:animEffect transition="in" filter="fade">
                                      <p:cBhvr>
                                        <p:cTn id="33" dur="1000"/>
                                        <p:tgtEl>
                                          <p:spTgt spid="3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2"/>
                </p:tgtEl>
              </p:cMediaNode>
            </p:audio>
          </p:childTnLst>
        </p:cTn>
      </p:par>
    </p:tnLst>
    <p:bldLst>
      <p:bldP spid="3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42001" y="306938"/>
            <a:ext cx="8460000" cy="848688"/>
            <a:chOff x="342001" y="334098"/>
            <a:chExt cx="8460000" cy="848688"/>
          </a:xfrm>
        </p:grpSpPr>
        <p:sp>
          <p:nvSpPr>
            <p:cNvPr id="6" name="Round Diagonal Corner Rectangle 5"/>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7" name="Rectangle 6"/>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10000"/>
            </a:bodyPr>
            <a:lstStyle/>
            <a:p>
              <a:pPr algn="ctr">
                <a:lnSpc>
                  <a:spcPct val="120000"/>
                </a:lnSpc>
              </a:pPr>
              <a:r>
                <a:rPr lang="en-GB" sz="5600" dirty="0">
                  <a:ln w="19050">
                    <a:solidFill>
                      <a:schemeClr val="bg1"/>
                    </a:solidFill>
                  </a:ln>
                  <a:solidFill>
                    <a:schemeClr val="bg1"/>
                  </a:solidFill>
                </a:rPr>
                <a:t>ANY QUESTIONS?</a:t>
              </a:r>
            </a:p>
          </p:txBody>
        </p:sp>
      </p:grpSp>
      <p:pic>
        <p:nvPicPr>
          <p:cNvPr id="74" name="Picture 73"/>
          <p:cNvPicPr>
            <a:picLocks noChangeAspect="1"/>
          </p:cNvPicPr>
          <p:nvPr/>
        </p:nvPicPr>
        <p:blipFill rotWithShape="1">
          <a:blip r:embed="rId5">
            <a:extLst>
              <a:ext uri="{28A0092B-C50C-407E-A947-70E740481C1C}">
                <a14:useLocalDpi xmlns:a14="http://schemas.microsoft.com/office/drawing/2010/main" val="0"/>
              </a:ext>
            </a:extLst>
          </a:blip>
          <a:srcRect l="6714" r="7077" b="13242"/>
          <a:stretch/>
        </p:blipFill>
        <p:spPr>
          <a:xfrm>
            <a:off x="870837" y="1750383"/>
            <a:ext cx="4344687" cy="4372303"/>
          </a:xfrm>
          <a:prstGeom prst="rect">
            <a:avLst/>
          </a:prstGeom>
        </p:spPr>
      </p:pic>
      <p:pic>
        <p:nvPicPr>
          <p:cNvPr id="75" name="Picture 74"/>
          <p:cNvPicPr>
            <a:picLocks noChangeAspect="1"/>
          </p:cNvPicPr>
          <p:nvPr/>
        </p:nvPicPr>
        <p:blipFill rotWithShape="1">
          <a:blip r:embed="rId6" cstate="print">
            <a:extLst>
              <a:ext uri="{28A0092B-C50C-407E-A947-70E740481C1C}">
                <a14:useLocalDpi xmlns:a14="http://schemas.microsoft.com/office/drawing/2010/main" val="0"/>
              </a:ext>
            </a:extLst>
          </a:blip>
          <a:srcRect l="6831" t="6543" r="6184" b="20328"/>
          <a:stretch/>
        </p:blipFill>
        <p:spPr>
          <a:xfrm rot="986694">
            <a:off x="5062745" y="1561510"/>
            <a:ext cx="1944398" cy="1634673"/>
          </a:xfrm>
          <a:prstGeom prst="rect">
            <a:avLst/>
          </a:prstGeom>
        </p:spPr>
      </p:pic>
      <p:pic>
        <p:nvPicPr>
          <p:cNvPr id="18" name="Audio 3">
            <a:hlinkClick r:id="" action="ppaction://media"/>
            <a:extLst>
              <a:ext uri="{FF2B5EF4-FFF2-40B4-BE49-F238E27FC236}">
                <a16:creationId xmlns:a16="http://schemas.microsoft.com/office/drawing/2014/main" id="{D757CFED-13E3-4DC8-B659-23AD95C1F9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138095984"/>
      </p:ext>
    </p:extLst>
  </p:cSld>
  <p:clrMapOvr>
    <a:masterClrMapping/>
  </p:clrMapOvr>
  <mc:AlternateContent xmlns:mc="http://schemas.openxmlformats.org/markup-compatibility/2006" xmlns:p14="http://schemas.microsoft.com/office/powerpoint/2010/main">
    <mc:Choice Requires="p14">
      <p:transition spd="slow" p14:dur="2000" advTm="18318"/>
    </mc:Choice>
    <mc:Fallback xmlns="">
      <p:transition spd="slow" advTm="18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par>
                                <p:cTn id="8" presetID="10" presetClass="entr" presetSubtype="0"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500"/>
                                        <p:tgtEl>
                                          <p:spTgt spid="7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477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56"/>
          <p:cNvSpPr txBox="1">
            <a:spLocks/>
          </p:cNvSpPr>
          <p:nvPr/>
        </p:nvSpPr>
        <p:spPr>
          <a:xfrm>
            <a:off x="342001" y="1600200"/>
            <a:ext cx="8460000" cy="422060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1200"/>
              </a:spcAft>
              <a:buClr>
                <a:srgbClr val="274476"/>
              </a:buClr>
              <a:buFont typeface="Arial" panose="020B0604020202020204" pitchFamily="34" charset="0"/>
              <a:buNone/>
            </a:pPr>
            <a:r>
              <a:rPr lang="en-US" sz="2400" b="1" dirty="0"/>
              <a:t>Today we will understand;</a:t>
            </a:r>
          </a:p>
          <a:p>
            <a:pPr lvl="1">
              <a:spcBef>
                <a:spcPts val="1800"/>
              </a:spcBef>
              <a:spcAft>
                <a:spcPts val="1800"/>
              </a:spcAft>
              <a:buClr>
                <a:schemeClr val="accent2"/>
              </a:buClr>
            </a:pPr>
            <a:r>
              <a:rPr lang="en-GB" sz="2000" dirty="0"/>
              <a:t>Self-awareness</a:t>
            </a:r>
            <a:endParaRPr lang="en-US" sz="2000" dirty="0"/>
          </a:p>
          <a:p>
            <a:pPr lvl="1">
              <a:spcBef>
                <a:spcPts val="1800"/>
              </a:spcBef>
              <a:spcAft>
                <a:spcPts val="1800"/>
              </a:spcAft>
              <a:buClr>
                <a:schemeClr val="accent3"/>
              </a:buClr>
            </a:pPr>
            <a:r>
              <a:rPr lang="en-GB" sz="2000" dirty="0"/>
              <a:t>How self-awareness can help with career ideas</a:t>
            </a:r>
          </a:p>
          <a:p>
            <a:pPr lvl="1">
              <a:spcBef>
                <a:spcPts val="1800"/>
              </a:spcBef>
              <a:spcAft>
                <a:spcPts val="1800"/>
              </a:spcAft>
              <a:buClr>
                <a:schemeClr val="accent3"/>
              </a:buClr>
            </a:pPr>
            <a:r>
              <a:rPr lang="en-GB" sz="2000" dirty="0"/>
              <a:t>Tool for self awareness (SWOT analysis)</a:t>
            </a:r>
          </a:p>
          <a:p>
            <a:pPr lvl="1">
              <a:spcBef>
                <a:spcPts val="1800"/>
              </a:spcBef>
              <a:spcAft>
                <a:spcPts val="1800"/>
              </a:spcAft>
              <a:buClr>
                <a:schemeClr val="accent3"/>
              </a:buClr>
            </a:pPr>
            <a:r>
              <a:rPr lang="en-GB" sz="2000" dirty="0"/>
              <a:t>Resources to help identify and explore different careers </a:t>
            </a:r>
          </a:p>
          <a:p>
            <a:pPr lvl="1">
              <a:spcBef>
                <a:spcPts val="1800"/>
              </a:spcBef>
              <a:spcAft>
                <a:spcPts val="1800"/>
              </a:spcAft>
              <a:buClr>
                <a:schemeClr val="accent3"/>
              </a:buClr>
            </a:pPr>
            <a:endParaRPr lang="en-GB" sz="2000" dirty="0"/>
          </a:p>
          <a:p>
            <a:pPr lvl="1">
              <a:spcBef>
                <a:spcPts val="1800"/>
              </a:spcBef>
              <a:spcAft>
                <a:spcPts val="1800"/>
              </a:spcAft>
              <a:buClr>
                <a:schemeClr val="accent3"/>
              </a:buClr>
            </a:pPr>
            <a:endParaRPr lang="en-US" sz="2000" dirty="0"/>
          </a:p>
          <a:p>
            <a:pPr lvl="1">
              <a:spcBef>
                <a:spcPts val="1800"/>
              </a:spcBef>
              <a:spcAft>
                <a:spcPts val="1800"/>
              </a:spcAft>
              <a:buClr>
                <a:srgbClr val="274476"/>
              </a:buClr>
            </a:pPr>
            <a:endParaRPr lang="en-US" sz="2000" dirty="0"/>
          </a:p>
        </p:txBody>
      </p:sp>
      <p:grpSp>
        <p:nvGrpSpPr>
          <p:cNvPr id="8" name="Group 7"/>
          <p:cNvGrpSpPr/>
          <p:nvPr/>
        </p:nvGrpSpPr>
        <p:grpSpPr>
          <a:xfrm>
            <a:off x="342001" y="306938"/>
            <a:ext cx="8460000" cy="848688"/>
            <a:chOff x="342001" y="334098"/>
            <a:chExt cx="8460000" cy="848688"/>
          </a:xfrm>
        </p:grpSpPr>
        <p:sp>
          <p:nvSpPr>
            <p:cNvPr id="37" name="Round Diagonal Corner Rectangle 36"/>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47" name="Rectangle 46"/>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10000"/>
            </a:bodyPr>
            <a:lstStyle/>
            <a:p>
              <a:pPr algn="ctr">
                <a:lnSpc>
                  <a:spcPct val="120000"/>
                </a:lnSpc>
              </a:pPr>
              <a:r>
                <a:rPr lang="en-GB" sz="5600" dirty="0">
                  <a:ln w="19050">
                    <a:solidFill>
                      <a:schemeClr val="bg1"/>
                    </a:solidFill>
                  </a:ln>
                  <a:solidFill>
                    <a:schemeClr val="bg1"/>
                  </a:solidFill>
                </a:rPr>
                <a:t>OBJECTIVES</a:t>
              </a:r>
            </a:p>
          </p:txBody>
        </p:sp>
      </p:gr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04769777"/>
      </p:ext>
    </p:extLst>
  </p:cSld>
  <p:clrMapOvr>
    <a:masterClrMapping/>
  </p:clrMapOvr>
  <mc:AlternateContent xmlns:mc="http://schemas.openxmlformats.org/markup-compatibility/2006" xmlns:p14="http://schemas.microsoft.com/office/powerpoint/2010/main">
    <mc:Choice Requires="p14">
      <p:transition spd="slow" p14:dur="2000" advTm="22378"/>
    </mc:Choice>
    <mc:Fallback xmlns="">
      <p:transition spd="slow" advTm="22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33">
                                            <p:txEl>
                                              <p:pRg st="0" end="0"/>
                                            </p:txEl>
                                          </p:spTgt>
                                        </p:tgtEl>
                                        <p:attrNameLst>
                                          <p:attrName>style.visibility</p:attrName>
                                        </p:attrNameLst>
                                      </p:cBhvr>
                                      <p:to>
                                        <p:strVal val="visible"/>
                                      </p:to>
                                    </p:set>
                                    <p:animEffect transition="in" filter="fade">
                                      <p:cBhvr>
                                        <p:cTn id="9" dur="500"/>
                                        <p:tgtEl>
                                          <p:spTgt spid="33">
                                            <p:txEl>
                                              <p:pRg st="0" end="0"/>
                                            </p:txEl>
                                          </p:spTgt>
                                        </p:tgtEl>
                                      </p:cBhvr>
                                    </p:animEffect>
                                  </p:childTnLst>
                                </p:cTn>
                              </p:par>
                              <p:par>
                                <p:cTn id="10" presetID="31" presetClass="entr" presetSubtype="0" fill="hold" grpId="0" nodeType="withEffect">
                                  <p:stCondLst>
                                    <p:cond delay="0"/>
                                  </p:stCondLst>
                                  <p:childTnLst>
                                    <p:set>
                                      <p:cBhvr>
                                        <p:cTn id="11" dur="1" fill="hold">
                                          <p:stCondLst>
                                            <p:cond delay="0"/>
                                          </p:stCondLst>
                                        </p:cTn>
                                        <p:tgtEl>
                                          <p:spTgt spid="33">
                                            <p:txEl>
                                              <p:pRg st="1" end="1"/>
                                            </p:txEl>
                                          </p:spTgt>
                                        </p:tgtEl>
                                        <p:attrNameLst>
                                          <p:attrName>style.visibility</p:attrName>
                                        </p:attrNameLst>
                                      </p:cBhvr>
                                      <p:to>
                                        <p:strVal val="visible"/>
                                      </p:to>
                                    </p:set>
                                    <p:anim calcmode="lin" valueType="num">
                                      <p:cBhvr>
                                        <p:cTn id="12" dur="1000" fill="hold"/>
                                        <p:tgtEl>
                                          <p:spTgt spid="33">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33">
                                            <p:txEl>
                                              <p:pRg st="1" end="1"/>
                                            </p:txEl>
                                          </p:spTgt>
                                        </p:tgtEl>
                                        <p:attrNameLst>
                                          <p:attrName>ppt_h</p:attrName>
                                        </p:attrNameLst>
                                      </p:cBhvr>
                                      <p:tavLst>
                                        <p:tav tm="0">
                                          <p:val>
                                            <p:fltVal val="0"/>
                                          </p:val>
                                        </p:tav>
                                        <p:tav tm="100000">
                                          <p:val>
                                            <p:strVal val="#ppt_h"/>
                                          </p:val>
                                        </p:tav>
                                      </p:tavLst>
                                    </p:anim>
                                    <p:anim calcmode="lin" valueType="num">
                                      <p:cBhvr>
                                        <p:cTn id="14" dur="1000" fill="hold"/>
                                        <p:tgtEl>
                                          <p:spTgt spid="33">
                                            <p:txEl>
                                              <p:pRg st="1" end="1"/>
                                            </p:txEl>
                                          </p:spTgt>
                                        </p:tgtEl>
                                        <p:attrNameLst>
                                          <p:attrName>style.rotation</p:attrName>
                                        </p:attrNameLst>
                                      </p:cBhvr>
                                      <p:tavLst>
                                        <p:tav tm="0">
                                          <p:val>
                                            <p:fltVal val="90"/>
                                          </p:val>
                                        </p:tav>
                                        <p:tav tm="100000">
                                          <p:val>
                                            <p:fltVal val="0"/>
                                          </p:val>
                                        </p:tav>
                                      </p:tavLst>
                                    </p:anim>
                                    <p:animEffect transition="in" filter="fade">
                                      <p:cBhvr>
                                        <p:cTn id="15" dur="1000"/>
                                        <p:tgtEl>
                                          <p:spTgt spid="33">
                                            <p:txEl>
                                              <p:pRg st="1" end="1"/>
                                            </p:txEl>
                                          </p:spTgt>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33">
                                            <p:txEl>
                                              <p:pRg st="2" end="2"/>
                                            </p:txEl>
                                          </p:spTgt>
                                        </p:tgtEl>
                                        <p:attrNameLst>
                                          <p:attrName>style.visibility</p:attrName>
                                        </p:attrNameLst>
                                      </p:cBhvr>
                                      <p:to>
                                        <p:strVal val="visible"/>
                                      </p:to>
                                    </p:set>
                                    <p:anim calcmode="lin" valueType="num">
                                      <p:cBhvr>
                                        <p:cTn id="18" dur="1000" fill="hold"/>
                                        <p:tgtEl>
                                          <p:spTgt spid="33">
                                            <p:txEl>
                                              <p:pRg st="2" end="2"/>
                                            </p:txEl>
                                          </p:spTgt>
                                        </p:tgtEl>
                                        <p:attrNameLst>
                                          <p:attrName>ppt_w</p:attrName>
                                        </p:attrNameLst>
                                      </p:cBhvr>
                                      <p:tavLst>
                                        <p:tav tm="0">
                                          <p:val>
                                            <p:fltVal val="0"/>
                                          </p:val>
                                        </p:tav>
                                        <p:tav tm="100000">
                                          <p:val>
                                            <p:strVal val="#ppt_w"/>
                                          </p:val>
                                        </p:tav>
                                      </p:tavLst>
                                    </p:anim>
                                    <p:anim calcmode="lin" valueType="num">
                                      <p:cBhvr>
                                        <p:cTn id="19" dur="1000" fill="hold"/>
                                        <p:tgtEl>
                                          <p:spTgt spid="33">
                                            <p:txEl>
                                              <p:pRg st="2" end="2"/>
                                            </p:txEl>
                                          </p:spTgt>
                                        </p:tgtEl>
                                        <p:attrNameLst>
                                          <p:attrName>ppt_h</p:attrName>
                                        </p:attrNameLst>
                                      </p:cBhvr>
                                      <p:tavLst>
                                        <p:tav tm="0">
                                          <p:val>
                                            <p:fltVal val="0"/>
                                          </p:val>
                                        </p:tav>
                                        <p:tav tm="100000">
                                          <p:val>
                                            <p:strVal val="#ppt_h"/>
                                          </p:val>
                                        </p:tav>
                                      </p:tavLst>
                                    </p:anim>
                                    <p:anim calcmode="lin" valueType="num">
                                      <p:cBhvr>
                                        <p:cTn id="20" dur="1000" fill="hold"/>
                                        <p:tgtEl>
                                          <p:spTgt spid="33">
                                            <p:txEl>
                                              <p:pRg st="2" end="2"/>
                                            </p:txEl>
                                          </p:spTgt>
                                        </p:tgtEl>
                                        <p:attrNameLst>
                                          <p:attrName>style.rotation</p:attrName>
                                        </p:attrNameLst>
                                      </p:cBhvr>
                                      <p:tavLst>
                                        <p:tav tm="0">
                                          <p:val>
                                            <p:fltVal val="90"/>
                                          </p:val>
                                        </p:tav>
                                        <p:tav tm="100000">
                                          <p:val>
                                            <p:fltVal val="0"/>
                                          </p:val>
                                        </p:tav>
                                      </p:tavLst>
                                    </p:anim>
                                    <p:animEffect transition="in" filter="fade">
                                      <p:cBhvr>
                                        <p:cTn id="21" dur="1000"/>
                                        <p:tgtEl>
                                          <p:spTgt spid="33">
                                            <p:txEl>
                                              <p:pRg st="2" end="2"/>
                                            </p:txEl>
                                          </p:spTgt>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33">
                                            <p:txEl>
                                              <p:pRg st="3" end="3"/>
                                            </p:txEl>
                                          </p:spTgt>
                                        </p:tgtEl>
                                        <p:attrNameLst>
                                          <p:attrName>style.visibility</p:attrName>
                                        </p:attrNameLst>
                                      </p:cBhvr>
                                      <p:to>
                                        <p:strVal val="visible"/>
                                      </p:to>
                                    </p:set>
                                    <p:anim calcmode="lin" valueType="num">
                                      <p:cBhvr>
                                        <p:cTn id="24" dur="1000" fill="hold"/>
                                        <p:tgtEl>
                                          <p:spTgt spid="33">
                                            <p:txEl>
                                              <p:pRg st="3" end="3"/>
                                            </p:txEl>
                                          </p:spTgt>
                                        </p:tgtEl>
                                        <p:attrNameLst>
                                          <p:attrName>ppt_w</p:attrName>
                                        </p:attrNameLst>
                                      </p:cBhvr>
                                      <p:tavLst>
                                        <p:tav tm="0">
                                          <p:val>
                                            <p:fltVal val="0"/>
                                          </p:val>
                                        </p:tav>
                                        <p:tav tm="100000">
                                          <p:val>
                                            <p:strVal val="#ppt_w"/>
                                          </p:val>
                                        </p:tav>
                                      </p:tavLst>
                                    </p:anim>
                                    <p:anim calcmode="lin" valueType="num">
                                      <p:cBhvr>
                                        <p:cTn id="25" dur="1000" fill="hold"/>
                                        <p:tgtEl>
                                          <p:spTgt spid="33">
                                            <p:txEl>
                                              <p:pRg st="3" end="3"/>
                                            </p:txEl>
                                          </p:spTgt>
                                        </p:tgtEl>
                                        <p:attrNameLst>
                                          <p:attrName>ppt_h</p:attrName>
                                        </p:attrNameLst>
                                      </p:cBhvr>
                                      <p:tavLst>
                                        <p:tav tm="0">
                                          <p:val>
                                            <p:fltVal val="0"/>
                                          </p:val>
                                        </p:tav>
                                        <p:tav tm="100000">
                                          <p:val>
                                            <p:strVal val="#ppt_h"/>
                                          </p:val>
                                        </p:tav>
                                      </p:tavLst>
                                    </p:anim>
                                    <p:anim calcmode="lin" valueType="num">
                                      <p:cBhvr>
                                        <p:cTn id="26" dur="1000" fill="hold"/>
                                        <p:tgtEl>
                                          <p:spTgt spid="33">
                                            <p:txEl>
                                              <p:pRg st="3" end="3"/>
                                            </p:txEl>
                                          </p:spTgt>
                                        </p:tgtEl>
                                        <p:attrNameLst>
                                          <p:attrName>style.rotation</p:attrName>
                                        </p:attrNameLst>
                                      </p:cBhvr>
                                      <p:tavLst>
                                        <p:tav tm="0">
                                          <p:val>
                                            <p:fltVal val="90"/>
                                          </p:val>
                                        </p:tav>
                                        <p:tav tm="100000">
                                          <p:val>
                                            <p:fltVal val="0"/>
                                          </p:val>
                                        </p:tav>
                                      </p:tavLst>
                                    </p:anim>
                                    <p:animEffect transition="in" filter="fade">
                                      <p:cBhvr>
                                        <p:cTn id="27" dur="1000"/>
                                        <p:tgtEl>
                                          <p:spTgt spid="33">
                                            <p:txEl>
                                              <p:pRg st="3" end="3"/>
                                            </p:txEl>
                                          </p:spTgt>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33">
                                            <p:txEl>
                                              <p:pRg st="4" end="4"/>
                                            </p:txEl>
                                          </p:spTgt>
                                        </p:tgtEl>
                                        <p:attrNameLst>
                                          <p:attrName>style.visibility</p:attrName>
                                        </p:attrNameLst>
                                      </p:cBhvr>
                                      <p:to>
                                        <p:strVal val="visible"/>
                                      </p:to>
                                    </p:set>
                                    <p:anim calcmode="lin" valueType="num">
                                      <p:cBhvr>
                                        <p:cTn id="30" dur="1000" fill="hold"/>
                                        <p:tgtEl>
                                          <p:spTgt spid="33">
                                            <p:txEl>
                                              <p:pRg st="4" end="4"/>
                                            </p:txEl>
                                          </p:spTgt>
                                        </p:tgtEl>
                                        <p:attrNameLst>
                                          <p:attrName>ppt_w</p:attrName>
                                        </p:attrNameLst>
                                      </p:cBhvr>
                                      <p:tavLst>
                                        <p:tav tm="0">
                                          <p:val>
                                            <p:fltVal val="0"/>
                                          </p:val>
                                        </p:tav>
                                        <p:tav tm="100000">
                                          <p:val>
                                            <p:strVal val="#ppt_w"/>
                                          </p:val>
                                        </p:tav>
                                      </p:tavLst>
                                    </p:anim>
                                    <p:anim calcmode="lin" valueType="num">
                                      <p:cBhvr>
                                        <p:cTn id="31" dur="1000" fill="hold"/>
                                        <p:tgtEl>
                                          <p:spTgt spid="33">
                                            <p:txEl>
                                              <p:pRg st="4" end="4"/>
                                            </p:txEl>
                                          </p:spTgt>
                                        </p:tgtEl>
                                        <p:attrNameLst>
                                          <p:attrName>ppt_h</p:attrName>
                                        </p:attrNameLst>
                                      </p:cBhvr>
                                      <p:tavLst>
                                        <p:tav tm="0">
                                          <p:val>
                                            <p:fltVal val="0"/>
                                          </p:val>
                                        </p:tav>
                                        <p:tav tm="100000">
                                          <p:val>
                                            <p:strVal val="#ppt_h"/>
                                          </p:val>
                                        </p:tav>
                                      </p:tavLst>
                                    </p:anim>
                                    <p:anim calcmode="lin" valueType="num">
                                      <p:cBhvr>
                                        <p:cTn id="32" dur="1000" fill="hold"/>
                                        <p:tgtEl>
                                          <p:spTgt spid="33">
                                            <p:txEl>
                                              <p:pRg st="4" end="4"/>
                                            </p:txEl>
                                          </p:spTgt>
                                        </p:tgtEl>
                                        <p:attrNameLst>
                                          <p:attrName>style.rotation</p:attrName>
                                        </p:attrNameLst>
                                      </p:cBhvr>
                                      <p:tavLst>
                                        <p:tav tm="0">
                                          <p:val>
                                            <p:fltVal val="90"/>
                                          </p:val>
                                        </p:tav>
                                        <p:tav tm="100000">
                                          <p:val>
                                            <p:fltVal val="0"/>
                                          </p:val>
                                        </p:tav>
                                      </p:tavLst>
                                    </p:anim>
                                    <p:animEffect transition="in" filter="fade">
                                      <p:cBhvr>
                                        <p:cTn id="33" dur="1000"/>
                                        <p:tgtEl>
                                          <p:spTgt spid="3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6"/>
                </p:tgtEl>
              </p:cMediaNode>
            </p:audio>
          </p:childTnLst>
        </p:cTn>
      </p:par>
    </p:tnLst>
    <p:bldLst>
      <p:bldP spid="3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56"/>
          <p:cNvSpPr txBox="1">
            <a:spLocks/>
          </p:cNvSpPr>
          <p:nvPr/>
        </p:nvSpPr>
        <p:spPr>
          <a:xfrm>
            <a:off x="53818" y="2831541"/>
            <a:ext cx="3372465" cy="117671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200"/>
              </a:spcBef>
              <a:spcAft>
                <a:spcPts val="1200"/>
              </a:spcAft>
              <a:buClr>
                <a:srgbClr val="274476"/>
              </a:buClr>
              <a:buFont typeface="Arial" panose="020B0604020202020204" pitchFamily="34" charset="0"/>
              <a:buNone/>
            </a:pPr>
            <a:r>
              <a:rPr lang="en-GB" sz="8000" b="1" dirty="0"/>
              <a:t>699</a:t>
            </a:r>
          </a:p>
        </p:txBody>
      </p:sp>
      <p:grpSp>
        <p:nvGrpSpPr>
          <p:cNvPr id="8" name="Group 7"/>
          <p:cNvGrpSpPr/>
          <p:nvPr/>
        </p:nvGrpSpPr>
        <p:grpSpPr>
          <a:xfrm>
            <a:off x="342001" y="262591"/>
            <a:ext cx="8460000" cy="848688"/>
            <a:chOff x="342001" y="334098"/>
            <a:chExt cx="8460000" cy="848688"/>
          </a:xfrm>
        </p:grpSpPr>
        <p:sp>
          <p:nvSpPr>
            <p:cNvPr id="37" name="Round Diagonal Corner Rectangle 36"/>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47" name="Rectangle 46"/>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10000"/>
            </a:bodyPr>
            <a:lstStyle/>
            <a:p>
              <a:pPr algn="ctr">
                <a:lnSpc>
                  <a:spcPct val="120000"/>
                </a:lnSpc>
              </a:pPr>
              <a:r>
                <a:rPr lang="en-GB" sz="5600" dirty="0">
                  <a:ln w="19050">
                    <a:solidFill>
                      <a:schemeClr val="bg1"/>
                    </a:solidFill>
                  </a:ln>
                  <a:solidFill>
                    <a:schemeClr val="bg1"/>
                  </a:solidFill>
                </a:rPr>
                <a:t>QUESTION !</a:t>
              </a:r>
            </a:p>
          </p:txBody>
        </p:sp>
      </p:grpSp>
      <p:grpSp>
        <p:nvGrpSpPr>
          <p:cNvPr id="4" name="Group 3">
            <a:extLst>
              <a:ext uri="{FF2B5EF4-FFF2-40B4-BE49-F238E27FC236}">
                <a16:creationId xmlns:a16="http://schemas.microsoft.com/office/drawing/2014/main" id="{EC6BD069-2828-4C2D-B142-55DFDFF2E616}"/>
              </a:ext>
            </a:extLst>
          </p:cNvPr>
          <p:cNvGrpSpPr/>
          <p:nvPr/>
        </p:nvGrpSpPr>
        <p:grpSpPr>
          <a:xfrm>
            <a:off x="132716" y="1351965"/>
            <a:ext cx="5338956" cy="1219600"/>
            <a:chOff x="132716" y="1351965"/>
            <a:chExt cx="5338956" cy="1219600"/>
          </a:xfrm>
        </p:grpSpPr>
        <p:grpSp>
          <p:nvGrpSpPr>
            <p:cNvPr id="19" name="Group 18">
              <a:extLst>
                <a:ext uri="{FF2B5EF4-FFF2-40B4-BE49-F238E27FC236}">
                  <a16:creationId xmlns:a16="http://schemas.microsoft.com/office/drawing/2014/main" id="{A4711FD2-0CBC-452D-9895-6FE5F897AA3B}"/>
                </a:ext>
              </a:extLst>
            </p:cNvPr>
            <p:cNvGrpSpPr/>
            <p:nvPr/>
          </p:nvGrpSpPr>
          <p:grpSpPr>
            <a:xfrm>
              <a:off x="132716" y="1351965"/>
              <a:ext cx="845470" cy="888949"/>
              <a:chOff x="1084816" y="2936665"/>
              <a:chExt cx="540000" cy="540000"/>
            </a:xfrm>
          </p:grpSpPr>
          <p:sp>
            <p:nvSpPr>
              <p:cNvPr id="23" name="Freeform 133">
                <a:extLst>
                  <a:ext uri="{FF2B5EF4-FFF2-40B4-BE49-F238E27FC236}">
                    <a16:creationId xmlns:a16="http://schemas.microsoft.com/office/drawing/2014/main" id="{3269DCC4-E27B-4415-8331-FBF3B55457EB}"/>
                  </a:ext>
                </a:extLst>
              </p:cNvPr>
              <p:cNvSpPr/>
              <p:nvPr/>
            </p:nvSpPr>
            <p:spPr>
              <a:xfrm rot="2700000">
                <a:off x="1401141" y="3094827"/>
                <a:ext cx="223675" cy="223675"/>
              </a:xfrm>
              <a:custGeom>
                <a:avLst/>
                <a:gdLst>
                  <a:gd name="connsiteX0" fmla="*/ 0 w 1440000"/>
                  <a:gd name="connsiteY0" fmla="*/ 0 h 1440000"/>
                  <a:gd name="connsiteX1" fmla="*/ 1440000 w 1440000"/>
                  <a:gd name="connsiteY1" fmla="*/ 1440000 h 1440000"/>
                  <a:gd name="connsiteX2" fmla="*/ 0 w 1440000"/>
                  <a:gd name="connsiteY2" fmla="*/ 1440000 h 1440000"/>
                </a:gdLst>
                <a:ahLst/>
                <a:cxnLst>
                  <a:cxn ang="0">
                    <a:pos x="connsiteX0" y="connsiteY0"/>
                  </a:cxn>
                  <a:cxn ang="0">
                    <a:pos x="connsiteX1" y="connsiteY1"/>
                  </a:cxn>
                  <a:cxn ang="0">
                    <a:pos x="connsiteX2" y="connsiteY2"/>
                  </a:cxn>
                </a:cxnLst>
                <a:rect l="l" t="t" r="r" b="b"/>
                <a:pathLst>
                  <a:path w="1440000" h="1440000">
                    <a:moveTo>
                      <a:pt x="0" y="0"/>
                    </a:moveTo>
                    <a:cubicBezTo>
                      <a:pt x="795290" y="0"/>
                      <a:pt x="1440000" y="644710"/>
                      <a:pt x="1440000" y="1440000"/>
                    </a:cubicBezTo>
                    <a:lnTo>
                      <a:pt x="0" y="144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reeform 134">
                <a:extLst>
                  <a:ext uri="{FF2B5EF4-FFF2-40B4-BE49-F238E27FC236}">
                    <a16:creationId xmlns:a16="http://schemas.microsoft.com/office/drawing/2014/main" id="{980428D0-6D48-4676-B474-5A0C8368A9C2}"/>
                  </a:ext>
                </a:extLst>
              </p:cNvPr>
              <p:cNvSpPr/>
              <p:nvPr/>
            </p:nvSpPr>
            <p:spPr>
              <a:xfrm rot="8100000">
                <a:off x="1242978" y="3252990"/>
                <a:ext cx="223675" cy="223675"/>
              </a:xfrm>
              <a:custGeom>
                <a:avLst/>
                <a:gdLst>
                  <a:gd name="connsiteX0" fmla="*/ 0 w 1440000"/>
                  <a:gd name="connsiteY0" fmla="*/ 0 h 1440000"/>
                  <a:gd name="connsiteX1" fmla="*/ 1440000 w 1440000"/>
                  <a:gd name="connsiteY1" fmla="*/ 1440000 h 1440000"/>
                  <a:gd name="connsiteX2" fmla="*/ 0 w 1440000"/>
                  <a:gd name="connsiteY2" fmla="*/ 1440000 h 1440000"/>
                </a:gdLst>
                <a:ahLst/>
                <a:cxnLst>
                  <a:cxn ang="0">
                    <a:pos x="connsiteX0" y="connsiteY0"/>
                  </a:cxn>
                  <a:cxn ang="0">
                    <a:pos x="connsiteX1" y="connsiteY1"/>
                  </a:cxn>
                  <a:cxn ang="0">
                    <a:pos x="connsiteX2" y="connsiteY2"/>
                  </a:cxn>
                </a:cxnLst>
                <a:rect l="l" t="t" r="r" b="b"/>
                <a:pathLst>
                  <a:path w="1440000" h="1440000">
                    <a:moveTo>
                      <a:pt x="0" y="0"/>
                    </a:moveTo>
                    <a:cubicBezTo>
                      <a:pt x="795290" y="0"/>
                      <a:pt x="1440000" y="644710"/>
                      <a:pt x="1440000" y="1440000"/>
                    </a:cubicBezTo>
                    <a:lnTo>
                      <a:pt x="0" y="1440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reeform 135">
                <a:extLst>
                  <a:ext uri="{FF2B5EF4-FFF2-40B4-BE49-F238E27FC236}">
                    <a16:creationId xmlns:a16="http://schemas.microsoft.com/office/drawing/2014/main" id="{86E45041-EA22-48FB-951A-9319D53EE860}"/>
                  </a:ext>
                </a:extLst>
              </p:cNvPr>
              <p:cNvSpPr/>
              <p:nvPr/>
            </p:nvSpPr>
            <p:spPr>
              <a:xfrm rot="13500000">
                <a:off x="1084816" y="3094827"/>
                <a:ext cx="223675" cy="223675"/>
              </a:xfrm>
              <a:custGeom>
                <a:avLst/>
                <a:gdLst>
                  <a:gd name="connsiteX0" fmla="*/ 0 w 1440000"/>
                  <a:gd name="connsiteY0" fmla="*/ 0 h 1440000"/>
                  <a:gd name="connsiteX1" fmla="*/ 1440000 w 1440000"/>
                  <a:gd name="connsiteY1" fmla="*/ 1440000 h 1440000"/>
                  <a:gd name="connsiteX2" fmla="*/ 0 w 1440000"/>
                  <a:gd name="connsiteY2" fmla="*/ 1440000 h 1440000"/>
                </a:gdLst>
                <a:ahLst/>
                <a:cxnLst>
                  <a:cxn ang="0">
                    <a:pos x="connsiteX0" y="connsiteY0"/>
                  </a:cxn>
                  <a:cxn ang="0">
                    <a:pos x="connsiteX1" y="connsiteY1"/>
                  </a:cxn>
                  <a:cxn ang="0">
                    <a:pos x="connsiteX2" y="connsiteY2"/>
                  </a:cxn>
                </a:cxnLst>
                <a:rect l="l" t="t" r="r" b="b"/>
                <a:pathLst>
                  <a:path w="1440000" h="1440000">
                    <a:moveTo>
                      <a:pt x="0" y="0"/>
                    </a:moveTo>
                    <a:cubicBezTo>
                      <a:pt x="795290" y="0"/>
                      <a:pt x="1440000" y="644710"/>
                      <a:pt x="1440000" y="1440000"/>
                    </a:cubicBezTo>
                    <a:lnTo>
                      <a:pt x="0" y="1440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136">
                <a:extLst>
                  <a:ext uri="{FF2B5EF4-FFF2-40B4-BE49-F238E27FC236}">
                    <a16:creationId xmlns:a16="http://schemas.microsoft.com/office/drawing/2014/main" id="{DA58C6F8-8DC3-426A-866D-D3C78B97334C}"/>
                  </a:ext>
                </a:extLst>
              </p:cNvPr>
              <p:cNvSpPr/>
              <p:nvPr/>
            </p:nvSpPr>
            <p:spPr>
              <a:xfrm rot="18900000">
                <a:off x="1242978" y="2936665"/>
                <a:ext cx="223675" cy="223675"/>
              </a:xfrm>
              <a:custGeom>
                <a:avLst/>
                <a:gdLst>
                  <a:gd name="connsiteX0" fmla="*/ 0 w 1440000"/>
                  <a:gd name="connsiteY0" fmla="*/ 0 h 1440000"/>
                  <a:gd name="connsiteX1" fmla="*/ 1440000 w 1440000"/>
                  <a:gd name="connsiteY1" fmla="*/ 1440000 h 1440000"/>
                  <a:gd name="connsiteX2" fmla="*/ 0 w 1440000"/>
                  <a:gd name="connsiteY2" fmla="*/ 1440000 h 1440000"/>
                </a:gdLst>
                <a:ahLst/>
                <a:cxnLst>
                  <a:cxn ang="0">
                    <a:pos x="connsiteX0" y="connsiteY0"/>
                  </a:cxn>
                  <a:cxn ang="0">
                    <a:pos x="connsiteX1" y="connsiteY1"/>
                  </a:cxn>
                  <a:cxn ang="0">
                    <a:pos x="connsiteX2" y="connsiteY2"/>
                  </a:cxn>
                </a:cxnLst>
                <a:rect l="l" t="t" r="r" b="b"/>
                <a:pathLst>
                  <a:path w="1440000" h="1440000">
                    <a:moveTo>
                      <a:pt x="0" y="0"/>
                    </a:moveTo>
                    <a:cubicBezTo>
                      <a:pt x="795290" y="0"/>
                      <a:pt x="1440000" y="644710"/>
                      <a:pt x="1440000" y="1440000"/>
                    </a:cubicBezTo>
                    <a:lnTo>
                      <a:pt x="0" y="1440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 name="Group 2">
              <a:extLst>
                <a:ext uri="{FF2B5EF4-FFF2-40B4-BE49-F238E27FC236}">
                  <a16:creationId xmlns:a16="http://schemas.microsoft.com/office/drawing/2014/main" id="{80BEAABE-D676-4433-B8DA-2A5F15311BCD}"/>
                </a:ext>
              </a:extLst>
            </p:cNvPr>
            <p:cNvGrpSpPr/>
            <p:nvPr/>
          </p:nvGrpSpPr>
          <p:grpSpPr>
            <a:xfrm>
              <a:off x="267036" y="1496890"/>
              <a:ext cx="5204636" cy="1074675"/>
              <a:chOff x="267036" y="1496890"/>
              <a:chExt cx="5204636" cy="1074675"/>
            </a:xfrm>
          </p:grpSpPr>
          <p:sp>
            <p:nvSpPr>
              <p:cNvPr id="21" name="Freeform 131">
                <a:extLst>
                  <a:ext uri="{FF2B5EF4-FFF2-40B4-BE49-F238E27FC236}">
                    <a16:creationId xmlns:a16="http://schemas.microsoft.com/office/drawing/2014/main" id="{2B362E7F-C021-47F0-A5EE-CFE896D718E5}"/>
                  </a:ext>
                </a:extLst>
              </p:cNvPr>
              <p:cNvSpPr/>
              <p:nvPr/>
            </p:nvSpPr>
            <p:spPr>
              <a:xfrm>
                <a:off x="775035" y="2050048"/>
                <a:ext cx="4367033" cy="521517"/>
              </a:xfrm>
              <a:custGeom>
                <a:avLst/>
                <a:gdLst>
                  <a:gd name="connsiteX0" fmla="*/ 0 w 2484000"/>
                  <a:gd name="connsiteY0" fmla="*/ 0 h 316800"/>
                  <a:gd name="connsiteX1" fmla="*/ 2484000 w 2484000"/>
                  <a:gd name="connsiteY1" fmla="*/ 0 h 316800"/>
                  <a:gd name="connsiteX2" fmla="*/ 2484000 w 2484000"/>
                  <a:gd name="connsiteY2" fmla="*/ 53197 h 316800"/>
                  <a:gd name="connsiteX3" fmla="*/ 2484000 w 2484000"/>
                  <a:gd name="connsiteY3" fmla="*/ 241734 h 316800"/>
                  <a:gd name="connsiteX4" fmla="*/ 2484000 w 2484000"/>
                  <a:gd name="connsiteY4" fmla="*/ 264078 h 316800"/>
                  <a:gd name="connsiteX5" fmla="*/ 2431278 w 2484000"/>
                  <a:gd name="connsiteY5" fmla="*/ 316800 h 316800"/>
                  <a:gd name="connsiteX6" fmla="*/ 52722 w 2484000"/>
                  <a:gd name="connsiteY6" fmla="*/ 316800 h 316800"/>
                  <a:gd name="connsiteX7" fmla="*/ 0 w 2484000"/>
                  <a:gd name="connsiteY7" fmla="*/ 264078 h 316800"/>
                  <a:gd name="connsiteX8" fmla="*/ 0 w 2484000"/>
                  <a:gd name="connsiteY8" fmla="*/ 241734 h 316800"/>
                  <a:gd name="connsiteX9" fmla="*/ 0 w 2484000"/>
                  <a:gd name="connsiteY9" fmla="*/ 53197 h 3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4000" h="316800">
                    <a:moveTo>
                      <a:pt x="0" y="0"/>
                    </a:moveTo>
                    <a:lnTo>
                      <a:pt x="2484000" y="0"/>
                    </a:lnTo>
                    <a:lnTo>
                      <a:pt x="2484000" y="53197"/>
                    </a:lnTo>
                    <a:lnTo>
                      <a:pt x="2484000" y="241734"/>
                    </a:lnTo>
                    <a:lnTo>
                      <a:pt x="2484000" y="264078"/>
                    </a:lnTo>
                    <a:cubicBezTo>
                      <a:pt x="2484000" y="293196"/>
                      <a:pt x="2460396" y="316800"/>
                      <a:pt x="2431278" y="316800"/>
                    </a:cubicBezTo>
                    <a:lnTo>
                      <a:pt x="52722" y="316800"/>
                    </a:lnTo>
                    <a:cubicBezTo>
                      <a:pt x="23604" y="316800"/>
                      <a:pt x="0" y="293196"/>
                      <a:pt x="0" y="264078"/>
                    </a:cubicBezTo>
                    <a:lnTo>
                      <a:pt x="0" y="241734"/>
                    </a:lnTo>
                    <a:lnTo>
                      <a:pt x="0" y="5319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8000" rIns="36000" bIns="36000" rtlCol="0" anchor="ctr"/>
              <a:lstStyle/>
              <a:p>
                <a:r>
                  <a:rPr lang="en-GB" b="1" dirty="0"/>
                  <a:t>across the college group?</a:t>
                </a:r>
              </a:p>
            </p:txBody>
          </p:sp>
          <p:grpSp>
            <p:nvGrpSpPr>
              <p:cNvPr id="2" name="Group 1">
                <a:extLst>
                  <a:ext uri="{FF2B5EF4-FFF2-40B4-BE49-F238E27FC236}">
                    <a16:creationId xmlns:a16="http://schemas.microsoft.com/office/drawing/2014/main" id="{3F02B49B-7E1B-4086-892B-2B3F8449C54E}"/>
                  </a:ext>
                </a:extLst>
              </p:cNvPr>
              <p:cNvGrpSpPr/>
              <p:nvPr/>
            </p:nvGrpSpPr>
            <p:grpSpPr>
              <a:xfrm>
                <a:off x="267036" y="1496890"/>
                <a:ext cx="5204636" cy="592633"/>
                <a:chOff x="267036" y="1496890"/>
                <a:chExt cx="5204636" cy="592633"/>
              </a:xfrm>
            </p:grpSpPr>
            <p:sp>
              <p:nvSpPr>
                <p:cNvPr id="20" name="TextBox 19">
                  <a:extLst>
                    <a:ext uri="{FF2B5EF4-FFF2-40B4-BE49-F238E27FC236}">
                      <a16:creationId xmlns:a16="http://schemas.microsoft.com/office/drawing/2014/main" id="{E02AA843-20AB-4989-A09B-3A11B71395EA}"/>
                    </a:ext>
                  </a:extLst>
                </p:cNvPr>
                <p:cNvSpPr txBox="1"/>
                <p:nvPr/>
              </p:nvSpPr>
              <p:spPr>
                <a:xfrm>
                  <a:off x="267036" y="1496890"/>
                  <a:ext cx="563647" cy="592633"/>
                </a:xfrm>
                <a:custGeom>
                  <a:avLst/>
                  <a:gdLst>
                    <a:gd name="connsiteX0" fmla="*/ 0 w 540000"/>
                    <a:gd name="connsiteY0" fmla="*/ 0 h 540000"/>
                    <a:gd name="connsiteX1" fmla="*/ 540000 w 540000"/>
                    <a:gd name="connsiteY1" fmla="*/ 0 h 540000"/>
                    <a:gd name="connsiteX2" fmla="*/ 540000 w 540000"/>
                    <a:gd name="connsiteY2" fmla="*/ 540000 h 540000"/>
                    <a:gd name="connsiteX3" fmla="*/ 0 w 540000"/>
                    <a:gd name="connsiteY3" fmla="*/ 540000 h 540000"/>
                    <a:gd name="connsiteX4" fmla="*/ 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0" y="0"/>
                      </a:moveTo>
                      <a:lnTo>
                        <a:pt x="540000" y="0"/>
                      </a:lnTo>
                      <a:lnTo>
                        <a:pt x="540000" y="540000"/>
                      </a:lnTo>
                      <a:lnTo>
                        <a:pt x="0" y="540000"/>
                      </a:lnTo>
                      <a:lnTo>
                        <a:pt x="0" y="0"/>
                      </a:lnTo>
                      <a:close/>
                    </a:path>
                  </a:pathLst>
                </a:custGeom>
                <a:noFill/>
                <a:ln w="76200">
                  <a:noFill/>
                </a:ln>
              </p:spPr>
              <p:txBody>
                <a:bodyPr wrap="square" lIns="0" tIns="0" rIns="0" bIns="0" rtlCol="0" anchor="ctr">
                  <a:noAutofit/>
                </a:bodyPr>
                <a:lstStyle/>
                <a:p>
                  <a:pPr algn="ctr"/>
                  <a:r>
                    <a:rPr lang="en-GB" sz="3200" b="1" dirty="0">
                      <a:ln w="3175">
                        <a:noFill/>
                      </a:ln>
                      <a:solidFill>
                        <a:schemeClr val="bg1">
                          <a:alpha val="90000"/>
                        </a:schemeClr>
                      </a:solidFill>
                      <a:latin typeface="+mj-lt"/>
                      <a:cs typeface="Arial" panose="020B0604020202020204" pitchFamily="34" charset="0"/>
                    </a:rPr>
                    <a:t>?</a:t>
                  </a:r>
                </a:p>
              </p:txBody>
            </p:sp>
            <p:sp>
              <p:nvSpPr>
                <p:cNvPr id="22" name="TextBox 21">
                  <a:extLst>
                    <a:ext uri="{FF2B5EF4-FFF2-40B4-BE49-F238E27FC236}">
                      <a16:creationId xmlns:a16="http://schemas.microsoft.com/office/drawing/2014/main" id="{880B8A6E-5D24-41CF-BAA6-52A1367B8DB6}"/>
                    </a:ext>
                  </a:extLst>
                </p:cNvPr>
                <p:cNvSpPr txBox="1"/>
                <p:nvPr/>
              </p:nvSpPr>
              <p:spPr>
                <a:xfrm>
                  <a:off x="803081" y="1535897"/>
                  <a:ext cx="4668591" cy="520735"/>
                </a:xfrm>
                <a:custGeom>
                  <a:avLst/>
                  <a:gdLst>
                    <a:gd name="connsiteX0" fmla="*/ 0 w 2218727"/>
                    <a:gd name="connsiteY0" fmla="*/ 0 h 316325"/>
                    <a:gd name="connsiteX1" fmla="*/ 52722 w 2218727"/>
                    <a:gd name="connsiteY1" fmla="*/ 0 h 316325"/>
                    <a:gd name="connsiteX2" fmla="*/ 590341 w 2218727"/>
                    <a:gd name="connsiteY2" fmla="*/ 0 h 316325"/>
                    <a:gd name="connsiteX3" fmla="*/ 2166005 w 2218727"/>
                    <a:gd name="connsiteY3" fmla="*/ 0 h 316325"/>
                    <a:gd name="connsiteX4" fmla="*/ 2218727 w 2218727"/>
                    <a:gd name="connsiteY4" fmla="*/ 52722 h 316325"/>
                    <a:gd name="connsiteX5" fmla="*/ 2218727 w 2218727"/>
                    <a:gd name="connsiteY5" fmla="*/ 263603 h 316325"/>
                    <a:gd name="connsiteX6" fmla="*/ 2166005 w 2218727"/>
                    <a:gd name="connsiteY6" fmla="*/ 316325 h 316325"/>
                    <a:gd name="connsiteX7" fmla="*/ 590341 w 2218727"/>
                    <a:gd name="connsiteY7" fmla="*/ 316325 h 316325"/>
                    <a:gd name="connsiteX8" fmla="*/ 52722 w 2218727"/>
                    <a:gd name="connsiteY8" fmla="*/ 316325 h 316325"/>
                    <a:gd name="connsiteX9" fmla="*/ 0 w 2218727"/>
                    <a:gd name="connsiteY9" fmla="*/ 316325 h 316325"/>
                    <a:gd name="connsiteX10" fmla="*/ 0 w 2218727"/>
                    <a:gd name="connsiteY10" fmla="*/ 263603 h 316325"/>
                    <a:gd name="connsiteX11" fmla="*/ 0 w 2218727"/>
                    <a:gd name="connsiteY11" fmla="*/ 52722 h 31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8727" h="316325">
                      <a:moveTo>
                        <a:pt x="0" y="0"/>
                      </a:moveTo>
                      <a:lnTo>
                        <a:pt x="52722" y="0"/>
                      </a:lnTo>
                      <a:lnTo>
                        <a:pt x="590341" y="0"/>
                      </a:lnTo>
                      <a:lnTo>
                        <a:pt x="2166005" y="0"/>
                      </a:lnTo>
                      <a:cubicBezTo>
                        <a:pt x="2195123" y="0"/>
                        <a:pt x="2218727" y="23604"/>
                        <a:pt x="2218727" y="52722"/>
                      </a:cubicBezTo>
                      <a:lnTo>
                        <a:pt x="2218727" y="263603"/>
                      </a:lnTo>
                      <a:cubicBezTo>
                        <a:pt x="2218727" y="292721"/>
                        <a:pt x="2195123" y="316325"/>
                        <a:pt x="2166005" y="316325"/>
                      </a:cubicBezTo>
                      <a:lnTo>
                        <a:pt x="590341" y="316325"/>
                      </a:lnTo>
                      <a:lnTo>
                        <a:pt x="52722" y="316325"/>
                      </a:lnTo>
                      <a:lnTo>
                        <a:pt x="0" y="316325"/>
                      </a:lnTo>
                      <a:lnTo>
                        <a:pt x="0" y="263603"/>
                      </a:lnTo>
                      <a:lnTo>
                        <a:pt x="0" y="52722"/>
                      </a:lnTo>
                      <a:close/>
                    </a:path>
                  </a:pathLst>
                </a:custGeom>
                <a:solidFill>
                  <a:schemeClr val="accent2"/>
                </a:solidFill>
                <a:ln w="76200">
                  <a:noFill/>
                </a:ln>
              </p:spPr>
              <p:txBody>
                <a:bodyPr wrap="square" lIns="72000" tIns="18000" rIns="36000" bIns="36000" rtlCol="0" anchor="ctr">
                  <a:noAutofit/>
                </a:bodyPr>
                <a:lstStyle/>
                <a:p>
                  <a:r>
                    <a:rPr lang="en-GB" b="1" dirty="0">
                      <a:solidFill>
                        <a:schemeClr val="bg1"/>
                      </a:solidFill>
                      <a:latin typeface="+mj-lt"/>
                      <a:cs typeface="Arial" panose="020B0604020202020204" pitchFamily="34" charset="0"/>
                    </a:rPr>
                    <a:t>How many different job roles are there  </a:t>
                  </a:r>
                </a:p>
              </p:txBody>
            </p:sp>
          </p:grpSp>
        </p:grpSp>
      </p:grpSp>
      <p:pic>
        <p:nvPicPr>
          <p:cNvPr id="27" name="Picture 26" descr="Graphical user interface, Word&#10;&#10;Description automatically generated">
            <a:extLst>
              <a:ext uri="{FF2B5EF4-FFF2-40B4-BE49-F238E27FC236}">
                <a16:creationId xmlns:a16="http://schemas.microsoft.com/office/drawing/2014/main" id="{A5F4CC67-CD78-4018-B367-3E311D015EA3}"/>
              </a:ext>
            </a:extLst>
          </p:cNvPr>
          <p:cNvPicPr>
            <a:picLocks noChangeAspect="1"/>
          </p:cNvPicPr>
          <p:nvPr/>
        </p:nvPicPr>
        <p:blipFill rotWithShape="1">
          <a:blip r:embed="rId6"/>
          <a:srcRect l="16453" t="20566" r="19732" b="30209"/>
          <a:stretch/>
        </p:blipFill>
        <p:spPr bwMode="auto">
          <a:xfrm>
            <a:off x="3356734" y="3282577"/>
            <a:ext cx="5445267" cy="3360384"/>
          </a:xfrm>
          <a:prstGeom prst="rect">
            <a:avLst/>
          </a:prstGeom>
          <a:ln>
            <a:noFill/>
          </a:ln>
          <a:extLst>
            <a:ext uri="{53640926-AAD7-44D8-BBD7-CCE9431645EC}">
              <a14:shadowObscured xmlns:a14="http://schemas.microsoft.com/office/drawing/2010/main"/>
            </a:ext>
          </a:extLst>
        </p:spPr>
      </p:pic>
      <p:pic>
        <p:nvPicPr>
          <p:cNvPr id="29" name="Audio 2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016166560"/>
      </p:ext>
    </p:extLst>
  </p:cSld>
  <p:clrMapOvr>
    <a:masterClrMapping/>
  </p:clrMapOvr>
  <mc:AlternateContent xmlns:mc="http://schemas.openxmlformats.org/markup-compatibility/2006" xmlns:p14="http://schemas.microsoft.com/office/powerpoint/2010/main">
    <mc:Choice Requires="p14">
      <p:transition spd="slow" p14:dur="2000" advTm="57524"/>
    </mc:Choice>
    <mc:Fallback xmlns="">
      <p:transition spd="slow" advTm="57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9"/>
                </p:tgtEl>
              </p:cMediaNode>
            </p:audio>
          </p:childTnLst>
        </p:cTn>
      </p:par>
    </p:tnLst>
    <p:bldLst>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56"/>
          <p:cNvSpPr txBox="1">
            <a:spLocks/>
          </p:cNvSpPr>
          <p:nvPr/>
        </p:nvSpPr>
        <p:spPr>
          <a:xfrm>
            <a:off x="342001" y="1600200"/>
            <a:ext cx="8460000" cy="448335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274476"/>
              </a:buClr>
              <a:buNone/>
            </a:pPr>
            <a:r>
              <a:rPr lang="en-US" dirty="0"/>
              <a:t>Self awareness </a:t>
            </a:r>
            <a:r>
              <a:rPr lang="en-GB" dirty="0"/>
              <a:t>is your ability to observe personal; </a:t>
            </a:r>
          </a:p>
          <a:p>
            <a:pPr marL="0" indent="0">
              <a:spcBef>
                <a:spcPts val="0"/>
              </a:spcBef>
              <a:buClr>
                <a:srgbClr val="274476"/>
              </a:buClr>
              <a:buNone/>
            </a:pPr>
            <a:endParaRPr lang="en-GB" sz="3200" dirty="0"/>
          </a:p>
          <a:p>
            <a:pPr>
              <a:spcBef>
                <a:spcPts val="0"/>
              </a:spcBef>
              <a:buClr>
                <a:srgbClr val="274476"/>
              </a:buClr>
            </a:pPr>
            <a:r>
              <a:rPr lang="en-GB" dirty="0"/>
              <a:t>feelings</a:t>
            </a:r>
          </a:p>
          <a:p>
            <a:pPr>
              <a:spcBef>
                <a:spcPts val="0"/>
              </a:spcBef>
              <a:buClr>
                <a:srgbClr val="274476"/>
              </a:buClr>
            </a:pPr>
            <a:r>
              <a:rPr lang="en-GB" dirty="0"/>
              <a:t>values</a:t>
            </a:r>
          </a:p>
          <a:p>
            <a:pPr>
              <a:spcBef>
                <a:spcPts val="0"/>
              </a:spcBef>
              <a:buClr>
                <a:srgbClr val="274476"/>
              </a:buClr>
            </a:pPr>
            <a:r>
              <a:rPr lang="en-GB" dirty="0"/>
              <a:t>strengths/weaknesses</a:t>
            </a:r>
          </a:p>
          <a:p>
            <a:pPr>
              <a:spcBef>
                <a:spcPts val="0"/>
              </a:spcBef>
              <a:buClr>
                <a:srgbClr val="274476"/>
              </a:buClr>
            </a:pPr>
            <a:r>
              <a:rPr lang="en-GB" dirty="0"/>
              <a:t>reactions</a:t>
            </a:r>
          </a:p>
          <a:p>
            <a:pPr>
              <a:spcBef>
                <a:spcPts val="0"/>
              </a:spcBef>
              <a:buClr>
                <a:srgbClr val="274476"/>
              </a:buClr>
            </a:pPr>
            <a:r>
              <a:rPr lang="en-GB" dirty="0"/>
              <a:t>habits </a:t>
            </a:r>
          </a:p>
          <a:p>
            <a:pPr>
              <a:spcBef>
                <a:spcPts val="0"/>
              </a:spcBef>
              <a:buClr>
                <a:srgbClr val="274476"/>
              </a:buClr>
            </a:pPr>
            <a:r>
              <a:rPr lang="en-GB" dirty="0"/>
              <a:t>behaviours</a:t>
            </a:r>
          </a:p>
          <a:p>
            <a:pPr>
              <a:spcBef>
                <a:spcPts val="0"/>
              </a:spcBef>
              <a:buClr>
                <a:srgbClr val="274476"/>
              </a:buClr>
            </a:pPr>
            <a:r>
              <a:rPr lang="en-GB" dirty="0"/>
              <a:t>thoughts</a:t>
            </a:r>
          </a:p>
          <a:p>
            <a:pPr>
              <a:spcBef>
                <a:spcPts val="0"/>
              </a:spcBef>
              <a:buClr>
                <a:srgbClr val="274476"/>
              </a:buClr>
            </a:pPr>
            <a:endParaRPr lang="en-US" sz="2400" b="1" dirty="0"/>
          </a:p>
        </p:txBody>
      </p:sp>
      <p:grpSp>
        <p:nvGrpSpPr>
          <p:cNvPr id="8" name="Group 7"/>
          <p:cNvGrpSpPr/>
          <p:nvPr/>
        </p:nvGrpSpPr>
        <p:grpSpPr>
          <a:xfrm>
            <a:off x="342001" y="306938"/>
            <a:ext cx="8460000" cy="848688"/>
            <a:chOff x="342001" y="334098"/>
            <a:chExt cx="8460000" cy="848688"/>
          </a:xfrm>
        </p:grpSpPr>
        <p:sp>
          <p:nvSpPr>
            <p:cNvPr id="37" name="Round Diagonal Corner Rectangle 36"/>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47" name="Rectangle 46"/>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10000"/>
            </a:bodyPr>
            <a:lstStyle/>
            <a:p>
              <a:pPr algn="ctr">
                <a:lnSpc>
                  <a:spcPct val="120000"/>
                </a:lnSpc>
              </a:pPr>
              <a:r>
                <a:rPr lang="en-GB" sz="5600" dirty="0">
                  <a:ln w="19050">
                    <a:solidFill>
                      <a:schemeClr val="bg1"/>
                    </a:solidFill>
                  </a:ln>
                  <a:solidFill>
                    <a:schemeClr val="bg1"/>
                  </a:solidFill>
                </a:rPr>
                <a:t>SELF AWARENESS</a:t>
              </a:r>
            </a:p>
          </p:txBody>
        </p:sp>
      </p:gr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031080870"/>
      </p:ext>
    </p:extLst>
  </p:cSld>
  <p:clrMapOvr>
    <a:masterClrMapping/>
  </p:clrMapOvr>
  <mc:AlternateContent xmlns:mc="http://schemas.openxmlformats.org/markup-compatibility/2006" xmlns:p14="http://schemas.microsoft.com/office/powerpoint/2010/main">
    <mc:Choice Requires="p14">
      <p:transition spd="slow" p14:dur="2000" advTm="42462"/>
    </mc:Choice>
    <mc:Fallback xmlns="">
      <p:transition spd="slow" advTm="4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10" presetClass="entr" presetSubtype="0" fill="hold" grpId="0" nodeType="withEffect">
                                  <p:stCondLst>
                                    <p:cond delay="0"/>
                                  </p:stCondLst>
                                  <p:childTnLst>
                                    <p:set>
                                      <p:cBhvr>
                                        <p:cTn id="8" dur="1" fill="hold">
                                          <p:stCondLst>
                                            <p:cond delay="0"/>
                                          </p:stCondLst>
                                        </p:cTn>
                                        <p:tgtEl>
                                          <p:spTgt spid="33">
                                            <p:txEl>
                                              <p:pRg st="0" end="0"/>
                                            </p:txEl>
                                          </p:spTgt>
                                        </p:tgtEl>
                                        <p:attrNameLst>
                                          <p:attrName>style.visibility</p:attrName>
                                        </p:attrNameLst>
                                      </p:cBhvr>
                                      <p:to>
                                        <p:strVal val="visible"/>
                                      </p:to>
                                    </p:set>
                                    <p:animEffect transition="in" filter="fade">
                                      <p:cBhvr>
                                        <p:cTn id="9" dur="10"/>
                                        <p:tgtEl>
                                          <p:spTgt spid="33">
                                            <p:txEl>
                                              <p:pRg st="0" end="0"/>
                                            </p:txEl>
                                          </p:spTgt>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33">
                                            <p:txEl>
                                              <p:pRg st="2" end="2"/>
                                            </p:txEl>
                                          </p:spTgt>
                                        </p:tgtEl>
                                        <p:attrNameLst>
                                          <p:attrName>style.visibility</p:attrName>
                                        </p:attrNameLst>
                                      </p:cBhvr>
                                      <p:to>
                                        <p:strVal val="visible"/>
                                      </p:to>
                                    </p:set>
                                    <p:anim calcmode="lin" valueType="num">
                                      <p:cBhvr additive="base">
                                        <p:cTn id="12" dur="10" fill="hold"/>
                                        <p:tgtEl>
                                          <p:spTgt spid="33">
                                            <p:txEl>
                                              <p:pRg st="2" end="2"/>
                                            </p:txEl>
                                          </p:spTgt>
                                        </p:tgtEl>
                                        <p:attrNameLst>
                                          <p:attrName>ppt_x</p:attrName>
                                        </p:attrNameLst>
                                      </p:cBhvr>
                                      <p:tavLst>
                                        <p:tav tm="0">
                                          <p:val>
                                            <p:strVal val="#ppt_x"/>
                                          </p:val>
                                        </p:tav>
                                        <p:tav tm="100000">
                                          <p:val>
                                            <p:strVal val="#ppt_x"/>
                                          </p:val>
                                        </p:tav>
                                      </p:tavLst>
                                    </p:anim>
                                    <p:anim calcmode="lin" valueType="num">
                                      <p:cBhvr additive="base">
                                        <p:cTn id="13" dur="10" fill="hold"/>
                                        <p:tgtEl>
                                          <p:spTgt spid="33">
                                            <p:txEl>
                                              <p:pRg st="2" end="2"/>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3">
                                            <p:txEl>
                                              <p:pRg st="3" end="3"/>
                                            </p:txEl>
                                          </p:spTgt>
                                        </p:tgtEl>
                                        <p:attrNameLst>
                                          <p:attrName>style.visibility</p:attrName>
                                        </p:attrNameLst>
                                      </p:cBhvr>
                                      <p:to>
                                        <p:strVal val="visible"/>
                                      </p:to>
                                    </p:set>
                                    <p:anim calcmode="lin" valueType="num">
                                      <p:cBhvr additive="base">
                                        <p:cTn id="16" dur="10" fill="hold"/>
                                        <p:tgtEl>
                                          <p:spTgt spid="33">
                                            <p:txEl>
                                              <p:pRg st="3" end="3"/>
                                            </p:txEl>
                                          </p:spTgt>
                                        </p:tgtEl>
                                        <p:attrNameLst>
                                          <p:attrName>ppt_x</p:attrName>
                                        </p:attrNameLst>
                                      </p:cBhvr>
                                      <p:tavLst>
                                        <p:tav tm="0">
                                          <p:val>
                                            <p:strVal val="#ppt_x"/>
                                          </p:val>
                                        </p:tav>
                                        <p:tav tm="100000">
                                          <p:val>
                                            <p:strVal val="#ppt_x"/>
                                          </p:val>
                                        </p:tav>
                                      </p:tavLst>
                                    </p:anim>
                                    <p:anim calcmode="lin" valueType="num">
                                      <p:cBhvr additive="base">
                                        <p:cTn id="17" dur="10" fill="hold"/>
                                        <p:tgtEl>
                                          <p:spTgt spid="3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3">
                                            <p:txEl>
                                              <p:pRg st="4" end="4"/>
                                            </p:txEl>
                                          </p:spTgt>
                                        </p:tgtEl>
                                        <p:attrNameLst>
                                          <p:attrName>style.visibility</p:attrName>
                                        </p:attrNameLst>
                                      </p:cBhvr>
                                      <p:to>
                                        <p:strVal val="visible"/>
                                      </p:to>
                                    </p:set>
                                    <p:anim calcmode="lin" valueType="num">
                                      <p:cBhvr additive="base">
                                        <p:cTn id="22" dur="10" fill="hold"/>
                                        <p:tgtEl>
                                          <p:spTgt spid="33">
                                            <p:txEl>
                                              <p:pRg st="4" end="4"/>
                                            </p:txEl>
                                          </p:spTgt>
                                        </p:tgtEl>
                                        <p:attrNameLst>
                                          <p:attrName>ppt_x</p:attrName>
                                        </p:attrNameLst>
                                      </p:cBhvr>
                                      <p:tavLst>
                                        <p:tav tm="0">
                                          <p:val>
                                            <p:strVal val="#ppt_x"/>
                                          </p:val>
                                        </p:tav>
                                        <p:tav tm="100000">
                                          <p:val>
                                            <p:strVal val="#ppt_x"/>
                                          </p:val>
                                        </p:tav>
                                      </p:tavLst>
                                    </p:anim>
                                    <p:anim calcmode="lin" valueType="num">
                                      <p:cBhvr additive="base">
                                        <p:cTn id="23" dur="10" fill="hold"/>
                                        <p:tgtEl>
                                          <p:spTgt spid="33">
                                            <p:txEl>
                                              <p:pRg st="4" end="4"/>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3">
                                            <p:txEl>
                                              <p:pRg st="5" end="5"/>
                                            </p:txEl>
                                          </p:spTgt>
                                        </p:tgtEl>
                                        <p:attrNameLst>
                                          <p:attrName>style.visibility</p:attrName>
                                        </p:attrNameLst>
                                      </p:cBhvr>
                                      <p:to>
                                        <p:strVal val="visible"/>
                                      </p:to>
                                    </p:set>
                                    <p:anim calcmode="lin" valueType="num">
                                      <p:cBhvr additive="base">
                                        <p:cTn id="26" dur="10" fill="hold"/>
                                        <p:tgtEl>
                                          <p:spTgt spid="33">
                                            <p:txEl>
                                              <p:pRg st="5" end="5"/>
                                            </p:txEl>
                                          </p:spTgt>
                                        </p:tgtEl>
                                        <p:attrNameLst>
                                          <p:attrName>ppt_x</p:attrName>
                                        </p:attrNameLst>
                                      </p:cBhvr>
                                      <p:tavLst>
                                        <p:tav tm="0">
                                          <p:val>
                                            <p:strVal val="#ppt_x"/>
                                          </p:val>
                                        </p:tav>
                                        <p:tav tm="100000">
                                          <p:val>
                                            <p:strVal val="#ppt_x"/>
                                          </p:val>
                                        </p:tav>
                                      </p:tavLst>
                                    </p:anim>
                                    <p:anim calcmode="lin" valueType="num">
                                      <p:cBhvr additive="base">
                                        <p:cTn id="27" dur="10" fill="hold"/>
                                        <p:tgtEl>
                                          <p:spTgt spid="33">
                                            <p:txEl>
                                              <p:pRg st="5" end="5"/>
                                            </p:txEl>
                                          </p:spTgt>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3">
                                            <p:txEl>
                                              <p:pRg st="6" end="6"/>
                                            </p:txEl>
                                          </p:spTgt>
                                        </p:tgtEl>
                                        <p:attrNameLst>
                                          <p:attrName>style.visibility</p:attrName>
                                        </p:attrNameLst>
                                      </p:cBhvr>
                                      <p:to>
                                        <p:strVal val="visible"/>
                                      </p:to>
                                    </p:set>
                                    <p:anim calcmode="lin" valueType="num">
                                      <p:cBhvr additive="base">
                                        <p:cTn id="30" dur="10" fill="hold"/>
                                        <p:tgtEl>
                                          <p:spTgt spid="33">
                                            <p:txEl>
                                              <p:pRg st="6" end="6"/>
                                            </p:txEl>
                                          </p:spTgt>
                                        </p:tgtEl>
                                        <p:attrNameLst>
                                          <p:attrName>ppt_x</p:attrName>
                                        </p:attrNameLst>
                                      </p:cBhvr>
                                      <p:tavLst>
                                        <p:tav tm="0">
                                          <p:val>
                                            <p:strVal val="#ppt_x"/>
                                          </p:val>
                                        </p:tav>
                                        <p:tav tm="100000">
                                          <p:val>
                                            <p:strVal val="#ppt_x"/>
                                          </p:val>
                                        </p:tav>
                                      </p:tavLst>
                                    </p:anim>
                                    <p:anim calcmode="lin" valueType="num">
                                      <p:cBhvr additive="base">
                                        <p:cTn id="31" dur="10" fill="hold"/>
                                        <p:tgtEl>
                                          <p:spTgt spid="33">
                                            <p:txEl>
                                              <p:pRg st="6" end="6"/>
                                            </p:txEl>
                                          </p:spTgt>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3">
                                            <p:txEl>
                                              <p:pRg st="7" end="7"/>
                                            </p:txEl>
                                          </p:spTgt>
                                        </p:tgtEl>
                                        <p:attrNameLst>
                                          <p:attrName>style.visibility</p:attrName>
                                        </p:attrNameLst>
                                      </p:cBhvr>
                                      <p:to>
                                        <p:strVal val="visible"/>
                                      </p:to>
                                    </p:set>
                                    <p:anim calcmode="lin" valueType="num">
                                      <p:cBhvr additive="base">
                                        <p:cTn id="34" dur="10" fill="hold"/>
                                        <p:tgtEl>
                                          <p:spTgt spid="33">
                                            <p:txEl>
                                              <p:pRg st="7" end="7"/>
                                            </p:txEl>
                                          </p:spTgt>
                                        </p:tgtEl>
                                        <p:attrNameLst>
                                          <p:attrName>ppt_x</p:attrName>
                                        </p:attrNameLst>
                                      </p:cBhvr>
                                      <p:tavLst>
                                        <p:tav tm="0">
                                          <p:val>
                                            <p:strVal val="#ppt_x"/>
                                          </p:val>
                                        </p:tav>
                                        <p:tav tm="100000">
                                          <p:val>
                                            <p:strVal val="#ppt_x"/>
                                          </p:val>
                                        </p:tav>
                                      </p:tavLst>
                                    </p:anim>
                                    <p:anim calcmode="lin" valueType="num">
                                      <p:cBhvr additive="base">
                                        <p:cTn id="35" dur="10" fill="hold"/>
                                        <p:tgtEl>
                                          <p:spTgt spid="33">
                                            <p:txEl>
                                              <p:pRg st="7" end="7"/>
                                            </p:txEl>
                                          </p:spTgt>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3">
                                            <p:txEl>
                                              <p:pRg st="8" end="8"/>
                                            </p:txEl>
                                          </p:spTgt>
                                        </p:tgtEl>
                                        <p:attrNameLst>
                                          <p:attrName>style.visibility</p:attrName>
                                        </p:attrNameLst>
                                      </p:cBhvr>
                                      <p:to>
                                        <p:strVal val="visible"/>
                                      </p:to>
                                    </p:set>
                                    <p:anim calcmode="lin" valueType="num">
                                      <p:cBhvr additive="base">
                                        <p:cTn id="38" dur="10" fill="hold"/>
                                        <p:tgtEl>
                                          <p:spTgt spid="33">
                                            <p:txEl>
                                              <p:pRg st="8" end="8"/>
                                            </p:txEl>
                                          </p:spTgt>
                                        </p:tgtEl>
                                        <p:attrNameLst>
                                          <p:attrName>ppt_x</p:attrName>
                                        </p:attrNameLst>
                                      </p:cBhvr>
                                      <p:tavLst>
                                        <p:tav tm="0">
                                          <p:val>
                                            <p:strVal val="#ppt_x"/>
                                          </p:val>
                                        </p:tav>
                                        <p:tav tm="100000">
                                          <p:val>
                                            <p:strVal val="#ppt_x"/>
                                          </p:val>
                                        </p:tav>
                                      </p:tavLst>
                                    </p:anim>
                                    <p:anim calcmode="lin" valueType="num">
                                      <p:cBhvr additive="base">
                                        <p:cTn id="39" dur="10" fill="hold"/>
                                        <p:tgtEl>
                                          <p:spTgt spid="3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12"/>
                </p:tgtEl>
              </p:cMediaNode>
            </p:audio>
          </p:childTnLst>
        </p:cTn>
      </p:par>
    </p:tnLst>
    <p:bldLst>
      <p:bldP spid="3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56"/>
          <p:cNvSpPr txBox="1">
            <a:spLocks/>
          </p:cNvSpPr>
          <p:nvPr/>
        </p:nvSpPr>
        <p:spPr>
          <a:xfrm>
            <a:off x="225269" y="1318699"/>
            <a:ext cx="8460000" cy="422060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rgbClr val="274476"/>
              </a:buClr>
              <a:buNone/>
            </a:pPr>
            <a:endParaRPr lang="en-US" b="1" dirty="0"/>
          </a:p>
          <a:p>
            <a:pPr marL="0" indent="0">
              <a:spcBef>
                <a:spcPts val="0"/>
              </a:spcBef>
              <a:buClr>
                <a:srgbClr val="274476"/>
              </a:buClr>
              <a:buNone/>
            </a:pPr>
            <a:endParaRPr lang="en-US" sz="2400" b="1" dirty="0"/>
          </a:p>
          <a:p>
            <a:pPr marL="0" indent="0">
              <a:spcBef>
                <a:spcPts val="0"/>
              </a:spcBef>
              <a:buClr>
                <a:srgbClr val="274476"/>
              </a:buClr>
              <a:buNone/>
            </a:pPr>
            <a:endParaRPr lang="en-US" sz="2400" dirty="0"/>
          </a:p>
          <a:p>
            <a:pPr marL="0" indent="0">
              <a:spcBef>
                <a:spcPts val="0"/>
              </a:spcBef>
              <a:buClr>
                <a:srgbClr val="274476"/>
              </a:buClr>
              <a:buNone/>
            </a:pPr>
            <a:endParaRPr lang="en-GB" sz="2400" dirty="0"/>
          </a:p>
          <a:p>
            <a:pPr marL="0" indent="0">
              <a:spcBef>
                <a:spcPts val="0"/>
              </a:spcBef>
              <a:buClr>
                <a:srgbClr val="274476"/>
              </a:buClr>
              <a:buNone/>
            </a:pPr>
            <a:endParaRPr lang="en-GB" sz="2400" dirty="0"/>
          </a:p>
          <a:p>
            <a:pPr marL="0" indent="0">
              <a:spcBef>
                <a:spcPts val="0"/>
              </a:spcBef>
              <a:buClr>
                <a:srgbClr val="274476"/>
              </a:buClr>
              <a:buNone/>
            </a:pPr>
            <a:endParaRPr lang="en-GB" sz="2400" dirty="0"/>
          </a:p>
        </p:txBody>
      </p:sp>
      <p:grpSp>
        <p:nvGrpSpPr>
          <p:cNvPr id="8" name="Group 7"/>
          <p:cNvGrpSpPr/>
          <p:nvPr/>
        </p:nvGrpSpPr>
        <p:grpSpPr>
          <a:xfrm>
            <a:off x="342001" y="306938"/>
            <a:ext cx="8460000" cy="848688"/>
            <a:chOff x="342001" y="334098"/>
            <a:chExt cx="8460000" cy="848688"/>
          </a:xfrm>
        </p:grpSpPr>
        <p:sp>
          <p:nvSpPr>
            <p:cNvPr id="37" name="Round Diagonal Corner Rectangle 36"/>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47" name="Rectangle 46"/>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70000" lnSpcReduction="20000"/>
            </a:bodyPr>
            <a:lstStyle/>
            <a:p>
              <a:pPr algn="ctr">
                <a:lnSpc>
                  <a:spcPct val="120000"/>
                </a:lnSpc>
              </a:pPr>
              <a:r>
                <a:rPr lang="en-GB" sz="5600" dirty="0">
                  <a:ln w="19050">
                    <a:solidFill>
                      <a:schemeClr val="bg1"/>
                    </a:solidFill>
                  </a:ln>
                  <a:solidFill>
                    <a:schemeClr val="bg1"/>
                  </a:solidFill>
                </a:rPr>
                <a:t>SELF-AWARENESS AND CAREERS</a:t>
              </a:r>
            </a:p>
          </p:txBody>
        </p:sp>
      </p:grpSp>
      <p:sp>
        <p:nvSpPr>
          <p:cNvPr id="6" name="Text Box 5">
            <a:extLst>
              <a:ext uri="{FF2B5EF4-FFF2-40B4-BE49-F238E27FC236}">
                <a16:creationId xmlns:a16="http://schemas.microsoft.com/office/drawing/2014/main" id="{DE1BFF3B-F2C0-412E-B521-6F318FFF2CE3}"/>
              </a:ext>
            </a:extLst>
          </p:cNvPr>
          <p:cNvSpPr txBox="1">
            <a:spLocks noChangeArrowheads="1"/>
          </p:cNvSpPr>
          <p:nvPr/>
        </p:nvSpPr>
        <p:spPr bwMode="auto">
          <a:xfrm>
            <a:off x="1223182" y="1303359"/>
            <a:ext cx="2839287" cy="2473311"/>
          </a:xfrm>
          <a:prstGeom prst="rect">
            <a:avLst/>
          </a:prstGeom>
          <a:noFill/>
          <a:ln w="25400" algn="ctr">
            <a:solidFill>
              <a:srgbClr val="373737"/>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b="1" i="0" u="none" strike="noStrike" cap="none" normalizeH="0" baseline="0" dirty="0">
                <a:ln>
                  <a:noFill/>
                </a:ln>
                <a:solidFill>
                  <a:sysClr val="windowText" lastClr="000000"/>
                </a:solidFill>
                <a:effectLst/>
                <a:latin typeface="Trebuchet MS" pitchFamily="34" charset="0"/>
                <a:cs typeface="Arial" pitchFamily="34" charset="0"/>
              </a:rPr>
              <a:t>Strengths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b="0" i="0" u="none" strike="noStrike" cap="none" normalizeH="0" baseline="0" dirty="0">
                <a:ln>
                  <a:noFill/>
                </a:ln>
                <a:solidFill>
                  <a:sysClr val="windowText" lastClr="000000"/>
                </a:solidFill>
                <a:effectLst/>
                <a:latin typeface="Trebuchet MS" pitchFamily="34" charset="0"/>
                <a:cs typeface="Arial" pitchFamily="34" charset="0"/>
              </a:rPr>
              <a:t>Your main selling points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b="0" i="0" u="none" strike="noStrike" cap="none" normalizeH="0" baseline="0" dirty="0">
              <a:ln>
                <a:noFill/>
              </a:ln>
              <a:solidFill>
                <a:sysClr val="windowText" lastClr="000000"/>
              </a:solidFill>
              <a:effectLst/>
              <a:latin typeface="Trebuchet MS" pitchFamily="34" charset="0"/>
              <a:cs typeface="Arial" pitchFamily="34" charset="0"/>
            </a:endParaRPr>
          </a:p>
          <a:p>
            <a:pPr marR="0" lvl="0" algn="l" defTabSz="914400" rtl="0" eaLnBrk="1" fontAlgn="base" latinLnBrk="0" hangingPunct="1">
              <a:lnSpc>
                <a:spcPct val="100000"/>
              </a:lnSpc>
              <a:spcBef>
                <a:spcPct val="0"/>
              </a:spcBef>
              <a:spcAft>
                <a:spcPct val="0"/>
              </a:spcAft>
              <a:buClrTx/>
              <a:buSzTx/>
              <a:tabLst/>
            </a:pPr>
            <a:endParaRPr kumimoji="0" lang="en-GB" altLang="en-US" b="0" i="0" u="none" strike="noStrike" cap="none" normalizeH="0" baseline="0" dirty="0">
              <a:ln>
                <a:noFill/>
              </a:ln>
              <a:solidFill>
                <a:sysClr val="windowText" lastClr="000000"/>
              </a:solidFill>
              <a:effectLst/>
              <a:latin typeface="Trebuchet MS"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7" name="Text Box 5">
            <a:extLst>
              <a:ext uri="{FF2B5EF4-FFF2-40B4-BE49-F238E27FC236}">
                <a16:creationId xmlns:a16="http://schemas.microsoft.com/office/drawing/2014/main" id="{5A5A2B9C-AF56-4076-896D-A97F26368ACE}"/>
              </a:ext>
            </a:extLst>
          </p:cNvPr>
          <p:cNvSpPr txBox="1">
            <a:spLocks noChangeArrowheads="1"/>
          </p:cNvSpPr>
          <p:nvPr/>
        </p:nvSpPr>
        <p:spPr bwMode="auto">
          <a:xfrm>
            <a:off x="4188929" y="1318699"/>
            <a:ext cx="2839287" cy="2473311"/>
          </a:xfrm>
          <a:prstGeom prst="rect">
            <a:avLst/>
          </a:prstGeom>
          <a:noFill/>
          <a:ln w="25400" algn="ctr">
            <a:solidFill>
              <a:srgbClr val="373737"/>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b="1" i="0" u="none" strike="noStrike" cap="none" normalizeH="0" baseline="0" dirty="0">
                <a:ln>
                  <a:noFill/>
                </a:ln>
                <a:solidFill>
                  <a:sysClr val="windowText" lastClr="000000"/>
                </a:solidFill>
                <a:effectLst/>
                <a:latin typeface="Trebuchet MS" pitchFamily="34" charset="0"/>
                <a:cs typeface="Arial" pitchFamily="34" charset="0"/>
              </a:rPr>
              <a:t>Weaknesses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i="0" u="none" strike="noStrike" cap="none" normalizeH="0" baseline="0" dirty="0">
                <a:ln>
                  <a:noFill/>
                </a:ln>
                <a:solidFill>
                  <a:sysClr val="windowText" lastClr="000000"/>
                </a:solidFill>
                <a:effectLst/>
                <a:latin typeface="Trebuchet MS" pitchFamily="34" charset="0"/>
                <a:cs typeface="Arial" pitchFamily="34" charset="0"/>
              </a:rPr>
              <a:t>Areas to develop</a:t>
            </a:r>
          </a:p>
          <a:p>
            <a:pPr marL="0" marR="0" lvl="0" indent="0" algn="l" defTabSz="914400" rtl="0" eaLnBrk="1" fontAlgn="base" latinLnBrk="0" hangingPunct="1">
              <a:lnSpc>
                <a:spcPct val="100000"/>
              </a:lnSpc>
              <a:spcBef>
                <a:spcPct val="0"/>
              </a:spcBef>
              <a:spcAft>
                <a:spcPct val="0"/>
              </a:spcAft>
              <a:buClrTx/>
              <a:buSzTx/>
              <a:buFontTx/>
              <a:buNone/>
              <a:tabLst/>
            </a:pPr>
            <a:endParaRPr lang="en-GB" altLang="en-US" dirty="0">
              <a:solidFill>
                <a:sysClr val="windowText" lastClr="000000"/>
              </a:solidFill>
              <a:latin typeface="Trebuchet MS" pitchFamily="34" charset="0"/>
              <a:cs typeface="Arial" pitchFamily="34" charset="0"/>
            </a:endParaRPr>
          </a:p>
          <a:p>
            <a:pPr marR="0" lvl="0" algn="l" defTabSz="914400" rtl="0" eaLnBrk="1" fontAlgn="base" latinLnBrk="0" hangingPunct="1">
              <a:lnSpc>
                <a:spcPct val="100000"/>
              </a:lnSpc>
              <a:spcBef>
                <a:spcPct val="0"/>
              </a:spcBef>
              <a:spcAft>
                <a:spcPct val="0"/>
              </a:spcAft>
              <a:buClrTx/>
              <a:buSzTx/>
              <a:tabLst/>
            </a:pPr>
            <a:endParaRPr kumimoji="0" lang="en-GB" altLang="en-US" i="0" u="none" strike="noStrike" cap="none" normalizeH="0" baseline="0" dirty="0">
              <a:ln>
                <a:noFill/>
              </a:ln>
              <a:solidFill>
                <a:sysClr val="windowText" lastClr="000000"/>
              </a:solidFill>
              <a:effectLst/>
              <a:latin typeface="Trebuchet MS"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9" name="Text Box 3">
            <a:extLst>
              <a:ext uri="{FF2B5EF4-FFF2-40B4-BE49-F238E27FC236}">
                <a16:creationId xmlns:a16="http://schemas.microsoft.com/office/drawing/2014/main" id="{0826E805-0B9C-41F7-9D92-539B5EC55113}"/>
              </a:ext>
            </a:extLst>
          </p:cNvPr>
          <p:cNvSpPr txBox="1">
            <a:spLocks noChangeArrowheads="1"/>
          </p:cNvSpPr>
          <p:nvPr/>
        </p:nvSpPr>
        <p:spPr bwMode="auto">
          <a:xfrm>
            <a:off x="1223183" y="3894174"/>
            <a:ext cx="2839286" cy="2423233"/>
          </a:xfrm>
          <a:prstGeom prst="rect">
            <a:avLst/>
          </a:prstGeom>
          <a:noFill/>
          <a:ln w="25400" algn="ctr">
            <a:solidFill>
              <a:srgbClr val="373737"/>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b="1" i="0" u="none" strike="noStrike" cap="none" normalizeH="0" baseline="0" dirty="0">
                <a:ln>
                  <a:noFill/>
                </a:ln>
                <a:solidFill>
                  <a:sysClr val="windowText" lastClr="000000"/>
                </a:solidFill>
                <a:effectLst/>
                <a:latin typeface="Trebuchet MS" pitchFamily="34" charset="0"/>
                <a:cs typeface="Arial" pitchFamily="34" charset="0"/>
              </a:rPr>
              <a:t>Opportunities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b="0" i="0" u="none" strike="noStrike" cap="none" normalizeH="0" baseline="0" dirty="0">
                <a:ln>
                  <a:noFill/>
                </a:ln>
                <a:solidFill>
                  <a:sysClr val="windowText" lastClr="000000"/>
                </a:solidFill>
                <a:effectLst/>
                <a:latin typeface="Trebuchet MS" pitchFamily="34" charset="0"/>
                <a:cs typeface="Arial" pitchFamily="34" charset="0"/>
              </a:rPr>
              <a:t>People/extra courses/work experience/contacts to help you.</a:t>
            </a:r>
          </a:p>
          <a:p>
            <a:pPr marL="0" marR="0" lvl="0" indent="0" algn="l" defTabSz="914400" rtl="0" eaLnBrk="1" fontAlgn="base" latinLnBrk="0" hangingPunct="1">
              <a:lnSpc>
                <a:spcPct val="100000"/>
              </a:lnSpc>
              <a:spcBef>
                <a:spcPct val="0"/>
              </a:spcBef>
              <a:spcAft>
                <a:spcPct val="0"/>
              </a:spcAft>
              <a:buClrTx/>
              <a:buSzTx/>
              <a:buFontTx/>
              <a:buNone/>
              <a:tabLst/>
            </a:pPr>
            <a:endParaRPr lang="en-GB" altLang="en-US" dirty="0">
              <a:solidFill>
                <a:sysClr val="windowText" lastClr="000000"/>
              </a:solidFill>
              <a:latin typeface="Trebuchet MS" pitchFamily="34" charset="0"/>
              <a:cs typeface="Arial" pitchFamily="34" charset="0"/>
            </a:endParaRPr>
          </a:p>
          <a:p>
            <a:pPr marR="0" lvl="0" algn="l" defTabSz="914400" rtl="0" eaLnBrk="1" fontAlgn="base" latinLnBrk="0" hangingPunct="1">
              <a:lnSpc>
                <a:spcPct val="100000"/>
              </a:lnSpc>
              <a:spcBef>
                <a:spcPct val="0"/>
              </a:spcBef>
              <a:spcAft>
                <a:spcPct val="0"/>
              </a:spcAft>
              <a:buClrTx/>
              <a:buSzTx/>
              <a:tabLst/>
            </a:pPr>
            <a:endParaRPr kumimoji="0" lang="en-GB" altLang="en-US" b="0" i="0" u="none" strike="noStrike" cap="none" normalizeH="0" baseline="0" dirty="0">
              <a:ln>
                <a:noFill/>
              </a:ln>
              <a:solidFill>
                <a:sysClr val="windowText" lastClr="000000"/>
              </a:solidFill>
              <a:effectLst/>
              <a:latin typeface="Trebuchet MS"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 name="Text Box 6">
            <a:extLst>
              <a:ext uri="{FF2B5EF4-FFF2-40B4-BE49-F238E27FC236}">
                <a16:creationId xmlns:a16="http://schemas.microsoft.com/office/drawing/2014/main" id="{E88B56E6-83BB-4BF9-9857-911F8E0155F7}"/>
              </a:ext>
            </a:extLst>
          </p:cNvPr>
          <p:cNvSpPr txBox="1">
            <a:spLocks noChangeArrowheads="1"/>
          </p:cNvSpPr>
          <p:nvPr/>
        </p:nvSpPr>
        <p:spPr bwMode="auto">
          <a:xfrm>
            <a:off x="4188930" y="3894173"/>
            <a:ext cx="2839286" cy="2423233"/>
          </a:xfrm>
          <a:prstGeom prst="rect">
            <a:avLst/>
          </a:prstGeom>
          <a:noFill/>
          <a:ln w="25400" algn="ctr">
            <a:solidFill>
              <a:srgbClr val="373737"/>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b="1" i="0" u="none" strike="noStrike" cap="none" normalizeH="0" baseline="0" dirty="0">
                <a:ln>
                  <a:noFill/>
                </a:ln>
                <a:solidFill>
                  <a:sysClr val="windowText" lastClr="000000"/>
                </a:solidFill>
                <a:effectLst/>
                <a:latin typeface="Trebuchet MS" pitchFamily="34" charset="0"/>
                <a:cs typeface="Arial" pitchFamily="34" charset="0"/>
              </a:rPr>
              <a:t>Threats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b="0" i="0" u="none" strike="noStrike" cap="none" normalizeH="0" baseline="0" dirty="0">
                <a:ln>
                  <a:noFill/>
                </a:ln>
                <a:solidFill>
                  <a:sysClr val="windowText" lastClr="000000"/>
                </a:solidFill>
                <a:effectLst/>
                <a:latin typeface="Trebuchet MS" pitchFamily="34" charset="0"/>
                <a:cs typeface="Arial" pitchFamily="34" charset="0"/>
              </a:rPr>
              <a:t>Anything that really worries you or could cause difficulties.</a:t>
            </a:r>
          </a:p>
          <a:p>
            <a:pPr marL="0" marR="0" lvl="0" indent="0" algn="l" defTabSz="914400" rtl="0" eaLnBrk="1" fontAlgn="base" latinLnBrk="0" hangingPunct="1">
              <a:lnSpc>
                <a:spcPct val="100000"/>
              </a:lnSpc>
              <a:spcBef>
                <a:spcPct val="0"/>
              </a:spcBef>
              <a:spcAft>
                <a:spcPct val="0"/>
              </a:spcAft>
              <a:buClrTx/>
              <a:buSzTx/>
              <a:buFontTx/>
              <a:buNone/>
              <a:tabLst/>
            </a:pPr>
            <a:endParaRPr lang="en-GB" altLang="en-US" dirty="0">
              <a:solidFill>
                <a:sysClr val="windowText" lastClr="000000"/>
              </a:solidFill>
              <a:latin typeface="Trebuchet MS" pitchFamily="34" charset="0"/>
              <a:cs typeface="Arial" pitchFamily="34" charset="0"/>
            </a:endParaRPr>
          </a:p>
          <a:p>
            <a:pPr marR="0" lvl="0" algn="l" defTabSz="914400" rtl="0" eaLnBrk="1" fontAlgn="base" latinLnBrk="0" hangingPunct="1">
              <a:lnSpc>
                <a:spcPct val="100000"/>
              </a:lnSpc>
              <a:spcBef>
                <a:spcPct val="0"/>
              </a:spcBef>
              <a:spcAft>
                <a:spcPct val="0"/>
              </a:spcAft>
              <a:buClrTx/>
              <a:buSzTx/>
              <a:tabLst/>
            </a:pPr>
            <a:endParaRPr kumimoji="0" lang="en-GB" altLang="en-US" b="0" i="0" u="none" strike="noStrike" cap="none" normalizeH="0" baseline="0" dirty="0">
              <a:ln>
                <a:noFill/>
              </a:ln>
              <a:solidFill>
                <a:sysClr val="windowText" lastClr="000000"/>
              </a:solidFill>
              <a:effectLst/>
              <a:latin typeface="Tahoma" pitchFamily="34"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endParaRPr kumimoji="0" lang="en-GB" altLang="en-US" sz="1200" b="0" i="0" u="none" strike="noStrike" cap="none" normalizeH="0" baseline="0" dirty="0">
              <a:ln>
                <a:noFill/>
              </a:ln>
              <a:solidFill>
                <a:srgbClr val="000066"/>
              </a:solidFill>
              <a:effectLst/>
              <a:latin typeface="Tahoma"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31" name="Audio 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2466496"/>
      </p:ext>
    </p:extLst>
  </p:cSld>
  <p:clrMapOvr>
    <a:masterClrMapping/>
  </p:clrMapOvr>
  <mc:AlternateContent xmlns:mc="http://schemas.openxmlformats.org/markup-compatibility/2006" xmlns:p14="http://schemas.microsoft.com/office/powerpoint/2010/main">
    <mc:Choice Requires="p14">
      <p:transition spd="slow" p14:dur="2000" advTm="68554"/>
    </mc:Choice>
    <mc:Fallback xmlns="">
      <p:transition spd="slow" advTm="68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par>
                                <p:cTn id="7" presetID="10" presetClass="entr" presetSubtype="0" fill="hold" grpId="0" nodeType="withEffect" nodePh="1">
                                  <p:stCondLst>
                                    <p:cond delay="0"/>
                                  </p:stCondLst>
                                  <p:endCondLst>
                                    <p:cond evt="begin" delay="0">
                                      <p:tn val="7"/>
                                    </p:cond>
                                  </p:endCondLst>
                                  <p:childTnLst>
                                    <p:set>
                                      <p:cBhvr>
                                        <p:cTn id="8" dur="1" fill="hold">
                                          <p:stCondLst>
                                            <p:cond delay="0"/>
                                          </p:stCondLst>
                                        </p:cTn>
                                        <p:tgtEl>
                                          <p:spTgt spid="33">
                                            <p:txEl>
                                              <p:pRg st="0" end="0"/>
                                            </p:txEl>
                                          </p:spTgt>
                                        </p:tgtEl>
                                        <p:attrNameLst>
                                          <p:attrName>style.visibility</p:attrName>
                                        </p:attrNameLst>
                                      </p:cBhvr>
                                      <p:to>
                                        <p:strVal val="visible"/>
                                      </p:to>
                                    </p:set>
                                    <p:animEffect transition="in" filter="fade">
                                      <p:cBhvr>
                                        <p:cTn id="9"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1"/>
                </p:tgtEl>
              </p:cMediaNode>
            </p:audio>
          </p:childTnLst>
        </p:cTn>
      </p:par>
    </p:tnLst>
    <p:bldLst>
      <p:bldP spid="3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56"/>
          <p:cNvSpPr txBox="1">
            <a:spLocks/>
          </p:cNvSpPr>
          <p:nvPr/>
        </p:nvSpPr>
        <p:spPr>
          <a:xfrm>
            <a:off x="342001" y="1643743"/>
            <a:ext cx="8460000" cy="422060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274476"/>
              </a:buClr>
              <a:buSzTx/>
              <a:buFont typeface="Arial" panose="020B0604020202020204" pitchFamily="34" charset="0"/>
              <a:buNone/>
              <a:tabLst/>
              <a:defRPr/>
            </a:pPr>
            <a:endParaRPr kumimoji="0" lang="en-US" sz="2400" b="1" i="0" u="none" strike="noStrike" kern="1200" cap="none" spc="0" normalizeH="0" baseline="0" noProof="0" dirty="0">
              <a:ln>
                <a:noFill/>
              </a:ln>
              <a:solidFill>
                <a:srgbClr val="1D1D1B"/>
              </a:solidFill>
              <a:effectLst/>
              <a:uLnTx/>
              <a:uFillTx/>
              <a:latin typeface="Arial"/>
              <a:ea typeface="+mn-ea"/>
              <a:cs typeface="+mn-cs"/>
            </a:endParaRPr>
          </a:p>
          <a:p>
            <a:pPr marL="0" lvl="0" indent="0">
              <a:spcBef>
                <a:spcPts val="0"/>
              </a:spcBef>
              <a:buClr>
                <a:srgbClr val="274476"/>
              </a:buClr>
              <a:buNone/>
            </a:pPr>
            <a:r>
              <a:rPr lang="en-GB" sz="2400" b="1" dirty="0">
                <a:solidFill>
                  <a:srgbClr val="1D1D1B"/>
                </a:solidFill>
              </a:rPr>
              <a:t>What do we need to know when considering career options?</a:t>
            </a:r>
          </a:p>
          <a:p>
            <a:pPr marL="0" lvl="0" indent="0">
              <a:spcBef>
                <a:spcPts val="0"/>
              </a:spcBef>
              <a:buClr>
                <a:srgbClr val="274476"/>
              </a:buClr>
              <a:buNone/>
            </a:pPr>
            <a:endParaRPr lang="en-GB" sz="2400" b="1" dirty="0">
              <a:solidFill>
                <a:srgbClr val="1D1D1B"/>
              </a:solidFill>
            </a:endParaRPr>
          </a:p>
          <a:p>
            <a:pPr>
              <a:spcBef>
                <a:spcPts val="0"/>
              </a:spcBef>
              <a:buClr>
                <a:srgbClr val="274476"/>
              </a:buClr>
            </a:pPr>
            <a:r>
              <a:rPr lang="en-GB" sz="2400" dirty="0">
                <a:solidFill>
                  <a:srgbClr val="1D1D1B"/>
                </a:solidFill>
              </a:rPr>
              <a:t>What does the job involve</a:t>
            </a:r>
          </a:p>
          <a:p>
            <a:pPr>
              <a:spcBef>
                <a:spcPts val="0"/>
              </a:spcBef>
              <a:buClr>
                <a:srgbClr val="274476"/>
              </a:buClr>
            </a:pPr>
            <a:r>
              <a:rPr lang="en-GB" sz="2400" dirty="0">
                <a:solidFill>
                  <a:srgbClr val="1D1D1B"/>
                </a:solidFill>
              </a:rPr>
              <a:t>How do you become a…</a:t>
            </a:r>
          </a:p>
          <a:p>
            <a:pPr>
              <a:spcBef>
                <a:spcPts val="0"/>
              </a:spcBef>
              <a:buClr>
                <a:srgbClr val="274476"/>
              </a:buClr>
            </a:pPr>
            <a:r>
              <a:rPr lang="en-GB" sz="2400" dirty="0">
                <a:solidFill>
                  <a:srgbClr val="1D1D1B"/>
                </a:solidFill>
              </a:rPr>
              <a:t>What qualifications would you need</a:t>
            </a:r>
          </a:p>
          <a:p>
            <a:pPr>
              <a:spcBef>
                <a:spcPts val="0"/>
              </a:spcBef>
              <a:buClr>
                <a:srgbClr val="274476"/>
              </a:buClr>
            </a:pPr>
            <a:r>
              <a:rPr lang="en-GB" sz="2400" dirty="0">
                <a:solidFill>
                  <a:srgbClr val="1D1D1B"/>
                </a:solidFill>
              </a:rPr>
              <a:t>What skills would you need</a:t>
            </a:r>
          </a:p>
          <a:p>
            <a:pPr>
              <a:spcBef>
                <a:spcPts val="0"/>
              </a:spcBef>
              <a:buClr>
                <a:srgbClr val="274476"/>
              </a:buClr>
            </a:pPr>
            <a:r>
              <a:rPr lang="en-GB" sz="2400" dirty="0">
                <a:solidFill>
                  <a:srgbClr val="1D1D1B"/>
                </a:solidFill>
              </a:rPr>
              <a:t>What would the environment be like</a:t>
            </a:r>
          </a:p>
          <a:p>
            <a:pPr>
              <a:spcBef>
                <a:spcPts val="0"/>
              </a:spcBef>
              <a:buClr>
                <a:srgbClr val="274476"/>
              </a:buClr>
            </a:pPr>
            <a:r>
              <a:rPr lang="en-GB" sz="2400" dirty="0">
                <a:solidFill>
                  <a:srgbClr val="1D1D1B"/>
                </a:solidFill>
              </a:rPr>
              <a:t>Any restrictions (e.g. health/visa)</a:t>
            </a:r>
          </a:p>
          <a:p>
            <a:pPr>
              <a:spcBef>
                <a:spcPts val="0"/>
              </a:spcBef>
              <a:buClr>
                <a:srgbClr val="274476"/>
              </a:buClr>
            </a:pPr>
            <a:r>
              <a:rPr lang="en-GB" sz="2400" dirty="0">
                <a:solidFill>
                  <a:srgbClr val="1D1D1B"/>
                </a:solidFill>
              </a:rPr>
              <a:t>What are the progression options</a:t>
            </a:r>
          </a:p>
          <a:p>
            <a:pPr>
              <a:spcBef>
                <a:spcPts val="0"/>
              </a:spcBef>
              <a:buClr>
                <a:srgbClr val="274476"/>
              </a:buClr>
            </a:pPr>
            <a:r>
              <a:rPr lang="en-GB" sz="2400" dirty="0">
                <a:solidFill>
                  <a:srgbClr val="1D1D1B"/>
                </a:solidFill>
              </a:rPr>
              <a:t>How much can I earn</a:t>
            </a:r>
          </a:p>
        </p:txBody>
      </p:sp>
      <p:grpSp>
        <p:nvGrpSpPr>
          <p:cNvPr id="8" name="Group 7"/>
          <p:cNvGrpSpPr/>
          <p:nvPr/>
        </p:nvGrpSpPr>
        <p:grpSpPr>
          <a:xfrm>
            <a:off x="342001" y="306938"/>
            <a:ext cx="8460000" cy="848688"/>
            <a:chOff x="342001" y="334098"/>
            <a:chExt cx="8460000" cy="848688"/>
          </a:xfrm>
        </p:grpSpPr>
        <p:sp>
          <p:nvSpPr>
            <p:cNvPr id="37" name="Round Diagonal Corner Rectangle 36"/>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lumMod val="95000"/>
                  </a:srgbClr>
                </a:solidFill>
                <a:effectLst/>
                <a:uLnTx/>
                <a:uFillTx/>
                <a:latin typeface="Arial"/>
                <a:ea typeface="+mn-ea"/>
                <a:cs typeface="+mn-cs"/>
              </a:endParaRPr>
            </a:p>
          </p:txBody>
        </p:sp>
        <p:sp>
          <p:nvSpPr>
            <p:cNvPr id="47" name="Rectangle 46"/>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10000"/>
            </a:bodyPr>
            <a:lstStyle/>
            <a:p>
              <a:pPr lvl="0" algn="ctr">
                <a:lnSpc>
                  <a:spcPct val="120000"/>
                </a:lnSpc>
              </a:pPr>
              <a:r>
                <a:rPr lang="en-GB" sz="5600" dirty="0">
                  <a:ln w="19050">
                    <a:solidFill>
                      <a:srgbClr val="FFFFFF"/>
                    </a:solidFill>
                  </a:ln>
                  <a:solidFill>
                    <a:srgbClr val="FFFFFF"/>
                  </a:solidFill>
                </a:rPr>
                <a:t>EXPLORING CAREERS</a:t>
              </a:r>
              <a:endParaRPr kumimoji="0" lang="en-GB" sz="5600" b="0" i="0" u="none" strike="noStrike" kern="1200" cap="none" spc="0" normalizeH="0" baseline="0" noProof="0" dirty="0">
                <a:ln w="19050">
                  <a:solidFill>
                    <a:srgbClr val="FFFFFF"/>
                  </a:solidFill>
                </a:ln>
                <a:solidFill>
                  <a:srgbClr val="FFFFFF"/>
                </a:solidFill>
                <a:effectLst/>
                <a:uLnTx/>
                <a:uFillTx/>
                <a:latin typeface="Arial"/>
                <a:ea typeface="+mn-ea"/>
                <a:cs typeface="+mn-cs"/>
              </a:endParaRPr>
            </a:p>
          </p:txBody>
        </p:sp>
      </p:gr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888135899"/>
      </p:ext>
    </p:extLst>
  </p:cSld>
  <p:clrMapOvr>
    <a:masterClrMapping/>
  </p:clrMapOvr>
  <mc:AlternateContent xmlns:mc="http://schemas.openxmlformats.org/markup-compatibility/2006" xmlns:p14="http://schemas.microsoft.com/office/powerpoint/2010/main">
    <mc:Choice Requires="p14">
      <p:transition spd="slow" p14:dur="2000" advTm="60251"/>
    </mc:Choice>
    <mc:Fallback xmlns="">
      <p:transition spd="slow" advTm="60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3">
                                            <p:txEl>
                                              <p:pRg st="3" end="3"/>
                                            </p:txEl>
                                          </p:spTgt>
                                        </p:tgtEl>
                                        <p:attrNameLst>
                                          <p:attrName>style.visibility</p:attrName>
                                        </p:attrNameLst>
                                      </p:cBhvr>
                                      <p:to>
                                        <p:strVal val="visible"/>
                                      </p:to>
                                    </p:set>
                                    <p:anim calcmode="lin" valueType="num">
                                      <p:cBhvr>
                                        <p:cTn id="11" dur="500" fill="hold"/>
                                        <p:tgtEl>
                                          <p:spTgt spid="33">
                                            <p:txEl>
                                              <p:pRg st="3" end="3"/>
                                            </p:txEl>
                                          </p:spTgt>
                                        </p:tgtEl>
                                        <p:attrNameLst>
                                          <p:attrName>ppt_w</p:attrName>
                                        </p:attrNameLst>
                                      </p:cBhvr>
                                      <p:tavLst>
                                        <p:tav tm="0">
                                          <p:val>
                                            <p:fltVal val="0"/>
                                          </p:val>
                                        </p:tav>
                                        <p:tav tm="100000">
                                          <p:val>
                                            <p:strVal val="#ppt_w"/>
                                          </p:val>
                                        </p:tav>
                                      </p:tavLst>
                                    </p:anim>
                                    <p:anim calcmode="lin" valueType="num">
                                      <p:cBhvr>
                                        <p:cTn id="12" dur="500" fill="hold"/>
                                        <p:tgtEl>
                                          <p:spTgt spid="33">
                                            <p:txEl>
                                              <p:pRg st="3" end="3"/>
                                            </p:txEl>
                                          </p:spTgt>
                                        </p:tgtEl>
                                        <p:attrNameLst>
                                          <p:attrName>ppt_h</p:attrName>
                                        </p:attrNameLst>
                                      </p:cBhvr>
                                      <p:tavLst>
                                        <p:tav tm="0">
                                          <p:val>
                                            <p:fltVal val="0"/>
                                          </p:val>
                                        </p:tav>
                                        <p:tav tm="100000">
                                          <p:val>
                                            <p:strVal val="#ppt_h"/>
                                          </p:val>
                                        </p:tav>
                                      </p:tavLst>
                                    </p:anim>
                                    <p:animEffect transition="in" filter="fade">
                                      <p:cBhvr>
                                        <p:cTn id="13" dur="500"/>
                                        <p:tgtEl>
                                          <p:spTgt spid="3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3">
                                            <p:txEl>
                                              <p:pRg st="4" end="4"/>
                                            </p:txEl>
                                          </p:spTgt>
                                        </p:tgtEl>
                                        <p:attrNameLst>
                                          <p:attrName>style.visibility</p:attrName>
                                        </p:attrNameLst>
                                      </p:cBhvr>
                                      <p:to>
                                        <p:strVal val="visible"/>
                                      </p:to>
                                    </p:set>
                                    <p:anim calcmode="lin" valueType="num">
                                      <p:cBhvr>
                                        <p:cTn id="18" dur="500" fill="hold"/>
                                        <p:tgtEl>
                                          <p:spTgt spid="33">
                                            <p:txEl>
                                              <p:pRg st="4" end="4"/>
                                            </p:txEl>
                                          </p:spTgt>
                                        </p:tgtEl>
                                        <p:attrNameLst>
                                          <p:attrName>ppt_w</p:attrName>
                                        </p:attrNameLst>
                                      </p:cBhvr>
                                      <p:tavLst>
                                        <p:tav tm="0">
                                          <p:val>
                                            <p:fltVal val="0"/>
                                          </p:val>
                                        </p:tav>
                                        <p:tav tm="100000">
                                          <p:val>
                                            <p:strVal val="#ppt_w"/>
                                          </p:val>
                                        </p:tav>
                                      </p:tavLst>
                                    </p:anim>
                                    <p:anim calcmode="lin" valueType="num">
                                      <p:cBhvr>
                                        <p:cTn id="19" dur="500" fill="hold"/>
                                        <p:tgtEl>
                                          <p:spTgt spid="33">
                                            <p:txEl>
                                              <p:pRg st="4" end="4"/>
                                            </p:txEl>
                                          </p:spTgt>
                                        </p:tgtEl>
                                        <p:attrNameLst>
                                          <p:attrName>ppt_h</p:attrName>
                                        </p:attrNameLst>
                                      </p:cBhvr>
                                      <p:tavLst>
                                        <p:tav tm="0">
                                          <p:val>
                                            <p:fltVal val="0"/>
                                          </p:val>
                                        </p:tav>
                                        <p:tav tm="100000">
                                          <p:val>
                                            <p:strVal val="#ppt_h"/>
                                          </p:val>
                                        </p:tav>
                                      </p:tavLst>
                                    </p:anim>
                                    <p:animEffect transition="in" filter="fade">
                                      <p:cBhvr>
                                        <p:cTn id="20" dur="500"/>
                                        <p:tgtEl>
                                          <p:spTgt spid="3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3">
                                            <p:txEl>
                                              <p:pRg st="5" end="5"/>
                                            </p:txEl>
                                          </p:spTgt>
                                        </p:tgtEl>
                                        <p:attrNameLst>
                                          <p:attrName>style.visibility</p:attrName>
                                        </p:attrNameLst>
                                      </p:cBhvr>
                                      <p:to>
                                        <p:strVal val="visible"/>
                                      </p:to>
                                    </p:set>
                                    <p:anim calcmode="lin" valueType="num">
                                      <p:cBhvr>
                                        <p:cTn id="25" dur="500" fill="hold"/>
                                        <p:tgtEl>
                                          <p:spTgt spid="33">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33">
                                            <p:txEl>
                                              <p:pRg st="5" end="5"/>
                                            </p:txEl>
                                          </p:spTgt>
                                        </p:tgtEl>
                                        <p:attrNameLst>
                                          <p:attrName>ppt_h</p:attrName>
                                        </p:attrNameLst>
                                      </p:cBhvr>
                                      <p:tavLst>
                                        <p:tav tm="0">
                                          <p:val>
                                            <p:fltVal val="0"/>
                                          </p:val>
                                        </p:tav>
                                        <p:tav tm="100000">
                                          <p:val>
                                            <p:strVal val="#ppt_h"/>
                                          </p:val>
                                        </p:tav>
                                      </p:tavLst>
                                    </p:anim>
                                    <p:animEffect transition="in" filter="fade">
                                      <p:cBhvr>
                                        <p:cTn id="27" dur="500"/>
                                        <p:tgtEl>
                                          <p:spTgt spid="3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3">
                                            <p:txEl>
                                              <p:pRg st="6" end="6"/>
                                            </p:txEl>
                                          </p:spTgt>
                                        </p:tgtEl>
                                        <p:attrNameLst>
                                          <p:attrName>style.visibility</p:attrName>
                                        </p:attrNameLst>
                                      </p:cBhvr>
                                      <p:to>
                                        <p:strVal val="visible"/>
                                      </p:to>
                                    </p:set>
                                    <p:anim calcmode="lin" valueType="num">
                                      <p:cBhvr>
                                        <p:cTn id="32" dur="500" fill="hold"/>
                                        <p:tgtEl>
                                          <p:spTgt spid="33">
                                            <p:txEl>
                                              <p:pRg st="6" end="6"/>
                                            </p:txEl>
                                          </p:spTgt>
                                        </p:tgtEl>
                                        <p:attrNameLst>
                                          <p:attrName>ppt_w</p:attrName>
                                        </p:attrNameLst>
                                      </p:cBhvr>
                                      <p:tavLst>
                                        <p:tav tm="0">
                                          <p:val>
                                            <p:fltVal val="0"/>
                                          </p:val>
                                        </p:tav>
                                        <p:tav tm="100000">
                                          <p:val>
                                            <p:strVal val="#ppt_w"/>
                                          </p:val>
                                        </p:tav>
                                      </p:tavLst>
                                    </p:anim>
                                    <p:anim calcmode="lin" valueType="num">
                                      <p:cBhvr>
                                        <p:cTn id="33" dur="500" fill="hold"/>
                                        <p:tgtEl>
                                          <p:spTgt spid="33">
                                            <p:txEl>
                                              <p:pRg st="6" end="6"/>
                                            </p:txEl>
                                          </p:spTgt>
                                        </p:tgtEl>
                                        <p:attrNameLst>
                                          <p:attrName>ppt_h</p:attrName>
                                        </p:attrNameLst>
                                      </p:cBhvr>
                                      <p:tavLst>
                                        <p:tav tm="0">
                                          <p:val>
                                            <p:fltVal val="0"/>
                                          </p:val>
                                        </p:tav>
                                        <p:tav tm="100000">
                                          <p:val>
                                            <p:strVal val="#ppt_h"/>
                                          </p:val>
                                        </p:tav>
                                      </p:tavLst>
                                    </p:anim>
                                    <p:animEffect transition="in" filter="fade">
                                      <p:cBhvr>
                                        <p:cTn id="34" dur="500"/>
                                        <p:tgtEl>
                                          <p:spTgt spid="33">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3">
                                            <p:txEl>
                                              <p:pRg st="7" end="7"/>
                                            </p:txEl>
                                          </p:spTgt>
                                        </p:tgtEl>
                                        <p:attrNameLst>
                                          <p:attrName>style.visibility</p:attrName>
                                        </p:attrNameLst>
                                      </p:cBhvr>
                                      <p:to>
                                        <p:strVal val="visible"/>
                                      </p:to>
                                    </p:set>
                                    <p:anim calcmode="lin" valueType="num">
                                      <p:cBhvr>
                                        <p:cTn id="39" dur="500" fill="hold"/>
                                        <p:tgtEl>
                                          <p:spTgt spid="33">
                                            <p:txEl>
                                              <p:pRg st="7" end="7"/>
                                            </p:txEl>
                                          </p:spTgt>
                                        </p:tgtEl>
                                        <p:attrNameLst>
                                          <p:attrName>ppt_w</p:attrName>
                                        </p:attrNameLst>
                                      </p:cBhvr>
                                      <p:tavLst>
                                        <p:tav tm="0">
                                          <p:val>
                                            <p:fltVal val="0"/>
                                          </p:val>
                                        </p:tav>
                                        <p:tav tm="100000">
                                          <p:val>
                                            <p:strVal val="#ppt_w"/>
                                          </p:val>
                                        </p:tav>
                                      </p:tavLst>
                                    </p:anim>
                                    <p:anim calcmode="lin" valueType="num">
                                      <p:cBhvr>
                                        <p:cTn id="40" dur="500" fill="hold"/>
                                        <p:tgtEl>
                                          <p:spTgt spid="33">
                                            <p:txEl>
                                              <p:pRg st="7" end="7"/>
                                            </p:txEl>
                                          </p:spTgt>
                                        </p:tgtEl>
                                        <p:attrNameLst>
                                          <p:attrName>ppt_h</p:attrName>
                                        </p:attrNameLst>
                                      </p:cBhvr>
                                      <p:tavLst>
                                        <p:tav tm="0">
                                          <p:val>
                                            <p:fltVal val="0"/>
                                          </p:val>
                                        </p:tav>
                                        <p:tav tm="100000">
                                          <p:val>
                                            <p:strVal val="#ppt_h"/>
                                          </p:val>
                                        </p:tav>
                                      </p:tavLst>
                                    </p:anim>
                                    <p:animEffect transition="in" filter="fade">
                                      <p:cBhvr>
                                        <p:cTn id="41" dur="500"/>
                                        <p:tgtEl>
                                          <p:spTgt spid="33">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33">
                                            <p:txEl>
                                              <p:pRg st="8" end="8"/>
                                            </p:txEl>
                                          </p:spTgt>
                                        </p:tgtEl>
                                        <p:attrNameLst>
                                          <p:attrName>style.visibility</p:attrName>
                                        </p:attrNameLst>
                                      </p:cBhvr>
                                      <p:to>
                                        <p:strVal val="visible"/>
                                      </p:to>
                                    </p:set>
                                    <p:anim calcmode="lin" valueType="num">
                                      <p:cBhvr>
                                        <p:cTn id="46" dur="500" fill="hold"/>
                                        <p:tgtEl>
                                          <p:spTgt spid="33">
                                            <p:txEl>
                                              <p:pRg st="8" end="8"/>
                                            </p:txEl>
                                          </p:spTgt>
                                        </p:tgtEl>
                                        <p:attrNameLst>
                                          <p:attrName>ppt_w</p:attrName>
                                        </p:attrNameLst>
                                      </p:cBhvr>
                                      <p:tavLst>
                                        <p:tav tm="0">
                                          <p:val>
                                            <p:fltVal val="0"/>
                                          </p:val>
                                        </p:tav>
                                        <p:tav tm="100000">
                                          <p:val>
                                            <p:strVal val="#ppt_w"/>
                                          </p:val>
                                        </p:tav>
                                      </p:tavLst>
                                    </p:anim>
                                    <p:anim calcmode="lin" valueType="num">
                                      <p:cBhvr>
                                        <p:cTn id="47" dur="500" fill="hold"/>
                                        <p:tgtEl>
                                          <p:spTgt spid="33">
                                            <p:txEl>
                                              <p:pRg st="8" end="8"/>
                                            </p:txEl>
                                          </p:spTgt>
                                        </p:tgtEl>
                                        <p:attrNameLst>
                                          <p:attrName>ppt_h</p:attrName>
                                        </p:attrNameLst>
                                      </p:cBhvr>
                                      <p:tavLst>
                                        <p:tav tm="0">
                                          <p:val>
                                            <p:fltVal val="0"/>
                                          </p:val>
                                        </p:tav>
                                        <p:tav tm="100000">
                                          <p:val>
                                            <p:strVal val="#ppt_h"/>
                                          </p:val>
                                        </p:tav>
                                      </p:tavLst>
                                    </p:anim>
                                    <p:animEffect transition="in" filter="fade">
                                      <p:cBhvr>
                                        <p:cTn id="48" dur="500"/>
                                        <p:tgtEl>
                                          <p:spTgt spid="33">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3">
                                            <p:txEl>
                                              <p:pRg st="9" end="9"/>
                                            </p:txEl>
                                          </p:spTgt>
                                        </p:tgtEl>
                                        <p:attrNameLst>
                                          <p:attrName>style.visibility</p:attrName>
                                        </p:attrNameLst>
                                      </p:cBhvr>
                                      <p:to>
                                        <p:strVal val="visible"/>
                                      </p:to>
                                    </p:set>
                                    <p:anim calcmode="lin" valueType="num">
                                      <p:cBhvr>
                                        <p:cTn id="53" dur="500" fill="hold"/>
                                        <p:tgtEl>
                                          <p:spTgt spid="33">
                                            <p:txEl>
                                              <p:pRg st="9" end="9"/>
                                            </p:txEl>
                                          </p:spTgt>
                                        </p:tgtEl>
                                        <p:attrNameLst>
                                          <p:attrName>ppt_w</p:attrName>
                                        </p:attrNameLst>
                                      </p:cBhvr>
                                      <p:tavLst>
                                        <p:tav tm="0">
                                          <p:val>
                                            <p:fltVal val="0"/>
                                          </p:val>
                                        </p:tav>
                                        <p:tav tm="100000">
                                          <p:val>
                                            <p:strVal val="#ppt_w"/>
                                          </p:val>
                                        </p:tav>
                                      </p:tavLst>
                                    </p:anim>
                                    <p:anim calcmode="lin" valueType="num">
                                      <p:cBhvr>
                                        <p:cTn id="54" dur="500" fill="hold"/>
                                        <p:tgtEl>
                                          <p:spTgt spid="33">
                                            <p:txEl>
                                              <p:pRg st="9" end="9"/>
                                            </p:txEl>
                                          </p:spTgt>
                                        </p:tgtEl>
                                        <p:attrNameLst>
                                          <p:attrName>ppt_h</p:attrName>
                                        </p:attrNameLst>
                                      </p:cBhvr>
                                      <p:tavLst>
                                        <p:tav tm="0">
                                          <p:val>
                                            <p:fltVal val="0"/>
                                          </p:val>
                                        </p:tav>
                                        <p:tav tm="100000">
                                          <p:val>
                                            <p:strVal val="#ppt_h"/>
                                          </p:val>
                                        </p:tav>
                                      </p:tavLst>
                                    </p:anim>
                                    <p:animEffect transition="in" filter="fade">
                                      <p:cBhvr>
                                        <p:cTn id="55" dur="500"/>
                                        <p:tgtEl>
                                          <p:spTgt spid="33">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33">
                                            <p:txEl>
                                              <p:pRg st="10" end="10"/>
                                            </p:txEl>
                                          </p:spTgt>
                                        </p:tgtEl>
                                        <p:attrNameLst>
                                          <p:attrName>style.visibility</p:attrName>
                                        </p:attrNameLst>
                                      </p:cBhvr>
                                      <p:to>
                                        <p:strVal val="visible"/>
                                      </p:to>
                                    </p:set>
                                    <p:anim calcmode="lin" valueType="num">
                                      <p:cBhvr>
                                        <p:cTn id="60" dur="500" fill="hold"/>
                                        <p:tgtEl>
                                          <p:spTgt spid="33">
                                            <p:txEl>
                                              <p:pRg st="10" end="10"/>
                                            </p:txEl>
                                          </p:spTgt>
                                        </p:tgtEl>
                                        <p:attrNameLst>
                                          <p:attrName>ppt_w</p:attrName>
                                        </p:attrNameLst>
                                      </p:cBhvr>
                                      <p:tavLst>
                                        <p:tav tm="0">
                                          <p:val>
                                            <p:fltVal val="0"/>
                                          </p:val>
                                        </p:tav>
                                        <p:tav tm="100000">
                                          <p:val>
                                            <p:strVal val="#ppt_w"/>
                                          </p:val>
                                        </p:tav>
                                      </p:tavLst>
                                    </p:anim>
                                    <p:anim calcmode="lin" valueType="num">
                                      <p:cBhvr>
                                        <p:cTn id="61" dur="500" fill="hold"/>
                                        <p:tgtEl>
                                          <p:spTgt spid="33">
                                            <p:txEl>
                                              <p:pRg st="10" end="10"/>
                                            </p:txEl>
                                          </p:spTgt>
                                        </p:tgtEl>
                                        <p:attrNameLst>
                                          <p:attrName>ppt_h</p:attrName>
                                        </p:attrNameLst>
                                      </p:cBhvr>
                                      <p:tavLst>
                                        <p:tav tm="0">
                                          <p:val>
                                            <p:fltVal val="0"/>
                                          </p:val>
                                        </p:tav>
                                        <p:tav tm="100000">
                                          <p:val>
                                            <p:strVal val="#ppt_h"/>
                                          </p:val>
                                        </p:tav>
                                      </p:tavLst>
                                    </p:anim>
                                    <p:animEffect transition="in" filter="fade">
                                      <p:cBhvr>
                                        <p:cTn id="62" dur="500"/>
                                        <p:tgtEl>
                                          <p:spTgt spid="3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99150" y="421190"/>
            <a:ext cx="8460000" cy="863471"/>
            <a:chOff x="342001" y="319315"/>
            <a:chExt cx="8460000" cy="863471"/>
          </a:xfrm>
        </p:grpSpPr>
        <p:sp>
          <p:nvSpPr>
            <p:cNvPr id="11" name="Round Diagonal Corner Rectangle 10"/>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12" name="Rectangle 11"/>
            <p:cNvSpPr/>
            <p:nvPr/>
          </p:nvSpPr>
          <p:spPr>
            <a:xfrm flipH="1">
              <a:off x="342001" y="319315"/>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10000"/>
            </a:bodyPr>
            <a:lstStyle/>
            <a:p>
              <a:pPr algn="ctr">
                <a:lnSpc>
                  <a:spcPct val="120000"/>
                </a:lnSpc>
              </a:pPr>
              <a:r>
                <a:rPr lang="en-GB" sz="5600" dirty="0">
                  <a:ln w="19050">
                    <a:solidFill>
                      <a:schemeClr val="bg1"/>
                    </a:solidFill>
                  </a:ln>
                  <a:solidFill>
                    <a:schemeClr val="bg1"/>
                  </a:solidFill>
                </a:rPr>
                <a:t>EXPLORING CAREERS</a:t>
              </a:r>
            </a:p>
          </p:txBody>
        </p: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pic>
        <p:nvPicPr>
          <p:cNvPr id="3" name="Picture 2">
            <a:extLst>
              <a:ext uri="{FF2B5EF4-FFF2-40B4-BE49-F238E27FC236}">
                <a16:creationId xmlns:a16="http://schemas.microsoft.com/office/drawing/2014/main" id="{A4490689-4910-8303-B6E8-B06B14011951}"/>
              </a:ext>
            </a:extLst>
          </p:cNvPr>
          <p:cNvPicPr>
            <a:picLocks noChangeAspect="1"/>
          </p:cNvPicPr>
          <p:nvPr/>
        </p:nvPicPr>
        <p:blipFill>
          <a:blip r:embed="rId5"/>
          <a:srcRect l="6961" t="7274" r="5687" b="4296"/>
          <a:stretch/>
        </p:blipFill>
        <p:spPr>
          <a:xfrm>
            <a:off x="578223" y="1457400"/>
            <a:ext cx="7987553" cy="4548439"/>
          </a:xfrm>
          <a:prstGeom prst="rect">
            <a:avLst/>
          </a:prstGeom>
        </p:spPr>
      </p:pic>
    </p:spTree>
    <p:extLst>
      <p:ext uri="{BB962C8B-B14F-4D97-AF65-F5344CB8AC3E}">
        <p14:creationId xmlns:p14="http://schemas.microsoft.com/office/powerpoint/2010/main" val="1579244409"/>
      </p:ext>
    </p:extLst>
  </p:cSld>
  <p:clrMapOvr>
    <a:masterClrMapping/>
  </p:clrMapOvr>
  <mc:AlternateContent xmlns:mc="http://schemas.openxmlformats.org/markup-compatibility/2006" xmlns:p14="http://schemas.microsoft.com/office/powerpoint/2010/main">
    <mc:Choice Requires="p14">
      <p:transition spd="slow" p14:dur="2000" advTm="22823"/>
    </mc:Choice>
    <mc:Fallback xmlns="">
      <p:transition spd="slow" advTm="22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 name="Group 9"/>
          <p:cNvGrpSpPr/>
          <p:nvPr/>
        </p:nvGrpSpPr>
        <p:grpSpPr>
          <a:xfrm>
            <a:off x="399150" y="421190"/>
            <a:ext cx="8460000" cy="863471"/>
            <a:chOff x="342001" y="319315"/>
            <a:chExt cx="8460000" cy="863471"/>
          </a:xfrm>
        </p:grpSpPr>
        <p:sp>
          <p:nvSpPr>
            <p:cNvPr id="11" name="Round Diagonal Corner Rectangle 10"/>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12" name="Rectangle 11"/>
            <p:cNvSpPr/>
            <p:nvPr/>
          </p:nvSpPr>
          <p:spPr>
            <a:xfrm flipH="1">
              <a:off x="342001" y="319315"/>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10000"/>
            </a:bodyPr>
            <a:lstStyle/>
            <a:p>
              <a:pPr algn="ctr">
                <a:lnSpc>
                  <a:spcPct val="120000"/>
                </a:lnSpc>
              </a:pPr>
              <a:r>
                <a:rPr lang="en-GB" sz="5600" dirty="0">
                  <a:ln w="19050">
                    <a:solidFill>
                      <a:schemeClr val="bg1"/>
                    </a:solidFill>
                  </a:ln>
                  <a:solidFill>
                    <a:schemeClr val="bg1"/>
                  </a:solidFill>
                </a:rPr>
                <a:t>EXPLORING CAREERS</a:t>
              </a:r>
            </a:p>
          </p:txBody>
        </p:sp>
      </p:grpSp>
      <p:pic>
        <p:nvPicPr>
          <p:cNvPr id="9" name="Picture 8"/>
          <p:cNvPicPr>
            <a:picLocks noChangeAspect="1"/>
          </p:cNvPicPr>
          <p:nvPr/>
        </p:nvPicPr>
        <p:blipFill>
          <a:blip r:embed="rId2"/>
          <a:stretch>
            <a:fillRect/>
          </a:stretch>
        </p:blipFill>
        <p:spPr>
          <a:xfrm>
            <a:off x="347825" y="1393056"/>
            <a:ext cx="8562650" cy="613303"/>
          </a:xfrm>
          <a:prstGeom prst="rect">
            <a:avLst/>
          </a:prstGeom>
        </p:spPr>
      </p:pic>
      <p:pic>
        <p:nvPicPr>
          <p:cNvPr id="13" name="Picture 12"/>
          <p:cNvPicPr/>
          <p:nvPr/>
        </p:nvPicPr>
        <p:blipFill rotWithShape="1">
          <a:blip r:embed="rId3"/>
          <a:srcRect l="30024" t="10243" r="44272" b="19243"/>
          <a:stretch/>
        </p:blipFill>
        <p:spPr bwMode="auto">
          <a:xfrm>
            <a:off x="2762864" y="2114754"/>
            <a:ext cx="4001729" cy="46498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18248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42001" y="306938"/>
            <a:ext cx="8460000" cy="1321422"/>
            <a:chOff x="342001" y="334098"/>
            <a:chExt cx="8460000" cy="1321422"/>
          </a:xfrm>
        </p:grpSpPr>
        <p:sp>
          <p:nvSpPr>
            <p:cNvPr id="12" name="Round Diagonal Corner Rectangle 11"/>
            <p:cNvSpPr/>
            <p:nvPr/>
          </p:nvSpPr>
          <p:spPr>
            <a:xfrm flipH="1">
              <a:off x="342001" y="1602246"/>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bg1">
                    <a:lumMod val="95000"/>
                  </a:schemeClr>
                </a:solidFill>
              </a:endParaRPr>
            </a:p>
          </p:txBody>
        </p:sp>
        <p:sp>
          <p:nvSpPr>
            <p:cNvPr id="13" name="Rectangle 12"/>
            <p:cNvSpPr/>
            <p:nvPr/>
          </p:nvSpPr>
          <p:spPr>
            <a:xfrm flipH="1">
              <a:off x="342001" y="334098"/>
              <a:ext cx="8460000" cy="1224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108000" rIns="72000" bIns="0" numCol="1" spcCol="0" rtlCol="0" fromWordArt="0" anchor="ctr" anchorCtr="0" forceAA="0" compatLnSpc="1">
              <a:prstTxWarp prst="textNoShape">
                <a:avLst/>
              </a:prstTxWarp>
              <a:noAutofit/>
            </a:bodyPr>
            <a:lstStyle/>
            <a:p>
              <a:pPr algn="ctr">
                <a:lnSpc>
                  <a:spcPct val="80000"/>
                </a:lnSpc>
              </a:pPr>
              <a:r>
                <a:rPr lang="en-GB" sz="4300">
                  <a:ln w="19050">
                    <a:solidFill>
                      <a:schemeClr val="bg1"/>
                    </a:solidFill>
                  </a:ln>
                  <a:solidFill>
                    <a:schemeClr val="bg1"/>
                  </a:solidFill>
                </a:rPr>
                <a:t>ONLINE RESOURCES:</a:t>
              </a:r>
              <a:br>
                <a:rPr lang="en-GB" sz="4300">
                  <a:ln w="19050">
                    <a:solidFill>
                      <a:schemeClr val="bg1"/>
                    </a:solidFill>
                  </a:ln>
                  <a:solidFill>
                    <a:schemeClr val="bg1"/>
                  </a:solidFill>
                </a:rPr>
              </a:br>
              <a:r>
                <a:rPr lang="en-GB" sz="4300">
                  <a:ln w="19050">
                    <a:solidFill>
                      <a:schemeClr val="bg1"/>
                    </a:solidFill>
                  </a:ln>
                  <a:solidFill>
                    <a:schemeClr val="bg1"/>
                  </a:solidFill>
                </a:rPr>
                <a:t>CCG ONLINE</a:t>
              </a:r>
            </a:p>
          </p:txBody>
        </p:sp>
      </p:grpSp>
      <p:pic>
        <p:nvPicPr>
          <p:cNvPr id="4" name="Picture 5">
            <a:extLst>
              <a:ext uri="{FF2B5EF4-FFF2-40B4-BE49-F238E27FC236}">
                <a16:creationId xmlns:a16="http://schemas.microsoft.com/office/drawing/2014/main" id="{9C8DAB8C-C79F-4C04-8C1B-8BC5690E5B5D}"/>
              </a:ext>
            </a:extLst>
          </p:cNvPr>
          <p:cNvPicPr>
            <a:picLocks noChangeAspect="1"/>
          </p:cNvPicPr>
          <p:nvPr/>
        </p:nvPicPr>
        <p:blipFill>
          <a:blip r:embed="rId5"/>
          <a:stretch>
            <a:fillRect/>
          </a:stretch>
        </p:blipFill>
        <p:spPr>
          <a:xfrm>
            <a:off x="914400" y="1716838"/>
            <a:ext cx="7269480" cy="455818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07394961"/>
      </p:ext>
    </p:extLst>
  </p:cSld>
  <p:clrMapOvr>
    <a:masterClrMapping/>
  </p:clrMapOvr>
  <mc:AlternateContent xmlns:mc="http://schemas.openxmlformats.org/markup-compatibility/2006" xmlns:p14="http://schemas.microsoft.com/office/powerpoint/2010/main">
    <mc:Choice Requires="p14">
      <p:transition spd="slow" p14:dur="2000" advTm="30784"/>
    </mc:Choice>
    <mc:Fallback xmlns="">
      <p:transition spd="slow" advTm="30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15.8"/>
</p:tagLst>
</file>

<file path=ppt/tags/tag2.xml><?xml version="1.0" encoding="utf-8"?>
<p:tagLst xmlns:a="http://schemas.openxmlformats.org/drawingml/2006/main" xmlns:r="http://schemas.openxmlformats.org/officeDocument/2006/relationships" xmlns:p="http://schemas.openxmlformats.org/presentationml/2006/main">
  <p:tag name="TIMING" val="|1.2"/>
</p:tagLst>
</file>

<file path=ppt/tags/tag3.xml><?xml version="1.0" encoding="utf-8"?>
<p:tagLst xmlns:a="http://schemas.openxmlformats.org/drawingml/2006/main" xmlns:r="http://schemas.openxmlformats.org/officeDocument/2006/relationships" xmlns:p="http://schemas.openxmlformats.org/presentationml/2006/main">
  <p:tag name="TIMING" val="|1.2|1|0.8|1|1.1|1.2|0.8|1"/>
</p:tagLst>
</file>

<file path=ppt/theme/theme1.xml><?xml version="1.0" encoding="utf-8"?>
<a:theme xmlns:a="http://schemas.openxmlformats.org/drawingml/2006/main" name="Office Theme">
  <a:themeElements>
    <a:clrScheme name="Progression+">
      <a:dk1>
        <a:srgbClr val="1D1D1B"/>
      </a:dk1>
      <a:lt1>
        <a:srgbClr val="FFFFFF"/>
      </a:lt1>
      <a:dk2>
        <a:srgbClr val="706F6F"/>
      </a:dk2>
      <a:lt2>
        <a:srgbClr val="FFFFFF"/>
      </a:lt2>
      <a:accent1>
        <a:srgbClr val="612F88"/>
      </a:accent1>
      <a:accent2>
        <a:srgbClr val="36A4DD"/>
      </a:accent2>
      <a:accent3>
        <a:srgbClr val="8BC04D"/>
      </a:accent3>
      <a:accent4>
        <a:srgbClr val="D81B62"/>
      </a:accent4>
      <a:accent5>
        <a:srgbClr val="612F88"/>
      </a:accent5>
      <a:accent6>
        <a:srgbClr val="36A4DD"/>
      </a:accent6>
      <a:hlink>
        <a:srgbClr val="8BC04D"/>
      </a:hlink>
      <a:folHlink>
        <a:srgbClr val="D81B62"/>
      </a:folHlink>
    </a:clrScheme>
    <a:fontScheme name="Progression+">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823F5301A669B49BDA95BDD647ACDEB" ma:contentTypeVersion="13" ma:contentTypeDescription="Create a new document." ma:contentTypeScope="" ma:versionID="433964a9143cc6818d232902d271a8a8">
  <xsd:schema xmlns:xsd="http://www.w3.org/2001/XMLSchema" xmlns:xs="http://www.w3.org/2001/XMLSchema" xmlns:p="http://schemas.microsoft.com/office/2006/metadata/properties" xmlns:ns2="80c17978-0c52-4bf8-a03b-6fde754c86da" xmlns:ns3="f9f8910a-8580-4559-a03f-49edf69ef66f" targetNamespace="http://schemas.microsoft.com/office/2006/metadata/properties" ma:root="true" ma:fieldsID="c74a8b61816a4a3ca3c58fb37ad51f11" ns2:_="" ns3:_="">
    <xsd:import namespace="80c17978-0c52-4bf8-a03b-6fde754c86da"/>
    <xsd:import namespace="f9f8910a-8580-4559-a03f-49edf69ef66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c17978-0c52-4bf8-a03b-6fde754c86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f8910a-8580-4559-a03f-49edf69ef66f"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00B23E-17FD-47E1-AFA6-C92EF74FA05B}">
  <ds:schemaRefs>
    <ds:schemaRef ds:uri="http://schemas.microsoft.com/sharepoint/v3/contenttype/forms"/>
  </ds:schemaRefs>
</ds:datastoreItem>
</file>

<file path=customXml/itemProps2.xml><?xml version="1.0" encoding="utf-8"?>
<ds:datastoreItem xmlns:ds="http://schemas.openxmlformats.org/officeDocument/2006/customXml" ds:itemID="{27F99A2A-66B3-42DE-BD43-EEF31C7CF591}">
  <ds:schemaRefs>
    <ds:schemaRef ds:uri="80c17978-0c52-4bf8-a03b-6fde754c86da"/>
    <ds:schemaRef ds:uri="http://purl.org/dc/elements/1.1/"/>
    <ds:schemaRef ds:uri="http://schemas.microsoft.com/office/2006/metadata/properties"/>
    <ds:schemaRef ds:uri="f9f8910a-8580-4559-a03f-49edf69ef66f"/>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60BC5122-0C27-4A14-9878-67CC1D6640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c17978-0c52-4bf8-a03b-6fde754c86da"/>
    <ds:schemaRef ds:uri="f9f8910a-8580-4559-a03f-49edf69ef6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3901</TotalTime>
  <Words>805</Words>
  <Application>Microsoft Office PowerPoint</Application>
  <PresentationFormat>On-screen Show (4:3)</PresentationFormat>
  <Paragraphs>182</Paragraphs>
  <Slides>14</Slides>
  <Notes>12</Notes>
  <HiddenSlides>2</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Tahoma</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Chichester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welch</dc:creator>
  <cp:lastModifiedBy>Vicky Ross</cp:lastModifiedBy>
  <cp:revision>267</cp:revision>
  <dcterms:created xsi:type="dcterms:W3CDTF">2018-03-26T08:19:00Z</dcterms:created>
  <dcterms:modified xsi:type="dcterms:W3CDTF">2025-02-20T14:23:58Z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0x0101000823F5301A669B49BDA95BDD647ACDEB</vt:lpwstr>
  </property>
</Properties>
</file>