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86" r:id="rId2"/>
    <p:sldId id="275" r:id="rId3"/>
    <p:sldId id="257" r:id="rId4"/>
    <p:sldId id="291" r:id="rId5"/>
    <p:sldId id="284" r:id="rId6"/>
    <p:sldId id="265" r:id="rId7"/>
    <p:sldId id="290" r:id="rId8"/>
    <p:sldId id="267" r:id="rId9"/>
    <p:sldId id="266" r:id="rId10"/>
    <p:sldId id="268" r:id="rId11"/>
    <p:sldId id="285" r:id="rId12"/>
    <p:sldId id="270" r:id="rId13"/>
    <p:sldId id="289" r:id="rId14"/>
    <p:sldId id="292" r:id="rId15"/>
    <p:sldId id="287"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02" autoAdjust="0"/>
  </p:normalViewPr>
  <p:slideViewPr>
    <p:cSldViewPr>
      <p:cViewPr varScale="1">
        <p:scale>
          <a:sx n="95" d="100"/>
          <a:sy n="95" d="100"/>
        </p:scale>
        <p:origin x="20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1E0DEDC-8EE1-4593-B586-A98ED9BE1A03}" type="datetimeFigureOut">
              <a:rPr lang="en-GB" smtClean="0"/>
              <a:pPr/>
              <a:t>12/02/2025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B97D1A-17C1-4F33-B577-0FACA7402F04}" type="slidenum">
              <a:rPr lang="en-GB" smtClean="0"/>
              <a:pPr/>
              <a:t>‹#›</a:t>
            </a:fld>
            <a:endParaRPr lang="en-GB"/>
          </a:p>
        </p:txBody>
      </p:sp>
    </p:spTree>
    <p:extLst>
      <p:ext uri="{BB962C8B-B14F-4D97-AF65-F5344CB8AC3E}">
        <p14:creationId xmlns:p14="http://schemas.microsoft.com/office/powerpoint/2010/main" val="158757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the CV workshop and outline the useful handouts to refer to during this session; Skills Check/Personal Profiles</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1</a:t>
            </a:fld>
            <a:endParaRPr lang="en-GB"/>
          </a:p>
        </p:txBody>
      </p:sp>
    </p:spTree>
    <p:extLst>
      <p:ext uri="{BB962C8B-B14F-4D97-AF65-F5344CB8AC3E}">
        <p14:creationId xmlns:p14="http://schemas.microsoft.com/office/powerpoint/2010/main" val="1852603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Talk through Hobbies, interests, achievements section on a CV. Highlight these need to be relevant and add value to an employer. Outline some examples such as; Playing sports may highlight your team working ability</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Talk</a:t>
            </a:r>
            <a:r>
              <a:rPr lang="en-GB" baseline="0" dirty="0"/>
              <a:t> through the purpose of references</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11</a:t>
            </a:fld>
            <a:endParaRPr lang="en-GB"/>
          </a:p>
        </p:txBody>
      </p:sp>
    </p:spTree>
    <p:extLst>
      <p:ext uri="{BB962C8B-B14F-4D97-AF65-F5344CB8AC3E}">
        <p14:creationId xmlns:p14="http://schemas.microsoft.com/office/powerpoint/2010/main" val="3596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students</a:t>
            </a:r>
            <a:r>
              <a:rPr lang="en-GB" baseline="0" dirty="0"/>
              <a:t> back to the CV template to check final layout, explain they should proof read this or perhaps get some feedback before giving this to an employer</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12</a:t>
            </a:fld>
            <a:endParaRPr lang="en-GB"/>
          </a:p>
        </p:txBody>
      </p:sp>
    </p:spTree>
    <p:extLst>
      <p:ext uri="{BB962C8B-B14F-4D97-AF65-F5344CB8AC3E}">
        <p14:creationId xmlns:p14="http://schemas.microsoft.com/office/powerpoint/2010/main" val="2822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that students can review the resources on CCG online to help them write a CV including our CV writing guide and CV builder on career coach</a:t>
            </a:r>
          </a:p>
        </p:txBody>
      </p:sp>
      <p:sp>
        <p:nvSpPr>
          <p:cNvPr id="4" name="Slide Number Placeholder 3"/>
          <p:cNvSpPr>
            <a:spLocks noGrp="1"/>
          </p:cNvSpPr>
          <p:nvPr>
            <p:ph type="sldNum" sz="quarter" idx="10"/>
          </p:nvPr>
        </p:nvSpPr>
        <p:spPr/>
        <p:txBody>
          <a:bodyPr/>
          <a:lstStyle/>
          <a:p>
            <a:fld id="{51446252-C60A-4F11-A948-65B61C841B20}" type="slidenum">
              <a:rPr lang="en-GB" smtClean="0"/>
              <a:t>13</a:t>
            </a:fld>
            <a:endParaRPr lang="en-GB" dirty="0"/>
          </a:p>
        </p:txBody>
      </p:sp>
    </p:spTree>
    <p:extLst>
      <p:ext uri="{BB962C8B-B14F-4D97-AF65-F5344CB8AC3E}">
        <p14:creationId xmlns:p14="http://schemas.microsoft.com/office/powerpoint/2010/main" val="328886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a:t>
            </a:r>
            <a:r>
              <a:rPr lang="en-GB" baseline="0" dirty="0"/>
              <a:t> the objectives that we have met from today’s session </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14</a:t>
            </a:fld>
            <a:endParaRPr lang="en-GB"/>
          </a:p>
        </p:txBody>
      </p:sp>
    </p:spTree>
    <p:extLst>
      <p:ext uri="{BB962C8B-B14F-4D97-AF65-F5344CB8AC3E}">
        <p14:creationId xmlns:p14="http://schemas.microsoft.com/office/powerpoint/2010/main" val="1696571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dirty="0">
                <a:solidFill>
                  <a:schemeClr val="tx1"/>
                </a:solidFill>
                <a:effectLst/>
                <a:latin typeface="+mn-lt"/>
                <a:ea typeface="+mn-ea"/>
                <a:cs typeface="+mn-cs"/>
              </a:rPr>
              <a:t>For</a:t>
            </a:r>
            <a:r>
              <a:rPr lang="en-GB" sz="1200" b="0" kern="1200" baseline="0" dirty="0">
                <a:solidFill>
                  <a:schemeClr val="tx1"/>
                </a:solidFill>
                <a:effectLst/>
                <a:latin typeface="+mn-lt"/>
                <a:ea typeface="+mn-ea"/>
                <a:cs typeface="+mn-cs"/>
              </a:rPr>
              <a:t> any questions or to have your CV reviewed for feedback please email progressionplus@chichester.ac.uk</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15</a:t>
            </a:fld>
            <a:endParaRPr lang="en-GB" dirty="0"/>
          </a:p>
        </p:txBody>
      </p:sp>
    </p:spTree>
    <p:extLst>
      <p:ext uri="{BB962C8B-B14F-4D97-AF65-F5344CB8AC3E}">
        <p14:creationId xmlns:p14="http://schemas.microsoft.com/office/powerpoint/2010/main" val="96953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 today’s objectives</a:t>
            </a:r>
          </a:p>
        </p:txBody>
      </p:sp>
      <p:sp>
        <p:nvSpPr>
          <p:cNvPr id="4" name="Slide Number Placeholder 3"/>
          <p:cNvSpPr>
            <a:spLocks noGrp="1"/>
          </p:cNvSpPr>
          <p:nvPr>
            <p:ph type="sldNum" sz="quarter" idx="10"/>
          </p:nvPr>
        </p:nvSpPr>
        <p:spPr/>
        <p:txBody>
          <a:bodyPr/>
          <a:lstStyle/>
          <a:p>
            <a:fld id="{52B97D1A-17C1-4F33-B577-0FACA7402F04}" type="slidenum">
              <a:rPr lang="en-GB" smtClean="0"/>
              <a:pPr/>
              <a:t>2</a:t>
            </a:fld>
            <a:endParaRPr lang="en-GB"/>
          </a:p>
        </p:txBody>
      </p:sp>
    </p:spTree>
    <p:extLst>
      <p:ext uri="{BB962C8B-B14F-4D97-AF65-F5344CB8AC3E}">
        <p14:creationId xmlns:p14="http://schemas.microsoft.com/office/powerpoint/2010/main" val="134719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Talk</a:t>
            </a:r>
            <a:r>
              <a:rPr lang="en-GB" baseline="0" dirty="0"/>
              <a:t> </a:t>
            </a:r>
            <a:r>
              <a:rPr lang="en-GB" dirty="0"/>
              <a:t>through when you apply for a job, the employer may ask you to send a CV. This is an outline of your career to date, including information regarding your educational and work background, as well as some personal details. </a:t>
            </a:r>
            <a:r>
              <a:rPr lang="en-GB" sz="1200" kern="1200" baseline="0" dirty="0">
                <a:solidFill>
                  <a:schemeClr val="tx1"/>
                </a:solidFill>
                <a:latin typeface="+mn-lt"/>
                <a:ea typeface="+mn-ea"/>
                <a:cs typeface="+mn-cs"/>
              </a:rPr>
              <a:t>A CV is also useful to send to employers when you are interested in a job or searching for work. It is a document that introduces you to the employer and will help you to get an interview at the company you are applying for.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Sending a CV may be the first contact you have with a potential employer so you want to promote yourself and highlight your skills and attributes.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the Progression Plus CV guide and template can be found on CCG online and that the team are happy to review CV’s and provide feedback.</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4</a:t>
            </a:fld>
            <a:endParaRPr lang="en-GB"/>
          </a:p>
        </p:txBody>
      </p:sp>
    </p:spTree>
    <p:extLst>
      <p:ext uri="{BB962C8B-B14F-4D97-AF65-F5344CB8AC3E}">
        <p14:creationId xmlns:p14="http://schemas.microsoft.com/office/powerpoint/2010/main" val="200989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Explain STEP 1 of the CV is to consider the personal information needed on a CV. Highlight professional email addresses and voicemails are required to create a good impression to an employer. Also refer to social media generally and being professional with its use.</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5</a:t>
            </a:fld>
            <a:endParaRPr lang="en-GB"/>
          </a:p>
        </p:txBody>
      </p:sp>
    </p:spTree>
    <p:extLst>
      <p:ext uri="{BB962C8B-B14F-4D97-AF65-F5344CB8AC3E}">
        <p14:creationId xmlns:p14="http://schemas.microsoft.com/office/powerpoint/2010/main" val="411322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Talk through the personal profile section and how this should grab the readers attention and include the best bits about you that relate to the job.</a:t>
            </a:r>
          </a:p>
        </p:txBody>
      </p:sp>
      <p:sp>
        <p:nvSpPr>
          <p:cNvPr id="4" name="Slide Number Placeholder 3"/>
          <p:cNvSpPr>
            <a:spLocks noGrp="1"/>
          </p:cNvSpPr>
          <p:nvPr>
            <p:ph type="sldNum" sz="quarter" idx="10"/>
          </p:nvPr>
        </p:nvSpPr>
        <p:spPr/>
        <p:txBody>
          <a:bodyPr/>
          <a:lstStyle/>
          <a:p>
            <a:fld id="{52B97D1A-17C1-4F33-B577-0FACA7402F04}" type="slidenum">
              <a:rPr lang="en-GB" smtClean="0"/>
              <a:pPr/>
              <a:t>6</a:t>
            </a:fld>
            <a:endParaRPr lang="en-GB"/>
          </a:p>
        </p:txBody>
      </p:sp>
    </p:spTree>
    <p:extLst>
      <p:ext uri="{BB962C8B-B14F-4D97-AF65-F5344CB8AC3E}">
        <p14:creationId xmlns:p14="http://schemas.microsoft.com/office/powerpoint/2010/main" val="46598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Using</a:t>
            </a:r>
            <a:r>
              <a:rPr lang="en-GB" baseline="0" dirty="0"/>
              <a:t> the example profiles spend some time drafting your own profile to introduce your CV.</a:t>
            </a:r>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7</a:t>
            </a:fld>
            <a:endParaRPr lang="en-GB"/>
          </a:p>
        </p:txBody>
      </p:sp>
    </p:spTree>
    <p:extLst>
      <p:ext uri="{BB962C8B-B14F-4D97-AF65-F5344CB8AC3E}">
        <p14:creationId xmlns:p14="http://schemas.microsoft.com/office/powerpoint/2010/main" val="213963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Explain</a:t>
            </a:r>
            <a:r>
              <a:rPr lang="en-GB" baseline="0" dirty="0"/>
              <a:t> this section of the CV</a:t>
            </a:r>
            <a:r>
              <a:rPr lang="en-GB" dirty="0"/>
              <a:t> Using bullet points include:</a:t>
            </a:r>
          </a:p>
          <a:p>
            <a:pPr lvl="1"/>
            <a:r>
              <a:rPr lang="en-GB" dirty="0">
                <a:solidFill>
                  <a:schemeClr val="accent6">
                    <a:lumMod val="50000"/>
                  </a:schemeClr>
                </a:solidFill>
              </a:rPr>
              <a:t>The College or School you went to </a:t>
            </a:r>
          </a:p>
          <a:p>
            <a:pPr lvl="1"/>
            <a:r>
              <a:rPr lang="en-GB" dirty="0">
                <a:solidFill>
                  <a:schemeClr val="accent6">
                    <a:lumMod val="50000"/>
                  </a:schemeClr>
                </a:solidFill>
              </a:rPr>
              <a:t>The dates the qualifications were awarded and any grades </a:t>
            </a:r>
          </a:p>
          <a:p>
            <a:pPr lvl="1"/>
            <a:r>
              <a:rPr lang="en-GB" dirty="0">
                <a:solidFill>
                  <a:schemeClr val="accent6">
                    <a:lumMod val="50000"/>
                  </a:schemeClr>
                </a:solidFill>
              </a:rPr>
              <a:t>Any work-related courses, if they're relevant also</a:t>
            </a:r>
          </a:p>
          <a:p>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Explain</a:t>
            </a:r>
            <a:r>
              <a:rPr lang="en-GB" baseline="0" dirty="0"/>
              <a:t> this section of the CV is to highlight relevant skills and experience. </a:t>
            </a:r>
            <a:r>
              <a:rPr lang="en-GB" dirty="0"/>
              <a:t>In this section you should start with your present or most recent job and work backwards. You should include employer, the dates you worked for them, job title and your main duties. Provide more detail on the relevant jobs you've had and give examples of the skills you used and what you achieved. Use bullet pointed lists to make</a:t>
            </a:r>
            <a:r>
              <a:rPr lang="en-GB" baseline="0" dirty="0"/>
              <a:t> it easy for an employer to scan read the information as employers can be quite busy and get many CV’s to read</a:t>
            </a:r>
            <a:r>
              <a:rPr lang="en-GB" dirty="0"/>
              <a:t>. Try to relate your skills and experience to the job description or what you think the employer is looking for. Also include any relevant temporary work and volunteering experience. Avoid unexplained gaps in your employment history. If you had time out travelling, job seeking, volunteering or caring for a relative, include this along with details of what you've learned from</a:t>
            </a:r>
            <a:r>
              <a:rPr lang="en-GB" baseline="0" dirty="0"/>
              <a:t> such activities</a:t>
            </a:r>
            <a:r>
              <a:rPr lang="en-GB" dirty="0"/>
              <a:t>.</a:t>
            </a:r>
          </a:p>
          <a:p>
            <a:endParaRPr lang="en-GB" dirty="0"/>
          </a:p>
        </p:txBody>
      </p:sp>
      <p:sp>
        <p:nvSpPr>
          <p:cNvPr id="4" name="Slide Number Placeholder 3"/>
          <p:cNvSpPr>
            <a:spLocks noGrp="1"/>
          </p:cNvSpPr>
          <p:nvPr>
            <p:ph type="sldNum" sz="quarter" idx="10"/>
          </p:nvPr>
        </p:nvSpPr>
        <p:spPr/>
        <p:txBody>
          <a:bodyPr/>
          <a:lstStyle/>
          <a:p>
            <a:fld id="{52B97D1A-17C1-4F33-B577-0FACA7402F04}"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389158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146162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343453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348060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9367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200515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217974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188188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260239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74094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CF2759-C1AB-47A8-B78C-9B932DEACBAB}" type="datetimeFigureOut">
              <a:rPr lang="en-GB" smtClean="0"/>
              <a:pPr/>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61F76-EE5C-4C2E-BCC9-9871AC728A05}" type="slidenum">
              <a:rPr lang="en-GB" smtClean="0"/>
              <a:pPr/>
              <a:t>‹#›</a:t>
            </a:fld>
            <a:endParaRPr lang="en-GB"/>
          </a:p>
        </p:txBody>
      </p:sp>
    </p:spTree>
    <p:extLst>
      <p:ext uri="{BB962C8B-B14F-4D97-AF65-F5344CB8AC3E}">
        <p14:creationId xmlns:p14="http://schemas.microsoft.com/office/powerpoint/2010/main" val="39519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CF2759-C1AB-47A8-B78C-9B932DEACBAB}" type="datetimeFigureOut">
              <a:rPr lang="en-GB" smtClean="0"/>
              <a:pPr/>
              <a:t>12/02/2025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B61F76-EE5C-4C2E-BCC9-9871AC728A05}" type="slidenum">
              <a:rPr lang="en-GB" smtClean="0"/>
              <a:pPr/>
              <a:t>‹#›</a:t>
            </a:fld>
            <a:endParaRPr lang="en-GB"/>
          </a:p>
        </p:txBody>
      </p:sp>
    </p:spTree>
    <p:extLst>
      <p:ext uri="{BB962C8B-B14F-4D97-AF65-F5344CB8AC3E}">
        <p14:creationId xmlns:p14="http://schemas.microsoft.com/office/powerpoint/2010/main" val="38381424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0.jpe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9.jp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2" y="0"/>
            <a:ext cx="9144000" cy="6858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8" y="1412776"/>
            <a:ext cx="4892294" cy="4884478"/>
          </a:xfrm>
          <a:prstGeom prst="roundRect">
            <a:avLst/>
          </a:prstGeom>
        </p:spPr>
      </p:pic>
      <p:sp>
        <p:nvSpPr>
          <p:cNvPr id="6" name="Rectangle 5"/>
          <p:cNvSpPr/>
          <p:nvPr/>
        </p:nvSpPr>
        <p:spPr>
          <a:xfrm flipH="1">
            <a:off x="342001" y="306938"/>
            <a:ext cx="8460000" cy="90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0" numCol="1" spcCol="0" rtlCol="0" fromWordArt="0" anchor="ctr" anchorCtr="0" forceAA="0" compatLnSpc="1">
            <a:prstTxWarp prst="textNoShape">
              <a:avLst/>
            </a:prstTxWarp>
            <a:normAutofit fontScale="92500" lnSpcReduction="20000"/>
          </a:bodyPr>
          <a:lstStyle/>
          <a:p>
            <a:pPr algn="ctr">
              <a:lnSpc>
                <a:spcPct val="120000"/>
              </a:lnSpc>
            </a:pPr>
            <a:r>
              <a:rPr lang="en-GB" sz="6000" dirty="0">
                <a:ln w="19050">
                  <a:solidFill>
                    <a:schemeClr val="bg1"/>
                  </a:solidFill>
                </a:ln>
                <a:solidFill>
                  <a:schemeClr val="bg1"/>
                </a:solidFill>
              </a:rPr>
              <a:t>A CV THAT SELLS</a:t>
            </a:r>
            <a:endParaRPr lang="en-GB" sz="5400" dirty="0">
              <a:ln w="19050">
                <a:solidFill>
                  <a:schemeClr val="bg1"/>
                </a:solidFill>
              </a:ln>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2840675"/>
      </p:ext>
    </p:extLst>
  </p:cSld>
  <p:clrMapOvr>
    <a:masterClrMapping/>
  </p:clrMapOvr>
  <mc:AlternateContent xmlns:mc="http://schemas.openxmlformats.org/markup-compatibility/2006" xmlns:p14="http://schemas.microsoft.com/office/powerpoint/2010/main">
    <mc:Choice Requires="p14">
      <p:transition spd="slow" p14:dur="2000" advTm="20863"/>
    </mc:Choice>
    <mc:Fallback xmlns="">
      <p:transition spd="slow" advTm="2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786408" y="1412776"/>
            <a:ext cx="7571184" cy="2548880"/>
          </a:xfrm>
        </p:spPr>
        <p:txBody>
          <a:bodyPr>
            <a:normAutofit/>
          </a:bodyPr>
          <a:lstStyle/>
          <a:p>
            <a:r>
              <a:rPr lang="en-GB" sz="2400" dirty="0"/>
              <a:t>Include hobbies, interests and achievements that are relevant to the job where possible</a:t>
            </a:r>
          </a:p>
          <a:p>
            <a:r>
              <a:rPr lang="en-GB" sz="2400" dirty="0"/>
              <a:t>Show skills gained from these areas such as leadership, teamwork or developing confidence</a:t>
            </a:r>
          </a:p>
          <a:p>
            <a:r>
              <a:rPr lang="en-GB" sz="2400" dirty="0"/>
              <a:t>Think of any clubs, societies or events you have supported</a:t>
            </a:r>
            <a:endParaRPr lang="en-GB" sz="2400" b="1" dirty="0"/>
          </a:p>
          <a:p>
            <a:pPr>
              <a:buNone/>
            </a:pPr>
            <a:endParaRPr lang="en-GB" dirty="0"/>
          </a:p>
        </p:txBody>
      </p:sp>
      <p:sp>
        <p:nvSpPr>
          <p:cNvPr id="7" name="Content Placeholder 4"/>
          <p:cNvSpPr txBox="1">
            <a:spLocks/>
          </p:cNvSpPr>
          <p:nvPr/>
        </p:nvSpPr>
        <p:spPr>
          <a:xfrm>
            <a:off x="624136" y="3573016"/>
            <a:ext cx="7733456" cy="256223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GB" b="1" dirty="0"/>
              <a:t>Interests and Achievements EXAMPLE			</a:t>
            </a:r>
          </a:p>
          <a:p>
            <a:r>
              <a:rPr lang="en-GB" dirty="0"/>
              <a:t>Raised over £500.00 towards my College trip to Kenya through a range of fundraising activities. I have also completed the Duke of Edinburgh Silver Award which developed my confidence working in a team and leadership skills. </a:t>
            </a:r>
          </a:p>
          <a:p>
            <a:pPr marL="0" indent="0">
              <a:buNone/>
            </a:pPr>
            <a:endParaRPr lang="en-GB" b="1" dirty="0"/>
          </a:p>
          <a:p>
            <a:pPr>
              <a:buFont typeface="Courier New" panose="02070309020205020404" pitchFamily="49" charset="0"/>
              <a:buChar char="o"/>
            </a:pPr>
            <a:endParaRPr lang="en-GB" b="1" dirty="0"/>
          </a:p>
          <a:p>
            <a:pPr>
              <a:buFont typeface="Wingdings"/>
              <a:buNone/>
            </a:pPr>
            <a:endParaRPr lang="en-GB" b="1" dirty="0"/>
          </a:p>
          <a:p>
            <a:pPr>
              <a:buFont typeface="Wingdings"/>
              <a:buNone/>
            </a:pPr>
            <a:endParaRPr lang="en-GB" dirty="0"/>
          </a:p>
        </p:txBody>
      </p:sp>
      <p:grpSp>
        <p:nvGrpSpPr>
          <p:cNvPr id="6" name="Group 5"/>
          <p:cNvGrpSpPr/>
          <p:nvPr/>
        </p:nvGrpSpPr>
        <p:grpSpPr>
          <a:xfrm>
            <a:off x="342001" y="306938"/>
            <a:ext cx="8460000" cy="848688"/>
            <a:chOff x="342001" y="334098"/>
            <a:chExt cx="8460000" cy="848688"/>
          </a:xfrm>
        </p:grpSpPr>
        <p:sp>
          <p:nvSpPr>
            <p:cNvPr id="8" name="Round Diagonal Corner Rectangle 7"/>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9" name="Rectangle 8"/>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0000" lnSpcReduction="20000"/>
            </a:bodyPr>
            <a:lstStyle/>
            <a:p>
              <a:pPr algn="ctr">
                <a:lnSpc>
                  <a:spcPct val="120000"/>
                </a:lnSpc>
              </a:pPr>
              <a:r>
                <a:rPr lang="en-GB" sz="5600" dirty="0">
                  <a:ln w="19050">
                    <a:solidFill>
                      <a:schemeClr val="bg1"/>
                    </a:solidFill>
                  </a:ln>
                  <a:solidFill>
                    <a:schemeClr val="bg1"/>
                  </a:solidFill>
                </a:rPr>
                <a:t>STEP 5: INTERESTS AND ACHIEVEMENTS</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6494"/>
    </mc:Choice>
    <mc:Fallback xmlns="">
      <p:transition spd="slow" advTm="15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457200" y="1600200"/>
            <a:ext cx="4402832" cy="4608010"/>
          </a:xfrm>
        </p:spPr>
        <p:txBody>
          <a:bodyPr>
            <a:normAutofit/>
          </a:bodyPr>
          <a:lstStyle/>
          <a:p>
            <a:r>
              <a:rPr lang="en-GB" dirty="0"/>
              <a:t>A reference can show you are reliable and can work well </a:t>
            </a:r>
          </a:p>
          <a:p>
            <a:endParaRPr lang="en-GB" dirty="0"/>
          </a:p>
          <a:p>
            <a:r>
              <a:rPr lang="en-GB" dirty="0"/>
              <a:t>(EXAMPLE: College/Work Experience)</a:t>
            </a:r>
          </a:p>
          <a:p>
            <a:pPr marL="0" indent="0">
              <a:buNone/>
            </a:pPr>
            <a:endParaRPr lang="en-GB" dirty="0"/>
          </a:p>
          <a:p>
            <a:r>
              <a:rPr lang="en-GB" dirty="0"/>
              <a:t>Always ask permission from your referees first! </a:t>
            </a:r>
          </a:p>
          <a:p>
            <a:endParaRPr lang="en-GB" dirty="0"/>
          </a:p>
          <a:p>
            <a:r>
              <a:rPr lang="en-GB" dirty="0"/>
              <a:t>Add to your CV:</a:t>
            </a:r>
          </a:p>
          <a:p>
            <a:pPr marL="0" indent="0">
              <a:buNone/>
            </a:pPr>
            <a:endParaRPr lang="en-GB" dirty="0"/>
          </a:p>
          <a:p>
            <a:pPr marL="0" indent="0" algn="ctr">
              <a:buNone/>
            </a:pPr>
            <a:r>
              <a:rPr lang="en-GB" dirty="0"/>
              <a:t> ‘</a:t>
            </a:r>
            <a:r>
              <a:rPr lang="en-GB" b="1" dirty="0"/>
              <a:t>References available on request’</a:t>
            </a:r>
          </a:p>
          <a:p>
            <a:pPr>
              <a:buNone/>
            </a:pPr>
            <a:endParaRPr lang="en-GB"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8220" y="1700808"/>
            <a:ext cx="3447333" cy="2664296"/>
          </a:xfrm>
          <a:prstGeom prst="roundRect">
            <a:avLst/>
          </a:prstGeom>
        </p:spPr>
      </p:pic>
      <p:grpSp>
        <p:nvGrpSpPr>
          <p:cNvPr id="6" name="Group 5"/>
          <p:cNvGrpSpPr/>
          <p:nvPr/>
        </p:nvGrpSpPr>
        <p:grpSpPr>
          <a:xfrm>
            <a:off x="342001" y="306938"/>
            <a:ext cx="8460000" cy="848688"/>
            <a:chOff x="342001" y="334098"/>
            <a:chExt cx="8460000" cy="848688"/>
          </a:xfrm>
        </p:grpSpPr>
        <p:sp>
          <p:nvSpPr>
            <p:cNvPr id="8" name="Round Diagonal Corner Rectangle 7"/>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9" name="Rectangle 8"/>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STEP 6: REFERENCES</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90154958"/>
      </p:ext>
    </p:extLst>
  </p:cSld>
  <p:clrMapOvr>
    <a:masterClrMapping/>
  </p:clrMapOvr>
  <mc:AlternateContent xmlns:mc="http://schemas.openxmlformats.org/markup-compatibility/2006" xmlns:p14="http://schemas.microsoft.com/office/powerpoint/2010/main">
    <mc:Choice Requires="p14">
      <p:transition spd="slow" p14:dur="2000" advTm="136541"/>
    </mc:Choice>
    <mc:Fallback xmlns="">
      <p:transition spd="slow" advTm="13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41991">
            <a:off x="2487083" y="332716"/>
            <a:ext cx="4172098" cy="623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93"/>
    </mc:Choice>
    <mc:Fallback xmlns="">
      <p:transition spd="slow" advTm="3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1" name="Group 10"/>
          <p:cNvGrpSpPr/>
          <p:nvPr/>
        </p:nvGrpSpPr>
        <p:grpSpPr>
          <a:xfrm>
            <a:off x="342001" y="306938"/>
            <a:ext cx="8460000" cy="1321422"/>
            <a:chOff x="342001" y="334098"/>
            <a:chExt cx="8460000" cy="1321422"/>
          </a:xfrm>
        </p:grpSpPr>
        <p:sp>
          <p:nvSpPr>
            <p:cNvPr id="12" name="Round Diagonal Corner Rectangle 11"/>
            <p:cNvSpPr/>
            <p:nvPr/>
          </p:nvSpPr>
          <p:spPr>
            <a:xfrm flipH="1">
              <a:off x="342001" y="1602246"/>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3" name="Rectangle 12"/>
            <p:cNvSpPr/>
            <p:nvPr/>
          </p:nvSpPr>
          <p:spPr>
            <a:xfrm flipH="1">
              <a:off x="342001" y="334098"/>
              <a:ext cx="8460000" cy="1224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0" numCol="1" spcCol="0" rtlCol="0" fromWordArt="0" anchor="ctr" anchorCtr="0" forceAA="0" compatLnSpc="1">
              <a:prstTxWarp prst="textNoShape">
                <a:avLst/>
              </a:prstTxWarp>
              <a:noAutofit/>
            </a:bodyPr>
            <a:lstStyle/>
            <a:p>
              <a:pPr algn="ctr">
                <a:lnSpc>
                  <a:spcPct val="80000"/>
                </a:lnSpc>
              </a:pPr>
              <a:r>
                <a:rPr lang="en-GB" sz="4300" dirty="0">
                  <a:ln w="19050">
                    <a:solidFill>
                      <a:schemeClr val="bg1"/>
                    </a:solidFill>
                  </a:ln>
                  <a:solidFill>
                    <a:schemeClr val="bg1"/>
                  </a:solidFill>
                </a:rPr>
                <a:t>ONLINE RESOURCES:</a:t>
              </a:r>
              <a:br>
                <a:rPr lang="en-GB" sz="4300" dirty="0">
                  <a:ln w="19050">
                    <a:solidFill>
                      <a:schemeClr val="bg1"/>
                    </a:solidFill>
                  </a:ln>
                  <a:solidFill>
                    <a:schemeClr val="bg1"/>
                  </a:solidFill>
                </a:rPr>
              </a:br>
              <a:r>
                <a:rPr lang="en-GB" sz="4300" dirty="0">
                  <a:ln w="19050">
                    <a:solidFill>
                      <a:schemeClr val="bg1"/>
                    </a:solidFill>
                  </a:ln>
                  <a:solidFill>
                    <a:schemeClr val="bg1"/>
                  </a:solidFill>
                </a:rPr>
                <a:t>CCG ONLINE</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6" name="Picture 5">
            <a:extLst>
              <a:ext uri="{FF2B5EF4-FFF2-40B4-BE49-F238E27FC236}">
                <a16:creationId xmlns:a16="http://schemas.microsoft.com/office/drawing/2014/main" id="{0DA0AB9B-D6F0-D401-631E-7FAA819083D5}"/>
              </a:ext>
            </a:extLst>
          </p:cNvPr>
          <p:cNvPicPr>
            <a:picLocks noChangeAspect="1"/>
          </p:cNvPicPr>
          <p:nvPr/>
        </p:nvPicPr>
        <p:blipFill>
          <a:blip r:embed="rId7"/>
          <a:srcRect l="820" r="3005"/>
          <a:stretch/>
        </p:blipFill>
        <p:spPr>
          <a:xfrm>
            <a:off x="1331640" y="1803565"/>
            <a:ext cx="6336704" cy="4483706"/>
          </a:xfrm>
          <a:prstGeom prst="rect">
            <a:avLst/>
          </a:prstGeom>
        </p:spPr>
      </p:pic>
    </p:spTree>
    <p:extLst>
      <p:ext uri="{BB962C8B-B14F-4D97-AF65-F5344CB8AC3E}">
        <p14:creationId xmlns:p14="http://schemas.microsoft.com/office/powerpoint/2010/main" val="1619317721"/>
      </p:ext>
    </p:extLst>
  </p:cSld>
  <p:clrMapOvr>
    <a:masterClrMapping/>
  </p:clrMapOvr>
  <mc:AlternateContent xmlns:mc="http://schemas.openxmlformats.org/markup-compatibility/2006" xmlns:p14="http://schemas.microsoft.com/office/powerpoint/2010/main">
    <mc:Choice Requires="p14">
      <p:transition spd="slow" p14:dur="2000" advTm="58410"/>
    </mc:Choice>
    <mc:Fallback xmlns="">
      <p:transition spd="slow" advTm="5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28650" y="1567145"/>
            <a:ext cx="7886700" cy="4627711"/>
          </a:xfrm>
        </p:spPr>
        <p:txBody>
          <a:bodyPr>
            <a:noAutofit/>
          </a:bodyPr>
          <a:lstStyle/>
          <a:p>
            <a:r>
              <a:rPr lang="en-GB" sz="2400" dirty="0"/>
              <a:t>Today we have ; </a:t>
            </a:r>
          </a:p>
          <a:p>
            <a:endParaRPr lang="en-GB" sz="2400" dirty="0"/>
          </a:p>
          <a:p>
            <a:r>
              <a:rPr lang="en-GB" sz="2400" dirty="0"/>
              <a:t>understood what a CV is</a:t>
            </a:r>
          </a:p>
          <a:p>
            <a:pPr marL="0" indent="0">
              <a:buNone/>
            </a:pPr>
            <a:endParaRPr lang="en-GB" sz="2400" dirty="0"/>
          </a:p>
          <a:p>
            <a:r>
              <a:rPr lang="en-GB" sz="2400" dirty="0"/>
              <a:t> seen the importance of writing a professional CV</a:t>
            </a:r>
          </a:p>
          <a:p>
            <a:pPr marL="0" indent="0">
              <a:buNone/>
            </a:pPr>
            <a:endParaRPr lang="en-GB" sz="2400" dirty="0"/>
          </a:p>
          <a:p>
            <a:r>
              <a:rPr lang="en-GB" sz="2400" dirty="0"/>
              <a:t>taken part in an activity to draft your own personal profile to introduce your CV</a:t>
            </a:r>
          </a:p>
          <a:p>
            <a:pPr marL="0" indent="0">
              <a:buNone/>
            </a:pPr>
            <a:endParaRPr lang="en-GB" sz="2400" dirty="0"/>
          </a:p>
          <a:p>
            <a:r>
              <a:rPr lang="en-GB" sz="2400" dirty="0"/>
              <a:t>understood the resources and support on offer with developing your own CV</a:t>
            </a:r>
          </a:p>
        </p:txBody>
      </p:sp>
      <p:grpSp>
        <p:nvGrpSpPr>
          <p:cNvPr id="5" name="Group 4"/>
          <p:cNvGrpSpPr/>
          <p:nvPr/>
        </p:nvGrpSpPr>
        <p:grpSpPr>
          <a:xfrm>
            <a:off x="342001" y="29169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SUMMARY</a:t>
              </a:r>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0000516"/>
      </p:ext>
    </p:extLst>
  </p:cSld>
  <p:clrMapOvr>
    <a:masterClrMapping/>
  </p:clrMapOvr>
  <mc:AlternateContent xmlns:mc="http://schemas.openxmlformats.org/markup-compatibility/2006" xmlns:p14="http://schemas.microsoft.com/office/powerpoint/2010/main">
    <mc:Choice Requires="p14">
      <p:transition spd="slow" p14:dur="2000" advTm="66775"/>
    </mc:Choice>
    <mc:Fallback xmlns="">
      <p:transition spd="slow" advTm="6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p:cNvGrpSpPr/>
          <p:nvPr/>
        </p:nvGrpSpPr>
        <p:grpSpPr>
          <a:xfrm>
            <a:off x="342001" y="30693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ANY QUESTIONS?</a:t>
              </a:r>
            </a:p>
          </p:txBody>
        </p:sp>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6714" r="7077" b="13242"/>
          <a:stretch/>
        </p:blipFill>
        <p:spPr>
          <a:xfrm>
            <a:off x="1771681" y="2380971"/>
            <a:ext cx="4409161" cy="4437186"/>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831" t="6543" r="6184" b="20328"/>
          <a:stretch/>
        </p:blipFill>
        <p:spPr>
          <a:xfrm rot="986694">
            <a:off x="5484966" y="1570236"/>
            <a:ext cx="2311280" cy="194311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4567668"/>
      </p:ext>
    </p:extLst>
  </p:cSld>
  <p:clrMapOvr>
    <a:masterClrMapping/>
  </p:clrMapOvr>
  <mc:AlternateContent xmlns:mc="http://schemas.openxmlformats.org/markup-compatibility/2006" xmlns:p14="http://schemas.microsoft.com/office/powerpoint/2010/main">
    <mc:Choice Requires="p14">
      <p:transition spd="slow" p14:dur="2000" advTm="71176"/>
    </mc:Choice>
    <mc:Fallback xmlns="">
      <p:transition spd="slow" advTm="7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28650" y="1385900"/>
            <a:ext cx="7886700" cy="4627711"/>
          </a:xfrm>
        </p:spPr>
        <p:txBody>
          <a:bodyPr>
            <a:noAutofit/>
          </a:bodyPr>
          <a:lstStyle/>
          <a:p>
            <a:r>
              <a:rPr lang="en-GB" sz="2400" dirty="0"/>
              <a:t>The aim of this session is to; </a:t>
            </a:r>
          </a:p>
          <a:p>
            <a:endParaRPr lang="en-GB" sz="2400" dirty="0"/>
          </a:p>
          <a:p>
            <a:r>
              <a:rPr lang="en-GB" sz="2400" dirty="0"/>
              <a:t>understand what a CV is</a:t>
            </a:r>
          </a:p>
          <a:p>
            <a:pPr marL="0" indent="0">
              <a:buNone/>
            </a:pPr>
            <a:endParaRPr lang="en-GB" sz="2400" dirty="0"/>
          </a:p>
          <a:p>
            <a:r>
              <a:rPr lang="en-GB" sz="2400" dirty="0"/>
              <a:t> see the importance of writing a professional CV</a:t>
            </a:r>
          </a:p>
          <a:p>
            <a:pPr marL="0" indent="0">
              <a:buNone/>
            </a:pPr>
            <a:endParaRPr lang="en-GB" sz="2400" dirty="0"/>
          </a:p>
          <a:p>
            <a:r>
              <a:rPr lang="en-GB" sz="2400" dirty="0"/>
              <a:t>take part in an activity to draft your own personal profile to introduce your CV</a:t>
            </a:r>
          </a:p>
          <a:p>
            <a:pPr marL="0" indent="0">
              <a:buNone/>
            </a:pPr>
            <a:endParaRPr lang="en-GB" sz="2400" dirty="0"/>
          </a:p>
          <a:p>
            <a:r>
              <a:rPr lang="en-GB" sz="2400" dirty="0"/>
              <a:t>understand the resources and support on offer with developing your own CV.</a:t>
            </a:r>
          </a:p>
        </p:txBody>
      </p:sp>
      <p:grpSp>
        <p:nvGrpSpPr>
          <p:cNvPr id="5" name="Group 4"/>
          <p:cNvGrpSpPr/>
          <p:nvPr/>
        </p:nvGrpSpPr>
        <p:grpSpPr>
          <a:xfrm>
            <a:off x="342001" y="30693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OBJECTIVES</a:t>
              </a:r>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2484591"/>
      </p:ext>
    </p:extLst>
  </p:cSld>
  <p:clrMapOvr>
    <a:masterClrMapping/>
  </p:clrMapOvr>
  <mc:AlternateContent xmlns:mc="http://schemas.openxmlformats.org/markup-compatibility/2006" xmlns:p14="http://schemas.microsoft.com/office/powerpoint/2010/main">
    <mc:Choice Requires="p14">
      <p:transition spd="slow" p14:dur="2000" advTm="29375"/>
    </mc:Choice>
    <mc:Fallback xmlns="">
      <p:transition spd="slow" advTm="2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600200"/>
            <a:ext cx="4546848" cy="4709120"/>
          </a:xfrm>
        </p:spPr>
        <p:txBody>
          <a:bodyPr>
            <a:normAutofit/>
          </a:bodyPr>
          <a:lstStyle/>
          <a:p>
            <a:pPr marL="0" indent="0">
              <a:buNone/>
            </a:pPr>
            <a:r>
              <a:rPr lang="en-GB" altLang="en-US" sz="2800" dirty="0"/>
              <a:t>Short document no longer than 2 pages for an employer;</a:t>
            </a:r>
          </a:p>
          <a:p>
            <a:pPr marL="0" indent="0">
              <a:buNone/>
            </a:pPr>
            <a:endParaRPr lang="en-GB" altLang="en-US" sz="2800" dirty="0"/>
          </a:p>
          <a:p>
            <a:pPr marL="0" indent="0" fontAlgn="ctr">
              <a:spcBef>
                <a:spcPct val="35000"/>
              </a:spcBef>
              <a:buClr>
                <a:schemeClr val="tx2"/>
              </a:buClr>
              <a:buSzPct val="175000"/>
              <a:buNone/>
            </a:pPr>
            <a:r>
              <a:rPr lang="en-GB" altLang="en-US" sz="2800" dirty="0"/>
              <a:t>To see your education, work experience, skills and interests</a:t>
            </a:r>
          </a:p>
          <a:p>
            <a:pPr marL="0" indent="0" fontAlgn="ctr">
              <a:spcBef>
                <a:spcPct val="35000"/>
              </a:spcBef>
              <a:buClr>
                <a:schemeClr val="tx2"/>
              </a:buClr>
              <a:buSzPct val="175000"/>
              <a:buNone/>
            </a:pPr>
            <a:endParaRPr lang="en-GB" altLang="en-US" sz="2800" dirty="0"/>
          </a:p>
          <a:p>
            <a:pPr marL="0" indent="0" fontAlgn="ctr">
              <a:spcBef>
                <a:spcPct val="35000"/>
              </a:spcBef>
              <a:buClr>
                <a:schemeClr val="tx2"/>
              </a:buClr>
              <a:buSzPct val="175000"/>
              <a:buNone/>
            </a:pPr>
            <a:r>
              <a:rPr lang="en-GB" altLang="en-US" sz="2800" dirty="0"/>
              <a:t>To ‘sell’ your qualities and to persuade the employer to invite you to an interview</a:t>
            </a:r>
            <a:endParaRPr lang="en-GB" dirty="0"/>
          </a:p>
          <a:p>
            <a:endParaRPr lang="en-GB" dirty="0"/>
          </a:p>
          <a:p>
            <a:endParaRPr lang="en-GB" dirty="0"/>
          </a:p>
          <a:p>
            <a:pPr>
              <a:buNone/>
            </a:pPr>
            <a:endParaRPr lang="en-GB" dirty="0"/>
          </a:p>
          <a:p>
            <a:endParaRPr lang="en-GB" dirty="0"/>
          </a:p>
        </p:txBody>
      </p:sp>
      <p:pic>
        <p:nvPicPr>
          <p:cNvPr id="7" name="Content Placeholder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004048" y="1268760"/>
            <a:ext cx="3657600" cy="3657600"/>
          </a:xfrm>
          <a:prstGeom prst="ellipse">
            <a:avLst/>
          </a:prstGeom>
        </p:spPr>
      </p:pic>
      <p:grpSp>
        <p:nvGrpSpPr>
          <p:cNvPr id="6" name="Group 5"/>
          <p:cNvGrpSpPr/>
          <p:nvPr/>
        </p:nvGrpSpPr>
        <p:grpSpPr>
          <a:xfrm>
            <a:off x="342001" y="306938"/>
            <a:ext cx="8460000" cy="848688"/>
            <a:chOff x="342001" y="334098"/>
            <a:chExt cx="8460000" cy="848688"/>
          </a:xfrm>
        </p:grpSpPr>
        <p:sp>
          <p:nvSpPr>
            <p:cNvPr id="8" name="Round Diagonal Corner Rectangle 7"/>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9" name="Rectangle 8"/>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WHAT IS A CV?</a:t>
              </a:r>
            </a:p>
          </p:txBody>
        </p:sp>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905"/>
    </mc:Choice>
    <mc:Fallback xmlns="">
      <p:transition spd="slow" advTm="8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600200"/>
            <a:ext cx="4546848" cy="4709120"/>
          </a:xfrm>
        </p:spPr>
        <p:txBody>
          <a:bodyPr>
            <a:normAutofit/>
          </a:bodyPr>
          <a:lstStyle/>
          <a:p>
            <a:endParaRPr lang="en-GB" dirty="0"/>
          </a:p>
          <a:p>
            <a:endParaRPr lang="en-GB" dirty="0"/>
          </a:p>
          <a:p>
            <a:endParaRPr lang="en-GB" dirty="0"/>
          </a:p>
          <a:p>
            <a:pPr>
              <a:buNone/>
            </a:pPr>
            <a:endParaRPr lang="en-GB" dirty="0"/>
          </a:p>
          <a:p>
            <a:endParaRPr lang="en-GB" dirty="0"/>
          </a:p>
        </p:txBody>
      </p:sp>
      <p:pic>
        <p:nvPicPr>
          <p:cNvPr id="7" name="Content Placeholder 6"/>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573416" y="1268760"/>
            <a:ext cx="2088232" cy="2088232"/>
          </a:xfrm>
          <a:prstGeom prst="ellipse">
            <a:avLst/>
          </a:prstGeom>
        </p:spPr>
      </p:pic>
      <p:grpSp>
        <p:nvGrpSpPr>
          <p:cNvPr id="6" name="Group 5"/>
          <p:cNvGrpSpPr/>
          <p:nvPr/>
        </p:nvGrpSpPr>
        <p:grpSpPr>
          <a:xfrm>
            <a:off x="342001" y="306938"/>
            <a:ext cx="8460000" cy="848688"/>
            <a:chOff x="342001" y="334098"/>
            <a:chExt cx="8460000" cy="848688"/>
          </a:xfrm>
        </p:grpSpPr>
        <p:sp>
          <p:nvSpPr>
            <p:cNvPr id="8" name="Round Diagonal Corner Rectangle 7"/>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9" name="Rectangle 8"/>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CV GUIDE</a:t>
              </a:r>
            </a:p>
          </p:txBody>
        </p:sp>
      </p:gr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1991">
            <a:off x="2768009" y="1278856"/>
            <a:ext cx="3607982" cy="539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9165733"/>
      </p:ext>
    </p:extLst>
  </p:cSld>
  <p:clrMapOvr>
    <a:masterClrMapping/>
  </p:clrMapOvr>
  <mc:AlternateContent xmlns:mc="http://schemas.openxmlformats.org/markup-compatibility/2006" xmlns:p14="http://schemas.microsoft.com/office/powerpoint/2010/main">
    <mc:Choice Requires="p14">
      <p:transition spd="slow" p14:dur="2000" advTm="34391"/>
    </mc:Choice>
    <mc:Fallback xmlns="">
      <p:transition spd="slow" advTm="3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457200" y="1600200"/>
            <a:ext cx="4474840" cy="2116832"/>
          </a:xfrm>
        </p:spPr>
        <p:txBody>
          <a:bodyPr>
            <a:normAutofit/>
          </a:bodyPr>
          <a:lstStyle/>
          <a:p>
            <a:r>
              <a:rPr lang="en-GB" dirty="0"/>
              <a:t>Basic personal information only: EXAMPLE </a:t>
            </a:r>
          </a:p>
          <a:p>
            <a:pPr>
              <a:buNone/>
            </a:pPr>
            <a:endParaRPr lang="en-GB" b="1" dirty="0"/>
          </a:p>
          <a:p>
            <a:pPr>
              <a:buNone/>
            </a:pPr>
            <a:endParaRPr lang="en-GB" dirty="0"/>
          </a:p>
        </p:txBody>
      </p:sp>
      <p:sp>
        <p:nvSpPr>
          <p:cNvPr id="8" name="Content Placeholder 4"/>
          <p:cNvSpPr txBox="1">
            <a:spLocks/>
          </p:cNvSpPr>
          <p:nvPr/>
        </p:nvSpPr>
        <p:spPr>
          <a:xfrm>
            <a:off x="2555776" y="3212976"/>
            <a:ext cx="3657600" cy="2476872"/>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GB" b="1" dirty="0"/>
              <a:t>Joe Bloggs</a:t>
            </a:r>
          </a:p>
          <a:p>
            <a:pPr marL="0" indent="0" algn="ctr">
              <a:buNone/>
            </a:pPr>
            <a:r>
              <a:rPr lang="en-GB" b="1" dirty="0"/>
              <a:t>9 East Street</a:t>
            </a:r>
          </a:p>
          <a:p>
            <a:pPr marL="0" indent="0" algn="ctr">
              <a:buNone/>
            </a:pPr>
            <a:r>
              <a:rPr lang="en-GB" b="1" dirty="0"/>
              <a:t>Chichester</a:t>
            </a:r>
          </a:p>
          <a:p>
            <a:pPr marL="0" indent="0" algn="ctr">
              <a:buNone/>
            </a:pPr>
            <a:r>
              <a:rPr lang="en-GB" b="1" dirty="0"/>
              <a:t>West Sussex</a:t>
            </a:r>
          </a:p>
          <a:p>
            <a:pPr marL="0" indent="0" algn="ctr">
              <a:buNone/>
            </a:pPr>
            <a:r>
              <a:rPr lang="en-GB" b="1" dirty="0"/>
              <a:t>PO18 7YR</a:t>
            </a:r>
          </a:p>
          <a:p>
            <a:pPr marL="0" indent="0" algn="ctr">
              <a:buNone/>
            </a:pPr>
            <a:r>
              <a:rPr lang="en-GB" b="1" dirty="0"/>
              <a:t>07920 000000</a:t>
            </a:r>
          </a:p>
          <a:p>
            <a:pPr marL="0" indent="0" algn="ctr">
              <a:buNone/>
            </a:pPr>
            <a:r>
              <a:rPr lang="en-GB" b="1" dirty="0"/>
              <a:t>Joe.blogs@hotmail.co.uk</a:t>
            </a:r>
          </a:p>
          <a:p>
            <a:pPr>
              <a:buFont typeface="Wingdings"/>
              <a:buNone/>
            </a:pPr>
            <a:endParaRPr lang="en-GB" b="1" dirty="0"/>
          </a:p>
          <a:p>
            <a:pPr>
              <a:buFont typeface="Wingdings"/>
              <a:buNone/>
            </a:pPr>
            <a:endParaRPr lang="en-GB"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0133" b="10133"/>
          <a:stretch/>
        </p:blipFill>
        <p:spPr>
          <a:xfrm>
            <a:off x="5816980" y="1600200"/>
            <a:ext cx="2427271" cy="1935342"/>
          </a:xfrm>
          <a:prstGeom prst="rect">
            <a:avLst/>
          </a:prstGeom>
        </p:spPr>
      </p:pic>
      <p:grpSp>
        <p:nvGrpSpPr>
          <p:cNvPr id="7" name="Group 6"/>
          <p:cNvGrpSpPr/>
          <p:nvPr/>
        </p:nvGrpSpPr>
        <p:grpSpPr>
          <a:xfrm>
            <a:off x="342001" y="306938"/>
            <a:ext cx="8460000" cy="848688"/>
            <a:chOff x="342001" y="334098"/>
            <a:chExt cx="8460000" cy="848688"/>
          </a:xfrm>
        </p:grpSpPr>
        <p:sp>
          <p:nvSpPr>
            <p:cNvPr id="9" name="Round Diagonal Corner Rectangle 8"/>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0" name="Rectangle 9"/>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STEP 1: YOUR PERSONAL DETAILS</a:t>
              </a: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3937393"/>
      </p:ext>
    </p:extLst>
  </p:cSld>
  <p:clrMapOvr>
    <a:masterClrMapping/>
  </p:clrMapOvr>
  <mc:AlternateContent xmlns:mc="http://schemas.openxmlformats.org/markup-compatibility/2006" xmlns:p14="http://schemas.microsoft.com/office/powerpoint/2010/main">
    <mc:Choice Requires="p14">
      <p:transition spd="slow" p14:dur="2000" advTm="47800"/>
    </mc:Choice>
    <mc:Fallback xmlns="">
      <p:transition spd="slow" advTm="4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179512" y="1600200"/>
            <a:ext cx="5256584" cy="5141168"/>
          </a:xfrm>
        </p:spPr>
        <p:txBody>
          <a:bodyPr>
            <a:normAutofit/>
          </a:bodyPr>
          <a:lstStyle/>
          <a:p>
            <a:r>
              <a:rPr lang="en-GB" dirty="0"/>
              <a:t>Your personal profile should summarise</a:t>
            </a:r>
            <a:endParaRPr lang="en-GB" dirty="0">
              <a:solidFill>
                <a:schemeClr val="accent6">
                  <a:lumMod val="50000"/>
                </a:schemeClr>
              </a:solidFill>
            </a:endParaRPr>
          </a:p>
          <a:p>
            <a:pPr lvl="1"/>
            <a:r>
              <a:rPr lang="en-GB" dirty="0"/>
              <a:t>Skills and qualities </a:t>
            </a:r>
          </a:p>
          <a:p>
            <a:pPr lvl="1"/>
            <a:r>
              <a:rPr lang="en-GB" dirty="0"/>
              <a:t>Background and achievements </a:t>
            </a:r>
          </a:p>
          <a:p>
            <a:pPr lvl="1"/>
            <a:r>
              <a:rPr lang="en-GB" dirty="0"/>
              <a:t>Career aims</a:t>
            </a:r>
          </a:p>
          <a:p>
            <a:pPr marL="457200" lvl="1" indent="0">
              <a:buNone/>
            </a:pPr>
            <a:endParaRPr lang="en-GB" dirty="0">
              <a:solidFill>
                <a:schemeClr val="accent6">
                  <a:lumMod val="50000"/>
                </a:schemeClr>
              </a:solidFill>
            </a:endParaRPr>
          </a:p>
          <a:p>
            <a:r>
              <a:rPr lang="en-GB" dirty="0"/>
              <a:t>It should only be a few lines and must grab the reader's attention ! SEE EXAMPLE BELOW</a:t>
            </a:r>
          </a:p>
          <a:p>
            <a:pPr marL="0" indent="0">
              <a:buNone/>
            </a:pPr>
            <a:endParaRPr lang="en-GB" dirty="0"/>
          </a:p>
          <a:p>
            <a:pPr marL="0" indent="0">
              <a:buNone/>
            </a:pPr>
            <a:r>
              <a:rPr lang="en-GB" dirty="0"/>
              <a:t>‘A caring natured, supportive individual with excellent communication skills and relevant experience caring for people. Looking for an opportunity to develop a career within Care work. Willing to undertake any further training required, flexible with working hours and determined to succeed’</a:t>
            </a:r>
            <a:endParaRPr lang="en-GB" b="1" dirty="0"/>
          </a:p>
          <a:p>
            <a:endParaRPr lang="en-GB" dirty="0"/>
          </a:p>
          <a:p>
            <a:pPr>
              <a:buNone/>
            </a:pPr>
            <a:endParaRPr lang="en-GB" b="1" dirty="0"/>
          </a:p>
          <a:p>
            <a:pPr>
              <a:buNone/>
            </a:pPr>
            <a:endParaRPr lang="en-GB" dirty="0"/>
          </a:p>
        </p:txBody>
      </p:sp>
      <p:pic>
        <p:nvPicPr>
          <p:cNvPr id="4" name="Picture 3"/>
          <p:cNvPicPr>
            <a:picLocks noChangeAspect="1"/>
          </p:cNvPicPr>
          <p:nvPr/>
        </p:nvPicPr>
        <p:blipFill rotWithShape="1">
          <a:blip r:embed="rId7"/>
          <a:srcRect b="8020"/>
          <a:stretch/>
        </p:blipFill>
        <p:spPr>
          <a:xfrm>
            <a:off x="5593089" y="2082552"/>
            <a:ext cx="309371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p:cNvGrpSpPr/>
          <p:nvPr/>
        </p:nvGrpSpPr>
        <p:grpSpPr>
          <a:xfrm>
            <a:off x="342001" y="306938"/>
            <a:ext cx="8460000" cy="848688"/>
            <a:chOff x="342001" y="334098"/>
            <a:chExt cx="8460000" cy="848688"/>
          </a:xfrm>
        </p:grpSpPr>
        <p:sp>
          <p:nvSpPr>
            <p:cNvPr id="10" name="Round Diagonal Corner Rectangle 9"/>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1" name="Rectangle 10"/>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STEP 2: YOUR PERSONAL PROFILE</a:t>
              </a: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167"/>
    </mc:Choice>
    <mc:Fallback xmlns="">
      <p:transition spd="slow" advTm="7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342001" y="1412776"/>
            <a:ext cx="8459999" cy="2548880"/>
          </a:xfrm>
        </p:spPr>
        <p:txBody>
          <a:bodyPr>
            <a:normAutofit/>
          </a:bodyPr>
          <a:lstStyle/>
          <a:p>
            <a:pPr marL="0" indent="0" algn="ctr">
              <a:buNone/>
            </a:pPr>
            <a:r>
              <a:rPr lang="en-GB" sz="3600" dirty="0"/>
              <a:t>Using the sample personal profiles handout– draft your own Profile!</a:t>
            </a:r>
          </a:p>
        </p:txBody>
      </p:sp>
      <p:sp>
        <p:nvSpPr>
          <p:cNvPr id="7" name="Content Placeholder 4"/>
          <p:cNvSpPr txBox="1">
            <a:spLocks/>
          </p:cNvSpPr>
          <p:nvPr/>
        </p:nvSpPr>
        <p:spPr>
          <a:xfrm>
            <a:off x="609181" y="4077072"/>
            <a:ext cx="7733456" cy="256223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Font typeface="Courier New" panose="02070309020205020404" pitchFamily="49" charset="0"/>
              <a:buChar char="o"/>
            </a:pPr>
            <a:endParaRPr lang="en-GB" b="1" dirty="0"/>
          </a:p>
          <a:p>
            <a:pPr>
              <a:buFont typeface="Wingdings"/>
              <a:buNone/>
            </a:pPr>
            <a:endParaRPr lang="en-GB" b="1" dirty="0"/>
          </a:p>
          <a:p>
            <a:pPr>
              <a:buFont typeface="Wingdings"/>
              <a:buNone/>
            </a:pPr>
            <a:endParaRPr lang="en-GB"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8940"/>
          <a:stretch/>
        </p:blipFill>
        <p:spPr>
          <a:xfrm>
            <a:off x="2541157" y="2996952"/>
            <a:ext cx="3869504" cy="3523575"/>
          </a:xfrm>
          <a:prstGeom prst="rect">
            <a:avLst/>
          </a:prstGeom>
        </p:spPr>
      </p:pic>
      <p:grpSp>
        <p:nvGrpSpPr>
          <p:cNvPr id="8" name="Group 7"/>
          <p:cNvGrpSpPr/>
          <p:nvPr/>
        </p:nvGrpSpPr>
        <p:grpSpPr>
          <a:xfrm>
            <a:off x="342001" y="306938"/>
            <a:ext cx="8460000" cy="848688"/>
            <a:chOff x="342001" y="334098"/>
            <a:chExt cx="8460000" cy="848688"/>
          </a:xfrm>
        </p:grpSpPr>
        <p:sp>
          <p:nvSpPr>
            <p:cNvPr id="9" name="Round Diagonal Corner Rectangle 8"/>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0" name="Rectangle 9"/>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ACTIVITY</a:t>
              </a: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47830338"/>
      </p:ext>
    </p:extLst>
  </p:cSld>
  <p:clrMapOvr>
    <a:masterClrMapping/>
  </p:clrMapOvr>
  <mc:AlternateContent xmlns:mc="http://schemas.openxmlformats.org/markup-compatibility/2006" xmlns:p14="http://schemas.microsoft.com/office/powerpoint/2010/main">
    <mc:Choice Requires="p14">
      <p:transition spd="slow" p14:dur="2000" advTm="44945"/>
    </mc:Choice>
    <mc:Fallback xmlns="">
      <p:transition spd="slow" advTm="4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342001" y="1340768"/>
            <a:ext cx="8460000" cy="1639323"/>
          </a:xfrm>
        </p:spPr>
        <p:txBody>
          <a:bodyPr>
            <a:normAutofit/>
          </a:bodyPr>
          <a:lstStyle/>
          <a:p>
            <a:r>
              <a:rPr lang="en-GB" sz="2800" dirty="0"/>
              <a:t>Start with your most recent qualifications and work back to the ones you achieved at secondary school. </a:t>
            </a:r>
          </a:p>
          <a:p>
            <a:pPr marL="0" indent="0" algn="ctr">
              <a:buNone/>
            </a:pPr>
            <a:r>
              <a:rPr lang="en-GB" dirty="0"/>
              <a:t>Don’t forget to include any extra courses if relevant!</a:t>
            </a:r>
          </a:p>
          <a:p>
            <a:endParaRPr lang="en-GB" dirty="0"/>
          </a:p>
          <a:p>
            <a:pPr>
              <a:buNone/>
            </a:pPr>
            <a:endParaRPr lang="en-GB" b="1" dirty="0"/>
          </a:p>
          <a:p>
            <a:pPr>
              <a:buNone/>
            </a:pPr>
            <a:endParaRPr lang="en-GB" dirty="0"/>
          </a:p>
        </p:txBody>
      </p:sp>
      <p:sp>
        <p:nvSpPr>
          <p:cNvPr id="7" name="Content Placeholder 4"/>
          <p:cNvSpPr txBox="1">
            <a:spLocks/>
          </p:cNvSpPr>
          <p:nvPr/>
        </p:nvSpPr>
        <p:spPr>
          <a:xfrm>
            <a:off x="467544" y="3284984"/>
            <a:ext cx="8219256" cy="2923226"/>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GB" b="1" dirty="0"/>
              <a:t>Chichester College 				Dates	</a:t>
            </a:r>
          </a:p>
          <a:p>
            <a:r>
              <a:rPr lang="en-GB" dirty="0"/>
              <a:t>BTEC Level 2 Catering &amp; Hospitality	</a:t>
            </a:r>
            <a:r>
              <a:rPr lang="en-GB" i="1" dirty="0"/>
              <a:t>Sept 18 – June 20</a:t>
            </a:r>
          </a:p>
          <a:p>
            <a:r>
              <a:rPr lang="en-GB" dirty="0"/>
              <a:t>Level 2 Food Hygiene Certificate  </a:t>
            </a:r>
          </a:p>
          <a:p>
            <a:pPr marL="0" indent="0">
              <a:buNone/>
            </a:pPr>
            <a:endParaRPr lang="en-GB" b="1" dirty="0"/>
          </a:p>
          <a:p>
            <a:pPr marL="0" indent="0">
              <a:buNone/>
            </a:pPr>
            <a:r>
              <a:rPr lang="en-GB" b="1" dirty="0"/>
              <a:t>St Phillip Howard School		             </a:t>
            </a:r>
            <a:r>
              <a:rPr lang="en-GB" i="1" dirty="0"/>
              <a:t>Sept 12 – June 18</a:t>
            </a:r>
            <a:endParaRPr lang="en-GB" b="1" dirty="0"/>
          </a:p>
          <a:p>
            <a:pPr>
              <a:buFont typeface="Courier New" panose="02070309020205020404" pitchFamily="49" charset="0"/>
              <a:buChar char="o"/>
            </a:pPr>
            <a:r>
              <a:rPr lang="en-GB" dirty="0"/>
              <a:t>6 GCSE’s: English Language (4), Science (4/5), Maths (4), English Lit (4), Art (3)</a:t>
            </a:r>
          </a:p>
          <a:p>
            <a:pPr>
              <a:buFont typeface="Courier New" panose="02070309020205020404" pitchFamily="49" charset="0"/>
              <a:buChar char="o"/>
            </a:pPr>
            <a:endParaRPr lang="en-GB" b="1" dirty="0"/>
          </a:p>
          <a:p>
            <a:pPr>
              <a:buFont typeface="Wingdings"/>
              <a:buNone/>
            </a:pPr>
            <a:endParaRPr lang="en-GB" b="1" dirty="0"/>
          </a:p>
          <a:p>
            <a:pPr>
              <a:buFont typeface="Wingdings"/>
              <a:buNone/>
            </a:pPr>
            <a:endParaRPr lang="en-GB" dirty="0"/>
          </a:p>
        </p:txBody>
      </p:sp>
      <p:grpSp>
        <p:nvGrpSpPr>
          <p:cNvPr id="6" name="Group 5"/>
          <p:cNvGrpSpPr/>
          <p:nvPr/>
        </p:nvGrpSpPr>
        <p:grpSpPr>
          <a:xfrm>
            <a:off x="342001" y="306938"/>
            <a:ext cx="8460000" cy="848688"/>
            <a:chOff x="342001" y="334098"/>
            <a:chExt cx="8460000" cy="848688"/>
          </a:xfrm>
        </p:grpSpPr>
        <p:sp>
          <p:nvSpPr>
            <p:cNvPr id="8" name="Round Diagonal Corner Rectangle 7"/>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9" name="Rectangle 8"/>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7500" lnSpcReduction="20000"/>
            </a:bodyPr>
            <a:lstStyle/>
            <a:p>
              <a:pPr algn="ctr">
                <a:lnSpc>
                  <a:spcPct val="120000"/>
                </a:lnSpc>
              </a:pPr>
              <a:r>
                <a:rPr lang="en-GB" sz="5600" dirty="0">
                  <a:ln w="19050">
                    <a:solidFill>
                      <a:schemeClr val="bg1"/>
                    </a:solidFill>
                  </a:ln>
                  <a:solidFill>
                    <a:schemeClr val="bg1"/>
                  </a:solidFill>
                </a:rPr>
                <a:t>STEP 3: EDUCATION AND TRAINING</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5361"/>
    </mc:Choice>
    <mc:Fallback xmlns="">
      <p:transition spd="slow" advTm="11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sz="half" idx="1"/>
          </p:nvPr>
        </p:nvSpPr>
        <p:spPr>
          <a:xfrm>
            <a:off x="457200" y="1372371"/>
            <a:ext cx="8003232" cy="1843608"/>
          </a:xfrm>
        </p:spPr>
        <p:txBody>
          <a:bodyPr>
            <a:normAutofit/>
          </a:bodyPr>
          <a:lstStyle/>
          <a:p>
            <a:pPr algn="ctr"/>
            <a:r>
              <a:rPr lang="en-GB" sz="2000" dirty="0"/>
              <a:t>Start with your most recent experience and work backwards</a:t>
            </a:r>
          </a:p>
          <a:p>
            <a:pPr algn="ctr"/>
            <a:r>
              <a:rPr lang="en-GB" sz="2000" dirty="0"/>
              <a:t>Give specific examples of what you did </a:t>
            </a:r>
          </a:p>
          <a:p>
            <a:pPr algn="ctr"/>
            <a:r>
              <a:rPr lang="en-GB" sz="2000" dirty="0"/>
              <a:t>Give examples of the skills you learnt </a:t>
            </a:r>
          </a:p>
          <a:p>
            <a:pPr algn="ctr"/>
            <a:r>
              <a:rPr lang="en-GB" sz="2000" dirty="0"/>
              <a:t>Try to link these to the job you are applying for</a:t>
            </a:r>
          </a:p>
          <a:p>
            <a:pPr algn="ctr"/>
            <a:endParaRPr lang="en-GB" dirty="0"/>
          </a:p>
          <a:p>
            <a:pPr>
              <a:buNone/>
            </a:pPr>
            <a:endParaRPr lang="en-GB" b="1" dirty="0"/>
          </a:p>
          <a:p>
            <a:pPr>
              <a:buNone/>
            </a:pPr>
            <a:endParaRPr lang="en-GB" dirty="0"/>
          </a:p>
        </p:txBody>
      </p:sp>
      <p:sp>
        <p:nvSpPr>
          <p:cNvPr id="7" name="Content Placeholder 4"/>
          <p:cNvSpPr txBox="1">
            <a:spLocks/>
          </p:cNvSpPr>
          <p:nvPr/>
        </p:nvSpPr>
        <p:spPr>
          <a:xfrm>
            <a:off x="564704" y="2996952"/>
            <a:ext cx="8352928" cy="3456384"/>
          </a:xfrm>
          <a:prstGeom prst="rect">
            <a:avLst/>
          </a:prstGeom>
        </p:spPr>
        <p:txBody>
          <a:bodyPr vert="horz">
            <a:normAutofit fontScale="6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GB" sz="2900" b="1" dirty="0"/>
              <a:t>Waitrose						Dates	</a:t>
            </a:r>
          </a:p>
          <a:p>
            <a:pPr marL="0" indent="0">
              <a:buNone/>
            </a:pPr>
            <a:r>
              <a:rPr lang="en-GB" sz="2900" dirty="0"/>
              <a:t>Customer Service Assistant				</a:t>
            </a:r>
            <a:r>
              <a:rPr lang="en-GB" sz="2900" i="1" dirty="0"/>
              <a:t>Sept 18 – Present</a:t>
            </a:r>
          </a:p>
          <a:p>
            <a:r>
              <a:rPr lang="en-GB" sz="2900" dirty="0"/>
              <a:t>Serving customers and answering queries</a:t>
            </a:r>
          </a:p>
          <a:p>
            <a:r>
              <a:rPr lang="en-GB" sz="2900" dirty="0"/>
              <a:t>Till operating and cash handling</a:t>
            </a:r>
          </a:p>
          <a:p>
            <a:r>
              <a:rPr lang="en-GB" sz="2900" dirty="0"/>
              <a:t>Stock replenishment and rotation and keeping the shop floor tidy</a:t>
            </a:r>
          </a:p>
          <a:p>
            <a:pPr marL="0" indent="0">
              <a:buNone/>
            </a:pPr>
            <a:endParaRPr lang="en-GB" sz="2900" b="1" dirty="0"/>
          </a:p>
          <a:p>
            <a:pPr marL="0" indent="0">
              <a:buNone/>
            </a:pPr>
            <a:r>
              <a:rPr lang="en-GB" sz="2900" b="1" dirty="0"/>
              <a:t>Smith &amp; Western					</a:t>
            </a:r>
            <a:r>
              <a:rPr lang="en-GB" sz="2900" i="1" dirty="0"/>
              <a:t>June 16 – Aug 18</a:t>
            </a:r>
          </a:p>
          <a:p>
            <a:pPr marL="0" indent="0">
              <a:buNone/>
            </a:pPr>
            <a:r>
              <a:rPr lang="en-GB" sz="2900" dirty="0"/>
              <a:t>Waitress	</a:t>
            </a:r>
            <a:endParaRPr lang="en-GB" sz="2900" b="1" dirty="0"/>
          </a:p>
          <a:p>
            <a:pPr>
              <a:buFont typeface="Courier New" panose="02070309020205020404" pitchFamily="49" charset="0"/>
              <a:buChar char="o"/>
            </a:pPr>
            <a:r>
              <a:rPr lang="en-GB" sz="2900" dirty="0"/>
              <a:t>Taking customers orders, providing good customer service and answering queries</a:t>
            </a:r>
          </a:p>
          <a:p>
            <a:pPr>
              <a:buFont typeface="Courier New" panose="02070309020205020404" pitchFamily="49" charset="0"/>
              <a:buChar char="o"/>
            </a:pPr>
            <a:r>
              <a:rPr lang="en-GB" sz="2900" dirty="0"/>
              <a:t>Working in a team, communicating orders to kitchen staff</a:t>
            </a:r>
          </a:p>
          <a:p>
            <a:pPr>
              <a:buFont typeface="Courier New" panose="02070309020205020404" pitchFamily="49" charset="0"/>
              <a:buChar char="o"/>
            </a:pPr>
            <a:r>
              <a:rPr lang="en-GB" sz="2900" dirty="0"/>
              <a:t>Serving customers, having an awareness of Food Hygiene standards</a:t>
            </a:r>
            <a:endParaRPr lang="en-GB" sz="2900" b="1" dirty="0"/>
          </a:p>
          <a:p>
            <a:pPr>
              <a:buFont typeface="Wingdings"/>
              <a:buNone/>
            </a:pPr>
            <a:endParaRPr lang="en-GB" dirty="0"/>
          </a:p>
        </p:txBody>
      </p:sp>
      <p:grpSp>
        <p:nvGrpSpPr>
          <p:cNvPr id="10" name="Group 9"/>
          <p:cNvGrpSpPr/>
          <p:nvPr/>
        </p:nvGrpSpPr>
        <p:grpSpPr>
          <a:xfrm>
            <a:off x="342001" y="306938"/>
            <a:ext cx="8460000" cy="848688"/>
            <a:chOff x="342001" y="334098"/>
            <a:chExt cx="8460000" cy="848688"/>
          </a:xfrm>
        </p:grpSpPr>
        <p:sp>
          <p:nvSpPr>
            <p:cNvPr id="11" name="Round Diagonal Corner Rectangle 10"/>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2" name="Rectangle 11"/>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55000" lnSpcReduction="20000"/>
            </a:bodyPr>
            <a:lstStyle/>
            <a:p>
              <a:pPr algn="ctr">
                <a:lnSpc>
                  <a:spcPct val="120000"/>
                </a:lnSpc>
              </a:pPr>
              <a:r>
                <a:rPr lang="en-GB" sz="5600" dirty="0">
                  <a:ln w="19050">
                    <a:solidFill>
                      <a:schemeClr val="bg1"/>
                    </a:solidFill>
                  </a:ln>
                  <a:solidFill>
                    <a:schemeClr val="bg1"/>
                  </a:solidFill>
                </a:rPr>
                <a:t>STEP 4: EMPLOYMENT AND WORK EXPERIENCE</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621"/>
    </mc:Choice>
    <mc:Fallback xmlns="">
      <p:transition spd="slow" advTm="298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9|12|7.1"/>
</p:tagLst>
</file>

<file path=ppt/tags/tag2.xml><?xml version="1.0" encoding="utf-8"?>
<p:tagLst xmlns:a="http://schemas.openxmlformats.org/drawingml/2006/main" xmlns:r="http://schemas.openxmlformats.org/officeDocument/2006/relationships" xmlns:p="http://schemas.openxmlformats.org/presentationml/2006/main">
  <p:tag name="TIMING" val="|7.3|27.3"/>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4.xml><?xml version="1.0" encoding="utf-8"?>
<p:tagLst xmlns:a="http://schemas.openxmlformats.org/drawingml/2006/main" xmlns:r="http://schemas.openxmlformats.org/officeDocument/2006/relationships" xmlns:p="http://schemas.openxmlformats.org/presentationml/2006/main">
  <p:tag name="TIMING" val="|34.5|21.4"/>
</p:tagLst>
</file>

<file path=ppt/tags/tag5.xml><?xml version="1.0" encoding="utf-8"?>
<p:tagLst xmlns:a="http://schemas.openxmlformats.org/drawingml/2006/main" xmlns:r="http://schemas.openxmlformats.org/officeDocument/2006/relationships" xmlns:p="http://schemas.openxmlformats.org/presentationml/2006/main">
  <p:tag name="TIMING" val="|11|1.8"/>
</p:tagLst>
</file>

<file path=ppt/tags/tag6.xml><?xml version="1.0" encoding="utf-8"?>
<p:tagLst xmlns:a="http://schemas.openxmlformats.org/drawingml/2006/main" xmlns:r="http://schemas.openxmlformats.org/officeDocument/2006/relationships" xmlns:p="http://schemas.openxmlformats.org/presentationml/2006/main">
  <p:tag name="TIMING" val="|1.8|59.3|17.9|7.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913</TotalTime>
  <Words>1254</Words>
  <Application>Microsoft Office PowerPoint</Application>
  <PresentationFormat>On-screen Show (4:3)</PresentationFormat>
  <Paragraphs>142</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Chichester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 Welch</dc:creator>
  <cp:lastModifiedBy>Vicky Ross</cp:lastModifiedBy>
  <cp:revision>133</cp:revision>
  <dcterms:created xsi:type="dcterms:W3CDTF">2012-12-04T09:31:52Z</dcterms:created>
  <dcterms:modified xsi:type="dcterms:W3CDTF">2025-02-12T11:08:36Z</dcterms:modified>
</cp:coreProperties>
</file>