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9"/>
  </p:notesMasterIdLst>
  <p:sldIdLst>
    <p:sldId id="257" r:id="rId5"/>
    <p:sldId id="343" r:id="rId6"/>
    <p:sldId id="359" r:id="rId7"/>
    <p:sldId id="274" r:id="rId8"/>
    <p:sldId id="344" r:id="rId9"/>
    <p:sldId id="345" r:id="rId10"/>
    <p:sldId id="349" r:id="rId11"/>
    <p:sldId id="352" r:id="rId12"/>
    <p:sldId id="351" r:id="rId13"/>
    <p:sldId id="350" r:id="rId14"/>
    <p:sldId id="358" r:id="rId15"/>
    <p:sldId id="353" r:id="rId16"/>
    <p:sldId id="357" r:id="rId17"/>
    <p:sldId id="348"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9425"/>
    <a:srgbClr val="000000"/>
    <a:srgbClr val="431369"/>
    <a:srgbClr val="0E78AF"/>
    <a:srgbClr val="C29EDD"/>
    <a:srgbClr val="274476"/>
    <a:srgbClr val="A13582"/>
    <a:srgbClr val="373737"/>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193490-FA58-407C-AB9E-9A1B7A16513C}" v="37" dt="2022-02-14T16:45:13.6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89" autoAdjust="0"/>
    <p:restoredTop sz="91788" autoAdjust="0"/>
  </p:normalViewPr>
  <p:slideViewPr>
    <p:cSldViewPr snapToGrid="0">
      <p:cViewPr varScale="1">
        <p:scale>
          <a:sx n="102" d="100"/>
          <a:sy n="102" d="100"/>
        </p:scale>
        <p:origin x="1794" y="114"/>
      </p:cViewPr>
      <p:guideLst/>
    </p:cSldViewPr>
  </p:slideViewPr>
  <p:notesTextViewPr>
    <p:cViewPr>
      <p:scale>
        <a:sx n="1" d="1"/>
        <a:sy n="1" d="1"/>
      </p:scale>
      <p:origin x="0" y="0"/>
    </p:cViewPr>
  </p:notesTextViewPr>
  <p:notesViewPr>
    <p:cSldViewPr snapToGrid="0">
      <p:cViewPr varScale="1">
        <p:scale>
          <a:sx n="88" d="100"/>
          <a:sy n="88" d="100"/>
        </p:scale>
        <p:origin x="2964"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la Laurie" userId="S::yola.laurie@chichester.ac.uk::8dea12c2-4150-4b1c-9057-0d09248690ee" providerId="AD" clId="Web-{B2193490-FA58-407C-AB9E-9A1B7A16513C}"/>
    <pc:docChg chg="modSld">
      <pc:chgData name="Yola Laurie" userId="S::yola.laurie@chichester.ac.uk::8dea12c2-4150-4b1c-9057-0d09248690ee" providerId="AD" clId="Web-{B2193490-FA58-407C-AB9E-9A1B7A16513C}" dt="2022-02-14T16:45:13.608" v="35" actId="1076"/>
      <pc:docMkLst>
        <pc:docMk/>
      </pc:docMkLst>
      <pc:sldChg chg="addSp delSp modSp">
        <pc:chgData name="Yola Laurie" userId="S::yola.laurie@chichester.ac.uk::8dea12c2-4150-4b1c-9057-0d09248690ee" providerId="AD" clId="Web-{B2193490-FA58-407C-AB9E-9A1B7A16513C}" dt="2022-02-14T16:45:13.608" v="35" actId="1076"/>
        <pc:sldMkLst>
          <pc:docMk/>
          <pc:sldMk cId="1235315117" sldId="348"/>
        </pc:sldMkLst>
        <pc:spChg chg="del">
          <ac:chgData name="Yola Laurie" userId="S::yola.laurie@chichester.ac.uk::8dea12c2-4150-4b1c-9057-0d09248690ee" providerId="AD" clId="Web-{B2193490-FA58-407C-AB9E-9A1B7A16513C}" dt="2022-02-14T16:38:22.784" v="0"/>
          <ac:spMkLst>
            <pc:docMk/>
            <pc:sldMk cId="1235315117" sldId="348"/>
            <ac:spMk id="2" creationId="{0467954F-9578-42BB-A3D5-15AE71791ED6}"/>
          </ac:spMkLst>
        </pc:spChg>
        <pc:spChg chg="del topLvl">
          <ac:chgData name="Yola Laurie" userId="S::yola.laurie@chichester.ac.uk::8dea12c2-4150-4b1c-9057-0d09248690ee" providerId="AD" clId="Web-{B2193490-FA58-407C-AB9E-9A1B7A16513C}" dt="2022-02-14T16:38:26.410" v="1"/>
          <ac:spMkLst>
            <pc:docMk/>
            <pc:sldMk cId="1235315117" sldId="348"/>
            <ac:spMk id="51" creationId="{00000000-0000-0000-0000-000000000000}"/>
          </ac:spMkLst>
        </pc:spChg>
        <pc:spChg chg="mod">
          <ac:chgData name="Yola Laurie" userId="S::yola.laurie@chichester.ac.uk::8dea12c2-4150-4b1c-9057-0d09248690ee" providerId="AD" clId="Web-{B2193490-FA58-407C-AB9E-9A1B7A16513C}" dt="2022-02-14T16:38:32.925" v="4" actId="20577"/>
          <ac:spMkLst>
            <pc:docMk/>
            <pc:sldMk cId="1235315117" sldId="348"/>
            <ac:spMk id="53" creationId="{00000000-0000-0000-0000-000000000000}"/>
          </ac:spMkLst>
        </pc:spChg>
        <pc:spChg chg="del">
          <ac:chgData name="Yola Laurie" userId="S::yola.laurie@chichester.ac.uk::8dea12c2-4150-4b1c-9057-0d09248690ee" providerId="AD" clId="Web-{B2193490-FA58-407C-AB9E-9A1B7A16513C}" dt="2022-02-14T16:38:30.378" v="3"/>
          <ac:spMkLst>
            <pc:docMk/>
            <pc:sldMk cId="1235315117" sldId="348"/>
            <ac:spMk id="54" creationId="{00000000-0000-0000-0000-000000000000}"/>
          </ac:spMkLst>
        </pc:spChg>
        <pc:grpChg chg="add mod">
          <ac:chgData name="Yola Laurie" userId="S::yola.laurie@chichester.ac.uk::8dea12c2-4150-4b1c-9057-0d09248690ee" providerId="AD" clId="Web-{B2193490-FA58-407C-AB9E-9A1B7A16513C}" dt="2022-02-14T16:45:13.608" v="35" actId="1076"/>
          <ac:grpSpMkLst>
            <pc:docMk/>
            <pc:sldMk cId="1235315117" sldId="348"/>
            <ac:grpSpMk id="4" creationId="{9B998784-15CF-4F2F-8794-9A8A8BF3C265}"/>
          </ac:grpSpMkLst>
        </pc:grpChg>
        <pc:grpChg chg="del">
          <ac:chgData name="Yola Laurie" userId="S::yola.laurie@chichester.ac.uk::8dea12c2-4150-4b1c-9057-0d09248690ee" providerId="AD" clId="Web-{B2193490-FA58-407C-AB9E-9A1B7A16513C}" dt="2022-02-14T16:38:26.410" v="1"/>
          <ac:grpSpMkLst>
            <pc:docMk/>
            <pc:sldMk cId="1235315117" sldId="348"/>
            <ac:grpSpMk id="49" creationId="{00000000-0000-0000-0000-000000000000}"/>
          </ac:grpSpMkLst>
        </pc:grpChg>
        <pc:grpChg chg="del topLvl">
          <ac:chgData name="Yola Laurie" userId="S::yola.laurie@chichester.ac.uk::8dea12c2-4150-4b1c-9057-0d09248690ee" providerId="AD" clId="Web-{B2193490-FA58-407C-AB9E-9A1B7A16513C}" dt="2022-02-14T16:38:33.800" v="5"/>
          <ac:grpSpMkLst>
            <pc:docMk/>
            <pc:sldMk cId="1235315117" sldId="348"/>
            <ac:grpSpMk id="50" creationId="{00000000-0000-0000-0000-000000000000}"/>
          </ac:grpSpMkLst>
        </pc:grpChg>
        <pc:grpChg chg="del">
          <ac:chgData name="Yola Laurie" userId="S::yola.laurie@chichester.ac.uk::8dea12c2-4150-4b1c-9057-0d09248690ee" providerId="AD" clId="Web-{B2193490-FA58-407C-AB9E-9A1B7A16513C}" dt="2022-02-14T16:38:30.378" v="3"/>
          <ac:grpSpMkLst>
            <pc:docMk/>
            <pc:sldMk cId="1235315117" sldId="348"/>
            <ac:grpSpMk id="52" creationId="{00000000-0000-0000-0000-000000000000}"/>
          </ac:grpSpMkLst>
        </pc:grpChg>
        <pc:grpChg chg="del">
          <ac:chgData name="Yola Laurie" userId="S::yola.laurie@chichester.ac.uk::8dea12c2-4150-4b1c-9057-0d09248690ee" providerId="AD" clId="Web-{B2193490-FA58-407C-AB9E-9A1B7A16513C}" dt="2022-02-14T16:38:28.238" v="2"/>
          <ac:grpSpMkLst>
            <pc:docMk/>
            <pc:sldMk cId="1235315117" sldId="348"/>
            <ac:grpSpMk id="55" creationId="{00000000-0000-0000-0000-000000000000}"/>
          </ac:grpSpMkLst>
        </pc:grpChg>
        <pc:picChg chg="add mod modCrop">
          <ac:chgData name="Yola Laurie" userId="S::yola.laurie@chichester.ac.uk::8dea12c2-4150-4b1c-9057-0d09248690ee" providerId="AD" clId="Web-{B2193490-FA58-407C-AB9E-9A1B7A16513C}" dt="2022-02-14T16:45:03.592" v="33" actId="1076"/>
          <ac:picMkLst>
            <pc:docMk/>
            <pc:sldMk cId="1235315117" sldId="348"/>
            <ac:picMk id="3" creationId="{A3BB37B4-5940-4D0C-A10B-D2039D7AC156}"/>
          </ac:picMkLst>
        </pc:picChg>
        <pc:picChg chg="add mod modCrop">
          <ac:chgData name="Yola Laurie" userId="S::yola.laurie@chichester.ac.uk::8dea12c2-4150-4b1c-9057-0d09248690ee" providerId="AD" clId="Web-{B2193490-FA58-407C-AB9E-9A1B7A16513C}" dt="2022-02-14T16:44:58.467" v="32" actId="1076"/>
          <ac:picMkLst>
            <pc:docMk/>
            <pc:sldMk cId="1235315117" sldId="348"/>
            <ac:picMk id="24" creationId="{359E05DB-8064-42B0-975B-A7DB88DC260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8C9D06-3BAD-42A1-A4B3-55FDB1B3BC79}" type="datetimeFigureOut">
              <a:rPr lang="en-GB" smtClean="0"/>
              <a:t>12/02/2025</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446252-C60A-4F11-A948-65B61C841B20}" type="slidenum">
              <a:rPr lang="en-GB" smtClean="0"/>
              <a:t>‹#›</a:t>
            </a:fld>
            <a:endParaRPr lang="en-GB" dirty="0"/>
          </a:p>
        </p:txBody>
      </p:sp>
    </p:spTree>
    <p:extLst>
      <p:ext uri="{BB962C8B-B14F-4D97-AF65-F5344CB8AC3E}">
        <p14:creationId xmlns:p14="http://schemas.microsoft.com/office/powerpoint/2010/main" val="2665676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n-GB" b="0" baseline="0" dirty="0">
                <a:latin typeface="Arial" panose="020B0604020202020204" pitchFamily="34" charset="0"/>
                <a:cs typeface="Arial" panose="020B0604020202020204" pitchFamily="34" charset="0"/>
              </a:rPr>
              <a:t>Introduce the workshop and explain it would be helpful to have the STAR technique handout as part of the session.</a:t>
            </a:r>
          </a:p>
        </p:txBody>
      </p:sp>
      <p:sp>
        <p:nvSpPr>
          <p:cNvPr id="4" name="Slide Number Placeholder 3"/>
          <p:cNvSpPr>
            <a:spLocks noGrp="1"/>
          </p:cNvSpPr>
          <p:nvPr>
            <p:ph type="sldNum" sz="quarter" idx="10"/>
          </p:nvPr>
        </p:nvSpPr>
        <p:spPr/>
        <p:txBody>
          <a:bodyPr/>
          <a:lstStyle/>
          <a:p>
            <a:fld id="{51446252-C60A-4F11-A948-65B61C841B20}" type="slidenum">
              <a:rPr lang="en-GB" smtClean="0"/>
              <a:t>1</a:t>
            </a:fld>
            <a:endParaRPr lang="en-GB" dirty="0"/>
          </a:p>
        </p:txBody>
      </p:sp>
    </p:spTree>
    <p:extLst>
      <p:ext uri="{BB962C8B-B14F-4D97-AF65-F5344CB8AC3E}">
        <p14:creationId xmlns:p14="http://schemas.microsoft.com/office/powerpoint/2010/main" val="3756652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n-GB" b="0" baseline="0" dirty="0"/>
              <a:t> Read the case study of Jade’s job interview.</a:t>
            </a:r>
          </a:p>
          <a:p>
            <a:pPr marL="628650" lvl="1" indent="-171450">
              <a:buFont typeface="Arial" panose="020B0604020202020204" pitchFamily="34" charset="0"/>
              <a:buChar char="•"/>
            </a:pPr>
            <a:r>
              <a:rPr lang="en-GB" b="0" baseline="0" dirty="0"/>
              <a:t> Ask attendees to consider the following questions:</a:t>
            </a:r>
          </a:p>
          <a:p>
            <a:pPr marL="1085850" lvl="2" indent="-171450">
              <a:buFont typeface="Arial" panose="020B0604020202020204" pitchFamily="34" charset="0"/>
              <a:buChar char="•"/>
            </a:pPr>
            <a:r>
              <a:rPr lang="en-GB" b="0" baseline="0" dirty="0"/>
              <a:t>What positive actions did Jade take to prepare for her telephone interview?</a:t>
            </a:r>
          </a:p>
          <a:p>
            <a:pPr marL="1371600" lvl="3" indent="0">
              <a:buFont typeface="Arial" panose="020B0604020202020204" pitchFamily="34" charset="0"/>
              <a:buNone/>
            </a:pPr>
            <a:r>
              <a:rPr lang="en-GB" b="0" baseline="0" dirty="0"/>
              <a:t>1) Practiced greeting the interviewer. 2) Thought about how to answer questions she might be asked.</a:t>
            </a:r>
          </a:p>
          <a:p>
            <a:pPr marL="1085850" lvl="2" indent="-171450">
              <a:buFont typeface="Arial" panose="020B0604020202020204" pitchFamily="34" charset="0"/>
              <a:buChar char="•"/>
            </a:pPr>
            <a:r>
              <a:rPr lang="en-GB" b="0" baseline="0" dirty="0"/>
              <a:t>What could Jade have done differently during her telephone interview?</a:t>
            </a:r>
          </a:p>
          <a:p>
            <a:pPr marL="1543050" lvl="3" indent="-171450">
              <a:buFont typeface="Arial" panose="020B0604020202020204" pitchFamily="34" charset="0"/>
              <a:buChar char="•"/>
            </a:pPr>
            <a:r>
              <a:rPr lang="en-GB" b="0" baseline="0" dirty="0"/>
              <a:t>1) Found a place that would be quiet for the duration of the interview. 2) Had her CV at hand to refer to</a:t>
            </a:r>
          </a:p>
          <a:p>
            <a:pPr marL="1085850" lvl="2" indent="-171450">
              <a:buFont typeface="Arial" panose="020B0604020202020204" pitchFamily="34" charset="0"/>
              <a:buChar char="•"/>
            </a:pPr>
            <a:r>
              <a:rPr lang="en-GB" b="0" baseline="0" dirty="0"/>
              <a:t>What can Jade do to prepare for the face-to-face interview? </a:t>
            </a:r>
          </a:p>
          <a:p>
            <a:pPr marL="1543050" lvl="3" indent="-171450">
              <a:buFont typeface="Arial" panose="020B0604020202020204" pitchFamily="34" charset="0"/>
              <a:buChar char="•"/>
            </a:pPr>
            <a:r>
              <a:rPr lang="en-GB" b="0" baseline="0" dirty="0"/>
              <a:t>1) Research the nursery. 2) Select a professional outfit. 3) Identify examples that show that she has the required skills. 4) Practice positive body language.</a:t>
            </a:r>
          </a:p>
        </p:txBody>
      </p:sp>
      <p:sp>
        <p:nvSpPr>
          <p:cNvPr id="4" name="Slide Number Placeholder 3"/>
          <p:cNvSpPr>
            <a:spLocks noGrp="1"/>
          </p:cNvSpPr>
          <p:nvPr>
            <p:ph type="sldNum" sz="quarter" idx="10"/>
          </p:nvPr>
        </p:nvSpPr>
        <p:spPr/>
        <p:txBody>
          <a:bodyPr/>
          <a:lstStyle/>
          <a:p>
            <a:fld id="{51446252-C60A-4F11-A948-65B61C841B20}" type="slidenum">
              <a:rPr lang="en-GB" smtClean="0"/>
              <a:t>10</a:t>
            </a:fld>
            <a:endParaRPr lang="en-GB" dirty="0"/>
          </a:p>
        </p:txBody>
      </p:sp>
    </p:spTree>
    <p:extLst>
      <p:ext uri="{BB962C8B-B14F-4D97-AF65-F5344CB8AC3E}">
        <p14:creationId xmlns:p14="http://schemas.microsoft.com/office/powerpoint/2010/main" val="353690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baseline="0" dirty="0"/>
              <a:t>Explain that, alongside what you say, in a face-to-face interview it is also important to consider how you behave and present yourself.  Outline the information in the 3 boxes professional introduction, positive body language, thoughtful goodbye.</a:t>
            </a:r>
            <a:endParaRPr lang="en-GB" b="0" dirty="0"/>
          </a:p>
        </p:txBody>
      </p:sp>
      <p:sp>
        <p:nvSpPr>
          <p:cNvPr id="4" name="Slide Number Placeholder 3"/>
          <p:cNvSpPr>
            <a:spLocks noGrp="1"/>
          </p:cNvSpPr>
          <p:nvPr>
            <p:ph type="sldNum" sz="quarter" idx="10"/>
          </p:nvPr>
        </p:nvSpPr>
        <p:spPr/>
        <p:txBody>
          <a:bodyPr/>
          <a:lstStyle/>
          <a:p>
            <a:fld id="{51446252-C60A-4F11-A948-65B61C841B20}" type="slidenum">
              <a:rPr lang="en-GB" smtClean="0"/>
              <a:t>11</a:t>
            </a:fld>
            <a:endParaRPr lang="en-GB" dirty="0"/>
          </a:p>
        </p:txBody>
      </p:sp>
    </p:spTree>
    <p:extLst>
      <p:ext uri="{BB962C8B-B14F-4D97-AF65-F5344CB8AC3E}">
        <p14:creationId xmlns:p14="http://schemas.microsoft.com/office/powerpoint/2010/main" val="3201150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kern="1200" baseline="0" dirty="0">
                <a:solidFill>
                  <a:schemeClr val="tx1"/>
                </a:solidFill>
                <a:effectLst/>
                <a:latin typeface="+mn-lt"/>
                <a:ea typeface="+mn-ea"/>
                <a:cs typeface="+mn-cs"/>
              </a:rPr>
              <a:t>Refer to the STAR technique handout and explain students can use this to practice answering interview questions in a good level of detail. Explain this will provide prompts to help them in an interview situation if they have a mind blank they can think of STAR to help them get their answers started!</a:t>
            </a:r>
            <a:endParaRPr lang="en-GB" sz="1200" b="0"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446252-C60A-4F11-A948-65B61C841B20}" type="slidenum">
              <a:rPr lang="en-GB" smtClean="0"/>
              <a:t>12</a:t>
            </a:fld>
            <a:endParaRPr lang="en-GB" dirty="0"/>
          </a:p>
        </p:txBody>
      </p:sp>
    </p:spTree>
    <p:extLst>
      <p:ext uri="{BB962C8B-B14F-4D97-AF65-F5344CB8AC3E}">
        <p14:creationId xmlns:p14="http://schemas.microsoft.com/office/powerpoint/2010/main" val="1302904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baseline="0" dirty="0"/>
              <a:t>Outline what has been covered in the session today</a:t>
            </a:r>
          </a:p>
        </p:txBody>
      </p:sp>
      <p:sp>
        <p:nvSpPr>
          <p:cNvPr id="4" name="Slide Number Placeholder 3"/>
          <p:cNvSpPr>
            <a:spLocks noGrp="1"/>
          </p:cNvSpPr>
          <p:nvPr>
            <p:ph type="sldNum" sz="quarter" idx="10"/>
          </p:nvPr>
        </p:nvSpPr>
        <p:spPr/>
        <p:txBody>
          <a:bodyPr/>
          <a:lstStyle/>
          <a:p>
            <a:fld id="{51446252-C60A-4F11-A948-65B61C841B20}" type="slidenum">
              <a:rPr lang="en-GB" smtClean="0"/>
              <a:t>13</a:t>
            </a:fld>
            <a:endParaRPr lang="en-GB" dirty="0"/>
          </a:p>
        </p:txBody>
      </p:sp>
    </p:spTree>
    <p:extLst>
      <p:ext uri="{BB962C8B-B14F-4D97-AF65-F5344CB8AC3E}">
        <p14:creationId xmlns:p14="http://schemas.microsoft.com/office/powerpoint/2010/main" val="3342177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a:solidFill>
                  <a:schemeClr val="tx1"/>
                </a:solidFill>
                <a:effectLst/>
                <a:latin typeface="+mn-lt"/>
                <a:ea typeface="+mn-ea"/>
                <a:cs typeface="+mn-cs"/>
              </a:rPr>
              <a:t>TOTAL SLIDE</a:t>
            </a:r>
            <a:r>
              <a:rPr lang="en-GB" sz="1200" b="1" kern="1200" baseline="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TIME: </a:t>
            </a:r>
            <a:r>
              <a:rPr lang="en-GB" sz="1200" b="0" kern="1200" dirty="0">
                <a:solidFill>
                  <a:schemeClr val="tx1"/>
                </a:solidFill>
                <a:effectLst/>
                <a:latin typeface="+mn-lt"/>
                <a:ea typeface="+mn-ea"/>
                <a:cs typeface="+mn-cs"/>
              </a:rPr>
              <a:t>2 minutes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RESOURCES: </a:t>
            </a:r>
            <a:r>
              <a:rPr lang="en-GB" sz="1200" b="0" kern="1200" dirty="0">
                <a:solidFill>
                  <a:schemeClr val="tx1"/>
                </a:solidFill>
                <a:effectLst/>
                <a:latin typeface="+mn-lt"/>
                <a:ea typeface="+mn-ea"/>
                <a:cs typeface="+mn-cs"/>
              </a:rPr>
              <a:t>none</a:t>
            </a:r>
            <a:endParaRPr lang="en-GB" sz="1200" b="1"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CONTENT AND/OR ACTIVITY(S):</a:t>
            </a:r>
            <a:endParaRPr lang="en-GB"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GB" b="0" baseline="0" dirty="0"/>
              <a:t> [</a:t>
            </a:r>
            <a:r>
              <a:rPr lang="en-GB" b="1" baseline="0" dirty="0"/>
              <a:t>2</a:t>
            </a:r>
            <a:r>
              <a:rPr lang="en-GB" b="0" baseline="0" dirty="0"/>
              <a:t>] Answer any questions that students have</a:t>
            </a: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446252-C60A-4F11-A948-65B61C841B20}" type="slidenum">
              <a:rPr lang="en-GB" smtClean="0"/>
              <a:t>14</a:t>
            </a:fld>
            <a:endParaRPr lang="en-GB" dirty="0"/>
          </a:p>
        </p:txBody>
      </p:sp>
    </p:spTree>
    <p:extLst>
      <p:ext uri="{BB962C8B-B14F-4D97-AF65-F5344CB8AC3E}">
        <p14:creationId xmlns:p14="http://schemas.microsoft.com/office/powerpoint/2010/main" val="2841284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baseline="0" dirty="0"/>
              <a:t>Outline the learning outcomes of the session. </a:t>
            </a:r>
          </a:p>
        </p:txBody>
      </p:sp>
      <p:sp>
        <p:nvSpPr>
          <p:cNvPr id="4" name="Slide Number Placeholder 3"/>
          <p:cNvSpPr>
            <a:spLocks noGrp="1"/>
          </p:cNvSpPr>
          <p:nvPr>
            <p:ph type="sldNum" sz="quarter" idx="10"/>
          </p:nvPr>
        </p:nvSpPr>
        <p:spPr/>
        <p:txBody>
          <a:bodyPr/>
          <a:lstStyle/>
          <a:p>
            <a:fld id="{51446252-C60A-4F11-A948-65B61C841B20}" type="slidenum">
              <a:rPr lang="en-GB" smtClean="0"/>
              <a:t>2</a:t>
            </a:fld>
            <a:endParaRPr lang="en-GB" dirty="0"/>
          </a:p>
        </p:txBody>
      </p:sp>
    </p:spTree>
    <p:extLst>
      <p:ext uri="{BB962C8B-B14F-4D97-AF65-F5344CB8AC3E}">
        <p14:creationId xmlns:p14="http://schemas.microsoft.com/office/powerpoint/2010/main" val="3667594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baseline="0" dirty="0"/>
              <a:t>Outline what interviews are and their purpose</a:t>
            </a:r>
          </a:p>
        </p:txBody>
      </p:sp>
      <p:sp>
        <p:nvSpPr>
          <p:cNvPr id="4" name="Slide Number Placeholder 3"/>
          <p:cNvSpPr>
            <a:spLocks noGrp="1"/>
          </p:cNvSpPr>
          <p:nvPr>
            <p:ph type="sldNum" sz="quarter" idx="10"/>
          </p:nvPr>
        </p:nvSpPr>
        <p:spPr/>
        <p:txBody>
          <a:bodyPr/>
          <a:lstStyle/>
          <a:p>
            <a:fld id="{51446252-C60A-4F11-A948-65B61C841B20}" type="slidenum">
              <a:rPr lang="en-GB" smtClean="0"/>
              <a:t>3</a:t>
            </a:fld>
            <a:endParaRPr lang="en-GB" dirty="0"/>
          </a:p>
        </p:txBody>
      </p:sp>
    </p:spTree>
    <p:extLst>
      <p:ext uri="{BB962C8B-B14F-4D97-AF65-F5344CB8AC3E}">
        <p14:creationId xmlns:p14="http://schemas.microsoft.com/office/powerpoint/2010/main" val="187112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n-GB" b="0" baseline="0" dirty="0"/>
              <a:t>Ask attendees to name as many types of interviews that they can.</a:t>
            </a:r>
            <a:r>
              <a:rPr lang="en-GB" b="1" baseline="0" dirty="0"/>
              <a:t> </a:t>
            </a:r>
            <a:r>
              <a:rPr lang="en-GB" b="0" baseline="0" dirty="0"/>
              <a:t>Explain to attendees that, as part of applying for a job, they may have to undertake assessments that test their knowledge, skills, qualities etc. alongside attend an interview. </a:t>
            </a:r>
            <a:r>
              <a:rPr lang="en-GB" b="1" baseline="0" dirty="0"/>
              <a:t>[CLICK]</a:t>
            </a:r>
            <a:r>
              <a:rPr lang="en-GB" b="0" baseline="0" dirty="0"/>
              <a:t> to reveal these and discuss each one.</a:t>
            </a:r>
          </a:p>
          <a:p>
            <a:pPr marL="1085850" lvl="2" indent="-171450">
              <a:buFont typeface="Arial" panose="020B0604020202020204" pitchFamily="34" charset="0"/>
              <a:buChar char="•"/>
            </a:pPr>
            <a:r>
              <a:rPr lang="en-GB" b="1" baseline="0" dirty="0"/>
              <a:t>Individual: </a:t>
            </a:r>
            <a:r>
              <a:rPr lang="en-GB" b="0" baseline="0" dirty="0"/>
              <a:t>e.g. a psychometric (personality) test online that identifies whether you align with the company’s values and objectives</a:t>
            </a:r>
          </a:p>
          <a:p>
            <a:pPr marL="1085850" lvl="2" indent="-171450">
              <a:buFont typeface="Arial" panose="020B0604020202020204" pitchFamily="34" charset="0"/>
              <a:buChar char="•"/>
            </a:pPr>
            <a:r>
              <a:rPr lang="en-GB" b="1" baseline="0" dirty="0"/>
              <a:t>Group: </a:t>
            </a:r>
            <a:r>
              <a:rPr lang="en-GB" b="0" baseline="0" dirty="0"/>
              <a:t>e.g. a role-play exercise where you have to work together to solve a problem</a:t>
            </a:r>
          </a:p>
          <a:p>
            <a:pPr marL="1085850" lvl="2" indent="-171450">
              <a:buFont typeface="Arial" panose="020B0604020202020204" pitchFamily="34" charset="0"/>
              <a:buChar char="•"/>
            </a:pPr>
            <a:r>
              <a:rPr lang="en-GB" b="1" baseline="0" dirty="0"/>
              <a:t>Centres: </a:t>
            </a:r>
            <a:r>
              <a:rPr lang="en-GB" b="0" baseline="0" dirty="0"/>
              <a:t>e.g. a written test and an in-tray exercise in the morning following by a presentation in the afternoon</a:t>
            </a:r>
          </a:p>
        </p:txBody>
      </p:sp>
      <p:sp>
        <p:nvSpPr>
          <p:cNvPr id="4" name="Slide Number Placeholder 3"/>
          <p:cNvSpPr>
            <a:spLocks noGrp="1"/>
          </p:cNvSpPr>
          <p:nvPr>
            <p:ph type="sldNum" sz="quarter" idx="10"/>
          </p:nvPr>
        </p:nvSpPr>
        <p:spPr/>
        <p:txBody>
          <a:bodyPr/>
          <a:lstStyle/>
          <a:p>
            <a:fld id="{51446252-C60A-4F11-A948-65B61C841B20}" type="slidenum">
              <a:rPr lang="en-GB" smtClean="0"/>
              <a:t>4</a:t>
            </a:fld>
            <a:endParaRPr lang="en-GB" dirty="0"/>
          </a:p>
        </p:txBody>
      </p:sp>
    </p:spTree>
    <p:extLst>
      <p:ext uri="{BB962C8B-B14F-4D97-AF65-F5344CB8AC3E}">
        <p14:creationId xmlns:p14="http://schemas.microsoft.com/office/powerpoint/2010/main" val="592984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baseline="0" dirty="0"/>
              <a:t> </a:t>
            </a:r>
            <a:r>
              <a:rPr lang="en-GB" b="1" baseline="0" dirty="0"/>
              <a:t>Explain key features and tips of an assessment centre style interview. </a:t>
            </a:r>
            <a:endParaRPr lang="en-GB" b="0" baseline="0" dirty="0"/>
          </a:p>
          <a:p>
            <a:pPr marL="171450" indent="-171450">
              <a:buFont typeface="Arial" panose="020B0604020202020204" pitchFamily="34" charset="0"/>
              <a:buChar char="•"/>
            </a:pP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446252-C60A-4F11-A948-65B61C841B20}" type="slidenum">
              <a:rPr lang="en-GB" smtClean="0"/>
              <a:t>5</a:t>
            </a:fld>
            <a:endParaRPr lang="en-GB" dirty="0"/>
          </a:p>
        </p:txBody>
      </p:sp>
    </p:spTree>
    <p:extLst>
      <p:ext uri="{BB962C8B-B14F-4D97-AF65-F5344CB8AC3E}">
        <p14:creationId xmlns:p14="http://schemas.microsoft.com/office/powerpoint/2010/main" val="1472501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baseline="0" dirty="0"/>
              <a:t> </a:t>
            </a:r>
            <a:r>
              <a:rPr lang="en-GB" b="1" baseline="0" dirty="0"/>
              <a:t>Explain key features and tips of face to face style interview. </a:t>
            </a:r>
            <a:endParaRPr lang="en-GB" b="0" baseline="0" dirty="0"/>
          </a:p>
          <a:p>
            <a:pPr marL="171450" indent="-171450">
              <a:buFont typeface="Arial" panose="020B0604020202020204" pitchFamily="34" charset="0"/>
              <a:buChar char="•"/>
            </a:pPr>
            <a:endParaRPr lang="en-GB"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GB" b="0" baseline="0" dirty="0"/>
              <a:t>Ask attendees why questions at the end of an interview are important (</a:t>
            </a:r>
            <a:r>
              <a:rPr lang="en-GB" b="1" baseline="0" dirty="0"/>
              <a:t>ANSWER: </a:t>
            </a:r>
            <a:r>
              <a:rPr lang="en-GB" b="0" baseline="0" dirty="0"/>
              <a:t>to show an interest in the role and working for the company)</a:t>
            </a:r>
          </a:p>
          <a:p>
            <a:pPr marL="628650" lvl="1" indent="-171450">
              <a:buFont typeface="Arial" panose="020B0604020202020204" pitchFamily="34" charset="0"/>
              <a:buChar char="•"/>
            </a:pPr>
            <a:r>
              <a:rPr lang="en-GB" b="0" baseline="0" dirty="0"/>
              <a:t> </a:t>
            </a:r>
            <a:r>
              <a:rPr lang="en-GB" b="1" baseline="0" dirty="0"/>
              <a:t>[0.5] </a:t>
            </a:r>
            <a:r>
              <a:rPr lang="en-GB" b="0" baseline="0" dirty="0"/>
              <a:t>Ask attendees to tell you whether the following questions are examples of ‘good questions’ or ‘bad questions’:</a:t>
            </a:r>
          </a:p>
          <a:p>
            <a:pPr marL="1143000" lvl="2" indent="-228600">
              <a:buFont typeface="+mj-lt"/>
              <a:buAutoNum type="arabicPeriod"/>
            </a:pPr>
            <a:r>
              <a:rPr lang="en-GB" b="1" baseline="0" dirty="0"/>
              <a:t>[CLICK] “How much are you going to pay me?” </a:t>
            </a:r>
            <a:r>
              <a:rPr lang="en-GB" b="0" baseline="0" dirty="0"/>
              <a:t>(</a:t>
            </a:r>
            <a:r>
              <a:rPr lang="en-GB" b="1" baseline="0" dirty="0"/>
              <a:t>BAD: </a:t>
            </a:r>
            <a:r>
              <a:rPr lang="en-GB" b="0" baseline="0" dirty="0"/>
              <a:t>this could suggest you are most interested in the money as opposed to the job itself)</a:t>
            </a: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1" baseline="0" dirty="0"/>
              <a:t>[CLICK] “How many hours am I going to work?” </a:t>
            </a:r>
            <a:r>
              <a:rPr lang="en-GB" b="0" baseline="0" dirty="0"/>
              <a:t>(</a:t>
            </a:r>
            <a:r>
              <a:rPr lang="en-GB" b="1" baseline="0" dirty="0"/>
              <a:t>BAD: </a:t>
            </a:r>
            <a:r>
              <a:rPr lang="en-GB" b="0" baseline="0" dirty="0"/>
              <a:t>this is usually listed on the job advert/description and could suggest you have not read it fully)</a:t>
            </a:r>
          </a:p>
          <a:p>
            <a:pPr marL="1143000" lvl="2" indent="-228600">
              <a:buFont typeface="+mj-lt"/>
              <a:buAutoNum type="arabicPeriod"/>
            </a:pPr>
            <a:r>
              <a:rPr lang="en-GB" b="1" baseline="0" dirty="0"/>
              <a:t>[CLICK] “What it is like to work for this company?” </a:t>
            </a:r>
            <a:r>
              <a:rPr lang="en-GB" b="0" baseline="0" dirty="0"/>
              <a:t>(</a:t>
            </a:r>
            <a:r>
              <a:rPr lang="en-GB" b="1" baseline="0" dirty="0"/>
              <a:t>GOOD: </a:t>
            </a:r>
            <a:r>
              <a:rPr lang="en-GB" b="0" baseline="0" dirty="0"/>
              <a:t>shows an interest in working for the employer)</a:t>
            </a:r>
          </a:p>
          <a:p>
            <a:pPr marL="1143000" lvl="2" indent="-228600">
              <a:buFont typeface="+mj-lt"/>
              <a:buAutoNum type="arabicPeriod"/>
            </a:pPr>
            <a:r>
              <a:rPr lang="en-GB" b="1" baseline="0" dirty="0"/>
              <a:t>[CLICK] “Are there any training opportunities in this role?”</a:t>
            </a:r>
            <a:r>
              <a:rPr lang="en-GB" b="0" baseline="0" dirty="0"/>
              <a:t>(</a:t>
            </a:r>
            <a:r>
              <a:rPr lang="en-GB" b="1" baseline="0" dirty="0"/>
              <a:t>GOOD: </a:t>
            </a:r>
            <a:r>
              <a:rPr lang="en-GB" b="0" baseline="0" dirty="0"/>
              <a:t>shows you are someone the company could invest in and that you are keen to learn on the job)</a:t>
            </a:r>
            <a:endParaRPr lang="en-GB" b="1" baseline="0" dirty="0"/>
          </a:p>
        </p:txBody>
      </p:sp>
      <p:sp>
        <p:nvSpPr>
          <p:cNvPr id="4" name="Slide Number Placeholder 3"/>
          <p:cNvSpPr>
            <a:spLocks noGrp="1"/>
          </p:cNvSpPr>
          <p:nvPr>
            <p:ph type="sldNum" sz="quarter" idx="10"/>
          </p:nvPr>
        </p:nvSpPr>
        <p:spPr/>
        <p:txBody>
          <a:bodyPr/>
          <a:lstStyle/>
          <a:p>
            <a:fld id="{51446252-C60A-4F11-A948-65B61C841B20}" type="slidenum">
              <a:rPr lang="en-GB" smtClean="0"/>
              <a:t>6</a:t>
            </a:fld>
            <a:endParaRPr lang="en-GB" dirty="0"/>
          </a:p>
        </p:txBody>
      </p:sp>
    </p:spTree>
    <p:extLst>
      <p:ext uri="{BB962C8B-B14F-4D97-AF65-F5344CB8AC3E}">
        <p14:creationId xmlns:p14="http://schemas.microsoft.com/office/powerpoint/2010/main" val="2308830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baseline="0" dirty="0"/>
              <a:t> </a:t>
            </a:r>
            <a:r>
              <a:rPr lang="en-GB" b="1" baseline="0" dirty="0"/>
              <a:t>Explain key features and tips of individual assessment style interviews. </a:t>
            </a:r>
            <a:endParaRPr lang="en-GB" b="0" baseline="0" dirty="0"/>
          </a:p>
          <a:p>
            <a:pPr marL="171450" indent="-171450">
              <a:buFont typeface="Arial" panose="020B0604020202020204" pitchFamily="34" charset="0"/>
              <a:buChar char="•"/>
            </a:pPr>
            <a:endParaRPr lang="en-GB" b="0" baseline="0" dirty="0"/>
          </a:p>
        </p:txBody>
      </p:sp>
      <p:sp>
        <p:nvSpPr>
          <p:cNvPr id="4" name="Slide Number Placeholder 3"/>
          <p:cNvSpPr>
            <a:spLocks noGrp="1"/>
          </p:cNvSpPr>
          <p:nvPr>
            <p:ph type="sldNum" sz="quarter" idx="10"/>
          </p:nvPr>
        </p:nvSpPr>
        <p:spPr/>
        <p:txBody>
          <a:bodyPr/>
          <a:lstStyle/>
          <a:p>
            <a:fld id="{51446252-C60A-4F11-A948-65B61C841B20}" type="slidenum">
              <a:rPr lang="en-GB" smtClean="0"/>
              <a:t>7</a:t>
            </a:fld>
            <a:endParaRPr lang="en-GB" dirty="0"/>
          </a:p>
        </p:txBody>
      </p:sp>
    </p:spTree>
    <p:extLst>
      <p:ext uri="{BB962C8B-B14F-4D97-AF65-F5344CB8AC3E}">
        <p14:creationId xmlns:p14="http://schemas.microsoft.com/office/powerpoint/2010/main" val="727134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baseline="0" dirty="0"/>
              <a:t> </a:t>
            </a:r>
            <a:r>
              <a:rPr lang="en-GB" b="1" baseline="0" dirty="0"/>
              <a:t>Explain key features and tips of an group assessment style interview. </a:t>
            </a:r>
            <a:endParaRPr lang="en-GB" b="0" baseline="0" dirty="0"/>
          </a:p>
        </p:txBody>
      </p:sp>
      <p:sp>
        <p:nvSpPr>
          <p:cNvPr id="4" name="Slide Number Placeholder 3"/>
          <p:cNvSpPr>
            <a:spLocks noGrp="1"/>
          </p:cNvSpPr>
          <p:nvPr>
            <p:ph type="sldNum" sz="quarter" idx="10"/>
          </p:nvPr>
        </p:nvSpPr>
        <p:spPr/>
        <p:txBody>
          <a:bodyPr/>
          <a:lstStyle/>
          <a:p>
            <a:fld id="{51446252-C60A-4F11-A948-65B61C841B20}" type="slidenum">
              <a:rPr lang="en-GB" smtClean="0"/>
              <a:t>8</a:t>
            </a:fld>
            <a:endParaRPr lang="en-GB" dirty="0"/>
          </a:p>
        </p:txBody>
      </p:sp>
    </p:spTree>
    <p:extLst>
      <p:ext uri="{BB962C8B-B14F-4D97-AF65-F5344CB8AC3E}">
        <p14:creationId xmlns:p14="http://schemas.microsoft.com/office/powerpoint/2010/main" val="1253340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n-GB" b="0" baseline="0" dirty="0"/>
              <a:t> </a:t>
            </a:r>
            <a:r>
              <a:rPr lang="en-GB" b="1" baseline="0" dirty="0"/>
              <a:t>Explain key features and tips of an assessment centre style interview. </a:t>
            </a:r>
            <a:endParaRPr lang="en-GB" b="0" baseline="0" dirty="0"/>
          </a:p>
        </p:txBody>
      </p:sp>
      <p:sp>
        <p:nvSpPr>
          <p:cNvPr id="4" name="Slide Number Placeholder 3"/>
          <p:cNvSpPr>
            <a:spLocks noGrp="1"/>
          </p:cNvSpPr>
          <p:nvPr>
            <p:ph type="sldNum" sz="quarter" idx="10"/>
          </p:nvPr>
        </p:nvSpPr>
        <p:spPr/>
        <p:txBody>
          <a:bodyPr/>
          <a:lstStyle/>
          <a:p>
            <a:fld id="{51446252-C60A-4F11-A948-65B61C841B20}" type="slidenum">
              <a:rPr lang="en-GB" smtClean="0"/>
              <a:t>9</a:t>
            </a:fld>
            <a:endParaRPr lang="en-GB" dirty="0"/>
          </a:p>
        </p:txBody>
      </p:sp>
    </p:spTree>
    <p:extLst>
      <p:ext uri="{BB962C8B-B14F-4D97-AF65-F5344CB8AC3E}">
        <p14:creationId xmlns:p14="http://schemas.microsoft.com/office/powerpoint/2010/main" val="2609698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4DE2D4-C37A-412F-9CCC-33D44C8B944D}" type="datetimeFigureOut">
              <a:rPr lang="en-GB" smtClean="0"/>
              <a:t>12/02/2025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F5E31B1-431C-4792-A5AA-75CE56C13913}" type="slidenum">
              <a:rPr lang="en-GB" smtClean="0"/>
              <a:t>‹#›</a:t>
            </a:fld>
            <a:endParaRPr lang="en-GB" dirty="0"/>
          </a:p>
        </p:txBody>
      </p:sp>
    </p:spTree>
    <p:extLst>
      <p:ext uri="{BB962C8B-B14F-4D97-AF65-F5344CB8AC3E}">
        <p14:creationId xmlns:p14="http://schemas.microsoft.com/office/powerpoint/2010/main" val="2450981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4DE2D4-C37A-412F-9CCC-33D44C8B944D}" type="datetimeFigureOut">
              <a:rPr lang="en-GB" smtClean="0"/>
              <a:t>12/02/2025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F5E31B1-431C-4792-A5AA-75CE56C13913}" type="slidenum">
              <a:rPr lang="en-GB" smtClean="0"/>
              <a:t>‹#›</a:t>
            </a:fld>
            <a:endParaRPr lang="en-GB" dirty="0"/>
          </a:p>
        </p:txBody>
      </p:sp>
    </p:spTree>
    <p:extLst>
      <p:ext uri="{BB962C8B-B14F-4D97-AF65-F5344CB8AC3E}">
        <p14:creationId xmlns:p14="http://schemas.microsoft.com/office/powerpoint/2010/main" val="3477992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4DE2D4-C37A-412F-9CCC-33D44C8B944D}" type="datetimeFigureOut">
              <a:rPr lang="en-GB" smtClean="0"/>
              <a:t>12/02/2025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F5E31B1-431C-4792-A5AA-75CE56C13913}" type="slidenum">
              <a:rPr lang="en-GB" smtClean="0"/>
              <a:t>‹#›</a:t>
            </a:fld>
            <a:endParaRPr lang="en-GB" dirty="0"/>
          </a:p>
        </p:txBody>
      </p:sp>
    </p:spTree>
    <p:extLst>
      <p:ext uri="{BB962C8B-B14F-4D97-AF65-F5344CB8AC3E}">
        <p14:creationId xmlns:p14="http://schemas.microsoft.com/office/powerpoint/2010/main" val="66968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4DE2D4-C37A-412F-9CCC-33D44C8B944D}" type="datetimeFigureOut">
              <a:rPr lang="en-GB" smtClean="0"/>
              <a:t>12/02/2025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F5E31B1-431C-4792-A5AA-75CE56C13913}" type="slidenum">
              <a:rPr lang="en-GB" smtClean="0"/>
              <a:t>‹#›</a:t>
            </a:fld>
            <a:endParaRPr lang="en-GB" dirty="0"/>
          </a:p>
        </p:txBody>
      </p:sp>
    </p:spTree>
    <p:extLst>
      <p:ext uri="{BB962C8B-B14F-4D97-AF65-F5344CB8AC3E}">
        <p14:creationId xmlns:p14="http://schemas.microsoft.com/office/powerpoint/2010/main" val="579289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14DE2D4-C37A-412F-9CCC-33D44C8B944D}" type="datetimeFigureOut">
              <a:rPr lang="en-GB" smtClean="0"/>
              <a:t>12/02/2025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F5E31B1-431C-4792-A5AA-75CE56C13913}" type="slidenum">
              <a:rPr lang="en-GB" smtClean="0"/>
              <a:t>‹#›</a:t>
            </a:fld>
            <a:endParaRPr lang="en-GB" dirty="0"/>
          </a:p>
        </p:txBody>
      </p:sp>
    </p:spTree>
    <p:extLst>
      <p:ext uri="{BB962C8B-B14F-4D97-AF65-F5344CB8AC3E}">
        <p14:creationId xmlns:p14="http://schemas.microsoft.com/office/powerpoint/2010/main" val="3337501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4DE2D4-C37A-412F-9CCC-33D44C8B944D}" type="datetimeFigureOut">
              <a:rPr lang="en-GB" smtClean="0"/>
              <a:t>12/02/2025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F5E31B1-431C-4792-A5AA-75CE56C13913}" type="slidenum">
              <a:rPr lang="en-GB" smtClean="0"/>
              <a:t>‹#›</a:t>
            </a:fld>
            <a:endParaRPr lang="en-GB" dirty="0"/>
          </a:p>
        </p:txBody>
      </p:sp>
    </p:spTree>
    <p:extLst>
      <p:ext uri="{BB962C8B-B14F-4D97-AF65-F5344CB8AC3E}">
        <p14:creationId xmlns:p14="http://schemas.microsoft.com/office/powerpoint/2010/main" val="2043202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14DE2D4-C37A-412F-9CCC-33D44C8B944D}" type="datetimeFigureOut">
              <a:rPr lang="en-GB" smtClean="0"/>
              <a:t>12/02/2025</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5F5E31B1-431C-4792-A5AA-75CE56C13913}" type="slidenum">
              <a:rPr lang="en-GB" smtClean="0"/>
              <a:t>‹#›</a:t>
            </a:fld>
            <a:endParaRPr lang="en-GB" dirty="0"/>
          </a:p>
        </p:txBody>
      </p:sp>
    </p:spTree>
    <p:extLst>
      <p:ext uri="{BB962C8B-B14F-4D97-AF65-F5344CB8AC3E}">
        <p14:creationId xmlns:p14="http://schemas.microsoft.com/office/powerpoint/2010/main" val="1318200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4DE2D4-C37A-412F-9CCC-33D44C8B944D}" type="datetimeFigureOut">
              <a:rPr lang="en-GB" smtClean="0"/>
              <a:t>12/02/2025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5F5E31B1-431C-4792-A5AA-75CE56C13913}" type="slidenum">
              <a:rPr lang="en-GB" smtClean="0"/>
              <a:t>‹#›</a:t>
            </a:fld>
            <a:endParaRPr lang="en-GB" dirty="0"/>
          </a:p>
        </p:txBody>
      </p:sp>
    </p:spTree>
    <p:extLst>
      <p:ext uri="{BB962C8B-B14F-4D97-AF65-F5344CB8AC3E}">
        <p14:creationId xmlns:p14="http://schemas.microsoft.com/office/powerpoint/2010/main" val="4057994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4DE2D4-C37A-412F-9CCC-33D44C8B944D}" type="datetimeFigureOut">
              <a:rPr lang="en-GB" smtClean="0"/>
              <a:t>12/02/2025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5F5E31B1-431C-4792-A5AA-75CE56C13913}" type="slidenum">
              <a:rPr lang="en-GB" smtClean="0"/>
              <a:t>‹#›</a:t>
            </a:fld>
            <a:endParaRPr lang="en-GB" dirty="0"/>
          </a:p>
        </p:txBody>
      </p:sp>
    </p:spTree>
    <p:extLst>
      <p:ext uri="{BB962C8B-B14F-4D97-AF65-F5344CB8AC3E}">
        <p14:creationId xmlns:p14="http://schemas.microsoft.com/office/powerpoint/2010/main" val="586462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14DE2D4-C37A-412F-9CCC-33D44C8B944D}" type="datetimeFigureOut">
              <a:rPr lang="en-GB" smtClean="0"/>
              <a:t>12/02/2025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F5E31B1-431C-4792-A5AA-75CE56C13913}" type="slidenum">
              <a:rPr lang="en-GB" smtClean="0"/>
              <a:t>‹#›</a:t>
            </a:fld>
            <a:endParaRPr lang="en-GB" dirty="0"/>
          </a:p>
        </p:txBody>
      </p:sp>
    </p:spTree>
    <p:extLst>
      <p:ext uri="{BB962C8B-B14F-4D97-AF65-F5344CB8AC3E}">
        <p14:creationId xmlns:p14="http://schemas.microsoft.com/office/powerpoint/2010/main" val="2308738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14DE2D4-C37A-412F-9CCC-33D44C8B944D}" type="datetimeFigureOut">
              <a:rPr lang="en-GB" smtClean="0"/>
              <a:t>12/02/2025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F5E31B1-431C-4792-A5AA-75CE56C13913}" type="slidenum">
              <a:rPr lang="en-GB" smtClean="0"/>
              <a:t>‹#›</a:t>
            </a:fld>
            <a:endParaRPr lang="en-GB" dirty="0"/>
          </a:p>
        </p:txBody>
      </p:sp>
    </p:spTree>
    <p:extLst>
      <p:ext uri="{BB962C8B-B14F-4D97-AF65-F5344CB8AC3E}">
        <p14:creationId xmlns:p14="http://schemas.microsoft.com/office/powerpoint/2010/main" val="3898648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4DE2D4-C37A-412F-9CCC-33D44C8B944D}" type="datetimeFigureOut">
              <a:rPr lang="en-GB" smtClean="0"/>
              <a:t>12/02/2025</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5E31B1-431C-4792-A5AA-75CE56C13913}" type="slidenum">
              <a:rPr lang="en-GB" smtClean="0"/>
              <a:t>‹#›</a:t>
            </a:fld>
            <a:endParaRPr lang="en-GB" dirty="0"/>
          </a:p>
        </p:txBody>
      </p:sp>
    </p:spTree>
    <p:extLst>
      <p:ext uri="{BB962C8B-B14F-4D97-AF65-F5344CB8AC3E}">
        <p14:creationId xmlns:p14="http://schemas.microsoft.com/office/powerpoint/2010/main" val="6869904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6.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3" Type="http://schemas.openxmlformats.org/officeDocument/2006/relationships/audio" Target="../media/media11.m4a"/><Relationship Id="rId7" Type="http://schemas.openxmlformats.org/officeDocument/2006/relationships/image" Target="../media/image20.png"/><Relationship Id="rId12" Type="http://schemas.microsoft.com/office/2007/relationships/hdphoto" Target="../media/hdphoto7.wdp"/><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notesSlide" Target="../notesSlides/notesSlide11.xml"/><Relationship Id="rId15" Type="http://schemas.openxmlformats.org/officeDocument/2006/relationships/image" Target="../media/image6.png"/><Relationship Id="rId10" Type="http://schemas.microsoft.com/office/2007/relationships/hdphoto" Target="../media/hdphoto6.wdp"/><Relationship Id="rId4" Type="http://schemas.openxmlformats.org/officeDocument/2006/relationships/slideLayout" Target="../slideLayouts/slideLayout2.xml"/><Relationship Id="rId9" Type="http://schemas.openxmlformats.org/officeDocument/2006/relationships/image" Target="../media/image22.png"/><Relationship Id="rId14" Type="http://schemas.microsoft.com/office/2007/relationships/hdphoto" Target="../media/hdphoto8.wdp"/></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5.png"/><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6.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4.wdp"/><Relationship Id="rId3" Type="http://schemas.openxmlformats.org/officeDocument/2006/relationships/audio" Target="../media/media4.m4a"/><Relationship Id="rId7" Type="http://schemas.microsoft.com/office/2007/relationships/hdphoto" Target="../media/hdphoto2.wdp"/><Relationship Id="rId12" Type="http://schemas.openxmlformats.org/officeDocument/2006/relationships/image" Target="../media/image13.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9.png"/><Relationship Id="rId11" Type="http://schemas.microsoft.com/office/2007/relationships/hdphoto" Target="../media/hdphoto3.wdp"/><Relationship Id="rId5" Type="http://schemas.openxmlformats.org/officeDocument/2006/relationships/notesSlide" Target="../notesSlides/notesSlide4.xml"/><Relationship Id="rId1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slideLayout" Target="../slideLayouts/slideLayout2.xml"/><Relationship Id="rId9" Type="http://schemas.openxmlformats.org/officeDocument/2006/relationships/image" Target="../media/image11.pn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6.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6.m4a"/><Relationship Id="rId7" Type="http://schemas.microsoft.com/office/2007/relationships/hdphoto" Target="../media/hdphoto5.wdp"/><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6.png"/><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17.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6.png"/><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42001" y="306938"/>
            <a:ext cx="8460000" cy="1800000"/>
            <a:chOff x="342001" y="306938"/>
            <a:chExt cx="8460000" cy="1800000"/>
          </a:xfrm>
        </p:grpSpPr>
        <p:sp>
          <p:nvSpPr>
            <p:cNvPr id="8" name="Rectangle 7"/>
            <p:cNvSpPr/>
            <p:nvPr/>
          </p:nvSpPr>
          <p:spPr>
            <a:xfrm flipH="1">
              <a:off x="342001" y="306938"/>
              <a:ext cx="8460000" cy="900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120000"/>
                </a:lnSpc>
              </a:pPr>
              <a:r>
                <a:rPr lang="en-GB" sz="4800" dirty="0">
                  <a:ln w="19050">
                    <a:solidFill>
                      <a:schemeClr val="bg1"/>
                    </a:solidFill>
                  </a:ln>
                  <a:solidFill>
                    <a:schemeClr val="bg1"/>
                  </a:solidFill>
                </a:rPr>
                <a:t>INTERVIEW TECHNIQUES</a:t>
              </a:r>
              <a:endParaRPr lang="en-GB" sz="4400" dirty="0">
                <a:ln w="19050">
                  <a:solidFill>
                    <a:schemeClr val="bg1"/>
                  </a:solidFill>
                </a:ln>
                <a:solidFill>
                  <a:schemeClr val="bg1"/>
                </a:solidFill>
              </a:endParaRPr>
            </a:p>
          </p:txBody>
        </p:sp>
        <p:sp>
          <p:nvSpPr>
            <p:cNvPr id="9" name="Rectangle 8"/>
            <p:cNvSpPr/>
            <p:nvPr/>
          </p:nvSpPr>
          <p:spPr>
            <a:xfrm flipH="1">
              <a:off x="342001" y="1206938"/>
              <a:ext cx="8460000" cy="900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ctr" anchorCtr="0" forceAA="0" compatLnSpc="1">
              <a:prstTxWarp prst="textNoShape">
                <a:avLst/>
              </a:prstTxWarp>
              <a:noAutofit/>
            </a:bodyPr>
            <a:lstStyle/>
            <a:p>
              <a:pPr algn="ctr">
                <a:lnSpc>
                  <a:spcPct val="120000"/>
                </a:lnSpc>
              </a:pPr>
              <a:r>
                <a:rPr lang="en-GB" sz="4800" dirty="0">
                  <a:ln w="19050">
                    <a:solidFill>
                      <a:schemeClr val="bg1"/>
                    </a:solidFill>
                  </a:ln>
                  <a:solidFill>
                    <a:schemeClr val="bg1"/>
                  </a:solidFill>
                </a:rPr>
                <a:t>‘GET THAT JOB!’</a:t>
              </a:r>
            </a:p>
          </p:txBody>
        </p:sp>
      </p:grpSp>
      <p:grpSp>
        <p:nvGrpSpPr>
          <p:cNvPr id="2" name="Group 1"/>
          <p:cNvGrpSpPr/>
          <p:nvPr/>
        </p:nvGrpSpPr>
        <p:grpSpPr>
          <a:xfrm>
            <a:off x="2340364" y="2328323"/>
            <a:ext cx="4029075" cy="4532787"/>
            <a:chOff x="2340364" y="2328323"/>
            <a:chExt cx="4029075" cy="4532787"/>
          </a:xfrm>
        </p:grpSpPr>
        <p:grpSp>
          <p:nvGrpSpPr>
            <p:cNvPr id="21" name="Group 20"/>
            <p:cNvGrpSpPr/>
            <p:nvPr/>
          </p:nvGrpSpPr>
          <p:grpSpPr>
            <a:xfrm>
              <a:off x="2340364" y="2328323"/>
              <a:ext cx="4029075" cy="4532787"/>
              <a:chOff x="2340364" y="2328323"/>
              <a:chExt cx="4029075" cy="4532787"/>
            </a:xfrm>
          </p:grpSpPr>
          <p:pic>
            <p:nvPicPr>
              <p:cNvPr id="16" name="Picture 15"/>
              <p:cNvPicPr>
                <a:picLocks noChangeAspect="1"/>
              </p:cNvPicPr>
              <p:nvPr/>
            </p:nvPicPr>
            <p:blipFill>
              <a:blip r:embed="rId5">
                <a:duotone>
                  <a:schemeClr val="accent4">
                    <a:shade val="45000"/>
                    <a:satMod val="135000"/>
                  </a:schemeClr>
                  <a:prstClr val="white"/>
                </a:duotone>
              </a:blip>
              <a:stretch>
                <a:fillRect/>
              </a:stretch>
            </p:blipFill>
            <p:spPr>
              <a:xfrm>
                <a:off x="3102363" y="4114260"/>
                <a:ext cx="2505075" cy="1552575"/>
              </a:xfrm>
              <a:prstGeom prst="rect">
                <a:avLst/>
              </a:prstGeom>
            </p:spPr>
          </p:pic>
          <p:pic>
            <p:nvPicPr>
              <p:cNvPr id="6" name="Picture 5"/>
              <p:cNvPicPr>
                <a:picLocks noChangeAspect="1"/>
              </p:cNvPicPr>
              <p:nvPr/>
            </p:nvPicPr>
            <p:blipFill>
              <a:blip r:embed="rId6">
                <a:duotone>
                  <a:schemeClr val="accent2">
                    <a:shade val="45000"/>
                    <a:satMod val="135000"/>
                  </a:schemeClr>
                  <a:prstClr val="white"/>
                </a:duotone>
              </a:blip>
              <a:stretch>
                <a:fillRect/>
              </a:stretch>
            </p:blipFill>
            <p:spPr>
              <a:xfrm>
                <a:off x="2869002" y="2328323"/>
                <a:ext cx="990600" cy="1114425"/>
              </a:xfrm>
              <a:prstGeom prst="rect">
                <a:avLst/>
              </a:prstGeom>
            </p:spPr>
          </p:pic>
          <p:pic>
            <p:nvPicPr>
              <p:cNvPr id="11" name="Picture 10"/>
              <p:cNvPicPr>
                <a:picLocks noChangeAspect="1"/>
              </p:cNvPicPr>
              <p:nvPr/>
            </p:nvPicPr>
            <p:blipFill>
              <a:blip r:embed="rId6">
                <a:duotone>
                  <a:schemeClr val="accent3">
                    <a:shade val="45000"/>
                    <a:satMod val="135000"/>
                  </a:schemeClr>
                  <a:prstClr val="white"/>
                </a:duotone>
              </a:blip>
              <a:stretch>
                <a:fillRect/>
              </a:stretch>
            </p:blipFill>
            <p:spPr>
              <a:xfrm>
                <a:off x="3859602" y="2328323"/>
                <a:ext cx="990600" cy="1114425"/>
              </a:xfrm>
              <a:prstGeom prst="rect">
                <a:avLst/>
              </a:prstGeom>
            </p:spPr>
          </p:pic>
          <p:pic>
            <p:nvPicPr>
              <p:cNvPr id="12" name="Picture 11"/>
              <p:cNvPicPr>
                <a:picLocks noChangeAspect="1"/>
              </p:cNvPicPr>
              <p:nvPr/>
            </p:nvPicPr>
            <p:blipFill>
              <a:blip r:embed="rId6">
                <a:duotone>
                  <a:schemeClr val="accent5">
                    <a:shade val="45000"/>
                    <a:satMod val="135000"/>
                  </a:schemeClr>
                  <a:prstClr val="white"/>
                </a:duotone>
              </a:blip>
              <a:stretch>
                <a:fillRect/>
              </a:stretch>
            </p:blipFill>
            <p:spPr>
              <a:xfrm>
                <a:off x="4850202" y="2328323"/>
                <a:ext cx="990600" cy="1114425"/>
              </a:xfrm>
              <a:prstGeom prst="rect">
                <a:avLst/>
              </a:prstGeom>
            </p:spPr>
          </p:pic>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Lst>
              </a:blip>
              <a:stretch>
                <a:fillRect/>
              </a:stretch>
            </p:blipFill>
            <p:spPr>
              <a:xfrm>
                <a:off x="2340364" y="3442748"/>
                <a:ext cx="4029075" cy="1343025"/>
              </a:xfrm>
              <a:prstGeom prst="rect">
                <a:avLst/>
              </a:prstGeom>
            </p:spPr>
          </p:pic>
          <p:pic>
            <p:nvPicPr>
              <p:cNvPr id="20" name="Picture 19"/>
              <p:cNvPicPr>
                <a:picLocks noChangeAspect="1"/>
              </p:cNvPicPr>
              <p:nvPr/>
            </p:nvPicPr>
            <p:blipFill rotWithShape="1">
              <a:blip r:embed="rId9"/>
              <a:srcRect l="3407" t="1916" r="3330" b="30309"/>
              <a:stretch/>
            </p:blipFill>
            <p:spPr>
              <a:xfrm>
                <a:off x="3147753" y="5666835"/>
                <a:ext cx="2416232" cy="1194275"/>
              </a:xfrm>
              <a:prstGeom prst="rect">
                <a:avLst/>
              </a:prstGeom>
            </p:spPr>
          </p:pic>
        </p:grpSp>
        <p:sp>
          <p:nvSpPr>
            <p:cNvPr id="14" name="Rectangle 13"/>
            <p:cNvSpPr/>
            <p:nvPr/>
          </p:nvSpPr>
          <p:spPr>
            <a:xfrm>
              <a:off x="3169775" y="2945567"/>
              <a:ext cx="404037" cy="478800"/>
            </a:xfrm>
            <a:prstGeom prst="rect">
              <a:avLst/>
            </a:prstGeom>
            <a:solidFill>
              <a:srgbClr val="0E7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4152884" y="2945567"/>
              <a:ext cx="404037" cy="478800"/>
            </a:xfrm>
            <a:prstGeom prst="rect">
              <a:avLst/>
            </a:prstGeom>
            <a:solidFill>
              <a:srgbClr val="619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5179328" y="2952767"/>
              <a:ext cx="332348" cy="471600"/>
            </a:xfrm>
            <a:prstGeom prst="rect">
              <a:avLst/>
            </a:prstGeom>
            <a:solidFill>
              <a:srgbClr val="431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19444298"/>
      </p:ext>
    </p:extLst>
  </p:cSld>
  <p:clrMapOvr>
    <a:masterClrMapping/>
  </p:clrMapOvr>
  <mc:AlternateContent xmlns:mc="http://schemas.openxmlformats.org/markup-compatibility/2006" xmlns:p14="http://schemas.microsoft.com/office/powerpoint/2010/main">
    <mc:Choice Requires="p14">
      <p:transition spd="slow" p14:dur="2000" advTm="21719"/>
    </mc:Choice>
    <mc:Fallback xmlns="">
      <p:transition spd="slow" advTm="21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42001" y="306938"/>
            <a:ext cx="8460000" cy="848688"/>
            <a:chOff x="342001" y="334098"/>
            <a:chExt cx="8460000" cy="848688"/>
          </a:xfrm>
        </p:grpSpPr>
        <p:sp>
          <p:nvSpPr>
            <p:cNvPr id="37" name="Round Diagonal Corner Rectangle 36"/>
            <p:cNvSpPr/>
            <p:nvPr/>
          </p:nvSpPr>
          <p:spPr>
            <a:xfrm flipH="1">
              <a:off x="342001" y="1129512"/>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47" name="Rectangle 46"/>
            <p:cNvSpPr/>
            <p:nvPr/>
          </p:nvSpPr>
          <p:spPr>
            <a:xfrm flipH="1">
              <a:off x="342001" y="334098"/>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85000" lnSpcReduction="10000"/>
            </a:bodyPr>
            <a:lstStyle/>
            <a:p>
              <a:pPr algn="ctr">
                <a:lnSpc>
                  <a:spcPct val="120000"/>
                </a:lnSpc>
              </a:pPr>
              <a:r>
                <a:rPr lang="en-GB" sz="5600" dirty="0">
                  <a:ln w="19050">
                    <a:solidFill>
                      <a:schemeClr val="bg1"/>
                    </a:solidFill>
                  </a:ln>
                  <a:solidFill>
                    <a:schemeClr val="bg1"/>
                  </a:solidFill>
                </a:rPr>
                <a:t>CASE STUDY: JADE</a:t>
              </a:r>
            </a:p>
          </p:txBody>
        </p:sp>
      </p:grpSp>
      <p:grpSp>
        <p:nvGrpSpPr>
          <p:cNvPr id="3" name="Group 2"/>
          <p:cNvGrpSpPr/>
          <p:nvPr/>
        </p:nvGrpSpPr>
        <p:grpSpPr>
          <a:xfrm>
            <a:off x="342003" y="1350545"/>
            <a:ext cx="4212000" cy="4943070"/>
            <a:chOff x="342003" y="1350545"/>
            <a:chExt cx="5252982" cy="4943070"/>
          </a:xfrm>
        </p:grpSpPr>
        <p:sp>
          <p:nvSpPr>
            <p:cNvPr id="2" name="Rectangle 1"/>
            <p:cNvSpPr/>
            <p:nvPr/>
          </p:nvSpPr>
          <p:spPr>
            <a:xfrm>
              <a:off x="342003" y="1782545"/>
              <a:ext cx="5252982" cy="4511070"/>
            </a:xfrm>
            <a:prstGeom prst="rect">
              <a:avLst/>
            </a:prstGeom>
            <a:solidFill>
              <a:schemeClr val="accent1">
                <a:lumMod val="40000"/>
                <a:lumOff val="60000"/>
                <a:alpha val="5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spcBef>
                  <a:spcPts val="200"/>
                </a:spcBef>
                <a:spcAft>
                  <a:spcPts val="200"/>
                </a:spcAft>
              </a:pPr>
              <a:r>
                <a:rPr lang="en-GB" sz="1300" b="1" dirty="0">
                  <a:solidFill>
                    <a:schemeClr val="tx1"/>
                  </a:solidFill>
                </a:rPr>
                <a:t>Soon to finish her childcare course at college, Jade wanted to find a job working with young children. She applied for a job at a nursery and was excited when she was selected for a telephone interview.</a:t>
              </a:r>
            </a:p>
            <a:p>
              <a:pPr>
                <a:spcBef>
                  <a:spcPts val="200"/>
                </a:spcBef>
                <a:spcAft>
                  <a:spcPts val="200"/>
                </a:spcAft>
              </a:pPr>
              <a:r>
                <a:rPr lang="en-GB" sz="1300" b="1" dirty="0">
                  <a:solidFill>
                    <a:schemeClr val="tx1"/>
                  </a:solidFill>
                </a:rPr>
                <a:t>Jade was nervous about talking on the phone, so she practiced greeting the interviewer with a friend the day before. She also thought about how to answer some of the questions she might be asked.</a:t>
              </a:r>
            </a:p>
            <a:p>
              <a:pPr>
                <a:spcBef>
                  <a:spcPts val="200"/>
                </a:spcBef>
                <a:spcAft>
                  <a:spcPts val="200"/>
                </a:spcAft>
              </a:pPr>
              <a:r>
                <a:rPr lang="en-GB" sz="1300" b="1" dirty="0">
                  <a:solidFill>
                    <a:schemeClr val="tx1"/>
                  </a:solidFill>
                </a:rPr>
                <a:t>On the day of the telephone interview, Jade was at college. She found a quiet spot in the café, but it became noisy when people came in for lunch. She sometimes found it difficult to hear the interviewer.</a:t>
              </a:r>
            </a:p>
            <a:p>
              <a:pPr>
                <a:spcBef>
                  <a:spcPts val="200"/>
                </a:spcBef>
                <a:spcAft>
                  <a:spcPts val="200"/>
                </a:spcAft>
              </a:pPr>
              <a:r>
                <a:rPr lang="en-GB" sz="1300" b="1" dirty="0">
                  <a:solidFill>
                    <a:schemeClr val="tx1"/>
                  </a:solidFill>
                </a:rPr>
                <a:t>During the call, Jade was asked about the placement she had completed as part of her course. She managed to give some good examples of what she had learnt during her placement, but could not remember exactly what she had included on her CV.</a:t>
              </a:r>
            </a:p>
            <a:p>
              <a:pPr>
                <a:spcBef>
                  <a:spcPts val="200"/>
                </a:spcBef>
                <a:spcAft>
                  <a:spcPts val="200"/>
                </a:spcAft>
              </a:pPr>
              <a:r>
                <a:rPr lang="en-GB" sz="1300" b="1" dirty="0">
                  <a:solidFill>
                    <a:schemeClr val="tx1"/>
                  </a:solidFill>
                </a:rPr>
                <a:t>A few days later, Jade was delighted to receive an email invite for a face-to-face interview. After getting over her excitement, she started to prepare.</a:t>
              </a:r>
            </a:p>
          </p:txBody>
        </p:sp>
        <p:sp>
          <p:nvSpPr>
            <p:cNvPr id="7" name="Rectangle 6"/>
            <p:cNvSpPr/>
            <p:nvPr/>
          </p:nvSpPr>
          <p:spPr>
            <a:xfrm>
              <a:off x="342003" y="1350545"/>
              <a:ext cx="5251757" cy="432000"/>
            </a:xfrm>
            <a:prstGeom prst="rect">
              <a:avLst/>
            </a:prstGeom>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spcBef>
                  <a:spcPts val="300"/>
                </a:spcBef>
                <a:spcAft>
                  <a:spcPts val="300"/>
                </a:spcAft>
              </a:pPr>
              <a:r>
                <a:rPr lang="en-GB" sz="2700" b="1" dirty="0"/>
                <a:t>JADE’S JOB INTERVIEW</a:t>
              </a:r>
            </a:p>
          </p:txBody>
        </p:sp>
      </p:grpSp>
      <p:sp>
        <p:nvSpPr>
          <p:cNvPr id="25" name="Rectangle 24"/>
          <p:cNvSpPr/>
          <p:nvPr/>
        </p:nvSpPr>
        <p:spPr>
          <a:xfrm>
            <a:off x="5124235" y="2257817"/>
            <a:ext cx="3615722" cy="738664"/>
          </a:xfrm>
          <a:prstGeom prst="rect">
            <a:avLst/>
          </a:prstGeom>
        </p:spPr>
        <p:txBody>
          <a:bodyPr wrap="square" lIns="72000" tIns="0" rIns="0" bIns="0">
            <a:spAutoFit/>
          </a:bodyPr>
          <a:lstStyle/>
          <a:p>
            <a:pPr marL="180000" indent="-180000">
              <a:spcBef>
                <a:spcPts val="0"/>
              </a:spcBef>
              <a:buClr>
                <a:schemeClr val="accent2"/>
              </a:buClr>
              <a:buFont typeface="Arial" panose="020B0604020202020204" pitchFamily="34" charset="0"/>
              <a:buChar char="•"/>
            </a:pPr>
            <a:r>
              <a:rPr lang="en-GB" sz="1600" b="1" dirty="0"/>
              <a:t>Practiced greeting </a:t>
            </a:r>
            <a:r>
              <a:rPr lang="en-GB" sz="1600" dirty="0"/>
              <a:t>the interviewer</a:t>
            </a:r>
          </a:p>
          <a:p>
            <a:pPr marL="180000" indent="-180000">
              <a:spcBef>
                <a:spcPts val="0"/>
              </a:spcBef>
              <a:buClr>
                <a:schemeClr val="accent2"/>
              </a:buClr>
              <a:buFont typeface="Arial" panose="020B0604020202020204" pitchFamily="34" charset="0"/>
              <a:buChar char="•"/>
            </a:pPr>
            <a:r>
              <a:rPr lang="en-GB" sz="1600" dirty="0"/>
              <a:t>Thought about </a:t>
            </a:r>
            <a:r>
              <a:rPr lang="en-GB" sz="1600" b="1" dirty="0"/>
              <a:t>how to answer </a:t>
            </a:r>
            <a:r>
              <a:rPr lang="en-GB" sz="1600" dirty="0"/>
              <a:t>questions she might be asked</a:t>
            </a:r>
          </a:p>
        </p:txBody>
      </p:sp>
      <p:grpSp>
        <p:nvGrpSpPr>
          <p:cNvPr id="26" name="Group 25"/>
          <p:cNvGrpSpPr/>
          <p:nvPr/>
        </p:nvGrpSpPr>
        <p:grpSpPr>
          <a:xfrm>
            <a:off x="4696077" y="1292394"/>
            <a:ext cx="3920161" cy="972426"/>
            <a:chOff x="342001" y="1469992"/>
            <a:chExt cx="3920161" cy="972426"/>
          </a:xfrm>
        </p:grpSpPr>
        <p:sp>
          <p:nvSpPr>
            <p:cNvPr id="27" name="Freeform 26"/>
            <p:cNvSpPr/>
            <p:nvPr/>
          </p:nvSpPr>
          <p:spPr>
            <a:xfrm>
              <a:off x="770160" y="2125618"/>
              <a:ext cx="2448000" cy="316800"/>
            </a:xfrm>
            <a:custGeom>
              <a:avLst/>
              <a:gdLst>
                <a:gd name="connsiteX0" fmla="*/ 0 w 2484000"/>
                <a:gd name="connsiteY0" fmla="*/ 0 h 316800"/>
                <a:gd name="connsiteX1" fmla="*/ 2484000 w 2484000"/>
                <a:gd name="connsiteY1" fmla="*/ 0 h 316800"/>
                <a:gd name="connsiteX2" fmla="*/ 2484000 w 2484000"/>
                <a:gd name="connsiteY2" fmla="*/ 53197 h 316800"/>
                <a:gd name="connsiteX3" fmla="*/ 2484000 w 2484000"/>
                <a:gd name="connsiteY3" fmla="*/ 241734 h 316800"/>
                <a:gd name="connsiteX4" fmla="*/ 2484000 w 2484000"/>
                <a:gd name="connsiteY4" fmla="*/ 264078 h 316800"/>
                <a:gd name="connsiteX5" fmla="*/ 2431278 w 2484000"/>
                <a:gd name="connsiteY5" fmla="*/ 316800 h 316800"/>
                <a:gd name="connsiteX6" fmla="*/ 52722 w 2484000"/>
                <a:gd name="connsiteY6" fmla="*/ 316800 h 316800"/>
                <a:gd name="connsiteX7" fmla="*/ 0 w 2484000"/>
                <a:gd name="connsiteY7" fmla="*/ 264078 h 316800"/>
                <a:gd name="connsiteX8" fmla="*/ 0 w 2484000"/>
                <a:gd name="connsiteY8" fmla="*/ 241734 h 316800"/>
                <a:gd name="connsiteX9" fmla="*/ 0 w 2484000"/>
                <a:gd name="connsiteY9" fmla="*/ 53197 h 3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84000" h="316800">
                  <a:moveTo>
                    <a:pt x="0" y="0"/>
                  </a:moveTo>
                  <a:lnTo>
                    <a:pt x="2484000" y="0"/>
                  </a:lnTo>
                  <a:lnTo>
                    <a:pt x="2484000" y="53197"/>
                  </a:lnTo>
                  <a:lnTo>
                    <a:pt x="2484000" y="241734"/>
                  </a:lnTo>
                  <a:lnTo>
                    <a:pt x="2484000" y="264078"/>
                  </a:lnTo>
                  <a:cubicBezTo>
                    <a:pt x="2484000" y="293196"/>
                    <a:pt x="2460396" y="316800"/>
                    <a:pt x="2431278" y="316800"/>
                  </a:cubicBezTo>
                  <a:lnTo>
                    <a:pt x="52722" y="316800"/>
                  </a:lnTo>
                  <a:cubicBezTo>
                    <a:pt x="23604" y="316800"/>
                    <a:pt x="0" y="293196"/>
                    <a:pt x="0" y="264078"/>
                  </a:cubicBezTo>
                  <a:lnTo>
                    <a:pt x="0" y="241734"/>
                  </a:lnTo>
                  <a:lnTo>
                    <a:pt x="0" y="5319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8000" rIns="36000" bIns="36000" rtlCol="0" anchor="ctr"/>
            <a:lstStyle/>
            <a:p>
              <a:r>
                <a:rPr lang="en-GB" b="1" dirty="0"/>
                <a:t>telephone interview?</a:t>
              </a:r>
            </a:p>
          </p:txBody>
        </p:sp>
        <p:sp>
          <p:nvSpPr>
            <p:cNvPr id="28" name="Freeform 27"/>
            <p:cNvSpPr/>
            <p:nvPr/>
          </p:nvSpPr>
          <p:spPr>
            <a:xfrm>
              <a:off x="770163" y="1850574"/>
              <a:ext cx="2592000" cy="316800"/>
            </a:xfrm>
            <a:custGeom>
              <a:avLst/>
              <a:gdLst>
                <a:gd name="connsiteX0" fmla="*/ 0 w 1080384"/>
                <a:gd name="connsiteY0" fmla="*/ 0 h 316800"/>
                <a:gd name="connsiteX1" fmla="*/ 2022 w 1080384"/>
                <a:gd name="connsiteY1" fmla="*/ 0 h 316800"/>
                <a:gd name="connsiteX2" fmla="*/ 229727 w 1080384"/>
                <a:gd name="connsiteY2" fmla="*/ 0 h 316800"/>
                <a:gd name="connsiteX3" fmla="*/ 1080384 w 1080384"/>
                <a:gd name="connsiteY3" fmla="*/ 0 h 316800"/>
                <a:gd name="connsiteX4" fmla="*/ 1080384 w 1080384"/>
                <a:gd name="connsiteY4" fmla="*/ 53197 h 316800"/>
                <a:gd name="connsiteX5" fmla="*/ 1080384 w 1080384"/>
                <a:gd name="connsiteY5" fmla="*/ 241734 h 316800"/>
                <a:gd name="connsiteX6" fmla="*/ 1080384 w 1080384"/>
                <a:gd name="connsiteY6" fmla="*/ 264078 h 316800"/>
                <a:gd name="connsiteX7" fmla="*/ 1057496 w 1080384"/>
                <a:gd name="connsiteY7" fmla="*/ 316800 h 316800"/>
                <a:gd name="connsiteX8" fmla="*/ 229727 w 1080384"/>
                <a:gd name="connsiteY8" fmla="*/ 316800 h 316800"/>
                <a:gd name="connsiteX9" fmla="*/ 24910 w 1080384"/>
                <a:gd name="connsiteY9" fmla="*/ 316800 h 316800"/>
                <a:gd name="connsiteX10" fmla="*/ 0 w 1080384"/>
                <a:gd name="connsiteY10" fmla="*/ 316800 h 3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0384" h="316800">
                  <a:moveTo>
                    <a:pt x="0" y="0"/>
                  </a:moveTo>
                  <a:lnTo>
                    <a:pt x="2022" y="0"/>
                  </a:lnTo>
                  <a:lnTo>
                    <a:pt x="229727" y="0"/>
                  </a:lnTo>
                  <a:lnTo>
                    <a:pt x="1080384" y="0"/>
                  </a:lnTo>
                  <a:lnTo>
                    <a:pt x="1080384" y="53197"/>
                  </a:lnTo>
                  <a:lnTo>
                    <a:pt x="1080384" y="241734"/>
                  </a:lnTo>
                  <a:lnTo>
                    <a:pt x="1080384" y="264078"/>
                  </a:lnTo>
                  <a:cubicBezTo>
                    <a:pt x="1080384" y="293196"/>
                    <a:pt x="1070137" y="316800"/>
                    <a:pt x="1057496" y="316800"/>
                  </a:cubicBezTo>
                  <a:lnTo>
                    <a:pt x="229727" y="316800"/>
                  </a:lnTo>
                  <a:lnTo>
                    <a:pt x="24910" y="316800"/>
                  </a:lnTo>
                  <a:lnTo>
                    <a:pt x="0" y="3168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18000" rIns="36000" bIns="36000" rtlCol="0" anchor="ctr">
              <a:noAutofit/>
            </a:bodyPr>
            <a:lstStyle/>
            <a:p>
              <a:r>
                <a:rPr lang="en-GB" b="1" dirty="0"/>
                <a:t>take to prepare for her</a:t>
              </a:r>
            </a:p>
          </p:txBody>
        </p:sp>
        <p:grpSp>
          <p:nvGrpSpPr>
            <p:cNvPr id="29" name="Group 28"/>
            <p:cNvGrpSpPr/>
            <p:nvPr/>
          </p:nvGrpSpPr>
          <p:grpSpPr>
            <a:xfrm>
              <a:off x="342001" y="1469992"/>
              <a:ext cx="540000" cy="540000"/>
              <a:chOff x="1084816" y="2936665"/>
              <a:chExt cx="540000" cy="540000"/>
            </a:xfrm>
          </p:grpSpPr>
          <p:sp>
            <p:nvSpPr>
              <p:cNvPr id="32" name="Freeform 31"/>
              <p:cNvSpPr/>
              <p:nvPr/>
            </p:nvSpPr>
            <p:spPr>
              <a:xfrm rot="2700000">
                <a:off x="1401141" y="3094827"/>
                <a:ext cx="223675" cy="223675"/>
              </a:xfrm>
              <a:custGeom>
                <a:avLst/>
                <a:gdLst>
                  <a:gd name="connsiteX0" fmla="*/ 0 w 1440000"/>
                  <a:gd name="connsiteY0" fmla="*/ 0 h 1440000"/>
                  <a:gd name="connsiteX1" fmla="*/ 1440000 w 1440000"/>
                  <a:gd name="connsiteY1" fmla="*/ 1440000 h 1440000"/>
                  <a:gd name="connsiteX2" fmla="*/ 0 w 1440000"/>
                  <a:gd name="connsiteY2" fmla="*/ 1440000 h 1440000"/>
                </a:gdLst>
                <a:ahLst/>
                <a:cxnLst>
                  <a:cxn ang="0">
                    <a:pos x="connsiteX0" y="connsiteY0"/>
                  </a:cxn>
                  <a:cxn ang="0">
                    <a:pos x="connsiteX1" y="connsiteY1"/>
                  </a:cxn>
                  <a:cxn ang="0">
                    <a:pos x="connsiteX2" y="connsiteY2"/>
                  </a:cxn>
                </a:cxnLst>
                <a:rect l="l" t="t" r="r" b="b"/>
                <a:pathLst>
                  <a:path w="1440000" h="1440000">
                    <a:moveTo>
                      <a:pt x="0" y="0"/>
                    </a:moveTo>
                    <a:cubicBezTo>
                      <a:pt x="795290" y="0"/>
                      <a:pt x="1440000" y="644710"/>
                      <a:pt x="1440000" y="1440000"/>
                    </a:cubicBezTo>
                    <a:lnTo>
                      <a:pt x="0" y="144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Freeform 32"/>
              <p:cNvSpPr/>
              <p:nvPr/>
            </p:nvSpPr>
            <p:spPr>
              <a:xfrm rot="8100000">
                <a:off x="1242978" y="3252990"/>
                <a:ext cx="223675" cy="223675"/>
              </a:xfrm>
              <a:custGeom>
                <a:avLst/>
                <a:gdLst>
                  <a:gd name="connsiteX0" fmla="*/ 0 w 1440000"/>
                  <a:gd name="connsiteY0" fmla="*/ 0 h 1440000"/>
                  <a:gd name="connsiteX1" fmla="*/ 1440000 w 1440000"/>
                  <a:gd name="connsiteY1" fmla="*/ 1440000 h 1440000"/>
                  <a:gd name="connsiteX2" fmla="*/ 0 w 1440000"/>
                  <a:gd name="connsiteY2" fmla="*/ 1440000 h 1440000"/>
                </a:gdLst>
                <a:ahLst/>
                <a:cxnLst>
                  <a:cxn ang="0">
                    <a:pos x="connsiteX0" y="connsiteY0"/>
                  </a:cxn>
                  <a:cxn ang="0">
                    <a:pos x="connsiteX1" y="connsiteY1"/>
                  </a:cxn>
                  <a:cxn ang="0">
                    <a:pos x="connsiteX2" y="connsiteY2"/>
                  </a:cxn>
                </a:cxnLst>
                <a:rect l="l" t="t" r="r" b="b"/>
                <a:pathLst>
                  <a:path w="1440000" h="1440000">
                    <a:moveTo>
                      <a:pt x="0" y="0"/>
                    </a:moveTo>
                    <a:cubicBezTo>
                      <a:pt x="795290" y="0"/>
                      <a:pt x="1440000" y="644710"/>
                      <a:pt x="1440000" y="1440000"/>
                    </a:cubicBezTo>
                    <a:lnTo>
                      <a:pt x="0" y="1440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Freeform 33"/>
              <p:cNvSpPr/>
              <p:nvPr/>
            </p:nvSpPr>
            <p:spPr>
              <a:xfrm rot="13500000">
                <a:off x="1084816" y="3094827"/>
                <a:ext cx="223675" cy="223675"/>
              </a:xfrm>
              <a:custGeom>
                <a:avLst/>
                <a:gdLst>
                  <a:gd name="connsiteX0" fmla="*/ 0 w 1440000"/>
                  <a:gd name="connsiteY0" fmla="*/ 0 h 1440000"/>
                  <a:gd name="connsiteX1" fmla="*/ 1440000 w 1440000"/>
                  <a:gd name="connsiteY1" fmla="*/ 1440000 h 1440000"/>
                  <a:gd name="connsiteX2" fmla="*/ 0 w 1440000"/>
                  <a:gd name="connsiteY2" fmla="*/ 1440000 h 1440000"/>
                </a:gdLst>
                <a:ahLst/>
                <a:cxnLst>
                  <a:cxn ang="0">
                    <a:pos x="connsiteX0" y="connsiteY0"/>
                  </a:cxn>
                  <a:cxn ang="0">
                    <a:pos x="connsiteX1" y="connsiteY1"/>
                  </a:cxn>
                  <a:cxn ang="0">
                    <a:pos x="connsiteX2" y="connsiteY2"/>
                  </a:cxn>
                </a:cxnLst>
                <a:rect l="l" t="t" r="r" b="b"/>
                <a:pathLst>
                  <a:path w="1440000" h="1440000">
                    <a:moveTo>
                      <a:pt x="0" y="0"/>
                    </a:moveTo>
                    <a:cubicBezTo>
                      <a:pt x="795290" y="0"/>
                      <a:pt x="1440000" y="644710"/>
                      <a:pt x="1440000" y="1440000"/>
                    </a:cubicBezTo>
                    <a:lnTo>
                      <a:pt x="0" y="1440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Freeform 34"/>
              <p:cNvSpPr/>
              <p:nvPr/>
            </p:nvSpPr>
            <p:spPr>
              <a:xfrm rot="18900000">
                <a:off x="1242978" y="2936665"/>
                <a:ext cx="223675" cy="223675"/>
              </a:xfrm>
              <a:custGeom>
                <a:avLst/>
                <a:gdLst>
                  <a:gd name="connsiteX0" fmla="*/ 0 w 1440000"/>
                  <a:gd name="connsiteY0" fmla="*/ 0 h 1440000"/>
                  <a:gd name="connsiteX1" fmla="*/ 1440000 w 1440000"/>
                  <a:gd name="connsiteY1" fmla="*/ 1440000 h 1440000"/>
                  <a:gd name="connsiteX2" fmla="*/ 0 w 1440000"/>
                  <a:gd name="connsiteY2" fmla="*/ 1440000 h 1440000"/>
                </a:gdLst>
                <a:ahLst/>
                <a:cxnLst>
                  <a:cxn ang="0">
                    <a:pos x="connsiteX0" y="connsiteY0"/>
                  </a:cxn>
                  <a:cxn ang="0">
                    <a:pos x="connsiteX1" y="connsiteY1"/>
                  </a:cxn>
                  <a:cxn ang="0">
                    <a:pos x="connsiteX2" y="connsiteY2"/>
                  </a:cxn>
                </a:cxnLst>
                <a:rect l="l" t="t" r="r" b="b"/>
                <a:pathLst>
                  <a:path w="1440000" h="1440000">
                    <a:moveTo>
                      <a:pt x="0" y="0"/>
                    </a:moveTo>
                    <a:cubicBezTo>
                      <a:pt x="795290" y="0"/>
                      <a:pt x="1440000" y="644710"/>
                      <a:pt x="1440000" y="1440000"/>
                    </a:cubicBezTo>
                    <a:lnTo>
                      <a:pt x="0" y="1440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p:cNvSpPr txBox="1"/>
            <p:nvPr/>
          </p:nvSpPr>
          <p:spPr>
            <a:xfrm>
              <a:off x="427791" y="1558028"/>
              <a:ext cx="360000" cy="360000"/>
            </a:xfrm>
            <a:custGeom>
              <a:avLst/>
              <a:gdLst>
                <a:gd name="connsiteX0" fmla="*/ 0 w 540000"/>
                <a:gd name="connsiteY0" fmla="*/ 0 h 540000"/>
                <a:gd name="connsiteX1" fmla="*/ 540000 w 540000"/>
                <a:gd name="connsiteY1" fmla="*/ 0 h 540000"/>
                <a:gd name="connsiteX2" fmla="*/ 540000 w 540000"/>
                <a:gd name="connsiteY2" fmla="*/ 540000 h 540000"/>
                <a:gd name="connsiteX3" fmla="*/ 0 w 540000"/>
                <a:gd name="connsiteY3" fmla="*/ 540000 h 540000"/>
                <a:gd name="connsiteX4" fmla="*/ 0 w 540000"/>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540000">
                  <a:moveTo>
                    <a:pt x="0" y="0"/>
                  </a:moveTo>
                  <a:lnTo>
                    <a:pt x="540000" y="0"/>
                  </a:lnTo>
                  <a:lnTo>
                    <a:pt x="540000" y="540000"/>
                  </a:lnTo>
                  <a:lnTo>
                    <a:pt x="0" y="540000"/>
                  </a:lnTo>
                  <a:lnTo>
                    <a:pt x="0" y="0"/>
                  </a:lnTo>
                  <a:close/>
                </a:path>
              </a:pathLst>
            </a:custGeom>
            <a:noFill/>
            <a:ln w="76200">
              <a:noFill/>
            </a:ln>
          </p:spPr>
          <p:txBody>
            <a:bodyPr wrap="square" lIns="0" tIns="0" rIns="0" bIns="0" rtlCol="0" anchor="ctr">
              <a:noAutofit/>
            </a:bodyPr>
            <a:lstStyle/>
            <a:p>
              <a:pPr algn="ctr"/>
              <a:r>
                <a:rPr lang="en-GB" sz="2800" b="1" dirty="0">
                  <a:ln w="3175">
                    <a:noFill/>
                  </a:ln>
                  <a:solidFill>
                    <a:schemeClr val="bg1">
                      <a:alpha val="90000"/>
                    </a:schemeClr>
                  </a:solidFill>
                  <a:latin typeface="+mj-lt"/>
                  <a:cs typeface="Arial" panose="020B0604020202020204" pitchFamily="34" charset="0"/>
                </a:rPr>
                <a:t>?</a:t>
              </a:r>
              <a:endParaRPr lang="en-GB" sz="3200" b="1" dirty="0">
                <a:ln w="3175">
                  <a:noFill/>
                </a:ln>
                <a:solidFill>
                  <a:schemeClr val="bg1">
                    <a:alpha val="90000"/>
                  </a:schemeClr>
                </a:solidFill>
                <a:latin typeface="+mj-lt"/>
                <a:cs typeface="Arial" panose="020B0604020202020204" pitchFamily="34" charset="0"/>
              </a:endParaRPr>
            </a:p>
          </p:txBody>
        </p:sp>
        <p:sp>
          <p:nvSpPr>
            <p:cNvPr id="31" name="Rounded Rectangle 30"/>
            <p:cNvSpPr/>
            <p:nvPr/>
          </p:nvSpPr>
          <p:spPr>
            <a:xfrm>
              <a:off x="770162" y="1581592"/>
              <a:ext cx="3492000" cy="3168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8000" rIns="36000" bIns="36000" rtlCol="0" anchor="ctr"/>
            <a:lstStyle/>
            <a:p>
              <a:r>
                <a:rPr lang="en-GB" b="1" dirty="0"/>
                <a:t>What positive actions did Jade</a:t>
              </a:r>
            </a:p>
          </p:txBody>
        </p:sp>
      </p:grpSp>
      <p:sp>
        <p:nvSpPr>
          <p:cNvPr id="38" name="Rectangle 37"/>
          <p:cNvSpPr/>
          <p:nvPr/>
        </p:nvSpPr>
        <p:spPr>
          <a:xfrm>
            <a:off x="5139954" y="3943324"/>
            <a:ext cx="3600003" cy="738664"/>
          </a:xfrm>
          <a:prstGeom prst="rect">
            <a:avLst/>
          </a:prstGeom>
        </p:spPr>
        <p:txBody>
          <a:bodyPr wrap="square" lIns="72000" tIns="0" rIns="0" bIns="0">
            <a:spAutoFit/>
          </a:bodyPr>
          <a:lstStyle/>
          <a:p>
            <a:pPr marL="180000" indent="-180000">
              <a:spcBef>
                <a:spcPts val="0"/>
              </a:spcBef>
              <a:buClr>
                <a:schemeClr val="accent3"/>
              </a:buClr>
              <a:buFont typeface="Arial" panose="020B0604020202020204" pitchFamily="34" charset="0"/>
              <a:buChar char="•"/>
            </a:pPr>
            <a:r>
              <a:rPr lang="en-GB" sz="1600" dirty="0"/>
              <a:t>Found a </a:t>
            </a:r>
            <a:r>
              <a:rPr lang="en-GB" sz="1600" b="1" dirty="0"/>
              <a:t>place</a:t>
            </a:r>
            <a:r>
              <a:rPr lang="en-GB" sz="1600" dirty="0"/>
              <a:t> that would be </a:t>
            </a:r>
            <a:r>
              <a:rPr lang="en-GB" sz="1600" b="1" dirty="0"/>
              <a:t>quiet</a:t>
            </a:r>
            <a:r>
              <a:rPr lang="en-GB" sz="1600" dirty="0"/>
              <a:t> for the duration of the interview</a:t>
            </a:r>
          </a:p>
          <a:p>
            <a:pPr marL="180000" indent="-180000">
              <a:spcBef>
                <a:spcPts val="0"/>
              </a:spcBef>
              <a:buClr>
                <a:schemeClr val="accent3"/>
              </a:buClr>
              <a:buFont typeface="Arial" panose="020B0604020202020204" pitchFamily="34" charset="0"/>
              <a:buChar char="•"/>
            </a:pPr>
            <a:r>
              <a:rPr lang="en-GB" sz="1600" dirty="0"/>
              <a:t>Had her </a:t>
            </a:r>
            <a:r>
              <a:rPr lang="en-GB" sz="1600" b="1" dirty="0"/>
              <a:t>CV</a:t>
            </a:r>
            <a:r>
              <a:rPr lang="en-GB" sz="1600" dirty="0"/>
              <a:t> at hand to refer to</a:t>
            </a:r>
          </a:p>
        </p:txBody>
      </p:sp>
      <p:grpSp>
        <p:nvGrpSpPr>
          <p:cNvPr id="39" name="Group 38"/>
          <p:cNvGrpSpPr/>
          <p:nvPr/>
        </p:nvGrpSpPr>
        <p:grpSpPr>
          <a:xfrm>
            <a:off x="4711796" y="2977902"/>
            <a:ext cx="4028161" cy="972426"/>
            <a:chOff x="342002" y="2668153"/>
            <a:chExt cx="4028161" cy="972426"/>
          </a:xfrm>
        </p:grpSpPr>
        <p:sp>
          <p:nvSpPr>
            <p:cNvPr id="40" name="Freeform 39"/>
            <p:cNvSpPr/>
            <p:nvPr/>
          </p:nvSpPr>
          <p:spPr>
            <a:xfrm>
              <a:off x="770162" y="3323779"/>
              <a:ext cx="1260000" cy="316800"/>
            </a:xfrm>
            <a:custGeom>
              <a:avLst/>
              <a:gdLst>
                <a:gd name="connsiteX0" fmla="*/ 0 w 2484000"/>
                <a:gd name="connsiteY0" fmla="*/ 0 h 316800"/>
                <a:gd name="connsiteX1" fmla="*/ 2484000 w 2484000"/>
                <a:gd name="connsiteY1" fmla="*/ 0 h 316800"/>
                <a:gd name="connsiteX2" fmla="*/ 2484000 w 2484000"/>
                <a:gd name="connsiteY2" fmla="*/ 53197 h 316800"/>
                <a:gd name="connsiteX3" fmla="*/ 2484000 w 2484000"/>
                <a:gd name="connsiteY3" fmla="*/ 241734 h 316800"/>
                <a:gd name="connsiteX4" fmla="*/ 2484000 w 2484000"/>
                <a:gd name="connsiteY4" fmla="*/ 264078 h 316800"/>
                <a:gd name="connsiteX5" fmla="*/ 2431278 w 2484000"/>
                <a:gd name="connsiteY5" fmla="*/ 316800 h 316800"/>
                <a:gd name="connsiteX6" fmla="*/ 52722 w 2484000"/>
                <a:gd name="connsiteY6" fmla="*/ 316800 h 316800"/>
                <a:gd name="connsiteX7" fmla="*/ 0 w 2484000"/>
                <a:gd name="connsiteY7" fmla="*/ 264078 h 316800"/>
                <a:gd name="connsiteX8" fmla="*/ 0 w 2484000"/>
                <a:gd name="connsiteY8" fmla="*/ 241734 h 316800"/>
                <a:gd name="connsiteX9" fmla="*/ 0 w 2484000"/>
                <a:gd name="connsiteY9" fmla="*/ 53197 h 3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84000" h="316800">
                  <a:moveTo>
                    <a:pt x="0" y="0"/>
                  </a:moveTo>
                  <a:lnTo>
                    <a:pt x="2484000" y="0"/>
                  </a:lnTo>
                  <a:lnTo>
                    <a:pt x="2484000" y="53197"/>
                  </a:lnTo>
                  <a:lnTo>
                    <a:pt x="2484000" y="241734"/>
                  </a:lnTo>
                  <a:lnTo>
                    <a:pt x="2484000" y="264078"/>
                  </a:lnTo>
                  <a:cubicBezTo>
                    <a:pt x="2484000" y="293196"/>
                    <a:pt x="2460396" y="316800"/>
                    <a:pt x="2431278" y="316800"/>
                  </a:cubicBezTo>
                  <a:lnTo>
                    <a:pt x="52722" y="316800"/>
                  </a:lnTo>
                  <a:cubicBezTo>
                    <a:pt x="23604" y="316800"/>
                    <a:pt x="0" y="293196"/>
                    <a:pt x="0" y="264078"/>
                  </a:cubicBezTo>
                  <a:lnTo>
                    <a:pt x="0" y="241734"/>
                  </a:lnTo>
                  <a:lnTo>
                    <a:pt x="0" y="5319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8000" rIns="36000" bIns="36000" rtlCol="0" anchor="ctr"/>
            <a:lstStyle/>
            <a:p>
              <a:r>
                <a:rPr lang="en-GB" b="1" dirty="0"/>
                <a:t>interview?</a:t>
              </a:r>
            </a:p>
          </p:txBody>
        </p:sp>
        <p:sp>
          <p:nvSpPr>
            <p:cNvPr id="41" name="Rounded Rectangle 40"/>
            <p:cNvSpPr/>
            <p:nvPr/>
          </p:nvSpPr>
          <p:spPr>
            <a:xfrm>
              <a:off x="770163" y="3048735"/>
              <a:ext cx="3600000" cy="3168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18000" rIns="36000" bIns="36000" rtlCol="0" anchor="ctr">
              <a:noAutofit/>
            </a:bodyPr>
            <a:lstStyle/>
            <a:p>
              <a:r>
                <a:rPr lang="en-GB" b="1" dirty="0"/>
                <a:t>differently during her telephone</a:t>
              </a:r>
            </a:p>
          </p:txBody>
        </p:sp>
        <p:grpSp>
          <p:nvGrpSpPr>
            <p:cNvPr id="42" name="Group 41"/>
            <p:cNvGrpSpPr/>
            <p:nvPr/>
          </p:nvGrpSpPr>
          <p:grpSpPr>
            <a:xfrm rot="16200000" flipH="1">
              <a:off x="342002" y="2668153"/>
              <a:ext cx="540000" cy="540000"/>
              <a:chOff x="1084816" y="2936665"/>
              <a:chExt cx="540000" cy="540000"/>
            </a:xfrm>
          </p:grpSpPr>
          <p:sp>
            <p:nvSpPr>
              <p:cNvPr id="45" name="Freeform 44"/>
              <p:cNvSpPr/>
              <p:nvPr/>
            </p:nvSpPr>
            <p:spPr>
              <a:xfrm rot="2700000">
                <a:off x="1401141" y="3094827"/>
                <a:ext cx="223675" cy="223675"/>
              </a:xfrm>
              <a:custGeom>
                <a:avLst/>
                <a:gdLst>
                  <a:gd name="connsiteX0" fmla="*/ 0 w 1440000"/>
                  <a:gd name="connsiteY0" fmla="*/ 0 h 1440000"/>
                  <a:gd name="connsiteX1" fmla="*/ 1440000 w 1440000"/>
                  <a:gd name="connsiteY1" fmla="*/ 1440000 h 1440000"/>
                  <a:gd name="connsiteX2" fmla="*/ 0 w 1440000"/>
                  <a:gd name="connsiteY2" fmla="*/ 1440000 h 1440000"/>
                </a:gdLst>
                <a:ahLst/>
                <a:cxnLst>
                  <a:cxn ang="0">
                    <a:pos x="connsiteX0" y="connsiteY0"/>
                  </a:cxn>
                  <a:cxn ang="0">
                    <a:pos x="connsiteX1" y="connsiteY1"/>
                  </a:cxn>
                  <a:cxn ang="0">
                    <a:pos x="connsiteX2" y="connsiteY2"/>
                  </a:cxn>
                </a:cxnLst>
                <a:rect l="l" t="t" r="r" b="b"/>
                <a:pathLst>
                  <a:path w="1440000" h="1440000">
                    <a:moveTo>
                      <a:pt x="0" y="0"/>
                    </a:moveTo>
                    <a:cubicBezTo>
                      <a:pt x="795290" y="0"/>
                      <a:pt x="1440000" y="644710"/>
                      <a:pt x="1440000" y="1440000"/>
                    </a:cubicBezTo>
                    <a:lnTo>
                      <a:pt x="0" y="144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reeform 45"/>
              <p:cNvSpPr/>
              <p:nvPr/>
            </p:nvSpPr>
            <p:spPr>
              <a:xfrm rot="8100000">
                <a:off x="1242978" y="3252990"/>
                <a:ext cx="223675" cy="223675"/>
              </a:xfrm>
              <a:custGeom>
                <a:avLst/>
                <a:gdLst>
                  <a:gd name="connsiteX0" fmla="*/ 0 w 1440000"/>
                  <a:gd name="connsiteY0" fmla="*/ 0 h 1440000"/>
                  <a:gd name="connsiteX1" fmla="*/ 1440000 w 1440000"/>
                  <a:gd name="connsiteY1" fmla="*/ 1440000 h 1440000"/>
                  <a:gd name="connsiteX2" fmla="*/ 0 w 1440000"/>
                  <a:gd name="connsiteY2" fmla="*/ 1440000 h 1440000"/>
                </a:gdLst>
                <a:ahLst/>
                <a:cxnLst>
                  <a:cxn ang="0">
                    <a:pos x="connsiteX0" y="connsiteY0"/>
                  </a:cxn>
                  <a:cxn ang="0">
                    <a:pos x="connsiteX1" y="connsiteY1"/>
                  </a:cxn>
                  <a:cxn ang="0">
                    <a:pos x="connsiteX2" y="connsiteY2"/>
                  </a:cxn>
                </a:cxnLst>
                <a:rect l="l" t="t" r="r" b="b"/>
                <a:pathLst>
                  <a:path w="1440000" h="1440000">
                    <a:moveTo>
                      <a:pt x="0" y="0"/>
                    </a:moveTo>
                    <a:cubicBezTo>
                      <a:pt x="795290" y="0"/>
                      <a:pt x="1440000" y="644710"/>
                      <a:pt x="1440000" y="1440000"/>
                    </a:cubicBezTo>
                    <a:lnTo>
                      <a:pt x="0" y="1440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Freeform 47"/>
              <p:cNvSpPr/>
              <p:nvPr/>
            </p:nvSpPr>
            <p:spPr>
              <a:xfrm rot="13500000">
                <a:off x="1084816" y="3094827"/>
                <a:ext cx="223675" cy="223675"/>
              </a:xfrm>
              <a:custGeom>
                <a:avLst/>
                <a:gdLst>
                  <a:gd name="connsiteX0" fmla="*/ 0 w 1440000"/>
                  <a:gd name="connsiteY0" fmla="*/ 0 h 1440000"/>
                  <a:gd name="connsiteX1" fmla="*/ 1440000 w 1440000"/>
                  <a:gd name="connsiteY1" fmla="*/ 1440000 h 1440000"/>
                  <a:gd name="connsiteX2" fmla="*/ 0 w 1440000"/>
                  <a:gd name="connsiteY2" fmla="*/ 1440000 h 1440000"/>
                </a:gdLst>
                <a:ahLst/>
                <a:cxnLst>
                  <a:cxn ang="0">
                    <a:pos x="connsiteX0" y="connsiteY0"/>
                  </a:cxn>
                  <a:cxn ang="0">
                    <a:pos x="connsiteX1" y="connsiteY1"/>
                  </a:cxn>
                  <a:cxn ang="0">
                    <a:pos x="connsiteX2" y="connsiteY2"/>
                  </a:cxn>
                </a:cxnLst>
                <a:rect l="l" t="t" r="r" b="b"/>
                <a:pathLst>
                  <a:path w="1440000" h="1440000">
                    <a:moveTo>
                      <a:pt x="0" y="0"/>
                    </a:moveTo>
                    <a:cubicBezTo>
                      <a:pt x="795290" y="0"/>
                      <a:pt x="1440000" y="644710"/>
                      <a:pt x="1440000" y="1440000"/>
                    </a:cubicBezTo>
                    <a:lnTo>
                      <a:pt x="0" y="1440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Freeform 48"/>
              <p:cNvSpPr/>
              <p:nvPr/>
            </p:nvSpPr>
            <p:spPr>
              <a:xfrm rot="18900000">
                <a:off x="1242978" y="2936665"/>
                <a:ext cx="223675" cy="223675"/>
              </a:xfrm>
              <a:custGeom>
                <a:avLst/>
                <a:gdLst>
                  <a:gd name="connsiteX0" fmla="*/ 0 w 1440000"/>
                  <a:gd name="connsiteY0" fmla="*/ 0 h 1440000"/>
                  <a:gd name="connsiteX1" fmla="*/ 1440000 w 1440000"/>
                  <a:gd name="connsiteY1" fmla="*/ 1440000 h 1440000"/>
                  <a:gd name="connsiteX2" fmla="*/ 0 w 1440000"/>
                  <a:gd name="connsiteY2" fmla="*/ 1440000 h 1440000"/>
                </a:gdLst>
                <a:ahLst/>
                <a:cxnLst>
                  <a:cxn ang="0">
                    <a:pos x="connsiteX0" y="connsiteY0"/>
                  </a:cxn>
                  <a:cxn ang="0">
                    <a:pos x="connsiteX1" y="connsiteY1"/>
                  </a:cxn>
                  <a:cxn ang="0">
                    <a:pos x="connsiteX2" y="connsiteY2"/>
                  </a:cxn>
                </a:cxnLst>
                <a:rect l="l" t="t" r="r" b="b"/>
                <a:pathLst>
                  <a:path w="1440000" h="1440000">
                    <a:moveTo>
                      <a:pt x="0" y="0"/>
                    </a:moveTo>
                    <a:cubicBezTo>
                      <a:pt x="795290" y="0"/>
                      <a:pt x="1440000" y="644710"/>
                      <a:pt x="1440000" y="1440000"/>
                    </a:cubicBezTo>
                    <a:lnTo>
                      <a:pt x="0" y="1440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3" name="TextBox 42"/>
            <p:cNvSpPr txBox="1"/>
            <p:nvPr/>
          </p:nvSpPr>
          <p:spPr>
            <a:xfrm>
              <a:off x="427792" y="2756189"/>
              <a:ext cx="360000" cy="360000"/>
            </a:xfrm>
            <a:custGeom>
              <a:avLst/>
              <a:gdLst>
                <a:gd name="connsiteX0" fmla="*/ 0 w 540000"/>
                <a:gd name="connsiteY0" fmla="*/ 0 h 540000"/>
                <a:gd name="connsiteX1" fmla="*/ 540000 w 540000"/>
                <a:gd name="connsiteY1" fmla="*/ 0 h 540000"/>
                <a:gd name="connsiteX2" fmla="*/ 540000 w 540000"/>
                <a:gd name="connsiteY2" fmla="*/ 540000 h 540000"/>
                <a:gd name="connsiteX3" fmla="*/ 0 w 540000"/>
                <a:gd name="connsiteY3" fmla="*/ 540000 h 540000"/>
                <a:gd name="connsiteX4" fmla="*/ 0 w 540000"/>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540000">
                  <a:moveTo>
                    <a:pt x="0" y="0"/>
                  </a:moveTo>
                  <a:lnTo>
                    <a:pt x="540000" y="0"/>
                  </a:lnTo>
                  <a:lnTo>
                    <a:pt x="540000" y="540000"/>
                  </a:lnTo>
                  <a:lnTo>
                    <a:pt x="0" y="540000"/>
                  </a:lnTo>
                  <a:lnTo>
                    <a:pt x="0" y="0"/>
                  </a:lnTo>
                  <a:close/>
                </a:path>
              </a:pathLst>
            </a:custGeom>
            <a:noFill/>
            <a:ln w="76200">
              <a:noFill/>
            </a:ln>
          </p:spPr>
          <p:txBody>
            <a:bodyPr wrap="square" lIns="0" tIns="0" rIns="0" bIns="0" rtlCol="0" anchor="ctr">
              <a:noAutofit/>
            </a:bodyPr>
            <a:lstStyle/>
            <a:p>
              <a:pPr algn="ctr"/>
              <a:r>
                <a:rPr lang="en-GB" sz="2800" b="1" dirty="0">
                  <a:ln w="3175">
                    <a:noFill/>
                  </a:ln>
                  <a:solidFill>
                    <a:schemeClr val="bg1">
                      <a:alpha val="90000"/>
                    </a:schemeClr>
                  </a:solidFill>
                  <a:latin typeface="+mj-lt"/>
                  <a:cs typeface="Arial" panose="020B0604020202020204" pitchFamily="34" charset="0"/>
                </a:rPr>
                <a:t>?</a:t>
              </a:r>
              <a:endParaRPr lang="en-GB" sz="3200" b="1" dirty="0">
                <a:ln w="3175">
                  <a:noFill/>
                </a:ln>
                <a:solidFill>
                  <a:schemeClr val="bg1">
                    <a:alpha val="90000"/>
                  </a:schemeClr>
                </a:solidFill>
                <a:latin typeface="+mj-lt"/>
                <a:cs typeface="Arial" panose="020B0604020202020204" pitchFamily="34" charset="0"/>
              </a:endParaRPr>
            </a:p>
          </p:txBody>
        </p:sp>
        <p:sp>
          <p:nvSpPr>
            <p:cNvPr id="44" name="Rounded Rectangle 43"/>
            <p:cNvSpPr/>
            <p:nvPr/>
          </p:nvSpPr>
          <p:spPr>
            <a:xfrm>
              <a:off x="770164" y="2779753"/>
              <a:ext cx="3196894" cy="3168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8000" rIns="36000" bIns="36000" rtlCol="0" anchor="ctr"/>
            <a:lstStyle/>
            <a:p>
              <a:r>
                <a:rPr lang="en-GB" b="1" dirty="0"/>
                <a:t>What could Jade have done</a:t>
              </a:r>
            </a:p>
          </p:txBody>
        </p:sp>
      </p:grpSp>
      <p:grpSp>
        <p:nvGrpSpPr>
          <p:cNvPr id="74" name="Group 73"/>
          <p:cNvGrpSpPr/>
          <p:nvPr/>
        </p:nvGrpSpPr>
        <p:grpSpPr>
          <a:xfrm>
            <a:off x="4722074" y="4681988"/>
            <a:ext cx="4064160" cy="698355"/>
            <a:chOff x="342001" y="3493374"/>
            <a:chExt cx="4064160" cy="698355"/>
          </a:xfrm>
        </p:grpSpPr>
        <p:grpSp>
          <p:nvGrpSpPr>
            <p:cNvPr id="75" name="Group 74"/>
            <p:cNvGrpSpPr/>
            <p:nvPr/>
          </p:nvGrpSpPr>
          <p:grpSpPr>
            <a:xfrm rot="10800000">
              <a:off x="342001" y="3493374"/>
              <a:ext cx="540000" cy="540000"/>
              <a:chOff x="1084816" y="2936665"/>
              <a:chExt cx="540000" cy="540000"/>
            </a:xfrm>
          </p:grpSpPr>
          <p:sp>
            <p:nvSpPr>
              <p:cNvPr id="79" name="Freeform 78"/>
              <p:cNvSpPr/>
              <p:nvPr/>
            </p:nvSpPr>
            <p:spPr>
              <a:xfrm rot="2700000">
                <a:off x="1401141" y="3094827"/>
                <a:ext cx="223675" cy="223675"/>
              </a:xfrm>
              <a:custGeom>
                <a:avLst/>
                <a:gdLst>
                  <a:gd name="connsiteX0" fmla="*/ 0 w 1440000"/>
                  <a:gd name="connsiteY0" fmla="*/ 0 h 1440000"/>
                  <a:gd name="connsiteX1" fmla="*/ 1440000 w 1440000"/>
                  <a:gd name="connsiteY1" fmla="*/ 1440000 h 1440000"/>
                  <a:gd name="connsiteX2" fmla="*/ 0 w 1440000"/>
                  <a:gd name="connsiteY2" fmla="*/ 1440000 h 1440000"/>
                </a:gdLst>
                <a:ahLst/>
                <a:cxnLst>
                  <a:cxn ang="0">
                    <a:pos x="connsiteX0" y="connsiteY0"/>
                  </a:cxn>
                  <a:cxn ang="0">
                    <a:pos x="connsiteX1" y="connsiteY1"/>
                  </a:cxn>
                  <a:cxn ang="0">
                    <a:pos x="connsiteX2" y="connsiteY2"/>
                  </a:cxn>
                </a:cxnLst>
                <a:rect l="l" t="t" r="r" b="b"/>
                <a:pathLst>
                  <a:path w="1440000" h="1440000">
                    <a:moveTo>
                      <a:pt x="0" y="0"/>
                    </a:moveTo>
                    <a:cubicBezTo>
                      <a:pt x="795290" y="0"/>
                      <a:pt x="1440000" y="644710"/>
                      <a:pt x="1440000" y="1440000"/>
                    </a:cubicBezTo>
                    <a:lnTo>
                      <a:pt x="0" y="144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Freeform 79"/>
              <p:cNvSpPr/>
              <p:nvPr/>
            </p:nvSpPr>
            <p:spPr>
              <a:xfrm rot="8100000">
                <a:off x="1242978" y="3252990"/>
                <a:ext cx="223675" cy="223675"/>
              </a:xfrm>
              <a:custGeom>
                <a:avLst/>
                <a:gdLst>
                  <a:gd name="connsiteX0" fmla="*/ 0 w 1440000"/>
                  <a:gd name="connsiteY0" fmla="*/ 0 h 1440000"/>
                  <a:gd name="connsiteX1" fmla="*/ 1440000 w 1440000"/>
                  <a:gd name="connsiteY1" fmla="*/ 1440000 h 1440000"/>
                  <a:gd name="connsiteX2" fmla="*/ 0 w 1440000"/>
                  <a:gd name="connsiteY2" fmla="*/ 1440000 h 1440000"/>
                </a:gdLst>
                <a:ahLst/>
                <a:cxnLst>
                  <a:cxn ang="0">
                    <a:pos x="connsiteX0" y="connsiteY0"/>
                  </a:cxn>
                  <a:cxn ang="0">
                    <a:pos x="connsiteX1" y="connsiteY1"/>
                  </a:cxn>
                  <a:cxn ang="0">
                    <a:pos x="connsiteX2" y="connsiteY2"/>
                  </a:cxn>
                </a:cxnLst>
                <a:rect l="l" t="t" r="r" b="b"/>
                <a:pathLst>
                  <a:path w="1440000" h="1440000">
                    <a:moveTo>
                      <a:pt x="0" y="0"/>
                    </a:moveTo>
                    <a:cubicBezTo>
                      <a:pt x="795290" y="0"/>
                      <a:pt x="1440000" y="644710"/>
                      <a:pt x="1440000" y="1440000"/>
                    </a:cubicBezTo>
                    <a:lnTo>
                      <a:pt x="0" y="1440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Freeform 80"/>
              <p:cNvSpPr/>
              <p:nvPr/>
            </p:nvSpPr>
            <p:spPr>
              <a:xfrm rot="13500000">
                <a:off x="1084816" y="3094827"/>
                <a:ext cx="223675" cy="223675"/>
              </a:xfrm>
              <a:custGeom>
                <a:avLst/>
                <a:gdLst>
                  <a:gd name="connsiteX0" fmla="*/ 0 w 1440000"/>
                  <a:gd name="connsiteY0" fmla="*/ 0 h 1440000"/>
                  <a:gd name="connsiteX1" fmla="*/ 1440000 w 1440000"/>
                  <a:gd name="connsiteY1" fmla="*/ 1440000 h 1440000"/>
                  <a:gd name="connsiteX2" fmla="*/ 0 w 1440000"/>
                  <a:gd name="connsiteY2" fmla="*/ 1440000 h 1440000"/>
                </a:gdLst>
                <a:ahLst/>
                <a:cxnLst>
                  <a:cxn ang="0">
                    <a:pos x="connsiteX0" y="connsiteY0"/>
                  </a:cxn>
                  <a:cxn ang="0">
                    <a:pos x="connsiteX1" y="connsiteY1"/>
                  </a:cxn>
                  <a:cxn ang="0">
                    <a:pos x="connsiteX2" y="connsiteY2"/>
                  </a:cxn>
                </a:cxnLst>
                <a:rect l="l" t="t" r="r" b="b"/>
                <a:pathLst>
                  <a:path w="1440000" h="1440000">
                    <a:moveTo>
                      <a:pt x="0" y="0"/>
                    </a:moveTo>
                    <a:cubicBezTo>
                      <a:pt x="795290" y="0"/>
                      <a:pt x="1440000" y="644710"/>
                      <a:pt x="1440000" y="1440000"/>
                    </a:cubicBezTo>
                    <a:lnTo>
                      <a:pt x="0" y="1440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Freeform 81"/>
              <p:cNvSpPr/>
              <p:nvPr/>
            </p:nvSpPr>
            <p:spPr>
              <a:xfrm rot="18900000">
                <a:off x="1242978" y="2936665"/>
                <a:ext cx="223675" cy="223675"/>
              </a:xfrm>
              <a:custGeom>
                <a:avLst/>
                <a:gdLst>
                  <a:gd name="connsiteX0" fmla="*/ 0 w 1440000"/>
                  <a:gd name="connsiteY0" fmla="*/ 0 h 1440000"/>
                  <a:gd name="connsiteX1" fmla="*/ 1440000 w 1440000"/>
                  <a:gd name="connsiteY1" fmla="*/ 1440000 h 1440000"/>
                  <a:gd name="connsiteX2" fmla="*/ 0 w 1440000"/>
                  <a:gd name="connsiteY2" fmla="*/ 1440000 h 1440000"/>
                </a:gdLst>
                <a:ahLst/>
                <a:cxnLst>
                  <a:cxn ang="0">
                    <a:pos x="connsiteX0" y="connsiteY0"/>
                  </a:cxn>
                  <a:cxn ang="0">
                    <a:pos x="connsiteX1" y="connsiteY1"/>
                  </a:cxn>
                  <a:cxn ang="0">
                    <a:pos x="connsiteX2" y="connsiteY2"/>
                  </a:cxn>
                </a:cxnLst>
                <a:rect l="l" t="t" r="r" b="b"/>
                <a:pathLst>
                  <a:path w="1440000" h="1440000">
                    <a:moveTo>
                      <a:pt x="0" y="0"/>
                    </a:moveTo>
                    <a:cubicBezTo>
                      <a:pt x="795290" y="0"/>
                      <a:pt x="1440000" y="644710"/>
                      <a:pt x="1440000" y="1440000"/>
                    </a:cubicBezTo>
                    <a:lnTo>
                      <a:pt x="0" y="1440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6" name="TextBox 75"/>
            <p:cNvSpPr txBox="1"/>
            <p:nvPr/>
          </p:nvSpPr>
          <p:spPr>
            <a:xfrm>
              <a:off x="427791" y="3581410"/>
              <a:ext cx="360000" cy="360000"/>
            </a:xfrm>
            <a:custGeom>
              <a:avLst/>
              <a:gdLst>
                <a:gd name="connsiteX0" fmla="*/ 0 w 540000"/>
                <a:gd name="connsiteY0" fmla="*/ 0 h 540000"/>
                <a:gd name="connsiteX1" fmla="*/ 540000 w 540000"/>
                <a:gd name="connsiteY1" fmla="*/ 0 h 540000"/>
                <a:gd name="connsiteX2" fmla="*/ 540000 w 540000"/>
                <a:gd name="connsiteY2" fmla="*/ 540000 h 540000"/>
                <a:gd name="connsiteX3" fmla="*/ 0 w 540000"/>
                <a:gd name="connsiteY3" fmla="*/ 540000 h 540000"/>
                <a:gd name="connsiteX4" fmla="*/ 0 w 540000"/>
                <a:gd name="connsiteY4" fmla="*/ 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00" h="540000">
                  <a:moveTo>
                    <a:pt x="0" y="0"/>
                  </a:moveTo>
                  <a:lnTo>
                    <a:pt x="540000" y="0"/>
                  </a:lnTo>
                  <a:lnTo>
                    <a:pt x="540000" y="540000"/>
                  </a:lnTo>
                  <a:lnTo>
                    <a:pt x="0" y="540000"/>
                  </a:lnTo>
                  <a:lnTo>
                    <a:pt x="0" y="0"/>
                  </a:lnTo>
                  <a:close/>
                </a:path>
              </a:pathLst>
            </a:custGeom>
            <a:noFill/>
            <a:ln w="76200">
              <a:noFill/>
            </a:ln>
          </p:spPr>
          <p:txBody>
            <a:bodyPr wrap="square" lIns="0" tIns="0" rIns="0" bIns="0" rtlCol="0" anchor="ctr">
              <a:noAutofit/>
            </a:bodyPr>
            <a:lstStyle/>
            <a:p>
              <a:pPr algn="ctr"/>
              <a:r>
                <a:rPr lang="en-GB" sz="2800" b="1" dirty="0">
                  <a:ln w="3175">
                    <a:noFill/>
                  </a:ln>
                  <a:solidFill>
                    <a:schemeClr val="bg1">
                      <a:alpha val="90000"/>
                    </a:schemeClr>
                  </a:solidFill>
                  <a:latin typeface="+mj-lt"/>
                  <a:cs typeface="Arial" panose="020B0604020202020204" pitchFamily="34" charset="0"/>
                </a:rPr>
                <a:t>?</a:t>
              </a:r>
              <a:endParaRPr lang="en-GB" sz="3200" b="1" dirty="0">
                <a:ln w="3175">
                  <a:noFill/>
                </a:ln>
                <a:solidFill>
                  <a:schemeClr val="bg1">
                    <a:alpha val="90000"/>
                  </a:schemeClr>
                </a:solidFill>
                <a:latin typeface="+mj-lt"/>
                <a:cs typeface="Arial" panose="020B0604020202020204" pitchFamily="34" charset="0"/>
              </a:endParaRPr>
            </a:p>
          </p:txBody>
        </p:sp>
        <p:sp>
          <p:nvSpPr>
            <p:cNvPr id="77" name="Freeform 76"/>
            <p:cNvSpPr/>
            <p:nvPr/>
          </p:nvSpPr>
          <p:spPr>
            <a:xfrm>
              <a:off x="770163" y="3874929"/>
              <a:ext cx="3024000" cy="316800"/>
            </a:xfrm>
            <a:custGeom>
              <a:avLst/>
              <a:gdLst>
                <a:gd name="connsiteX0" fmla="*/ 0 w 2484000"/>
                <a:gd name="connsiteY0" fmla="*/ 0 h 316800"/>
                <a:gd name="connsiteX1" fmla="*/ 2484000 w 2484000"/>
                <a:gd name="connsiteY1" fmla="*/ 0 h 316800"/>
                <a:gd name="connsiteX2" fmla="*/ 2484000 w 2484000"/>
                <a:gd name="connsiteY2" fmla="*/ 53197 h 316800"/>
                <a:gd name="connsiteX3" fmla="*/ 2484000 w 2484000"/>
                <a:gd name="connsiteY3" fmla="*/ 241734 h 316800"/>
                <a:gd name="connsiteX4" fmla="*/ 2484000 w 2484000"/>
                <a:gd name="connsiteY4" fmla="*/ 264078 h 316800"/>
                <a:gd name="connsiteX5" fmla="*/ 2431278 w 2484000"/>
                <a:gd name="connsiteY5" fmla="*/ 316800 h 316800"/>
                <a:gd name="connsiteX6" fmla="*/ 52722 w 2484000"/>
                <a:gd name="connsiteY6" fmla="*/ 316800 h 316800"/>
                <a:gd name="connsiteX7" fmla="*/ 0 w 2484000"/>
                <a:gd name="connsiteY7" fmla="*/ 264078 h 316800"/>
                <a:gd name="connsiteX8" fmla="*/ 0 w 2484000"/>
                <a:gd name="connsiteY8" fmla="*/ 241734 h 316800"/>
                <a:gd name="connsiteX9" fmla="*/ 0 w 2484000"/>
                <a:gd name="connsiteY9" fmla="*/ 53197 h 3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84000" h="316800">
                  <a:moveTo>
                    <a:pt x="0" y="0"/>
                  </a:moveTo>
                  <a:lnTo>
                    <a:pt x="2484000" y="0"/>
                  </a:lnTo>
                  <a:lnTo>
                    <a:pt x="2484000" y="53197"/>
                  </a:lnTo>
                  <a:lnTo>
                    <a:pt x="2484000" y="241734"/>
                  </a:lnTo>
                  <a:lnTo>
                    <a:pt x="2484000" y="264078"/>
                  </a:lnTo>
                  <a:cubicBezTo>
                    <a:pt x="2484000" y="293196"/>
                    <a:pt x="2460396" y="316800"/>
                    <a:pt x="2431278" y="316800"/>
                  </a:cubicBezTo>
                  <a:lnTo>
                    <a:pt x="52722" y="316800"/>
                  </a:lnTo>
                  <a:cubicBezTo>
                    <a:pt x="23604" y="316800"/>
                    <a:pt x="0" y="293196"/>
                    <a:pt x="0" y="264078"/>
                  </a:cubicBezTo>
                  <a:lnTo>
                    <a:pt x="0" y="241734"/>
                  </a:lnTo>
                  <a:lnTo>
                    <a:pt x="0" y="531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8000" rIns="36000" bIns="36000" rtlCol="0" anchor="ctr"/>
            <a:lstStyle/>
            <a:p>
              <a:r>
                <a:rPr lang="en-GB" b="1" dirty="0"/>
                <a:t>the face-to-face interview?</a:t>
              </a:r>
            </a:p>
          </p:txBody>
        </p:sp>
        <p:sp>
          <p:nvSpPr>
            <p:cNvPr id="78" name="TextBox 77"/>
            <p:cNvSpPr txBox="1"/>
            <p:nvPr/>
          </p:nvSpPr>
          <p:spPr>
            <a:xfrm>
              <a:off x="770161" y="3605105"/>
              <a:ext cx="3636000" cy="316325"/>
            </a:xfrm>
            <a:custGeom>
              <a:avLst/>
              <a:gdLst>
                <a:gd name="connsiteX0" fmla="*/ 0 w 2218727"/>
                <a:gd name="connsiteY0" fmla="*/ 0 h 316325"/>
                <a:gd name="connsiteX1" fmla="*/ 52722 w 2218727"/>
                <a:gd name="connsiteY1" fmla="*/ 0 h 316325"/>
                <a:gd name="connsiteX2" fmla="*/ 590341 w 2218727"/>
                <a:gd name="connsiteY2" fmla="*/ 0 h 316325"/>
                <a:gd name="connsiteX3" fmla="*/ 2166005 w 2218727"/>
                <a:gd name="connsiteY3" fmla="*/ 0 h 316325"/>
                <a:gd name="connsiteX4" fmla="*/ 2218727 w 2218727"/>
                <a:gd name="connsiteY4" fmla="*/ 52722 h 316325"/>
                <a:gd name="connsiteX5" fmla="*/ 2218727 w 2218727"/>
                <a:gd name="connsiteY5" fmla="*/ 263603 h 316325"/>
                <a:gd name="connsiteX6" fmla="*/ 2166005 w 2218727"/>
                <a:gd name="connsiteY6" fmla="*/ 316325 h 316325"/>
                <a:gd name="connsiteX7" fmla="*/ 590341 w 2218727"/>
                <a:gd name="connsiteY7" fmla="*/ 316325 h 316325"/>
                <a:gd name="connsiteX8" fmla="*/ 52722 w 2218727"/>
                <a:gd name="connsiteY8" fmla="*/ 316325 h 316325"/>
                <a:gd name="connsiteX9" fmla="*/ 0 w 2218727"/>
                <a:gd name="connsiteY9" fmla="*/ 316325 h 316325"/>
                <a:gd name="connsiteX10" fmla="*/ 0 w 2218727"/>
                <a:gd name="connsiteY10" fmla="*/ 263603 h 316325"/>
                <a:gd name="connsiteX11" fmla="*/ 0 w 2218727"/>
                <a:gd name="connsiteY11" fmla="*/ 52722 h 31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8727" h="316325">
                  <a:moveTo>
                    <a:pt x="0" y="0"/>
                  </a:moveTo>
                  <a:lnTo>
                    <a:pt x="52722" y="0"/>
                  </a:lnTo>
                  <a:lnTo>
                    <a:pt x="590341" y="0"/>
                  </a:lnTo>
                  <a:lnTo>
                    <a:pt x="2166005" y="0"/>
                  </a:lnTo>
                  <a:cubicBezTo>
                    <a:pt x="2195123" y="0"/>
                    <a:pt x="2218727" y="23604"/>
                    <a:pt x="2218727" y="52722"/>
                  </a:cubicBezTo>
                  <a:lnTo>
                    <a:pt x="2218727" y="263603"/>
                  </a:lnTo>
                  <a:cubicBezTo>
                    <a:pt x="2218727" y="292721"/>
                    <a:pt x="2195123" y="316325"/>
                    <a:pt x="2166005" y="316325"/>
                  </a:cubicBezTo>
                  <a:lnTo>
                    <a:pt x="590341" y="316325"/>
                  </a:lnTo>
                  <a:lnTo>
                    <a:pt x="52722" y="316325"/>
                  </a:lnTo>
                  <a:lnTo>
                    <a:pt x="0" y="316325"/>
                  </a:lnTo>
                  <a:lnTo>
                    <a:pt x="0" y="263603"/>
                  </a:lnTo>
                  <a:lnTo>
                    <a:pt x="0" y="52722"/>
                  </a:lnTo>
                  <a:close/>
                </a:path>
              </a:pathLst>
            </a:custGeom>
            <a:solidFill>
              <a:schemeClr val="accent4"/>
            </a:solidFill>
            <a:ln w="76200">
              <a:noFill/>
            </a:ln>
          </p:spPr>
          <p:txBody>
            <a:bodyPr wrap="square" lIns="72000" tIns="18000" rIns="36000" bIns="36000" rtlCol="0" anchor="ctr">
              <a:noAutofit/>
            </a:bodyPr>
            <a:lstStyle/>
            <a:p>
              <a:r>
                <a:rPr lang="en-GB" b="1" dirty="0">
                  <a:solidFill>
                    <a:schemeClr val="bg1"/>
                  </a:solidFill>
                  <a:latin typeface="+mj-lt"/>
                  <a:cs typeface="Arial" panose="020B0604020202020204" pitchFamily="34" charset="0"/>
                </a:rPr>
                <a:t>What can Jade do to prepare for</a:t>
              </a:r>
              <a:endParaRPr lang="en-GB" sz="2000" b="1" dirty="0">
                <a:solidFill>
                  <a:schemeClr val="bg1"/>
                </a:solidFill>
                <a:latin typeface="+mj-lt"/>
                <a:cs typeface="Arial" panose="020B0604020202020204" pitchFamily="34" charset="0"/>
              </a:endParaRPr>
            </a:p>
          </p:txBody>
        </p:sp>
      </p:grpSp>
      <p:sp>
        <p:nvSpPr>
          <p:cNvPr id="83" name="Rectangle 82"/>
          <p:cNvSpPr/>
          <p:nvPr/>
        </p:nvSpPr>
        <p:spPr>
          <a:xfrm>
            <a:off x="5141816" y="5387725"/>
            <a:ext cx="3598141" cy="1231106"/>
          </a:xfrm>
          <a:prstGeom prst="rect">
            <a:avLst/>
          </a:prstGeom>
        </p:spPr>
        <p:txBody>
          <a:bodyPr wrap="square" lIns="72000" tIns="0" rIns="0" bIns="0">
            <a:spAutoFit/>
          </a:bodyPr>
          <a:lstStyle/>
          <a:p>
            <a:pPr marL="180000" indent="-180000">
              <a:spcBef>
                <a:spcPts val="0"/>
              </a:spcBef>
              <a:buClr>
                <a:schemeClr val="accent4"/>
              </a:buClr>
              <a:buFont typeface="Arial" panose="020B0604020202020204" pitchFamily="34" charset="0"/>
              <a:buChar char="•"/>
            </a:pPr>
            <a:r>
              <a:rPr lang="en-GB" sz="1600" b="1" dirty="0"/>
              <a:t>Research</a:t>
            </a:r>
            <a:r>
              <a:rPr lang="en-GB" sz="1600" dirty="0"/>
              <a:t> the nursery</a:t>
            </a:r>
          </a:p>
          <a:p>
            <a:pPr marL="180000" indent="-180000">
              <a:spcBef>
                <a:spcPts val="0"/>
              </a:spcBef>
              <a:buClr>
                <a:schemeClr val="accent4"/>
              </a:buClr>
              <a:buFont typeface="Arial" panose="020B0604020202020204" pitchFamily="34" charset="0"/>
              <a:buChar char="•"/>
            </a:pPr>
            <a:r>
              <a:rPr lang="en-GB" sz="1600" dirty="0"/>
              <a:t>Select a professional </a:t>
            </a:r>
            <a:r>
              <a:rPr lang="en-GB" sz="1600" b="1" dirty="0"/>
              <a:t>outfit</a:t>
            </a:r>
          </a:p>
          <a:p>
            <a:pPr marL="180000" indent="-180000">
              <a:spcBef>
                <a:spcPts val="0"/>
              </a:spcBef>
              <a:buClr>
                <a:schemeClr val="accent4"/>
              </a:buClr>
              <a:buFont typeface="Arial" panose="020B0604020202020204" pitchFamily="34" charset="0"/>
              <a:buChar char="•"/>
            </a:pPr>
            <a:r>
              <a:rPr lang="en-GB" sz="1600" dirty="0"/>
              <a:t>Identify </a:t>
            </a:r>
            <a:r>
              <a:rPr lang="en-GB" sz="1600" b="1" dirty="0"/>
              <a:t>examples</a:t>
            </a:r>
            <a:r>
              <a:rPr lang="en-GB" sz="1600" dirty="0"/>
              <a:t> that show that she has the required </a:t>
            </a:r>
            <a:r>
              <a:rPr lang="en-GB" sz="1600" b="1" dirty="0"/>
              <a:t>skills</a:t>
            </a:r>
          </a:p>
          <a:p>
            <a:pPr marL="180000" indent="-180000">
              <a:spcBef>
                <a:spcPts val="0"/>
              </a:spcBef>
              <a:buClr>
                <a:schemeClr val="accent4"/>
              </a:buClr>
              <a:buFont typeface="Arial" panose="020B0604020202020204" pitchFamily="34" charset="0"/>
              <a:buChar char="•"/>
            </a:pPr>
            <a:r>
              <a:rPr lang="en-GB" sz="1600" dirty="0"/>
              <a:t>Practice positive </a:t>
            </a:r>
            <a:r>
              <a:rPr lang="en-GB" sz="1600" b="1" dirty="0"/>
              <a:t>body language</a:t>
            </a:r>
            <a:endParaRPr lang="en-GB" sz="1600"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0526607"/>
      </p:ext>
    </p:extLst>
  </p:cSld>
  <p:clrMapOvr>
    <a:masterClrMapping/>
  </p:clrMapOvr>
  <mc:AlternateContent xmlns:mc="http://schemas.openxmlformats.org/markup-compatibility/2006" xmlns:p14="http://schemas.microsoft.com/office/powerpoint/2010/main">
    <mc:Choice Requires="p14">
      <p:transition spd="slow" p14:dur="2000" advTm="272723"/>
    </mc:Choice>
    <mc:Fallback xmlns="">
      <p:transition spd="slow" advTm="272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p:cTn id="27" dur="500" fill="hold"/>
                                        <p:tgtEl>
                                          <p:spTgt spid="39"/>
                                        </p:tgtEl>
                                        <p:attrNameLst>
                                          <p:attrName>ppt_w</p:attrName>
                                        </p:attrNameLst>
                                      </p:cBhvr>
                                      <p:tavLst>
                                        <p:tav tm="0">
                                          <p:val>
                                            <p:fltVal val="0"/>
                                          </p:val>
                                        </p:tav>
                                        <p:tav tm="100000">
                                          <p:val>
                                            <p:strVal val="#ppt_w"/>
                                          </p:val>
                                        </p:tav>
                                      </p:tavLst>
                                    </p:anim>
                                    <p:anim calcmode="lin" valueType="num">
                                      <p:cBhvr>
                                        <p:cTn id="28" dur="500" fill="hold"/>
                                        <p:tgtEl>
                                          <p:spTgt spid="39"/>
                                        </p:tgtEl>
                                        <p:attrNameLst>
                                          <p:attrName>ppt_h</p:attrName>
                                        </p:attrNameLst>
                                      </p:cBhvr>
                                      <p:tavLst>
                                        <p:tav tm="0">
                                          <p:val>
                                            <p:fltVal val="0"/>
                                          </p:val>
                                        </p:tav>
                                        <p:tav tm="100000">
                                          <p:val>
                                            <p:strVal val="#ppt_h"/>
                                          </p:val>
                                        </p:tav>
                                      </p:tavLst>
                                    </p:anim>
                                    <p:animEffect transition="in" filter="fade">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4"/>
                                        </p:tgtEl>
                                        <p:attrNameLst>
                                          <p:attrName>style.visibility</p:attrName>
                                        </p:attrNameLst>
                                      </p:cBhvr>
                                      <p:to>
                                        <p:strVal val="visible"/>
                                      </p:to>
                                    </p:set>
                                    <p:anim calcmode="lin" valueType="num">
                                      <p:cBhvr>
                                        <p:cTn id="39" dur="500" fill="hold"/>
                                        <p:tgtEl>
                                          <p:spTgt spid="74"/>
                                        </p:tgtEl>
                                        <p:attrNameLst>
                                          <p:attrName>ppt_w</p:attrName>
                                        </p:attrNameLst>
                                      </p:cBhvr>
                                      <p:tavLst>
                                        <p:tav tm="0">
                                          <p:val>
                                            <p:fltVal val="0"/>
                                          </p:val>
                                        </p:tav>
                                        <p:tav tm="100000">
                                          <p:val>
                                            <p:strVal val="#ppt_w"/>
                                          </p:val>
                                        </p:tav>
                                      </p:tavLst>
                                    </p:anim>
                                    <p:anim calcmode="lin" valueType="num">
                                      <p:cBhvr>
                                        <p:cTn id="40" dur="500" fill="hold"/>
                                        <p:tgtEl>
                                          <p:spTgt spid="74"/>
                                        </p:tgtEl>
                                        <p:attrNameLst>
                                          <p:attrName>ppt_h</p:attrName>
                                        </p:attrNameLst>
                                      </p:cBhvr>
                                      <p:tavLst>
                                        <p:tav tm="0">
                                          <p:val>
                                            <p:fltVal val="0"/>
                                          </p:val>
                                        </p:tav>
                                        <p:tav tm="100000">
                                          <p:val>
                                            <p:strVal val="#ppt_h"/>
                                          </p:val>
                                        </p:tav>
                                      </p:tavLst>
                                    </p:anim>
                                    <p:animEffect transition="in" filter="fade">
                                      <p:cBhvr>
                                        <p:cTn id="41" dur="500"/>
                                        <p:tgtEl>
                                          <p:spTgt spid="7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3"/>
                                        </p:tgtEl>
                                        <p:attrNameLst>
                                          <p:attrName>style.visibility</p:attrName>
                                        </p:attrNameLst>
                                      </p:cBhvr>
                                      <p:to>
                                        <p:strVal val="visible"/>
                                      </p:to>
                                    </p:set>
                                    <p:animEffect transition="in" filter="fade">
                                      <p:cBhvr>
                                        <p:cTn id="46"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5"/>
                </p:tgtEl>
              </p:cMediaNode>
            </p:audio>
          </p:childTnLst>
        </p:cTn>
      </p:par>
    </p:tnLst>
    <p:bldLst>
      <p:bldP spid="25" grpId="0"/>
      <p:bldP spid="38" grpId="0"/>
      <p:bldP spid="8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268442" y="4979224"/>
            <a:ext cx="8607118" cy="1304965"/>
            <a:chOff x="-1202646" y="4420759"/>
            <a:chExt cx="11137121" cy="1688550"/>
          </a:xfrm>
        </p:grpSpPr>
        <p:grpSp>
          <p:nvGrpSpPr>
            <p:cNvPr id="67" name="Group 66"/>
            <p:cNvGrpSpPr>
              <a:grpSpLocks noChangeAspect="1"/>
            </p:cNvGrpSpPr>
            <p:nvPr/>
          </p:nvGrpSpPr>
          <p:grpSpPr>
            <a:xfrm>
              <a:off x="1966966" y="4420759"/>
              <a:ext cx="4860000" cy="1634284"/>
              <a:chOff x="975452" y="2248799"/>
              <a:chExt cx="6782572" cy="2280795"/>
            </a:xfrm>
          </p:grpSpPr>
          <p:pic>
            <p:nvPicPr>
              <p:cNvPr id="68" name="Picture 67"/>
              <p:cNvPicPr>
                <a:picLocks noChangeAspect="1"/>
              </p:cNvPicPr>
              <p:nvPr/>
            </p:nvPicPr>
            <p:blipFill rotWithShape="1">
              <a:blip r:embed="rId6">
                <a:duotone>
                  <a:schemeClr val="accent4">
                    <a:shade val="45000"/>
                    <a:satMod val="135000"/>
                  </a:schemeClr>
                  <a:prstClr val="white"/>
                </a:duotone>
                <a:extLst>
                  <a:ext uri="{28A0092B-C50C-407E-A947-70E740481C1C}">
                    <a14:useLocalDpi xmlns:a14="http://schemas.microsoft.com/office/drawing/2010/main" val="0"/>
                  </a:ext>
                </a:extLst>
              </a:blip>
              <a:srcRect l="7592" t="14815" r="7964" b="49690"/>
              <a:stretch/>
            </p:blipFill>
            <p:spPr>
              <a:xfrm flipH="1">
                <a:off x="2342091" y="2643847"/>
                <a:ext cx="4486181" cy="1885747"/>
              </a:xfrm>
              <a:prstGeom prst="rect">
                <a:avLst/>
              </a:prstGeom>
            </p:spPr>
          </p:pic>
          <p:pic>
            <p:nvPicPr>
              <p:cNvPr id="69" name="Picture 68"/>
              <p:cNvPicPr>
                <a:picLocks noChangeAspect="1"/>
              </p:cNvPicPr>
              <p:nvPr/>
            </p:nvPicPr>
            <p:blipFill rotWithShape="1">
              <a:blip r:embed="rId7" cstate="print">
                <a:extLst>
                  <a:ext uri="{28A0092B-C50C-407E-A947-70E740481C1C}">
                    <a14:useLocalDpi xmlns:a14="http://schemas.microsoft.com/office/drawing/2010/main" val="0"/>
                  </a:ext>
                </a:extLst>
              </a:blip>
              <a:srcRect l="9999" t="6039" r="10252" b="21006"/>
              <a:stretch/>
            </p:blipFill>
            <p:spPr>
              <a:xfrm rot="896327">
                <a:off x="6577475" y="2248799"/>
                <a:ext cx="1180549" cy="1080000"/>
              </a:xfrm>
              <a:prstGeom prst="rect">
                <a:avLst/>
              </a:prstGeom>
            </p:spPr>
          </p:pic>
          <p:pic>
            <p:nvPicPr>
              <p:cNvPr id="70" name="Picture 69"/>
              <p:cNvPicPr>
                <a:picLocks noChangeAspect="1"/>
              </p:cNvPicPr>
              <p:nvPr/>
            </p:nvPicPr>
            <p:blipFill rotWithShape="1">
              <a:blip r:embed="rId8" cstate="print">
                <a:extLst>
                  <a:ext uri="{28A0092B-C50C-407E-A947-70E740481C1C}">
                    <a14:useLocalDpi xmlns:a14="http://schemas.microsoft.com/office/drawing/2010/main" val="0"/>
                  </a:ext>
                </a:extLst>
              </a:blip>
              <a:srcRect l="9999" t="6039" r="10252" b="21006"/>
              <a:stretch/>
            </p:blipFill>
            <p:spPr>
              <a:xfrm rot="20703673" flipH="1">
                <a:off x="975452" y="2305239"/>
                <a:ext cx="1478565" cy="1352634"/>
              </a:xfrm>
              <a:prstGeom prst="rect">
                <a:avLst/>
              </a:prstGeom>
            </p:spPr>
          </p:pic>
        </p:grpSp>
        <p:sp>
          <p:nvSpPr>
            <p:cNvPr id="75" name="Round Diagonal Corner Rectangle 74"/>
            <p:cNvSpPr/>
            <p:nvPr/>
          </p:nvSpPr>
          <p:spPr>
            <a:xfrm flipH="1">
              <a:off x="-1202646" y="6001309"/>
              <a:ext cx="11137121" cy="108000"/>
            </a:xfrm>
            <a:prstGeom prst="round2DiagRect">
              <a:avLst/>
            </a:prstGeom>
            <a:solidFill>
              <a:srgbClr val="000000"/>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2"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grpSp>
      <p:sp>
        <p:nvSpPr>
          <p:cNvPr id="71" name="Rounded Rectangle 70"/>
          <p:cNvSpPr/>
          <p:nvPr/>
        </p:nvSpPr>
        <p:spPr bwMode="auto">
          <a:xfrm>
            <a:off x="6609467" y="3072285"/>
            <a:ext cx="2192534" cy="1656000"/>
          </a:xfrm>
          <a:prstGeom prst="roundRect">
            <a:avLst/>
          </a:prstGeom>
          <a:solidFill>
            <a:schemeClr val="accent3">
              <a:alpha val="5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000" rIns="18000" numCol="1" anchor="b"/>
          <a:lstStyle/>
          <a:p>
            <a:pPr marL="180000" indent="-180000">
              <a:lnSpc>
                <a:spcPct val="100000"/>
              </a:lnSpc>
              <a:buClr>
                <a:schemeClr val="accent3">
                  <a:lumMod val="75000"/>
                </a:schemeClr>
              </a:buClr>
              <a:buSzPct val="125000"/>
              <a:buFont typeface="Arial" panose="020B0604020202020204" pitchFamily="34" charset="0"/>
              <a:buChar char="•"/>
            </a:pPr>
            <a:r>
              <a:rPr lang="en-US" sz="1500" b="1" dirty="0">
                <a:solidFill>
                  <a:schemeClr val="tx1"/>
                </a:solidFill>
              </a:rPr>
              <a:t>Handshake</a:t>
            </a:r>
          </a:p>
          <a:p>
            <a:pPr marL="180000" indent="-180000">
              <a:lnSpc>
                <a:spcPct val="100000"/>
              </a:lnSpc>
              <a:buClr>
                <a:schemeClr val="accent3">
                  <a:lumMod val="75000"/>
                </a:schemeClr>
              </a:buClr>
              <a:buSzPct val="125000"/>
              <a:buFont typeface="Arial" panose="020B0604020202020204" pitchFamily="34" charset="0"/>
              <a:buChar char="•"/>
            </a:pPr>
            <a:r>
              <a:rPr lang="en-US" sz="1500" b="1" dirty="0">
                <a:solidFill>
                  <a:schemeClr val="tx1"/>
                </a:solidFill>
              </a:rPr>
              <a:t>“Thank you for your time”</a:t>
            </a:r>
          </a:p>
          <a:p>
            <a:pPr marL="180000" indent="-180000">
              <a:lnSpc>
                <a:spcPct val="100000"/>
              </a:lnSpc>
              <a:buClr>
                <a:schemeClr val="accent3">
                  <a:lumMod val="75000"/>
                </a:schemeClr>
              </a:buClr>
              <a:buSzPct val="125000"/>
              <a:buFont typeface="Arial" panose="020B0604020202020204" pitchFamily="34" charset="0"/>
              <a:buChar char="•"/>
            </a:pPr>
            <a:r>
              <a:rPr lang="en-US" sz="1500" b="1" dirty="0">
                <a:solidFill>
                  <a:schemeClr val="tx1"/>
                </a:solidFill>
              </a:rPr>
              <a:t>“I hope to hear from you soon”</a:t>
            </a:r>
          </a:p>
        </p:txBody>
      </p:sp>
      <p:grpSp>
        <p:nvGrpSpPr>
          <p:cNvPr id="17" name="Group 16"/>
          <p:cNvGrpSpPr/>
          <p:nvPr/>
        </p:nvGrpSpPr>
        <p:grpSpPr>
          <a:xfrm>
            <a:off x="6609467" y="2559820"/>
            <a:ext cx="2192534" cy="863166"/>
            <a:chOff x="6591539" y="1302510"/>
            <a:chExt cx="2192534" cy="863166"/>
          </a:xfrm>
        </p:grpSpPr>
        <p:grpSp>
          <p:nvGrpSpPr>
            <p:cNvPr id="8" name="Group 7"/>
            <p:cNvGrpSpPr/>
            <p:nvPr/>
          </p:nvGrpSpPr>
          <p:grpSpPr>
            <a:xfrm>
              <a:off x="7334189" y="1302510"/>
              <a:ext cx="794659" cy="794655"/>
              <a:chOff x="6884199" y="1303505"/>
              <a:chExt cx="794659" cy="794655"/>
            </a:xfrm>
          </p:grpSpPr>
          <p:sp>
            <p:nvSpPr>
              <p:cNvPr id="56" name="Oval 55"/>
              <p:cNvSpPr>
                <a:spLocks noChangeAspect="1"/>
              </p:cNvSpPr>
              <p:nvPr/>
            </p:nvSpPr>
            <p:spPr bwMode="auto">
              <a:xfrm>
                <a:off x="6884199" y="1303505"/>
                <a:ext cx="794659" cy="794655"/>
              </a:xfrm>
              <a:prstGeom prst="ellipse">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36000" rIns="36000" numCol="2" anchor="ctr"/>
              <a:lstStyle/>
              <a:p>
                <a:pPr algn="ctr">
                  <a:defRPr/>
                </a:pPr>
                <a:endParaRPr lang="en-GB" sz="1100" b="1" dirty="0"/>
              </a:p>
            </p:txBody>
          </p:sp>
          <p:pic>
            <p:nvPicPr>
              <p:cNvPr id="64" name="Picture 63"/>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l="21025" t="3091" r="26700" b="17121"/>
              <a:stretch/>
            </p:blipFill>
            <p:spPr>
              <a:xfrm>
                <a:off x="7136334" y="1391738"/>
                <a:ext cx="292716" cy="446776"/>
              </a:xfrm>
              <a:prstGeom prst="rect">
                <a:avLst/>
              </a:prstGeom>
            </p:spPr>
          </p:pic>
        </p:grpSp>
        <p:sp>
          <p:nvSpPr>
            <p:cNvPr id="72" name="Rounded Rectangle 71"/>
            <p:cNvSpPr/>
            <p:nvPr/>
          </p:nvSpPr>
          <p:spPr bwMode="auto">
            <a:xfrm>
              <a:off x="6591539" y="1805677"/>
              <a:ext cx="2192534" cy="359999"/>
            </a:xfrm>
            <a:prstGeom prst="roundRect">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36000" rIns="36000" numCol="1" anchor="ctr"/>
            <a:lstStyle/>
            <a:p>
              <a:pPr algn="ctr">
                <a:defRPr/>
              </a:pPr>
              <a:r>
                <a:rPr lang="en-GB" sz="1600" b="1" dirty="0">
                  <a:solidFill>
                    <a:schemeClr val="bg1"/>
                  </a:solidFill>
                </a:rPr>
                <a:t>Thoughtful goodbye</a:t>
              </a:r>
            </a:p>
          </p:txBody>
        </p:sp>
      </p:grpSp>
      <p:sp>
        <p:nvSpPr>
          <p:cNvPr id="76" name="Rounded Rectangle 75"/>
          <p:cNvSpPr/>
          <p:nvPr/>
        </p:nvSpPr>
        <p:spPr bwMode="auto">
          <a:xfrm>
            <a:off x="333280" y="3074526"/>
            <a:ext cx="2691956" cy="1422000"/>
          </a:xfrm>
          <a:prstGeom prst="roundRect">
            <a:avLst/>
          </a:prstGeom>
          <a:solidFill>
            <a:schemeClr val="accent2">
              <a:alpha val="5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000" rIns="18000" numCol="1" anchor="b"/>
          <a:lstStyle/>
          <a:p>
            <a:pPr marL="180000" indent="-180000">
              <a:buClr>
                <a:schemeClr val="accent2"/>
              </a:buClr>
              <a:buSzPct val="125000"/>
              <a:buFont typeface="Arial" panose="020B0604020202020204" pitchFamily="34" charset="0"/>
              <a:buChar char="•"/>
              <a:defRPr/>
            </a:pPr>
            <a:r>
              <a:rPr lang="en-GB" sz="1500" b="1" dirty="0">
                <a:solidFill>
                  <a:schemeClr val="tx1"/>
                </a:solidFill>
              </a:rPr>
              <a:t>Handshake</a:t>
            </a:r>
          </a:p>
          <a:p>
            <a:pPr marL="180000" indent="-180000">
              <a:buClr>
                <a:schemeClr val="accent2"/>
              </a:buClr>
              <a:buSzPct val="125000"/>
              <a:buFont typeface="Arial" panose="020B0604020202020204" pitchFamily="34" charset="0"/>
              <a:buChar char="•"/>
              <a:defRPr/>
            </a:pPr>
            <a:r>
              <a:rPr lang="en-GB" sz="1500" b="1" dirty="0">
                <a:solidFill>
                  <a:schemeClr val="tx1"/>
                </a:solidFill>
              </a:rPr>
              <a:t>“Nice to meet you”</a:t>
            </a:r>
          </a:p>
          <a:p>
            <a:pPr marL="180000" indent="-180000">
              <a:buClr>
                <a:schemeClr val="accent2"/>
              </a:buClr>
              <a:buSzPct val="125000"/>
              <a:buFont typeface="Arial" panose="020B0604020202020204" pitchFamily="34" charset="0"/>
              <a:buChar char="•"/>
              <a:defRPr/>
            </a:pPr>
            <a:r>
              <a:rPr lang="en-GB" sz="1500" b="1" dirty="0">
                <a:solidFill>
                  <a:schemeClr val="tx1"/>
                </a:solidFill>
              </a:rPr>
              <a:t>“Thank you for inviting me here today”</a:t>
            </a:r>
          </a:p>
        </p:txBody>
      </p:sp>
      <p:grpSp>
        <p:nvGrpSpPr>
          <p:cNvPr id="15" name="Group 14"/>
          <p:cNvGrpSpPr/>
          <p:nvPr/>
        </p:nvGrpSpPr>
        <p:grpSpPr>
          <a:xfrm>
            <a:off x="333279" y="2559841"/>
            <a:ext cx="2700000" cy="875244"/>
            <a:chOff x="315351" y="1302531"/>
            <a:chExt cx="2700000" cy="875244"/>
          </a:xfrm>
        </p:grpSpPr>
        <p:grpSp>
          <p:nvGrpSpPr>
            <p:cNvPr id="6" name="Group 5"/>
            <p:cNvGrpSpPr/>
            <p:nvPr/>
          </p:nvGrpSpPr>
          <p:grpSpPr>
            <a:xfrm>
              <a:off x="1264002" y="1302531"/>
              <a:ext cx="794655" cy="794655"/>
              <a:chOff x="1030639" y="1312618"/>
              <a:chExt cx="794655" cy="794655"/>
            </a:xfrm>
          </p:grpSpPr>
          <p:sp>
            <p:nvSpPr>
              <p:cNvPr id="74" name="Oval 73"/>
              <p:cNvSpPr>
                <a:spLocks noChangeAspect="1"/>
              </p:cNvSpPr>
              <p:nvPr/>
            </p:nvSpPr>
            <p:spPr bwMode="auto">
              <a:xfrm>
                <a:off x="1030639" y="1312618"/>
                <a:ext cx="794655" cy="794655"/>
              </a:xfrm>
              <a:prstGeom prst="ellipse">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36000" rIns="36000" numCol="2" anchor="ctr"/>
              <a:lstStyle/>
              <a:p>
                <a:pPr algn="ctr">
                  <a:defRPr/>
                </a:pPr>
                <a:endParaRPr lang="en-GB" sz="1100" b="1" dirty="0"/>
              </a:p>
            </p:txBody>
          </p:sp>
          <p:pic>
            <p:nvPicPr>
              <p:cNvPr id="79" name="Picture 78"/>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rcRect l="9853" t="18902" r="9268" b="33040"/>
              <a:stretch/>
            </p:blipFill>
            <p:spPr>
              <a:xfrm>
                <a:off x="1164209" y="1472257"/>
                <a:ext cx="534938" cy="317862"/>
              </a:xfrm>
              <a:prstGeom prst="rect">
                <a:avLst/>
              </a:prstGeom>
            </p:spPr>
          </p:pic>
        </p:grpSp>
        <p:sp>
          <p:nvSpPr>
            <p:cNvPr id="77" name="Rounded Rectangle 76"/>
            <p:cNvSpPr/>
            <p:nvPr/>
          </p:nvSpPr>
          <p:spPr bwMode="auto">
            <a:xfrm>
              <a:off x="315351" y="1817776"/>
              <a:ext cx="2700000" cy="359999"/>
            </a:xfrm>
            <a:prstGeom prst="roundRect">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36000" rIns="36000" numCol="1" anchor="ctr"/>
            <a:lstStyle/>
            <a:p>
              <a:pPr algn="ctr">
                <a:defRPr/>
              </a:pPr>
              <a:r>
                <a:rPr lang="en-GB" sz="1600" b="1" dirty="0">
                  <a:solidFill>
                    <a:schemeClr val="bg1"/>
                  </a:solidFill>
                </a:rPr>
                <a:t>Professional introduction</a:t>
              </a:r>
            </a:p>
          </p:txBody>
        </p:sp>
      </p:grpSp>
      <p:sp>
        <p:nvSpPr>
          <p:cNvPr id="83" name="Rounded Rectangle 82"/>
          <p:cNvSpPr/>
          <p:nvPr/>
        </p:nvSpPr>
        <p:spPr bwMode="auto">
          <a:xfrm>
            <a:off x="3213618" y="3074199"/>
            <a:ext cx="3209404" cy="1656000"/>
          </a:xfrm>
          <a:prstGeom prst="roundRect">
            <a:avLst/>
          </a:prstGeom>
          <a:solidFill>
            <a:schemeClr val="accent1">
              <a:alpha val="5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18000" rIns="18000" numCol="1" anchor="b"/>
          <a:lstStyle/>
          <a:p>
            <a:pPr marL="180000" indent="-180000">
              <a:lnSpc>
                <a:spcPct val="100000"/>
              </a:lnSpc>
              <a:buClr>
                <a:schemeClr val="accent1"/>
              </a:buClr>
              <a:buSzPct val="125000"/>
              <a:buFont typeface="Arial" panose="020B0604020202020204" pitchFamily="34" charset="0"/>
              <a:buChar char="•"/>
            </a:pPr>
            <a:r>
              <a:rPr lang="en-US" sz="1500" b="1" dirty="0">
                <a:solidFill>
                  <a:schemeClr val="tx1"/>
                </a:solidFill>
              </a:rPr>
              <a:t>Eye contact</a:t>
            </a:r>
          </a:p>
          <a:p>
            <a:pPr marL="180000" indent="-180000">
              <a:buClr>
                <a:schemeClr val="accent1"/>
              </a:buClr>
              <a:buSzPct val="125000"/>
              <a:buFont typeface="Arial" panose="020B0604020202020204" pitchFamily="34" charset="0"/>
              <a:buChar char="•"/>
            </a:pPr>
            <a:r>
              <a:rPr lang="en-US" sz="1500" b="1" dirty="0">
                <a:solidFill>
                  <a:schemeClr val="tx1"/>
                </a:solidFill>
              </a:rPr>
              <a:t>Actively engaged and listening</a:t>
            </a:r>
          </a:p>
          <a:p>
            <a:pPr marL="180000" indent="-180000">
              <a:lnSpc>
                <a:spcPct val="100000"/>
              </a:lnSpc>
              <a:buClr>
                <a:schemeClr val="accent1"/>
              </a:buClr>
              <a:buSzPct val="125000"/>
              <a:buFont typeface="Arial" panose="020B0604020202020204" pitchFamily="34" charset="0"/>
              <a:buChar char="•"/>
            </a:pPr>
            <a:r>
              <a:rPr lang="en-US" sz="1500" b="1" dirty="0">
                <a:solidFill>
                  <a:schemeClr val="tx1"/>
                </a:solidFill>
              </a:rPr>
              <a:t>Sitting up straight </a:t>
            </a:r>
          </a:p>
          <a:p>
            <a:pPr marL="180000" indent="-180000">
              <a:lnSpc>
                <a:spcPct val="100000"/>
              </a:lnSpc>
              <a:buClr>
                <a:schemeClr val="accent1"/>
              </a:buClr>
              <a:buSzPct val="125000"/>
              <a:buFont typeface="Arial" panose="020B0604020202020204" pitchFamily="34" charset="0"/>
              <a:buChar char="•"/>
            </a:pPr>
            <a:r>
              <a:rPr lang="en-US" sz="1500" b="1" dirty="0">
                <a:solidFill>
                  <a:schemeClr val="tx1"/>
                </a:solidFill>
              </a:rPr>
              <a:t>Smiling</a:t>
            </a:r>
          </a:p>
          <a:p>
            <a:pPr marL="180000" indent="-180000">
              <a:lnSpc>
                <a:spcPct val="100000"/>
              </a:lnSpc>
              <a:buClr>
                <a:schemeClr val="accent1"/>
              </a:buClr>
              <a:buSzPct val="125000"/>
              <a:buFont typeface="Arial" panose="020B0604020202020204" pitchFamily="34" charset="0"/>
              <a:buChar char="•"/>
            </a:pPr>
            <a:r>
              <a:rPr lang="en-US" sz="1500" b="1" dirty="0">
                <a:solidFill>
                  <a:schemeClr val="tx1"/>
                </a:solidFill>
              </a:rPr>
              <a:t>Leaning in slightly</a:t>
            </a:r>
          </a:p>
        </p:txBody>
      </p:sp>
      <p:grpSp>
        <p:nvGrpSpPr>
          <p:cNvPr id="16" name="Group 15"/>
          <p:cNvGrpSpPr/>
          <p:nvPr/>
        </p:nvGrpSpPr>
        <p:grpSpPr>
          <a:xfrm>
            <a:off x="3213618" y="2559009"/>
            <a:ext cx="3209404" cy="877318"/>
            <a:chOff x="3195690" y="1301699"/>
            <a:chExt cx="3209404" cy="877318"/>
          </a:xfrm>
        </p:grpSpPr>
        <p:grpSp>
          <p:nvGrpSpPr>
            <p:cNvPr id="7" name="Group 6"/>
            <p:cNvGrpSpPr/>
            <p:nvPr/>
          </p:nvGrpSpPr>
          <p:grpSpPr>
            <a:xfrm>
              <a:off x="4402096" y="1301699"/>
              <a:ext cx="794655" cy="794653"/>
              <a:chOff x="4065717" y="1317604"/>
              <a:chExt cx="794655" cy="794653"/>
            </a:xfrm>
          </p:grpSpPr>
          <p:sp>
            <p:nvSpPr>
              <p:cNvPr id="84" name="Oval 83"/>
              <p:cNvSpPr>
                <a:spLocks noChangeAspect="1"/>
              </p:cNvSpPr>
              <p:nvPr/>
            </p:nvSpPr>
            <p:spPr bwMode="auto">
              <a:xfrm>
                <a:off x="4065717" y="1317604"/>
                <a:ext cx="794655" cy="794653"/>
              </a:xfrm>
              <a:prstGeom prst="ellipse">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36000" rIns="36000" numCol="2" anchor="ctr"/>
              <a:lstStyle/>
              <a:p>
                <a:pPr algn="ctr">
                  <a:defRPr/>
                </a:pPr>
                <a:endParaRPr lang="en-GB" sz="1100" b="1" dirty="0"/>
              </a:p>
            </p:txBody>
          </p:sp>
          <p:pic>
            <p:nvPicPr>
              <p:cNvPr id="86" name="Picture 85"/>
              <p:cNvPicPr>
                <a:picLocks noChangeAspect="1"/>
              </p:cNvPicPr>
              <p:nvPr/>
            </p:nvPicPr>
            <p:blipFill rotWithShape="1">
              <a:blip r:embed="rId13" cstate="print">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rcRect l="12519" t="5947" r="12656" b="18528"/>
              <a:stretch/>
            </p:blipFill>
            <p:spPr>
              <a:xfrm>
                <a:off x="4261707" y="1424035"/>
                <a:ext cx="419893" cy="423816"/>
              </a:xfrm>
              <a:prstGeom prst="rect">
                <a:avLst/>
              </a:prstGeom>
            </p:spPr>
          </p:pic>
        </p:grpSp>
        <p:sp>
          <p:nvSpPr>
            <p:cNvPr id="85" name="Rounded Rectangle 84"/>
            <p:cNvSpPr/>
            <p:nvPr/>
          </p:nvSpPr>
          <p:spPr bwMode="auto">
            <a:xfrm>
              <a:off x="3195690" y="1819017"/>
              <a:ext cx="3209404" cy="360000"/>
            </a:xfrm>
            <a:prstGeom prst="roundRect">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36000" rIns="36000" numCol="1" anchor="ctr"/>
            <a:lstStyle/>
            <a:p>
              <a:pPr algn="ctr">
                <a:defRPr/>
              </a:pPr>
              <a:r>
                <a:rPr lang="en-GB" sz="1600" b="1" dirty="0">
                  <a:solidFill>
                    <a:schemeClr val="bg1"/>
                  </a:solidFill>
                </a:rPr>
                <a:t>Positive body language</a:t>
              </a:r>
            </a:p>
          </p:txBody>
        </p:sp>
      </p:grpSp>
      <p:sp>
        <p:nvSpPr>
          <p:cNvPr id="54" name="Content Placeholder 56"/>
          <p:cNvSpPr txBox="1">
            <a:spLocks/>
          </p:cNvSpPr>
          <p:nvPr/>
        </p:nvSpPr>
        <p:spPr>
          <a:xfrm>
            <a:off x="303298" y="1367869"/>
            <a:ext cx="8476849" cy="9330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400"/>
              </a:spcBef>
              <a:spcAft>
                <a:spcPts val="400"/>
              </a:spcAft>
              <a:buClr>
                <a:srgbClr val="274476"/>
              </a:buClr>
              <a:buNone/>
            </a:pPr>
            <a:r>
              <a:rPr lang="en-GB" sz="2000" dirty="0"/>
              <a:t>Alongside what you say, in a </a:t>
            </a:r>
            <a:r>
              <a:rPr lang="en-GB" sz="2000" b="1" dirty="0"/>
              <a:t>face-to-face</a:t>
            </a:r>
            <a:r>
              <a:rPr lang="en-GB" sz="2000" dirty="0"/>
              <a:t> interview it is also important to consider how you </a:t>
            </a:r>
            <a:r>
              <a:rPr lang="en-GB" sz="2000" b="1" dirty="0"/>
              <a:t>behave</a:t>
            </a:r>
            <a:r>
              <a:rPr lang="en-GB" sz="2000" dirty="0"/>
              <a:t> and </a:t>
            </a:r>
            <a:r>
              <a:rPr lang="en-GB" sz="2000" b="1" dirty="0"/>
              <a:t>present</a:t>
            </a:r>
            <a:r>
              <a:rPr lang="en-GB" sz="2000" dirty="0"/>
              <a:t> yourself. </a:t>
            </a:r>
          </a:p>
          <a:p>
            <a:pPr marL="0" indent="0" algn="ctr">
              <a:spcBef>
                <a:spcPts val="600"/>
              </a:spcBef>
              <a:spcAft>
                <a:spcPts val="600"/>
              </a:spcAft>
              <a:buClr>
                <a:srgbClr val="274476"/>
              </a:buClr>
              <a:buNone/>
            </a:pPr>
            <a:r>
              <a:rPr lang="en-GB" sz="2000" dirty="0"/>
              <a:t>Approximately </a:t>
            </a:r>
            <a:r>
              <a:rPr lang="en-GB" sz="2000" b="1" dirty="0"/>
              <a:t>55% </a:t>
            </a:r>
            <a:r>
              <a:rPr lang="en-GB" sz="2000" dirty="0"/>
              <a:t>of communication is made via body language!*</a:t>
            </a:r>
            <a:endParaRPr lang="en-US" sz="1800" dirty="0"/>
          </a:p>
        </p:txBody>
      </p:sp>
      <p:grpSp>
        <p:nvGrpSpPr>
          <p:cNvPr id="55" name="Group 54"/>
          <p:cNvGrpSpPr/>
          <p:nvPr/>
        </p:nvGrpSpPr>
        <p:grpSpPr>
          <a:xfrm>
            <a:off x="342001" y="306938"/>
            <a:ext cx="8460000" cy="848688"/>
            <a:chOff x="342001" y="334098"/>
            <a:chExt cx="8460000" cy="848688"/>
          </a:xfrm>
        </p:grpSpPr>
        <p:sp>
          <p:nvSpPr>
            <p:cNvPr id="63" name="Round Diagonal Corner Rectangle 62"/>
            <p:cNvSpPr/>
            <p:nvPr/>
          </p:nvSpPr>
          <p:spPr>
            <a:xfrm flipH="1">
              <a:off x="342001" y="1129512"/>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65" name="Rectangle 64"/>
            <p:cNvSpPr/>
            <p:nvPr/>
          </p:nvSpPr>
          <p:spPr>
            <a:xfrm flipH="1">
              <a:off x="342001" y="334098"/>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85000" lnSpcReduction="10000"/>
            </a:bodyPr>
            <a:lstStyle/>
            <a:p>
              <a:pPr algn="ctr">
                <a:lnSpc>
                  <a:spcPct val="120000"/>
                </a:lnSpc>
              </a:pPr>
              <a:r>
                <a:rPr lang="en-GB" sz="5600" dirty="0">
                  <a:ln w="19050">
                    <a:solidFill>
                      <a:schemeClr val="bg1"/>
                    </a:solidFill>
                  </a:ln>
                  <a:solidFill>
                    <a:schemeClr val="bg1"/>
                  </a:solidFill>
                </a:rPr>
                <a:t>INTERVIEW BEHAVIOUR</a:t>
              </a:r>
            </a:p>
          </p:txBody>
        </p:sp>
      </p:grpSp>
      <p:sp>
        <p:nvSpPr>
          <p:cNvPr id="3" name="TextBox 2"/>
          <p:cNvSpPr txBox="1"/>
          <p:nvPr/>
        </p:nvSpPr>
        <p:spPr>
          <a:xfrm>
            <a:off x="4914417" y="6470861"/>
            <a:ext cx="3996000" cy="246221"/>
          </a:xfrm>
          <a:prstGeom prst="rect">
            <a:avLst/>
          </a:prstGeom>
          <a:noFill/>
        </p:spPr>
        <p:txBody>
          <a:bodyPr wrap="square" rtlCol="0">
            <a:spAutoFit/>
          </a:bodyPr>
          <a:lstStyle/>
          <a:p>
            <a:r>
              <a:rPr lang="en-GB" sz="1000" b="1" dirty="0"/>
              <a:t>* </a:t>
            </a:r>
            <a:r>
              <a:rPr lang="en-GB" sz="1000" b="1" dirty="0" err="1"/>
              <a:t>Mehrabian</a:t>
            </a:r>
            <a:r>
              <a:rPr lang="en-GB" sz="1000" b="1" dirty="0"/>
              <a:t> and Wiener (1967) and </a:t>
            </a:r>
            <a:r>
              <a:rPr lang="en-GB" sz="1000" b="1" dirty="0" err="1"/>
              <a:t>Mehrabian</a:t>
            </a:r>
            <a:r>
              <a:rPr lang="en-GB" sz="1000" b="1" dirty="0"/>
              <a:t> and Ferris (1967)</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203531172"/>
      </p:ext>
    </p:extLst>
  </p:cSld>
  <p:clrMapOvr>
    <a:masterClrMapping/>
  </p:clrMapOvr>
  <mc:AlternateContent xmlns:mc="http://schemas.openxmlformats.org/markup-compatibility/2006" xmlns:p14="http://schemas.microsoft.com/office/powerpoint/2010/main">
    <mc:Choice Requires="p14">
      <p:transition spd="slow" p14:dur="2000" advTm="223526"/>
    </mc:Choice>
    <mc:Fallback xmlns="">
      <p:transition spd="slow" advTm="223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grpId="0" nodeType="withEffect">
                                  <p:stCondLst>
                                    <p:cond delay="0"/>
                                  </p:stCondLst>
                                  <p:childTnLst>
                                    <p:set>
                                      <p:cBhvr>
                                        <p:cTn id="8" dur="1" fill="hold">
                                          <p:stCondLst>
                                            <p:cond delay="0"/>
                                          </p:stCondLst>
                                        </p:cTn>
                                        <p:tgtEl>
                                          <p:spTgt spid="54">
                                            <p:txEl>
                                              <p:pRg st="0" end="0"/>
                                            </p:txEl>
                                          </p:spTgt>
                                        </p:tgtEl>
                                        <p:attrNameLst>
                                          <p:attrName>style.visibility</p:attrName>
                                        </p:attrNameLst>
                                      </p:cBhvr>
                                      <p:to>
                                        <p:strVal val="visible"/>
                                      </p:to>
                                    </p:set>
                                    <p:animEffect transition="in" filter="fade">
                                      <p:cBhvr>
                                        <p:cTn id="9" dur="500"/>
                                        <p:tgtEl>
                                          <p:spTgt spid="5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4">
                                            <p:txEl>
                                              <p:pRg st="1" end="1"/>
                                            </p:txEl>
                                          </p:spTgt>
                                        </p:tgtEl>
                                        <p:attrNameLst>
                                          <p:attrName>style.visibility</p:attrName>
                                        </p:attrNameLst>
                                      </p:cBhvr>
                                      <p:to>
                                        <p:strVal val="visible"/>
                                      </p:to>
                                    </p:set>
                                    <p:animEffect transition="in" filter="fade">
                                      <p:cBhvr>
                                        <p:cTn id="14" dur="500"/>
                                        <p:tgtEl>
                                          <p:spTgt spid="5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6"/>
                                        </p:tgtEl>
                                        <p:attrNameLst>
                                          <p:attrName>style.visibility</p:attrName>
                                        </p:attrNameLst>
                                      </p:cBhvr>
                                      <p:to>
                                        <p:strVal val="visible"/>
                                      </p:to>
                                    </p:set>
                                    <p:anim calcmode="lin" valueType="num">
                                      <p:cBhvr>
                                        <p:cTn id="26" dur="500" fill="hold"/>
                                        <p:tgtEl>
                                          <p:spTgt spid="76"/>
                                        </p:tgtEl>
                                        <p:attrNameLst>
                                          <p:attrName>ppt_w</p:attrName>
                                        </p:attrNameLst>
                                      </p:cBhvr>
                                      <p:tavLst>
                                        <p:tav tm="0">
                                          <p:val>
                                            <p:fltVal val="0"/>
                                          </p:val>
                                        </p:tav>
                                        <p:tav tm="100000">
                                          <p:val>
                                            <p:strVal val="#ppt_w"/>
                                          </p:val>
                                        </p:tav>
                                      </p:tavLst>
                                    </p:anim>
                                    <p:anim calcmode="lin" valueType="num">
                                      <p:cBhvr>
                                        <p:cTn id="27" dur="500" fill="hold"/>
                                        <p:tgtEl>
                                          <p:spTgt spid="76"/>
                                        </p:tgtEl>
                                        <p:attrNameLst>
                                          <p:attrName>ppt_h</p:attrName>
                                        </p:attrNameLst>
                                      </p:cBhvr>
                                      <p:tavLst>
                                        <p:tav tm="0">
                                          <p:val>
                                            <p:fltVal val="0"/>
                                          </p:val>
                                        </p:tav>
                                        <p:tav tm="100000">
                                          <p:val>
                                            <p:strVal val="#ppt_h"/>
                                          </p:val>
                                        </p:tav>
                                      </p:tavLst>
                                    </p:anim>
                                    <p:animEffect transition="in" filter="fade">
                                      <p:cBhvr>
                                        <p:cTn id="28" dur="500"/>
                                        <p:tgtEl>
                                          <p:spTgt spid="7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83"/>
                                        </p:tgtEl>
                                        <p:attrNameLst>
                                          <p:attrName>style.visibility</p:attrName>
                                        </p:attrNameLst>
                                      </p:cBhvr>
                                      <p:to>
                                        <p:strVal val="visible"/>
                                      </p:to>
                                    </p:set>
                                    <p:anim calcmode="lin" valueType="num">
                                      <p:cBhvr>
                                        <p:cTn id="40" dur="500" fill="hold"/>
                                        <p:tgtEl>
                                          <p:spTgt spid="83"/>
                                        </p:tgtEl>
                                        <p:attrNameLst>
                                          <p:attrName>ppt_w</p:attrName>
                                        </p:attrNameLst>
                                      </p:cBhvr>
                                      <p:tavLst>
                                        <p:tav tm="0">
                                          <p:val>
                                            <p:fltVal val="0"/>
                                          </p:val>
                                        </p:tav>
                                        <p:tav tm="100000">
                                          <p:val>
                                            <p:strVal val="#ppt_w"/>
                                          </p:val>
                                        </p:tav>
                                      </p:tavLst>
                                    </p:anim>
                                    <p:anim calcmode="lin" valueType="num">
                                      <p:cBhvr>
                                        <p:cTn id="41" dur="500" fill="hold"/>
                                        <p:tgtEl>
                                          <p:spTgt spid="83"/>
                                        </p:tgtEl>
                                        <p:attrNameLst>
                                          <p:attrName>ppt_h</p:attrName>
                                        </p:attrNameLst>
                                      </p:cBhvr>
                                      <p:tavLst>
                                        <p:tav tm="0">
                                          <p:val>
                                            <p:fltVal val="0"/>
                                          </p:val>
                                        </p:tav>
                                        <p:tav tm="100000">
                                          <p:val>
                                            <p:strVal val="#ppt_h"/>
                                          </p:val>
                                        </p:tav>
                                      </p:tavLst>
                                    </p:anim>
                                    <p:animEffect transition="in" filter="fade">
                                      <p:cBhvr>
                                        <p:cTn id="42" dur="500"/>
                                        <p:tgtEl>
                                          <p:spTgt spid="83"/>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71"/>
                                        </p:tgtEl>
                                        <p:attrNameLst>
                                          <p:attrName>style.visibility</p:attrName>
                                        </p:attrNameLst>
                                      </p:cBhvr>
                                      <p:to>
                                        <p:strVal val="visible"/>
                                      </p:to>
                                    </p:set>
                                    <p:anim calcmode="lin" valueType="num">
                                      <p:cBhvr>
                                        <p:cTn id="54" dur="500" fill="hold"/>
                                        <p:tgtEl>
                                          <p:spTgt spid="71"/>
                                        </p:tgtEl>
                                        <p:attrNameLst>
                                          <p:attrName>ppt_w</p:attrName>
                                        </p:attrNameLst>
                                      </p:cBhvr>
                                      <p:tavLst>
                                        <p:tav tm="0">
                                          <p:val>
                                            <p:fltVal val="0"/>
                                          </p:val>
                                        </p:tav>
                                        <p:tav tm="100000">
                                          <p:val>
                                            <p:strVal val="#ppt_w"/>
                                          </p:val>
                                        </p:tav>
                                      </p:tavLst>
                                    </p:anim>
                                    <p:anim calcmode="lin" valueType="num">
                                      <p:cBhvr>
                                        <p:cTn id="55" dur="500" fill="hold"/>
                                        <p:tgtEl>
                                          <p:spTgt spid="71"/>
                                        </p:tgtEl>
                                        <p:attrNameLst>
                                          <p:attrName>ppt_h</p:attrName>
                                        </p:attrNameLst>
                                      </p:cBhvr>
                                      <p:tavLst>
                                        <p:tav tm="0">
                                          <p:val>
                                            <p:fltVal val="0"/>
                                          </p:val>
                                        </p:tav>
                                        <p:tav tm="100000">
                                          <p:val>
                                            <p:strVal val="#ppt_h"/>
                                          </p:val>
                                        </p:tav>
                                      </p:tavLst>
                                    </p:anim>
                                    <p:animEffect transition="in" filter="fade">
                                      <p:cBhvr>
                                        <p:cTn id="56"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5"/>
                </p:tgtEl>
              </p:cMediaNode>
            </p:audio>
          </p:childTnLst>
        </p:cTn>
      </p:par>
    </p:tnLst>
    <p:bldLst>
      <p:bldP spid="71" grpId="0" animBg="1"/>
      <p:bldP spid="76" grpId="0" animBg="1"/>
      <p:bldP spid="83" grpId="0" animBg="1"/>
      <p:bldP spid="54"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42001" y="306938"/>
            <a:ext cx="8460000" cy="848688"/>
            <a:chOff x="342001" y="334098"/>
            <a:chExt cx="8460000" cy="848688"/>
          </a:xfrm>
        </p:grpSpPr>
        <p:sp>
          <p:nvSpPr>
            <p:cNvPr id="37" name="Round Diagonal Corner Rectangle 36"/>
            <p:cNvSpPr/>
            <p:nvPr/>
          </p:nvSpPr>
          <p:spPr>
            <a:xfrm flipH="1">
              <a:off x="342001" y="1129512"/>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47" name="Rectangle 46"/>
            <p:cNvSpPr/>
            <p:nvPr/>
          </p:nvSpPr>
          <p:spPr>
            <a:xfrm flipH="1">
              <a:off x="342001" y="334098"/>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85000" lnSpcReduction="10000"/>
            </a:bodyPr>
            <a:lstStyle/>
            <a:p>
              <a:pPr algn="ctr">
                <a:lnSpc>
                  <a:spcPct val="120000"/>
                </a:lnSpc>
              </a:pPr>
              <a:r>
                <a:rPr lang="en-GB" sz="5600" dirty="0">
                  <a:ln w="19050">
                    <a:solidFill>
                      <a:schemeClr val="bg1"/>
                    </a:solidFill>
                  </a:ln>
                  <a:solidFill>
                    <a:schemeClr val="bg1"/>
                  </a:solidFill>
                </a:rPr>
                <a:t>‘STAR’ TECHNIQUE</a:t>
              </a:r>
            </a:p>
          </p:txBody>
        </p:sp>
      </p:grpSp>
      <p:sp>
        <p:nvSpPr>
          <p:cNvPr id="7" name="4-Point Star 6"/>
          <p:cNvSpPr/>
          <p:nvPr/>
        </p:nvSpPr>
        <p:spPr>
          <a:xfrm>
            <a:off x="3126887" y="2013994"/>
            <a:ext cx="3304980" cy="3304980"/>
          </a:xfrm>
          <a:prstGeom prst="star4">
            <a:avLst/>
          </a:prstGeom>
          <a:solidFill>
            <a:schemeClr val="tx1"/>
          </a:solidFill>
          <a:ln w="127000" cap="rnd" cmpd="dbl">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grpSp>
        <p:nvGrpSpPr>
          <p:cNvPr id="9" name="Group 8"/>
          <p:cNvGrpSpPr/>
          <p:nvPr/>
        </p:nvGrpSpPr>
        <p:grpSpPr>
          <a:xfrm>
            <a:off x="4499254" y="2344092"/>
            <a:ext cx="561847" cy="561847"/>
            <a:chOff x="2612753" y="2675696"/>
            <a:chExt cx="612000" cy="612000"/>
          </a:xfrm>
          <a:solidFill>
            <a:schemeClr val="accent2">
              <a:alpha val="95000"/>
            </a:schemeClr>
          </a:solidFill>
        </p:grpSpPr>
        <p:sp>
          <p:nvSpPr>
            <p:cNvPr id="10" name="Oval 9"/>
            <p:cNvSpPr>
              <a:spLocks noChangeAspect="1"/>
            </p:cNvSpPr>
            <p:nvPr/>
          </p:nvSpPr>
          <p:spPr bwMode="auto">
            <a:xfrm>
              <a:off x="2612753" y="2675696"/>
              <a:ext cx="612000" cy="612000"/>
            </a:xfrm>
            <a:prstGeom prst="ellipse">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p>
          </p:txBody>
        </p:sp>
        <p:sp>
          <p:nvSpPr>
            <p:cNvPr id="11" name="Rectangle 10"/>
            <p:cNvSpPr/>
            <p:nvPr/>
          </p:nvSpPr>
          <p:spPr>
            <a:xfrm>
              <a:off x="2728541" y="2780546"/>
              <a:ext cx="380425" cy="402300"/>
            </a:xfrm>
            <a:prstGeom prst="rect">
              <a:avLst/>
            </a:prstGeom>
            <a:noFill/>
            <a:ln>
              <a:noFill/>
            </a:ln>
          </p:spPr>
          <p:txBody>
            <a:bodyPr wrap="square" lIns="0" tIns="0" rIns="0" bIns="0" anchor="ctr">
              <a:spAutoFit/>
            </a:bodyPr>
            <a:lstStyle/>
            <a:p>
              <a:pPr algn="ctr">
                <a:buClr>
                  <a:srgbClr val="274476"/>
                </a:buClr>
              </a:pPr>
              <a:r>
                <a:rPr lang="en-US" sz="2400" b="1" dirty="0">
                  <a:solidFill>
                    <a:schemeClr val="bg1"/>
                  </a:solidFill>
                </a:rPr>
                <a:t>1</a:t>
              </a:r>
            </a:p>
          </p:txBody>
        </p:sp>
      </p:grpSp>
      <p:grpSp>
        <p:nvGrpSpPr>
          <p:cNvPr id="12" name="Group 11"/>
          <p:cNvGrpSpPr/>
          <p:nvPr/>
        </p:nvGrpSpPr>
        <p:grpSpPr>
          <a:xfrm>
            <a:off x="2884385" y="1532936"/>
            <a:ext cx="3701578" cy="594896"/>
            <a:chOff x="2994973" y="1373580"/>
            <a:chExt cx="4032000" cy="648000"/>
          </a:xfrm>
        </p:grpSpPr>
        <p:sp>
          <p:nvSpPr>
            <p:cNvPr id="13" name="Round Same Side Corner Rectangle 12"/>
            <p:cNvSpPr/>
            <p:nvPr/>
          </p:nvSpPr>
          <p:spPr bwMode="auto">
            <a:xfrm>
              <a:off x="4272973" y="1373580"/>
              <a:ext cx="1476000" cy="324000"/>
            </a:xfrm>
            <a:prstGeom prst="round2SameRect">
              <a:avLst/>
            </a:prstGeom>
            <a:solidFill>
              <a:schemeClr val="accent1">
                <a:alpha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solidFill>
                    <a:schemeClr val="bg1"/>
                  </a:solidFill>
                </a:rPr>
                <a:t>SITUATION</a:t>
              </a:r>
            </a:p>
          </p:txBody>
        </p:sp>
        <p:sp>
          <p:nvSpPr>
            <p:cNvPr id="14" name="Rounded Rectangle 13"/>
            <p:cNvSpPr/>
            <p:nvPr/>
          </p:nvSpPr>
          <p:spPr bwMode="auto">
            <a:xfrm>
              <a:off x="2994973" y="1697580"/>
              <a:ext cx="4032000" cy="324000"/>
            </a:xfrm>
            <a:prstGeom prst="roundRect">
              <a:avLst/>
            </a:prstGeom>
            <a:solidFill>
              <a:schemeClr val="accent1">
                <a:alpha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chemeClr val="bg1"/>
                  </a:solidFill>
                </a:rPr>
                <a:t>Describe what was happening and when</a:t>
              </a:r>
            </a:p>
          </p:txBody>
        </p:sp>
      </p:grpSp>
      <p:grpSp>
        <p:nvGrpSpPr>
          <p:cNvPr id="15" name="Group 14"/>
          <p:cNvGrpSpPr/>
          <p:nvPr/>
        </p:nvGrpSpPr>
        <p:grpSpPr>
          <a:xfrm>
            <a:off x="5542862" y="3374632"/>
            <a:ext cx="561847" cy="561847"/>
            <a:chOff x="2612753" y="2675696"/>
            <a:chExt cx="612000" cy="612000"/>
          </a:xfrm>
          <a:solidFill>
            <a:schemeClr val="accent2">
              <a:alpha val="95000"/>
            </a:schemeClr>
          </a:solidFill>
        </p:grpSpPr>
        <p:sp>
          <p:nvSpPr>
            <p:cNvPr id="16" name="Oval 15"/>
            <p:cNvSpPr>
              <a:spLocks noChangeAspect="1"/>
            </p:cNvSpPr>
            <p:nvPr/>
          </p:nvSpPr>
          <p:spPr bwMode="auto">
            <a:xfrm>
              <a:off x="2612753" y="2675696"/>
              <a:ext cx="612000" cy="612000"/>
            </a:xfrm>
            <a:prstGeom prst="ellipse">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p>
          </p:txBody>
        </p:sp>
        <p:sp>
          <p:nvSpPr>
            <p:cNvPr id="17" name="Rectangle 16"/>
            <p:cNvSpPr/>
            <p:nvPr/>
          </p:nvSpPr>
          <p:spPr>
            <a:xfrm>
              <a:off x="2728541" y="2780546"/>
              <a:ext cx="380425" cy="402300"/>
            </a:xfrm>
            <a:prstGeom prst="rect">
              <a:avLst/>
            </a:prstGeom>
            <a:noFill/>
            <a:ln>
              <a:noFill/>
            </a:ln>
          </p:spPr>
          <p:txBody>
            <a:bodyPr wrap="square" lIns="0" tIns="0" rIns="0" bIns="0" anchor="ctr">
              <a:spAutoFit/>
            </a:bodyPr>
            <a:lstStyle/>
            <a:p>
              <a:pPr algn="ctr">
                <a:buClr>
                  <a:srgbClr val="274476"/>
                </a:buClr>
              </a:pPr>
              <a:r>
                <a:rPr lang="en-US" sz="2400" b="1" dirty="0">
                  <a:solidFill>
                    <a:schemeClr val="bg1"/>
                  </a:solidFill>
                </a:rPr>
                <a:t>2</a:t>
              </a:r>
            </a:p>
          </p:txBody>
        </p:sp>
      </p:grpSp>
      <p:grpSp>
        <p:nvGrpSpPr>
          <p:cNvPr id="18" name="Group 17"/>
          <p:cNvGrpSpPr/>
          <p:nvPr/>
        </p:nvGrpSpPr>
        <p:grpSpPr>
          <a:xfrm>
            <a:off x="6311198" y="3124199"/>
            <a:ext cx="1718590" cy="793195"/>
            <a:chOff x="6495704" y="3877551"/>
            <a:chExt cx="1872000" cy="864000"/>
          </a:xfrm>
          <a:solidFill>
            <a:schemeClr val="accent1"/>
          </a:solidFill>
        </p:grpSpPr>
        <p:sp>
          <p:nvSpPr>
            <p:cNvPr id="19" name="Round Same Side Corner Rectangle 18"/>
            <p:cNvSpPr/>
            <p:nvPr/>
          </p:nvSpPr>
          <p:spPr bwMode="auto">
            <a:xfrm>
              <a:off x="6990973" y="3877551"/>
              <a:ext cx="854391" cy="324000"/>
            </a:xfrm>
            <a:prstGeom prst="round2SameRect">
              <a:avLst/>
            </a:prstGeom>
            <a:solidFill>
              <a:schemeClr val="accent2">
                <a:alpha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solidFill>
                    <a:schemeClr val="bg1"/>
                  </a:solidFill>
                </a:rPr>
                <a:t>TASK</a:t>
              </a:r>
            </a:p>
          </p:txBody>
        </p:sp>
        <p:sp>
          <p:nvSpPr>
            <p:cNvPr id="20" name="Rounded Rectangle 19"/>
            <p:cNvSpPr/>
            <p:nvPr/>
          </p:nvSpPr>
          <p:spPr bwMode="auto">
            <a:xfrm>
              <a:off x="6495704" y="4201551"/>
              <a:ext cx="1872000" cy="540000"/>
            </a:xfrm>
            <a:prstGeom prst="roundRect">
              <a:avLst/>
            </a:prstGeom>
            <a:solidFill>
              <a:schemeClr val="accent2">
                <a:alpha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chemeClr val="bg1"/>
                  </a:solidFill>
                </a:rPr>
                <a:t>Explain what you </a:t>
              </a:r>
              <a:br>
                <a:rPr lang="en-GB" sz="1400" b="1" dirty="0">
                  <a:solidFill>
                    <a:schemeClr val="bg1"/>
                  </a:solidFill>
                </a:rPr>
              </a:br>
              <a:r>
                <a:rPr lang="en-GB" sz="1400" b="1" dirty="0">
                  <a:solidFill>
                    <a:schemeClr val="bg1"/>
                  </a:solidFill>
                </a:rPr>
                <a:t>were doing</a:t>
              </a:r>
            </a:p>
          </p:txBody>
        </p:sp>
      </p:grpSp>
      <p:grpSp>
        <p:nvGrpSpPr>
          <p:cNvPr id="21" name="Group 20"/>
          <p:cNvGrpSpPr/>
          <p:nvPr/>
        </p:nvGrpSpPr>
        <p:grpSpPr>
          <a:xfrm>
            <a:off x="4499254" y="4372694"/>
            <a:ext cx="561847" cy="561847"/>
            <a:chOff x="2612753" y="2675696"/>
            <a:chExt cx="612000" cy="612000"/>
          </a:xfrm>
          <a:solidFill>
            <a:schemeClr val="accent2">
              <a:alpha val="95000"/>
            </a:schemeClr>
          </a:solidFill>
        </p:grpSpPr>
        <p:sp>
          <p:nvSpPr>
            <p:cNvPr id="22" name="Oval 21"/>
            <p:cNvSpPr>
              <a:spLocks noChangeAspect="1"/>
            </p:cNvSpPr>
            <p:nvPr/>
          </p:nvSpPr>
          <p:spPr bwMode="auto">
            <a:xfrm>
              <a:off x="2612753" y="2675696"/>
              <a:ext cx="612000" cy="612000"/>
            </a:xfrm>
            <a:prstGeom prst="ellipse">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p>
          </p:txBody>
        </p:sp>
        <p:sp>
          <p:nvSpPr>
            <p:cNvPr id="23" name="Rectangle 22"/>
            <p:cNvSpPr/>
            <p:nvPr/>
          </p:nvSpPr>
          <p:spPr>
            <a:xfrm>
              <a:off x="2728541" y="2780546"/>
              <a:ext cx="380425" cy="402300"/>
            </a:xfrm>
            <a:prstGeom prst="rect">
              <a:avLst/>
            </a:prstGeom>
            <a:noFill/>
            <a:ln>
              <a:noFill/>
            </a:ln>
          </p:spPr>
          <p:txBody>
            <a:bodyPr wrap="square" lIns="0" tIns="0" rIns="0" bIns="0" anchor="ctr">
              <a:spAutoFit/>
            </a:bodyPr>
            <a:lstStyle/>
            <a:p>
              <a:pPr algn="ctr">
                <a:buClr>
                  <a:srgbClr val="274476"/>
                </a:buClr>
              </a:pPr>
              <a:r>
                <a:rPr lang="en-US" sz="2400" b="1" dirty="0">
                  <a:solidFill>
                    <a:schemeClr val="bg1"/>
                  </a:solidFill>
                </a:rPr>
                <a:t>3</a:t>
              </a:r>
            </a:p>
          </p:txBody>
        </p:sp>
      </p:grpSp>
      <p:grpSp>
        <p:nvGrpSpPr>
          <p:cNvPr id="24" name="Group 23"/>
          <p:cNvGrpSpPr/>
          <p:nvPr/>
        </p:nvGrpSpPr>
        <p:grpSpPr>
          <a:xfrm>
            <a:off x="3443188" y="5188492"/>
            <a:ext cx="2677034" cy="794462"/>
            <a:chOff x="6113030" y="3886239"/>
            <a:chExt cx="2916000" cy="865380"/>
          </a:xfrm>
          <a:solidFill>
            <a:schemeClr val="accent1"/>
          </a:solidFill>
        </p:grpSpPr>
        <p:sp>
          <p:nvSpPr>
            <p:cNvPr id="25" name="Round Same Side Corner Rectangle 24"/>
            <p:cNvSpPr/>
            <p:nvPr/>
          </p:nvSpPr>
          <p:spPr bwMode="auto">
            <a:xfrm>
              <a:off x="6848494" y="3886239"/>
              <a:ext cx="1440000" cy="324000"/>
            </a:xfrm>
            <a:prstGeom prst="round2SameRect">
              <a:avLst/>
            </a:prstGeom>
            <a:solidFill>
              <a:schemeClr val="accent3">
                <a:alpha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solidFill>
                    <a:schemeClr val="bg1"/>
                  </a:solidFill>
                </a:rPr>
                <a:t>ACTION(S)</a:t>
              </a:r>
            </a:p>
          </p:txBody>
        </p:sp>
        <p:sp>
          <p:nvSpPr>
            <p:cNvPr id="26" name="Rounded Rectangle 25"/>
            <p:cNvSpPr/>
            <p:nvPr/>
          </p:nvSpPr>
          <p:spPr bwMode="auto">
            <a:xfrm>
              <a:off x="6113030" y="4211619"/>
              <a:ext cx="2916000" cy="540000"/>
            </a:xfrm>
            <a:prstGeom prst="roundRect">
              <a:avLst/>
            </a:prstGeom>
            <a:solidFill>
              <a:schemeClr val="accent3">
                <a:alpha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chemeClr val="bg1"/>
                  </a:solidFill>
                </a:rPr>
                <a:t>Discuss the action(s) you took and the skills you used</a:t>
              </a:r>
            </a:p>
          </p:txBody>
        </p:sp>
      </p:grpSp>
      <p:grpSp>
        <p:nvGrpSpPr>
          <p:cNvPr id="27" name="Group 26"/>
          <p:cNvGrpSpPr/>
          <p:nvPr/>
        </p:nvGrpSpPr>
        <p:grpSpPr>
          <a:xfrm>
            <a:off x="959882" y="3111181"/>
            <a:ext cx="2346536" cy="793195"/>
            <a:chOff x="6949726" y="3787856"/>
            <a:chExt cx="2556000" cy="864000"/>
          </a:xfrm>
          <a:solidFill>
            <a:schemeClr val="accent1">
              <a:alpha val="95000"/>
            </a:schemeClr>
          </a:solidFill>
        </p:grpSpPr>
        <p:sp>
          <p:nvSpPr>
            <p:cNvPr id="28" name="Round Same Side Corner Rectangle 27"/>
            <p:cNvSpPr/>
            <p:nvPr/>
          </p:nvSpPr>
          <p:spPr bwMode="auto">
            <a:xfrm>
              <a:off x="7669726" y="3787856"/>
              <a:ext cx="1116000" cy="324000"/>
            </a:xfrm>
            <a:prstGeom prst="round2Same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solidFill>
                    <a:schemeClr val="bg1"/>
                  </a:solidFill>
                </a:rPr>
                <a:t>RESULT</a:t>
              </a:r>
            </a:p>
          </p:txBody>
        </p:sp>
        <p:sp>
          <p:nvSpPr>
            <p:cNvPr id="29" name="Rounded Rectangle 28"/>
            <p:cNvSpPr/>
            <p:nvPr/>
          </p:nvSpPr>
          <p:spPr bwMode="auto">
            <a:xfrm>
              <a:off x="6949726" y="4111856"/>
              <a:ext cx="2556000" cy="540000"/>
            </a:xfrm>
            <a:prstGeom prst="round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chemeClr val="bg1"/>
                  </a:solidFill>
                </a:rPr>
                <a:t>Reveal the outcome and </a:t>
              </a:r>
              <a:br>
                <a:rPr lang="en-GB" sz="1400" b="1" dirty="0">
                  <a:solidFill>
                    <a:schemeClr val="bg1"/>
                  </a:solidFill>
                </a:rPr>
              </a:br>
              <a:r>
                <a:rPr lang="en-GB" sz="1400" b="1" dirty="0">
                  <a:solidFill>
                    <a:schemeClr val="bg1"/>
                  </a:solidFill>
                </a:rPr>
                <a:t>what you achieved</a:t>
              </a:r>
            </a:p>
          </p:txBody>
        </p:sp>
      </p:grpSp>
      <p:grpSp>
        <p:nvGrpSpPr>
          <p:cNvPr id="30" name="Group 29"/>
          <p:cNvGrpSpPr/>
          <p:nvPr/>
        </p:nvGrpSpPr>
        <p:grpSpPr>
          <a:xfrm>
            <a:off x="3503763" y="3368078"/>
            <a:ext cx="561847" cy="561847"/>
            <a:chOff x="2612753" y="2675696"/>
            <a:chExt cx="612000" cy="612000"/>
          </a:xfrm>
          <a:solidFill>
            <a:schemeClr val="accent2">
              <a:alpha val="95000"/>
            </a:schemeClr>
          </a:solidFill>
        </p:grpSpPr>
        <p:sp>
          <p:nvSpPr>
            <p:cNvPr id="31" name="Oval 30"/>
            <p:cNvSpPr>
              <a:spLocks noChangeAspect="1"/>
            </p:cNvSpPr>
            <p:nvPr/>
          </p:nvSpPr>
          <p:spPr bwMode="auto">
            <a:xfrm>
              <a:off x="2612753" y="2675696"/>
              <a:ext cx="612000" cy="612000"/>
            </a:xfrm>
            <a:prstGeom prst="ellipse">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p>
          </p:txBody>
        </p:sp>
        <p:sp>
          <p:nvSpPr>
            <p:cNvPr id="32" name="Rectangle 31"/>
            <p:cNvSpPr/>
            <p:nvPr/>
          </p:nvSpPr>
          <p:spPr>
            <a:xfrm>
              <a:off x="2728541" y="2780546"/>
              <a:ext cx="338879" cy="402300"/>
            </a:xfrm>
            <a:prstGeom prst="rect">
              <a:avLst/>
            </a:prstGeom>
            <a:noFill/>
            <a:ln>
              <a:noFill/>
            </a:ln>
          </p:spPr>
          <p:txBody>
            <a:bodyPr wrap="square" lIns="0" tIns="0" rIns="0" bIns="0" anchor="ctr">
              <a:spAutoFit/>
            </a:bodyPr>
            <a:lstStyle/>
            <a:p>
              <a:pPr algn="ctr">
                <a:buClr>
                  <a:srgbClr val="274476"/>
                </a:buClr>
              </a:pPr>
              <a:r>
                <a:rPr lang="en-US" sz="2400" b="1" dirty="0">
                  <a:solidFill>
                    <a:schemeClr val="bg1"/>
                  </a:solidFill>
                </a:rPr>
                <a:t>4</a:t>
              </a:r>
            </a:p>
          </p:txBody>
        </p:sp>
      </p:grpSp>
      <p:cxnSp>
        <p:nvCxnSpPr>
          <p:cNvPr id="34" name="Elbow Connector 33"/>
          <p:cNvCxnSpPr>
            <a:stCxn id="14" idx="3"/>
            <a:endCxn id="19" idx="3"/>
          </p:cNvCxnSpPr>
          <p:nvPr/>
        </p:nvCxnSpPr>
        <p:spPr>
          <a:xfrm>
            <a:off x="6585963" y="1979108"/>
            <a:ext cx="572104" cy="1145091"/>
          </a:xfrm>
          <a:prstGeom prst="bentConnector2">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20" idx="2"/>
            <a:endCxn id="26" idx="3"/>
          </p:cNvCxnSpPr>
          <p:nvPr/>
        </p:nvCxnSpPr>
        <p:spPr>
          <a:xfrm rot="5400000">
            <a:off x="5736515" y="4301102"/>
            <a:ext cx="1817687" cy="1050271"/>
          </a:xfrm>
          <a:prstGeom prst="bentConnector2">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p:cNvCxnSpPr>
            <a:stCxn id="26" idx="1"/>
            <a:endCxn id="29" idx="2"/>
          </p:cNvCxnSpPr>
          <p:nvPr/>
        </p:nvCxnSpPr>
        <p:spPr>
          <a:xfrm rot="10800000">
            <a:off x="2133151" y="3904377"/>
            <a:ext cx="1310038" cy="1830705"/>
          </a:xfrm>
          <a:prstGeom prst="bentConnector2">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76510366"/>
      </p:ext>
    </p:extLst>
  </p:cSld>
  <p:clrMapOvr>
    <a:masterClrMapping/>
  </p:clrMapOvr>
  <mc:AlternateContent xmlns:mc="http://schemas.openxmlformats.org/markup-compatibility/2006" xmlns:p14="http://schemas.microsoft.com/office/powerpoint/2010/main">
    <mc:Choice Requires="p14">
      <p:transition spd="slow" p14:dur="2000" advTm="154528"/>
    </mc:Choice>
    <mc:Fallback xmlns="">
      <p:transition spd="slow" advTm="154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par>
                                <p:cTn id="51" presetID="10" presetClass="entr" presetSubtype="0"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4" fill="hold" display="0">
                  <p:stCondLst>
                    <p:cond delay="indefinite"/>
                  </p:stCondLst>
                  <p:endCondLst>
                    <p:cond evt="onStopAudio" delay="0">
                      <p:tgtEl>
                        <p:sldTgt/>
                      </p:tgtEl>
                    </p:cond>
                  </p:endCondLst>
                </p:cTn>
                <p:tgtEl>
                  <p:spTgt spid="3"/>
                </p:tgtEl>
              </p:cMediaNode>
            </p:audio>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42001" y="306938"/>
            <a:ext cx="8460000" cy="848688"/>
            <a:chOff x="342001" y="334098"/>
            <a:chExt cx="8460000" cy="848688"/>
          </a:xfrm>
        </p:grpSpPr>
        <p:sp>
          <p:nvSpPr>
            <p:cNvPr id="37" name="Round Diagonal Corner Rectangle 36"/>
            <p:cNvSpPr/>
            <p:nvPr/>
          </p:nvSpPr>
          <p:spPr>
            <a:xfrm flipH="1">
              <a:off x="342001" y="1129512"/>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47" name="Rectangle 46"/>
            <p:cNvSpPr/>
            <p:nvPr/>
          </p:nvSpPr>
          <p:spPr>
            <a:xfrm flipH="1">
              <a:off x="342001" y="334098"/>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85000" lnSpcReduction="10000"/>
            </a:bodyPr>
            <a:lstStyle/>
            <a:p>
              <a:pPr algn="ctr">
                <a:lnSpc>
                  <a:spcPct val="120000"/>
                </a:lnSpc>
              </a:pPr>
              <a:r>
                <a:rPr lang="en-GB" sz="5600" dirty="0">
                  <a:ln w="19050">
                    <a:solidFill>
                      <a:schemeClr val="bg1"/>
                    </a:solidFill>
                  </a:ln>
                  <a:solidFill>
                    <a:schemeClr val="bg1"/>
                  </a:solidFill>
                </a:rPr>
                <a:t>SUMMARY</a:t>
              </a:r>
            </a:p>
          </p:txBody>
        </p:sp>
      </p:grpSp>
      <p:sp>
        <p:nvSpPr>
          <p:cNvPr id="9" name="Content Placeholder 56"/>
          <p:cNvSpPr txBox="1">
            <a:spLocks/>
          </p:cNvSpPr>
          <p:nvPr/>
        </p:nvSpPr>
        <p:spPr>
          <a:xfrm>
            <a:off x="531782" y="1587744"/>
            <a:ext cx="4946573" cy="454120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t>Today we have:</a:t>
            </a:r>
          </a:p>
          <a:p>
            <a:endParaRPr lang="en-US" sz="2000" dirty="0"/>
          </a:p>
          <a:p>
            <a:pPr>
              <a:spcBef>
                <a:spcPts val="600"/>
              </a:spcBef>
              <a:spcAft>
                <a:spcPts val="600"/>
              </a:spcAft>
              <a:buClr>
                <a:srgbClr val="36A4DD"/>
              </a:buClr>
            </a:pPr>
            <a:r>
              <a:rPr lang="en-GB" sz="2000" dirty="0"/>
              <a:t>Learned about what interviews </a:t>
            </a:r>
            <a:r>
              <a:rPr lang="en-GB" sz="2000" b="1" dirty="0"/>
              <a:t>are</a:t>
            </a:r>
            <a:r>
              <a:rPr lang="en-GB" sz="2000" dirty="0"/>
              <a:t> and the </a:t>
            </a:r>
            <a:r>
              <a:rPr lang="en-GB" sz="2000" b="1" dirty="0"/>
              <a:t>purpose</a:t>
            </a:r>
            <a:r>
              <a:rPr lang="en-GB" sz="2000" dirty="0"/>
              <a:t> of them</a:t>
            </a:r>
          </a:p>
          <a:p>
            <a:pPr>
              <a:spcBef>
                <a:spcPts val="600"/>
              </a:spcBef>
              <a:spcAft>
                <a:spcPts val="600"/>
              </a:spcAft>
              <a:buClr>
                <a:schemeClr val="accent1"/>
              </a:buClr>
            </a:pPr>
            <a:r>
              <a:rPr lang="en-GB" sz="2000" dirty="0"/>
              <a:t>Identified different </a:t>
            </a:r>
            <a:r>
              <a:rPr lang="en-GB" sz="2000" b="1" dirty="0"/>
              <a:t>types</a:t>
            </a:r>
            <a:r>
              <a:rPr lang="en-GB" sz="2000" dirty="0"/>
              <a:t> of </a:t>
            </a:r>
            <a:r>
              <a:rPr lang="en-GB" sz="2000" b="1" dirty="0"/>
              <a:t>interviews</a:t>
            </a:r>
            <a:r>
              <a:rPr lang="en-GB" sz="2000" dirty="0"/>
              <a:t> and </a:t>
            </a:r>
            <a:r>
              <a:rPr lang="en-GB" sz="2000" b="1" dirty="0"/>
              <a:t>assessments</a:t>
            </a:r>
            <a:r>
              <a:rPr lang="en-GB" sz="2000" dirty="0"/>
              <a:t> that can be part of applying for a job</a:t>
            </a:r>
            <a:endParaRPr lang="en-US" sz="2000" dirty="0"/>
          </a:p>
          <a:p>
            <a:pPr>
              <a:spcBef>
                <a:spcPts val="600"/>
              </a:spcBef>
              <a:spcAft>
                <a:spcPts val="600"/>
              </a:spcAft>
              <a:buClr>
                <a:srgbClr val="8CC04D"/>
              </a:buClr>
            </a:pPr>
            <a:r>
              <a:rPr lang="en-US" sz="2000" dirty="0"/>
              <a:t>Explored the </a:t>
            </a:r>
            <a:r>
              <a:rPr lang="en-US" sz="2000" b="1" dirty="0"/>
              <a:t>behaviours</a:t>
            </a:r>
            <a:r>
              <a:rPr lang="en-US" sz="2000" dirty="0"/>
              <a:t> that can help you to </a:t>
            </a:r>
            <a:r>
              <a:rPr lang="en-US" sz="2000" b="1" dirty="0"/>
              <a:t>succeed</a:t>
            </a:r>
            <a:r>
              <a:rPr lang="en-US" sz="2000" dirty="0"/>
              <a:t> in an interview</a:t>
            </a:r>
          </a:p>
          <a:p>
            <a:pPr>
              <a:spcBef>
                <a:spcPts val="600"/>
              </a:spcBef>
              <a:spcAft>
                <a:spcPts val="600"/>
              </a:spcAft>
              <a:buClr>
                <a:srgbClr val="D81A62"/>
              </a:buClr>
            </a:pPr>
            <a:r>
              <a:rPr lang="en-US" sz="2000" dirty="0"/>
              <a:t>Learned about a </a:t>
            </a:r>
            <a:r>
              <a:rPr lang="en-US" sz="2000" b="1" dirty="0"/>
              <a:t>technique (‘STAR’)</a:t>
            </a:r>
            <a:r>
              <a:rPr lang="en-US" sz="2000" dirty="0"/>
              <a:t> which can help you provide well-structured examples of your </a:t>
            </a:r>
            <a:r>
              <a:rPr lang="en-US" sz="2000" b="1" dirty="0"/>
              <a:t>skills</a:t>
            </a:r>
            <a:r>
              <a:rPr lang="en-US" sz="2000" dirty="0"/>
              <a:t> </a:t>
            </a:r>
            <a:r>
              <a:rPr lang="en-GB" sz="2000" dirty="0"/>
              <a:t>and </a:t>
            </a:r>
            <a:r>
              <a:rPr lang="en-GB" sz="2000" b="1" dirty="0"/>
              <a:t>competencies</a:t>
            </a:r>
          </a:p>
        </p:txBody>
      </p:sp>
      <p:grpSp>
        <p:nvGrpSpPr>
          <p:cNvPr id="10" name="Group 9"/>
          <p:cNvGrpSpPr/>
          <p:nvPr/>
        </p:nvGrpSpPr>
        <p:grpSpPr>
          <a:xfrm>
            <a:off x="6143143" y="1682393"/>
            <a:ext cx="3000857" cy="4533900"/>
            <a:chOff x="6143143" y="1682393"/>
            <a:chExt cx="3000857" cy="4533900"/>
          </a:xfrm>
        </p:grpSpPr>
        <p:pic>
          <p:nvPicPr>
            <p:cNvPr id="11" name="Picture 10"/>
            <p:cNvPicPr>
              <a:picLocks noChangeAspect="1"/>
            </p:cNvPicPr>
            <p:nvPr/>
          </p:nvPicPr>
          <p:blipFill rotWithShape="1">
            <a:blip r:embed="rId5"/>
            <a:srcRect r="25520"/>
            <a:stretch/>
          </p:blipFill>
          <p:spPr>
            <a:xfrm>
              <a:off x="6143143" y="1682393"/>
              <a:ext cx="3000857" cy="4533900"/>
            </a:xfrm>
            <a:prstGeom prst="rect">
              <a:avLst/>
            </a:prstGeom>
          </p:spPr>
        </p:pic>
        <p:sp>
          <p:nvSpPr>
            <p:cNvPr id="12" name="Rectangle 11"/>
            <p:cNvSpPr/>
            <p:nvPr/>
          </p:nvSpPr>
          <p:spPr>
            <a:xfrm>
              <a:off x="6985591" y="2307263"/>
              <a:ext cx="404037" cy="471600"/>
            </a:xfrm>
            <a:prstGeom prst="rect">
              <a:avLst/>
            </a:prstGeom>
            <a:solidFill>
              <a:srgbClr val="0E7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7965718" y="2307263"/>
              <a:ext cx="404037" cy="471600"/>
            </a:xfrm>
            <a:prstGeom prst="rect">
              <a:avLst/>
            </a:prstGeom>
            <a:solidFill>
              <a:srgbClr val="619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9028007" y="2307263"/>
              <a:ext cx="115993" cy="471600"/>
            </a:xfrm>
            <a:prstGeom prst="rect">
              <a:avLst/>
            </a:prstGeom>
            <a:solidFill>
              <a:srgbClr val="431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00213414"/>
      </p:ext>
    </p:extLst>
  </p:cSld>
  <p:clrMapOvr>
    <a:masterClrMapping/>
  </p:clrMapOvr>
  <mc:AlternateContent xmlns:mc="http://schemas.openxmlformats.org/markup-compatibility/2006" xmlns:p14="http://schemas.microsoft.com/office/powerpoint/2010/main">
    <mc:Choice Requires="p14">
      <p:transition spd="slow" p14:dur="2000" advTm="50283"/>
    </mc:Choice>
    <mc:Fallback xmlns="">
      <p:transition spd="slow" advTm="50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animEffect transition="in" filter="fade">
                                      <p:cBhvr>
                                        <p:cTn id="9" dur="500"/>
                                        <p:tgtEl>
                                          <p:spTgt spid="9">
                                            <p:txEl>
                                              <p:pRg st="0" end="0"/>
                                            </p:txEl>
                                          </p:spTgt>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500"/>
                                        <p:tgtEl>
                                          <p:spTgt spid="9">
                                            <p:txEl>
                                              <p:pRg st="3" end="3"/>
                                            </p:txEl>
                                          </p:spTgt>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500"/>
                                        <p:tgtEl>
                                          <p:spTgt spid="9">
                                            <p:txEl>
                                              <p:pRg st="4" end="4"/>
                                            </p:txEl>
                                          </p:spTgt>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animEffect transition="in" filter="fade">
                                      <p:cBhvr>
                                        <p:cTn id="25"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3"/>
                </p:tgtEl>
              </p:cMediaNode>
            </p:audio>
          </p:childTnLst>
        </p:cTn>
      </p:par>
    </p:tnLst>
    <p:bldLst>
      <p:bldP spid="9"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42001" y="306938"/>
            <a:ext cx="8460000" cy="848688"/>
            <a:chOff x="342001" y="334098"/>
            <a:chExt cx="8460000" cy="848688"/>
          </a:xfrm>
        </p:grpSpPr>
        <p:sp>
          <p:nvSpPr>
            <p:cNvPr id="6" name="Round Diagonal Corner Rectangle 5"/>
            <p:cNvSpPr/>
            <p:nvPr/>
          </p:nvSpPr>
          <p:spPr>
            <a:xfrm flipH="1">
              <a:off x="342001" y="1129512"/>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7" name="Rectangle 6"/>
            <p:cNvSpPr/>
            <p:nvPr/>
          </p:nvSpPr>
          <p:spPr>
            <a:xfrm flipH="1">
              <a:off x="342001" y="334098"/>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85000" lnSpcReduction="10000"/>
            </a:bodyPr>
            <a:lstStyle/>
            <a:p>
              <a:pPr algn="ctr">
                <a:lnSpc>
                  <a:spcPct val="120000"/>
                </a:lnSpc>
              </a:pPr>
              <a:r>
                <a:rPr lang="en-GB" sz="5600" dirty="0">
                  <a:ln w="19050">
                    <a:solidFill>
                      <a:schemeClr val="bg1"/>
                    </a:solidFill>
                  </a:ln>
                  <a:solidFill>
                    <a:schemeClr val="bg1"/>
                  </a:solidFill>
                </a:rPr>
                <a:t>ANY QUESTIONS?</a:t>
              </a:r>
            </a:p>
          </p:txBody>
        </p:sp>
      </p:grpSp>
      <p:pic>
        <p:nvPicPr>
          <p:cNvPr id="11" name="Audio 10">
            <a:hlinkClick r:id="" action="ppaction://media"/>
            <a:extLst>
              <a:ext uri="{FF2B5EF4-FFF2-40B4-BE49-F238E27FC236}">
                <a16:creationId xmlns:a16="http://schemas.microsoft.com/office/drawing/2014/main" id="{3AC1D127-0D7F-4E00-977C-BA649996EF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pic>
        <p:nvPicPr>
          <p:cNvPr id="9" name="Picture 8">
            <a:extLst>
              <a:ext uri="{FF2B5EF4-FFF2-40B4-BE49-F238E27FC236}">
                <a16:creationId xmlns:a16="http://schemas.microsoft.com/office/drawing/2014/main" id="{0CF92912-143C-F497-15FF-7B230D512BAE}"/>
              </a:ext>
            </a:extLst>
          </p:cNvPr>
          <p:cNvPicPr>
            <a:picLocks noChangeAspect="1"/>
          </p:cNvPicPr>
          <p:nvPr/>
        </p:nvPicPr>
        <p:blipFill>
          <a:blip r:embed="rId6"/>
          <a:srcRect l="13712" t="19183" r="16967" b="2117"/>
          <a:stretch/>
        </p:blipFill>
        <p:spPr>
          <a:xfrm>
            <a:off x="116613" y="1542709"/>
            <a:ext cx="8158677" cy="5210171"/>
          </a:xfrm>
          <a:prstGeom prst="rect">
            <a:avLst/>
          </a:prstGeom>
        </p:spPr>
      </p:pic>
    </p:spTree>
    <p:extLst>
      <p:ext uri="{BB962C8B-B14F-4D97-AF65-F5344CB8AC3E}">
        <p14:creationId xmlns:p14="http://schemas.microsoft.com/office/powerpoint/2010/main" val="1235315117"/>
      </p:ext>
    </p:extLst>
  </p:cSld>
  <p:clrMapOvr>
    <a:masterClrMapping/>
  </p:clrMapOvr>
  <mc:AlternateContent xmlns:mc="http://schemas.openxmlformats.org/markup-compatibility/2006" xmlns:p14="http://schemas.microsoft.com/office/powerpoint/2010/main">
    <mc:Choice Requires="p14">
      <p:transition spd="slow" p14:dur="2000" advTm="65712"/>
    </mc:Choice>
    <mc:Fallback xmlns="">
      <p:transition spd="slow" advTm="65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56"/>
          <p:cNvSpPr txBox="1">
            <a:spLocks/>
          </p:cNvSpPr>
          <p:nvPr/>
        </p:nvSpPr>
        <p:spPr>
          <a:xfrm>
            <a:off x="531781" y="1587744"/>
            <a:ext cx="5148000" cy="454120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a:t>By the end of this session you will have:</a:t>
            </a:r>
          </a:p>
          <a:p>
            <a:endParaRPr lang="en-US" sz="2000" dirty="0"/>
          </a:p>
          <a:p>
            <a:pPr>
              <a:spcBef>
                <a:spcPts val="600"/>
              </a:spcBef>
              <a:spcAft>
                <a:spcPts val="600"/>
              </a:spcAft>
              <a:buClr>
                <a:srgbClr val="36A4DD"/>
              </a:buClr>
            </a:pPr>
            <a:r>
              <a:rPr lang="en-GB" sz="2000" dirty="0"/>
              <a:t>Learned about what interviews </a:t>
            </a:r>
            <a:r>
              <a:rPr lang="en-GB" sz="2000" b="1" dirty="0"/>
              <a:t>are</a:t>
            </a:r>
            <a:r>
              <a:rPr lang="en-GB" sz="2000" dirty="0"/>
              <a:t> and the </a:t>
            </a:r>
            <a:r>
              <a:rPr lang="en-GB" sz="2000" b="1" dirty="0"/>
              <a:t>purpose</a:t>
            </a:r>
            <a:r>
              <a:rPr lang="en-GB" sz="2000" dirty="0"/>
              <a:t> of them</a:t>
            </a:r>
          </a:p>
          <a:p>
            <a:pPr>
              <a:spcBef>
                <a:spcPts val="600"/>
              </a:spcBef>
              <a:spcAft>
                <a:spcPts val="600"/>
              </a:spcAft>
              <a:buClr>
                <a:schemeClr val="accent1"/>
              </a:buClr>
            </a:pPr>
            <a:r>
              <a:rPr lang="en-GB" sz="2000" dirty="0"/>
              <a:t>Identified different </a:t>
            </a:r>
            <a:r>
              <a:rPr lang="en-GB" sz="2000" b="1" dirty="0"/>
              <a:t>types</a:t>
            </a:r>
            <a:r>
              <a:rPr lang="en-GB" sz="2000" dirty="0"/>
              <a:t> of </a:t>
            </a:r>
            <a:r>
              <a:rPr lang="en-GB" sz="2000" b="1" dirty="0"/>
              <a:t>interviews</a:t>
            </a:r>
            <a:r>
              <a:rPr lang="en-GB" sz="2000" dirty="0"/>
              <a:t> and </a:t>
            </a:r>
            <a:r>
              <a:rPr lang="en-GB" sz="2000" b="1" dirty="0"/>
              <a:t>assessments</a:t>
            </a:r>
            <a:r>
              <a:rPr lang="en-GB" sz="2000" dirty="0"/>
              <a:t> that can be part of applying for a job</a:t>
            </a:r>
            <a:endParaRPr lang="en-US" sz="2000" dirty="0"/>
          </a:p>
          <a:p>
            <a:pPr>
              <a:spcBef>
                <a:spcPts val="600"/>
              </a:spcBef>
              <a:spcAft>
                <a:spcPts val="600"/>
              </a:spcAft>
              <a:buClr>
                <a:srgbClr val="8CC04D"/>
              </a:buClr>
            </a:pPr>
            <a:r>
              <a:rPr lang="en-US" sz="2000" dirty="0"/>
              <a:t>Explored the </a:t>
            </a:r>
            <a:r>
              <a:rPr lang="en-US" sz="2000" b="1" dirty="0"/>
              <a:t>behaviours</a:t>
            </a:r>
            <a:r>
              <a:rPr lang="en-US" sz="2000" dirty="0"/>
              <a:t> that can help you to </a:t>
            </a:r>
            <a:r>
              <a:rPr lang="en-US" sz="2000" b="1" dirty="0"/>
              <a:t>succeed</a:t>
            </a:r>
            <a:r>
              <a:rPr lang="en-US" sz="2000" dirty="0"/>
              <a:t> in an interview</a:t>
            </a:r>
          </a:p>
          <a:p>
            <a:pPr>
              <a:spcBef>
                <a:spcPts val="600"/>
              </a:spcBef>
              <a:spcAft>
                <a:spcPts val="600"/>
              </a:spcAft>
              <a:buClr>
                <a:srgbClr val="D81A62"/>
              </a:buClr>
            </a:pPr>
            <a:r>
              <a:rPr lang="en-GB" sz="2000" dirty="0"/>
              <a:t>Learned about a </a:t>
            </a:r>
            <a:r>
              <a:rPr lang="en-GB" sz="2000" b="1" dirty="0"/>
              <a:t>technique</a:t>
            </a:r>
            <a:r>
              <a:rPr lang="en-GB" sz="2000" dirty="0"/>
              <a:t> </a:t>
            </a:r>
            <a:r>
              <a:rPr lang="en-GB" sz="2000" b="1" dirty="0"/>
              <a:t>(‘STAR’) </a:t>
            </a:r>
            <a:r>
              <a:rPr lang="en-GB" sz="2000" dirty="0"/>
              <a:t>which can help you provide well-structured examples of your </a:t>
            </a:r>
            <a:r>
              <a:rPr lang="en-GB" sz="2000" b="1" dirty="0"/>
              <a:t>skills</a:t>
            </a:r>
            <a:r>
              <a:rPr lang="en-GB" sz="2000" dirty="0"/>
              <a:t> and </a:t>
            </a:r>
            <a:r>
              <a:rPr lang="en-GB" sz="2000" b="1" dirty="0"/>
              <a:t>competencies</a:t>
            </a:r>
          </a:p>
        </p:txBody>
      </p:sp>
      <p:grpSp>
        <p:nvGrpSpPr>
          <p:cNvPr id="8" name="Group 7"/>
          <p:cNvGrpSpPr/>
          <p:nvPr/>
        </p:nvGrpSpPr>
        <p:grpSpPr>
          <a:xfrm>
            <a:off x="342001" y="306938"/>
            <a:ext cx="8460000" cy="848688"/>
            <a:chOff x="342001" y="334098"/>
            <a:chExt cx="8460000" cy="848688"/>
          </a:xfrm>
        </p:grpSpPr>
        <p:sp>
          <p:nvSpPr>
            <p:cNvPr id="37" name="Round Diagonal Corner Rectangle 36"/>
            <p:cNvSpPr/>
            <p:nvPr/>
          </p:nvSpPr>
          <p:spPr>
            <a:xfrm flipH="1">
              <a:off x="342001" y="1129512"/>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47" name="Rectangle 46"/>
            <p:cNvSpPr/>
            <p:nvPr/>
          </p:nvSpPr>
          <p:spPr>
            <a:xfrm flipH="1">
              <a:off x="342001" y="334098"/>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85000" lnSpcReduction="10000"/>
            </a:bodyPr>
            <a:lstStyle/>
            <a:p>
              <a:pPr algn="ctr">
                <a:lnSpc>
                  <a:spcPct val="120000"/>
                </a:lnSpc>
              </a:pPr>
              <a:r>
                <a:rPr lang="en-GB" sz="5600" dirty="0">
                  <a:ln w="19050">
                    <a:solidFill>
                      <a:schemeClr val="bg1"/>
                    </a:solidFill>
                  </a:ln>
                  <a:solidFill>
                    <a:schemeClr val="bg1"/>
                  </a:solidFill>
                </a:rPr>
                <a:t>LEARNING OUTCOMES</a:t>
              </a:r>
            </a:p>
          </p:txBody>
        </p:sp>
      </p:grpSp>
      <p:grpSp>
        <p:nvGrpSpPr>
          <p:cNvPr id="3" name="Group 2"/>
          <p:cNvGrpSpPr/>
          <p:nvPr/>
        </p:nvGrpSpPr>
        <p:grpSpPr>
          <a:xfrm>
            <a:off x="6143143" y="1682393"/>
            <a:ext cx="3000857" cy="4533900"/>
            <a:chOff x="6143143" y="1682393"/>
            <a:chExt cx="3000857" cy="4533900"/>
          </a:xfrm>
        </p:grpSpPr>
        <p:pic>
          <p:nvPicPr>
            <p:cNvPr id="4" name="Picture 3"/>
            <p:cNvPicPr>
              <a:picLocks noChangeAspect="1"/>
            </p:cNvPicPr>
            <p:nvPr/>
          </p:nvPicPr>
          <p:blipFill rotWithShape="1">
            <a:blip r:embed="rId5"/>
            <a:srcRect r="25520"/>
            <a:stretch/>
          </p:blipFill>
          <p:spPr>
            <a:xfrm>
              <a:off x="6143143" y="1682393"/>
              <a:ext cx="3000857" cy="4533900"/>
            </a:xfrm>
            <a:prstGeom prst="rect">
              <a:avLst/>
            </a:prstGeom>
          </p:spPr>
        </p:pic>
        <p:sp>
          <p:nvSpPr>
            <p:cNvPr id="2" name="Rectangle 1"/>
            <p:cNvSpPr/>
            <p:nvPr/>
          </p:nvSpPr>
          <p:spPr>
            <a:xfrm>
              <a:off x="6985591" y="2307263"/>
              <a:ext cx="404037" cy="471600"/>
            </a:xfrm>
            <a:prstGeom prst="rect">
              <a:avLst/>
            </a:prstGeom>
            <a:solidFill>
              <a:srgbClr val="0E7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7965718" y="2307263"/>
              <a:ext cx="404037" cy="471600"/>
            </a:xfrm>
            <a:prstGeom prst="rect">
              <a:avLst/>
            </a:prstGeom>
            <a:solidFill>
              <a:srgbClr val="619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9028007" y="2307263"/>
              <a:ext cx="115993" cy="471600"/>
            </a:xfrm>
            <a:prstGeom prst="rect">
              <a:avLst/>
            </a:prstGeom>
            <a:solidFill>
              <a:srgbClr val="431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75185941"/>
      </p:ext>
    </p:extLst>
  </p:cSld>
  <p:clrMapOvr>
    <a:masterClrMapping/>
  </p:clrMapOvr>
  <mc:AlternateContent xmlns:mc="http://schemas.openxmlformats.org/markup-compatibility/2006" xmlns:p14="http://schemas.microsoft.com/office/powerpoint/2010/main">
    <mc:Choice Requires="p14">
      <p:transition spd="slow" p14:dur="2000" advTm="55124"/>
    </mc:Choice>
    <mc:Fallback xmlns="">
      <p:transition spd="slow" advTm="55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33">
                                            <p:txEl>
                                              <p:pRg st="0" end="0"/>
                                            </p:txEl>
                                          </p:spTgt>
                                        </p:tgtEl>
                                        <p:attrNameLst>
                                          <p:attrName>style.visibility</p:attrName>
                                        </p:attrNameLst>
                                      </p:cBhvr>
                                      <p:to>
                                        <p:strVal val="visible"/>
                                      </p:to>
                                    </p:set>
                                    <p:animEffect transition="in" filter="fade">
                                      <p:cBhvr>
                                        <p:cTn id="9" dur="500"/>
                                        <p:tgtEl>
                                          <p:spTgt spid="33">
                                            <p:txEl>
                                              <p:pRg st="0" end="0"/>
                                            </p:txEl>
                                          </p:spTgt>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3">
                                            <p:txEl>
                                              <p:pRg st="2" end="2"/>
                                            </p:txEl>
                                          </p:spTgt>
                                        </p:tgtEl>
                                        <p:attrNameLst>
                                          <p:attrName>style.visibility</p:attrName>
                                        </p:attrNameLst>
                                      </p:cBhvr>
                                      <p:to>
                                        <p:strVal val="visible"/>
                                      </p:to>
                                    </p:set>
                                    <p:animEffect transition="in" filter="fade">
                                      <p:cBhvr>
                                        <p:cTn id="13" dur="500"/>
                                        <p:tgtEl>
                                          <p:spTgt spid="33">
                                            <p:txEl>
                                              <p:pRg st="2" end="2"/>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3">
                                            <p:txEl>
                                              <p:pRg st="3" end="3"/>
                                            </p:txEl>
                                          </p:spTgt>
                                        </p:tgtEl>
                                        <p:attrNameLst>
                                          <p:attrName>style.visibility</p:attrName>
                                        </p:attrNameLst>
                                      </p:cBhvr>
                                      <p:to>
                                        <p:strVal val="visible"/>
                                      </p:to>
                                    </p:set>
                                    <p:animEffect transition="in" filter="fade">
                                      <p:cBhvr>
                                        <p:cTn id="17" dur="500"/>
                                        <p:tgtEl>
                                          <p:spTgt spid="33">
                                            <p:txEl>
                                              <p:pRg st="3" end="3"/>
                                            </p:txEl>
                                          </p:spTgt>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33">
                                            <p:txEl>
                                              <p:pRg st="4" end="4"/>
                                            </p:txEl>
                                          </p:spTgt>
                                        </p:tgtEl>
                                        <p:attrNameLst>
                                          <p:attrName>style.visibility</p:attrName>
                                        </p:attrNameLst>
                                      </p:cBhvr>
                                      <p:to>
                                        <p:strVal val="visible"/>
                                      </p:to>
                                    </p:set>
                                    <p:animEffect transition="in" filter="fade">
                                      <p:cBhvr>
                                        <p:cTn id="21" dur="500"/>
                                        <p:tgtEl>
                                          <p:spTgt spid="33">
                                            <p:txEl>
                                              <p:pRg st="4" end="4"/>
                                            </p:txEl>
                                          </p:spTgt>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33">
                                            <p:txEl>
                                              <p:pRg st="5" end="5"/>
                                            </p:txEl>
                                          </p:spTgt>
                                        </p:tgtEl>
                                        <p:attrNameLst>
                                          <p:attrName>style.visibility</p:attrName>
                                        </p:attrNameLst>
                                      </p:cBhvr>
                                      <p:to>
                                        <p:strVal val="visible"/>
                                      </p:to>
                                    </p:set>
                                    <p:animEffect transition="in" filter="fade">
                                      <p:cBhvr>
                                        <p:cTn id="25" dur="500"/>
                                        <p:tgtEl>
                                          <p:spTgt spid="3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6"/>
                </p:tgtEl>
              </p:cMediaNode>
            </p:audio>
          </p:childTnLst>
        </p:cTn>
      </p:par>
    </p:tnLst>
    <p:bldLst>
      <p:bldP spid="3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Content Placeholder 56"/>
          <p:cNvSpPr txBox="1">
            <a:spLocks/>
          </p:cNvSpPr>
          <p:nvPr/>
        </p:nvSpPr>
        <p:spPr>
          <a:xfrm>
            <a:off x="938423" y="1938496"/>
            <a:ext cx="5684797" cy="6360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spcAft>
                <a:spcPts val="1200"/>
              </a:spcAft>
              <a:buClr>
                <a:srgbClr val="274476"/>
              </a:buClr>
              <a:buFont typeface="Arial" panose="020B0604020202020204" pitchFamily="34" charset="0"/>
              <a:buNone/>
            </a:pPr>
            <a:r>
              <a:rPr lang="en-US" sz="2000" dirty="0"/>
              <a:t>In an interview, employers can </a:t>
            </a:r>
            <a:r>
              <a:rPr lang="en-US" sz="2000" b="1" dirty="0"/>
              <a:t>meet you </a:t>
            </a:r>
            <a:r>
              <a:rPr lang="en-US" sz="2000" dirty="0"/>
              <a:t>and ask you </a:t>
            </a:r>
            <a:r>
              <a:rPr lang="en-US" sz="2000" b="1" dirty="0"/>
              <a:t>questions</a:t>
            </a:r>
            <a:r>
              <a:rPr lang="en-US" sz="2000" dirty="0"/>
              <a:t> about your:</a:t>
            </a:r>
          </a:p>
          <a:p>
            <a:pPr marL="0" indent="0">
              <a:spcBef>
                <a:spcPts val="1200"/>
              </a:spcBef>
              <a:spcAft>
                <a:spcPts val="2400"/>
              </a:spcAft>
              <a:buClr>
                <a:srgbClr val="274476"/>
              </a:buClr>
              <a:buFont typeface="Arial" panose="020B0604020202020204" pitchFamily="34" charset="0"/>
              <a:buNone/>
            </a:pPr>
            <a:endParaRPr lang="en-US" sz="2000" dirty="0"/>
          </a:p>
        </p:txBody>
      </p:sp>
      <p:grpSp>
        <p:nvGrpSpPr>
          <p:cNvPr id="64" name="Group 63"/>
          <p:cNvGrpSpPr/>
          <p:nvPr/>
        </p:nvGrpSpPr>
        <p:grpSpPr>
          <a:xfrm>
            <a:off x="342001" y="1468344"/>
            <a:ext cx="3332424" cy="615553"/>
            <a:chOff x="323755" y="1607222"/>
            <a:chExt cx="3332424" cy="615553"/>
          </a:xfrm>
        </p:grpSpPr>
        <p:grpSp>
          <p:nvGrpSpPr>
            <p:cNvPr id="65" name="Group 64"/>
            <p:cNvGrpSpPr/>
            <p:nvPr/>
          </p:nvGrpSpPr>
          <p:grpSpPr>
            <a:xfrm>
              <a:off x="323755" y="1607222"/>
              <a:ext cx="3332424" cy="615553"/>
              <a:chOff x="465000" y="1289744"/>
              <a:chExt cx="3332424" cy="615553"/>
            </a:xfrm>
          </p:grpSpPr>
          <p:sp>
            <p:nvSpPr>
              <p:cNvPr id="67" name="Rounded Rectangle 66"/>
              <p:cNvSpPr/>
              <p:nvPr/>
            </p:nvSpPr>
            <p:spPr bwMode="auto">
              <a:xfrm>
                <a:off x="1061424" y="1435896"/>
                <a:ext cx="2736000" cy="324000"/>
              </a:xfrm>
              <a:prstGeom prst="roundRect">
                <a:avLst/>
              </a:prstGeom>
              <a:solidFill>
                <a:schemeClr val="accent2"/>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2000" dirty="0">
                  <a:solidFill>
                    <a:schemeClr val="tx1"/>
                  </a:solidFill>
                </a:endParaRPr>
              </a:p>
            </p:txBody>
          </p:sp>
          <p:sp>
            <p:nvSpPr>
              <p:cNvPr id="68" name="Oval 67"/>
              <p:cNvSpPr>
                <a:spLocks noChangeAspect="1"/>
              </p:cNvSpPr>
              <p:nvPr/>
            </p:nvSpPr>
            <p:spPr bwMode="auto">
              <a:xfrm>
                <a:off x="465000" y="1291521"/>
                <a:ext cx="612000" cy="612000"/>
              </a:xfrm>
              <a:prstGeom prst="ellipse">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b="1" dirty="0"/>
              </a:p>
            </p:txBody>
          </p:sp>
          <p:sp>
            <p:nvSpPr>
              <p:cNvPr id="69" name="Rectangle 68"/>
              <p:cNvSpPr/>
              <p:nvPr/>
            </p:nvSpPr>
            <p:spPr>
              <a:xfrm>
                <a:off x="1192788" y="1289744"/>
                <a:ext cx="2556000" cy="615553"/>
              </a:xfrm>
              <a:prstGeom prst="rect">
                <a:avLst/>
              </a:prstGeom>
            </p:spPr>
            <p:txBody>
              <a:bodyPr wrap="square" lIns="0" tIns="0" rIns="0" bIns="0" anchor="ctr">
                <a:spAutoFit/>
              </a:bodyPr>
              <a:lstStyle/>
              <a:p>
                <a:pPr>
                  <a:buClr>
                    <a:srgbClr val="274476"/>
                  </a:buClr>
                </a:pPr>
                <a:r>
                  <a:rPr lang="en-US" sz="2000" b="1" dirty="0">
                    <a:solidFill>
                      <a:schemeClr val="bg1"/>
                    </a:solidFill>
                  </a:rPr>
                  <a:t>What are interviews?</a:t>
                </a:r>
              </a:p>
            </p:txBody>
          </p:sp>
        </p:grpSp>
        <p:sp>
          <p:nvSpPr>
            <p:cNvPr id="66" name="Rectangle 65"/>
            <p:cNvSpPr/>
            <p:nvPr/>
          </p:nvSpPr>
          <p:spPr>
            <a:xfrm>
              <a:off x="439543" y="1699556"/>
              <a:ext cx="380424" cy="430887"/>
            </a:xfrm>
            <a:prstGeom prst="rect">
              <a:avLst/>
            </a:prstGeom>
          </p:spPr>
          <p:txBody>
            <a:bodyPr wrap="square" lIns="0" tIns="0" rIns="0" bIns="0" anchor="ctr">
              <a:spAutoFit/>
            </a:bodyPr>
            <a:lstStyle/>
            <a:p>
              <a:pPr algn="ctr">
                <a:buClr>
                  <a:srgbClr val="274476"/>
                </a:buClr>
              </a:pPr>
              <a:r>
                <a:rPr lang="en-US" sz="2800" b="1" dirty="0">
                  <a:solidFill>
                    <a:schemeClr val="bg1"/>
                  </a:solidFill>
                </a:rPr>
                <a:t>?</a:t>
              </a:r>
            </a:p>
          </p:txBody>
        </p:sp>
      </p:grpSp>
      <p:sp>
        <p:nvSpPr>
          <p:cNvPr id="70" name="Rectangle 69"/>
          <p:cNvSpPr/>
          <p:nvPr/>
        </p:nvSpPr>
        <p:spPr>
          <a:xfrm>
            <a:off x="1658224" y="2624175"/>
            <a:ext cx="4245193" cy="746358"/>
          </a:xfrm>
          <a:prstGeom prst="rect">
            <a:avLst/>
          </a:prstGeom>
        </p:spPr>
        <p:txBody>
          <a:bodyPr wrap="square" numCol="2">
            <a:spAutoFit/>
          </a:bodyPr>
          <a:lstStyle/>
          <a:p>
            <a:pPr marL="180000" indent="-180000" algn="ctr">
              <a:spcBef>
                <a:spcPts val="100"/>
              </a:spcBef>
              <a:spcAft>
                <a:spcPts val="100"/>
              </a:spcAft>
              <a:buClr>
                <a:schemeClr val="accent2"/>
              </a:buClr>
              <a:buSzPct val="100000"/>
              <a:buFont typeface="Arial" panose="020B0604020202020204" pitchFamily="34" charset="0"/>
              <a:buChar char="•"/>
            </a:pPr>
            <a:r>
              <a:rPr lang="en-US" sz="2000" b="1" dirty="0"/>
              <a:t>Experiences</a:t>
            </a:r>
          </a:p>
          <a:p>
            <a:pPr marL="180000" indent="-180000" algn="ctr">
              <a:spcBef>
                <a:spcPts val="100"/>
              </a:spcBef>
              <a:spcAft>
                <a:spcPts val="100"/>
              </a:spcAft>
              <a:buClr>
                <a:schemeClr val="accent2"/>
              </a:buClr>
              <a:buSzPct val="100000"/>
              <a:buFont typeface="Arial" panose="020B0604020202020204" pitchFamily="34" charset="0"/>
              <a:buChar char="•"/>
            </a:pPr>
            <a:r>
              <a:rPr lang="en-US" sz="2000" b="1" dirty="0"/>
              <a:t>Knowledge</a:t>
            </a:r>
          </a:p>
          <a:p>
            <a:pPr marL="180000" indent="-180000" algn="ctr">
              <a:spcBef>
                <a:spcPts val="100"/>
              </a:spcBef>
              <a:spcAft>
                <a:spcPts val="100"/>
              </a:spcAft>
              <a:buClr>
                <a:schemeClr val="accent2"/>
              </a:buClr>
              <a:buSzPct val="100000"/>
              <a:buFont typeface="Arial" panose="020B0604020202020204" pitchFamily="34" charset="0"/>
              <a:buChar char="•"/>
            </a:pPr>
            <a:r>
              <a:rPr lang="en-US" sz="2000" b="1" dirty="0"/>
              <a:t>Qualities</a:t>
            </a:r>
          </a:p>
          <a:p>
            <a:pPr marL="180000" indent="-180000" algn="ctr">
              <a:spcBef>
                <a:spcPts val="100"/>
              </a:spcBef>
              <a:spcAft>
                <a:spcPts val="100"/>
              </a:spcAft>
              <a:buClr>
                <a:schemeClr val="accent2"/>
              </a:buClr>
              <a:buSzPct val="100000"/>
              <a:buFont typeface="Arial" panose="020B0604020202020204" pitchFamily="34" charset="0"/>
              <a:buChar char="•"/>
            </a:pPr>
            <a:r>
              <a:rPr lang="en-US" sz="2000" b="1" dirty="0"/>
              <a:t>Skills</a:t>
            </a:r>
          </a:p>
        </p:txBody>
      </p:sp>
      <p:sp>
        <p:nvSpPr>
          <p:cNvPr id="71" name="Content Placeholder 56"/>
          <p:cNvSpPr txBox="1">
            <a:spLocks/>
          </p:cNvSpPr>
          <p:nvPr/>
        </p:nvSpPr>
        <p:spPr>
          <a:xfrm>
            <a:off x="938423" y="3953510"/>
            <a:ext cx="5544000" cy="18890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Clr>
                <a:srgbClr val="274476"/>
              </a:buClr>
              <a:buFont typeface="Arial" panose="020B0604020202020204" pitchFamily="34" charset="0"/>
              <a:buNone/>
            </a:pPr>
            <a:r>
              <a:rPr lang="en-US" sz="2000" dirty="0"/>
              <a:t>Interviews are used by </a:t>
            </a:r>
            <a:r>
              <a:rPr lang="en-US" sz="2000" b="1" dirty="0"/>
              <a:t>employers</a:t>
            </a:r>
            <a:r>
              <a:rPr lang="en-US" sz="2000" dirty="0"/>
              <a:t> to help them </a:t>
            </a:r>
            <a:r>
              <a:rPr lang="en-US" sz="2000" b="1" dirty="0"/>
              <a:t>decide</a:t>
            </a:r>
            <a:r>
              <a:rPr lang="en-US" sz="2000" dirty="0"/>
              <a:t> who they would like to </a:t>
            </a:r>
            <a:r>
              <a:rPr lang="en-US" sz="2000" b="1" dirty="0"/>
              <a:t>hire</a:t>
            </a:r>
            <a:r>
              <a:rPr lang="en-US" sz="2000" dirty="0"/>
              <a:t> for a job. </a:t>
            </a:r>
          </a:p>
          <a:p>
            <a:pPr marL="0" indent="0">
              <a:lnSpc>
                <a:spcPct val="100000"/>
              </a:lnSpc>
              <a:spcBef>
                <a:spcPts val="1200"/>
              </a:spcBef>
              <a:spcAft>
                <a:spcPts val="1200"/>
              </a:spcAft>
              <a:buClr>
                <a:srgbClr val="274476"/>
              </a:buClr>
              <a:buFont typeface="Arial" panose="020B0604020202020204" pitchFamily="34" charset="0"/>
              <a:buNone/>
            </a:pPr>
            <a:r>
              <a:rPr lang="en-US" sz="2000" dirty="0"/>
              <a:t>An interview gives you the </a:t>
            </a:r>
            <a:r>
              <a:rPr lang="en-US" sz="2000" b="1" dirty="0"/>
              <a:t>opportunity</a:t>
            </a:r>
            <a:r>
              <a:rPr lang="en-US" sz="2000" dirty="0"/>
              <a:t> to </a:t>
            </a:r>
            <a:r>
              <a:rPr lang="en-US" sz="2000" b="1" dirty="0"/>
              <a:t>sell yourself </a:t>
            </a:r>
            <a:r>
              <a:rPr lang="en-US" sz="2000" dirty="0"/>
              <a:t>and </a:t>
            </a:r>
            <a:r>
              <a:rPr lang="en-US" sz="2000" b="1" dirty="0"/>
              <a:t>persuade</a:t>
            </a:r>
            <a:r>
              <a:rPr lang="en-US" sz="2000" dirty="0"/>
              <a:t> an employer to choose you over the </a:t>
            </a:r>
            <a:r>
              <a:rPr lang="en-US" sz="2000" b="1" dirty="0"/>
              <a:t>other candidates </a:t>
            </a:r>
            <a:r>
              <a:rPr lang="en-US" sz="2000" dirty="0"/>
              <a:t>they are considering.</a:t>
            </a:r>
          </a:p>
        </p:txBody>
      </p:sp>
      <p:grpSp>
        <p:nvGrpSpPr>
          <p:cNvPr id="72" name="Group 71"/>
          <p:cNvGrpSpPr/>
          <p:nvPr/>
        </p:nvGrpSpPr>
        <p:grpSpPr>
          <a:xfrm>
            <a:off x="342001" y="3483358"/>
            <a:ext cx="5204422" cy="615553"/>
            <a:chOff x="323755" y="1607222"/>
            <a:chExt cx="5204422" cy="615553"/>
          </a:xfrm>
        </p:grpSpPr>
        <p:grpSp>
          <p:nvGrpSpPr>
            <p:cNvPr id="73" name="Group 72"/>
            <p:cNvGrpSpPr/>
            <p:nvPr/>
          </p:nvGrpSpPr>
          <p:grpSpPr>
            <a:xfrm>
              <a:off x="323755" y="1607222"/>
              <a:ext cx="5204422" cy="615553"/>
              <a:chOff x="465000" y="1289744"/>
              <a:chExt cx="5204422" cy="615553"/>
            </a:xfrm>
          </p:grpSpPr>
          <p:sp>
            <p:nvSpPr>
              <p:cNvPr id="75" name="Rounded Rectangle 74"/>
              <p:cNvSpPr/>
              <p:nvPr/>
            </p:nvSpPr>
            <p:spPr bwMode="auto">
              <a:xfrm>
                <a:off x="1061422" y="1435896"/>
                <a:ext cx="4608000" cy="324000"/>
              </a:xfrm>
              <a:prstGeom prst="roundRect">
                <a:avLst/>
              </a:prstGeom>
              <a:solidFill>
                <a:schemeClr val="accent3"/>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sz="2000" dirty="0">
                  <a:solidFill>
                    <a:schemeClr val="tx1"/>
                  </a:solidFill>
                </a:endParaRPr>
              </a:p>
            </p:txBody>
          </p:sp>
          <p:sp>
            <p:nvSpPr>
              <p:cNvPr id="76" name="Oval 75"/>
              <p:cNvSpPr>
                <a:spLocks noChangeAspect="1"/>
              </p:cNvSpPr>
              <p:nvPr/>
            </p:nvSpPr>
            <p:spPr bwMode="auto">
              <a:xfrm>
                <a:off x="465000" y="1291521"/>
                <a:ext cx="612000" cy="612000"/>
              </a:xfrm>
              <a:prstGeom prst="ellipse">
                <a:avLst/>
              </a:prstGeom>
              <a:solidFill>
                <a:schemeClr val="accent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b="1" dirty="0"/>
              </a:p>
            </p:txBody>
          </p:sp>
          <p:sp>
            <p:nvSpPr>
              <p:cNvPr id="77" name="Rectangle 76"/>
              <p:cNvSpPr/>
              <p:nvPr/>
            </p:nvSpPr>
            <p:spPr>
              <a:xfrm>
                <a:off x="1192786" y="1289744"/>
                <a:ext cx="4392000" cy="615553"/>
              </a:xfrm>
              <a:prstGeom prst="rect">
                <a:avLst/>
              </a:prstGeom>
            </p:spPr>
            <p:txBody>
              <a:bodyPr wrap="square" lIns="0" tIns="0" rIns="0" bIns="0" anchor="ctr">
                <a:spAutoFit/>
              </a:bodyPr>
              <a:lstStyle/>
              <a:p>
                <a:pPr>
                  <a:buClr>
                    <a:srgbClr val="274476"/>
                  </a:buClr>
                </a:pPr>
                <a:r>
                  <a:rPr lang="en-US" sz="2000" b="1" dirty="0">
                    <a:solidFill>
                      <a:schemeClr val="bg1"/>
                    </a:solidFill>
                  </a:rPr>
                  <a:t>What are the purpose of interviews?</a:t>
                </a:r>
              </a:p>
            </p:txBody>
          </p:sp>
        </p:grpSp>
        <p:sp>
          <p:nvSpPr>
            <p:cNvPr id="74" name="Rectangle 73"/>
            <p:cNvSpPr/>
            <p:nvPr/>
          </p:nvSpPr>
          <p:spPr>
            <a:xfrm>
              <a:off x="439543" y="1699556"/>
              <a:ext cx="380424" cy="430887"/>
            </a:xfrm>
            <a:prstGeom prst="rect">
              <a:avLst/>
            </a:prstGeom>
          </p:spPr>
          <p:txBody>
            <a:bodyPr wrap="square" lIns="0" tIns="0" rIns="0" bIns="0" anchor="ctr">
              <a:spAutoFit/>
            </a:bodyPr>
            <a:lstStyle/>
            <a:p>
              <a:pPr algn="ctr">
                <a:buClr>
                  <a:srgbClr val="274476"/>
                </a:buClr>
              </a:pPr>
              <a:r>
                <a:rPr lang="en-US" sz="2800" b="1" dirty="0">
                  <a:solidFill>
                    <a:schemeClr val="bg1"/>
                  </a:solidFill>
                </a:rPr>
                <a:t>?</a:t>
              </a:r>
            </a:p>
          </p:txBody>
        </p:sp>
      </p:grpSp>
      <p:sp>
        <p:nvSpPr>
          <p:cNvPr id="49" name="Rectangle 48"/>
          <p:cNvSpPr/>
          <p:nvPr/>
        </p:nvSpPr>
        <p:spPr>
          <a:xfrm flipH="1">
            <a:off x="342001" y="306938"/>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85000" lnSpcReduction="10000"/>
          </a:bodyPr>
          <a:lstStyle/>
          <a:p>
            <a:pPr algn="ctr">
              <a:lnSpc>
                <a:spcPct val="120000"/>
              </a:lnSpc>
            </a:pPr>
            <a:r>
              <a:rPr lang="en-GB" sz="5600" dirty="0">
                <a:ln w="19050">
                  <a:solidFill>
                    <a:schemeClr val="bg1"/>
                  </a:solidFill>
                </a:ln>
                <a:solidFill>
                  <a:schemeClr val="bg1"/>
                </a:solidFill>
              </a:rPr>
              <a:t>WHAT ARE INTERVIEWS?</a:t>
            </a:r>
          </a:p>
        </p:txBody>
      </p:sp>
      <p:grpSp>
        <p:nvGrpSpPr>
          <p:cNvPr id="4" name="Group 3"/>
          <p:cNvGrpSpPr/>
          <p:nvPr/>
        </p:nvGrpSpPr>
        <p:grpSpPr>
          <a:xfrm>
            <a:off x="6654558" y="1468344"/>
            <a:ext cx="2147443" cy="4788000"/>
            <a:chOff x="6654558" y="1468344"/>
            <a:chExt cx="2147443" cy="4788000"/>
          </a:xfrm>
        </p:grpSpPr>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30215" r="31075" b="13692"/>
            <a:stretch/>
          </p:blipFill>
          <p:spPr>
            <a:xfrm>
              <a:off x="6654558" y="1468344"/>
              <a:ext cx="2147443" cy="4788000"/>
            </a:xfrm>
            <a:prstGeom prst="rect">
              <a:avLst/>
            </a:prstGeom>
          </p:spPr>
        </p:pic>
        <p:sp>
          <p:nvSpPr>
            <p:cNvPr id="3" name="Rectangle 2"/>
            <p:cNvSpPr/>
            <p:nvPr/>
          </p:nvSpPr>
          <p:spPr>
            <a:xfrm>
              <a:off x="7458075" y="2562225"/>
              <a:ext cx="638175" cy="14562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29667697"/>
      </p:ext>
    </p:extLst>
  </p:cSld>
  <p:clrMapOvr>
    <a:masterClrMapping/>
  </p:clrMapOvr>
  <mc:AlternateContent xmlns:mc="http://schemas.openxmlformats.org/markup-compatibility/2006" xmlns:p14="http://schemas.microsoft.com/office/powerpoint/2010/main">
    <mc:Choice Requires="p14">
      <p:transition spd="slow" p14:dur="2000" advTm="84084"/>
    </mc:Choice>
    <mc:Fallback xmlns="">
      <p:transition spd="slow" advTm="84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0" presetClass="entr" presetSubtype="0" fill="hold" nodeType="withEffect">
                                  <p:stCondLst>
                                    <p:cond delay="0"/>
                                  </p:stCondLst>
                                  <p:childTnLst>
                                    <p:set>
                                      <p:cBhvr>
                                        <p:cTn id="8" dur="1" fill="hold">
                                          <p:stCondLst>
                                            <p:cond delay="0"/>
                                          </p:stCondLst>
                                        </p:cTn>
                                        <p:tgtEl>
                                          <p:spTgt spid="64"/>
                                        </p:tgtEl>
                                        <p:attrNameLst>
                                          <p:attrName>style.visibility</p:attrName>
                                        </p:attrNameLst>
                                      </p:cBhvr>
                                      <p:to>
                                        <p:strVal val="visible"/>
                                      </p:to>
                                    </p:set>
                                    <p:animEffect transition="in" filter="fade">
                                      <p:cBhvr>
                                        <p:cTn id="9" dur="500"/>
                                        <p:tgtEl>
                                          <p:spTgt spid="6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3">
                                            <p:txEl>
                                              <p:pRg st="0" end="0"/>
                                            </p:txEl>
                                          </p:spTgt>
                                        </p:tgtEl>
                                        <p:attrNameLst>
                                          <p:attrName>style.visibility</p:attrName>
                                        </p:attrNameLst>
                                      </p:cBhvr>
                                      <p:to>
                                        <p:strVal val="visible"/>
                                      </p:to>
                                    </p:set>
                                    <p:animEffect transition="in" filter="fade">
                                      <p:cBhvr>
                                        <p:cTn id="14" dur="500"/>
                                        <p:tgtEl>
                                          <p:spTgt spid="63">
                                            <p:txEl>
                                              <p:pRg st="0" end="0"/>
                                            </p:txEl>
                                          </p:spTgt>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70"/>
                                        </p:tgtEl>
                                        <p:attrNameLst>
                                          <p:attrName>style.visibility</p:attrName>
                                        </p:attrNameLst>
                                      </p:cBhvr>
                                      <p:to>
                                        <p:strVal val="visible"/>
                                      </p:to>
                                    </p:set>
                                    <p:animEffect transition="in" filter="fade">
                                      <p:cBhvr>
                                        <p:cTn id="18" dur="500"/>
                                        <p:tgtEl>
                                          <p:spTgt spid="7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fade">
                                      <p:cBhvr>
                                        <p:cTn id="23" dur="500"/>
                                        <p:tgtEl>
                                          <p:spTgt spid="7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1">
                                            <p:txEl>
                                              <p:pRg st="0" end="0"/>
                                            </p:txEl>
                                          </p:spTgt>
                                        </p:tgtEl>
                                        <p:attrNameLst>
                                          <p:attrName>style.visibility</p:attrName>
                                        </p:attrNameLst>
                                      </p:cBhvr>
                                      <p:to>
                                        <p:strVal val="visible"/>
                                      </p:to>
                                    </p:set>
                                    <p:animEffect transition="in" filter="fade">
                                      <p:cBhvr>
                                        <p:cTn id="28" dur="500"/>
                                        <p:tgtEl>
                                          <p:spTgt spid="71">
                                            <p:txEl>
                                              <p:pRg st="0" end="0"/>
                                            </p:txEl>
                                          </p:spTgt>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71">
                                            <p:txEl>
                                              <p:pRg st="1" end="1"/>
                                            </p:txEl>
                                          </p:spTgt>
                                        </p:tgtEl>
                                        <p:attrNameLst>
                                          <p:attrName>style.visibility</p:attrName>
                                        </p:attrNameLst>
                                      </p:cBhvr>
                                      <p:to>
                                        <p:strVal val="visible"/>
                                      </p:to>
                                    </p:set>
                                    <p:animEffect transition="in" filter="fade">
                                      <p:cBhvr>
                                        <p:cTn id="32" dur="500"/>
                                        <p:tgtEl>
                                          <p:spTgt spid="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7"/>
                </p:tgtEl>
              </p:cMediaNode>
            </p:audio>
          </p:childTnLst>
        </p:cTn>
      </p:par>
    </p:tnLst>
    <p:bldLst>
      <p:bldP spid="63" grpId="0" uiExpand="1" build="p"/>
      <p:bldP spid="70" grpId="0"/>
      <p:bldP spid="71"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42001" y="306938"/>
            <a:ext cx="8460000" cy="848688"/>
            <a:chOff x="342001" y="334098"/>
            <a:chExt cx="8460000" cy="848688"/>
          </a:xfrm>
        </p:grpSpPr>
        <p:sp>
          <p:nvSpPr>
            <p:cNvPr id="37" name="Round Diagonal Corner Rectangle 36"/>
            <p:cNvSpPr/>
            <p:nvPr/>
          </p:nvSpPr>
          <p:spPr>
            <a:xfrm flipH="1">
              <a:off x="342001" y="1129512"/>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47" name="Rectangle 46"/>
            <p:cNvSpPr/>
            <p:nvPr/>
          </p:nvSpPr>
          <p:spPr>
            <a:xfrm flipH="1">
              <a:off x="342001" y="334098"/>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70000" lnSpcReduction="20000"/>
            </a:bodyPr>
            <a:lstStyle/>
            <a:p>
              <a:pPr algn="ctr">
                <a:lnSpc>
                  <a:spcPct val="120000"/>
                </a:lnSpc>
              </a:pPr>
              <a:r>
                <a:rPr lang="en-GB" sz="5600" dirty="0">
                  <a:ln w="19050">
                    <a:solidFill>
                      <a:schemeClr val="bg1"/>
                    </a:solidFill>
                  </a:ln>
                  <a:solidFill>
                    <a:schemeClr val="bg1"/>
                  </a:solidFill>
                </a:rPr>
                <a:t>POSSIBLE RECRUITMENT STAGES</a:t>
              </a:r>
            </a:p>
          </p:txBody>
        </p:sp>
      </p:grpSp>
      <p:grpSp>
        <p:nvGrpSpPr>
          <p:cNvPr id="6" name="Group 5"/>
          <p:cNvGrpSpPr/>
          <p:nvPr/>
        </p:nvGrpSpPr>
        <p:grpSpPr>
          <a:xfrm>
            <a:off x="490031" y="1623521"/>
            <a:ext cx="1700152" cy="1059306"/>
            <a:chOff x="6459098" y="2442518"/>
            <a:chExt cx="1700152" cy="1059306"/>
          </a:xfrm>
        </p:grpSpPr>
        <p:sp>
          <p:nvSpPr>
            <p:cNvPr id="7" name="TextBox 6"/>
            <p:cNvSpPr txBox="1"/>
            <p:nvPr/>
          </p:nvSpPr>
          <p:spPr>
            <a:xfrm rot="21186271">
              <a:off x="6459098" y="2442518"/>
              <a:ext cx="1224000" cy="340519"/>
            </a:xfrm>
            <a:prstGeom prst="roundRect">
              <a:avLst/>
            </a:prstGeom>
            <a:solidFill>
              <a:schemeClr val="accent2"/>
            </a:solidFill>
          </p:spPr>
          <p:txBody>
            <a:bodyPr wrap="square" lIns="108000" tIns="0" rIns="108000" bIns="0" rtlCol="0" anchor="ctr">
              <a:spAutoFit/>
            </a:bodyPr>
            <a:lstStyle/>
            <a:p>
              <a:pPr algn="ctr"/>
              <a:r>
                <a:rPr lang="en-GB" sz="2000" b="1" spc="20" dirty="0">
                  <a:solidFill>
                    <a:schemeClr val="bg2"/>
                  </a:solidFill>
                </a:rPr>
                <a:t>GROUP</a:t>
              </a:r>
              <a:endParaRPr lang="en-GB" sz="2800" b="1" spc="20" dirty="0">
                <a:solidFill>
                  <a:schemeClr val="bg2"/>
                </a:solidFill>
              </a:endParaRPr>
            </a:p>
          </p:txBody>
        </p:sp>
        <p:pic>
          <p:nvPicPr>
            <p:cNvPr id="9" name="Picture 9" descr="curved-arrow (2)"/>
            <p:cNvPicPr>
              <a:picLocks noChangeAspect="1" noChangeArrowheads="1"/>
            </p:cNvPicPr>
            <p:nvPr/>
          </p:nvPicPr>
          <p:blipFill>
            <a:blip r:embed="rId6" cstate="print">
              <a:duotone>
                <a:schemeClr val="accent2">
                  <a:shade val="45000"/>
                  <a:satMod val="135000"/>
                </a:schemeClr>
                <a:prstClr val="white"/>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19660543" flipH="1">
              <a:off x="7223250" y="2565824"/>
              <a:ext cx="936000" cy="936000"/>
            </a:xfrm>
            <a:prstGeom prst="rect">
              <a:avLst/>
            </a:prstGeom>
            <a:noFill/>
            <a:ln>
              <a:noFill/>
            </a:ln>
            <a:effectLst/>
            <a:extLst>
              <a:ext uri="{909E8E84-426E-40DD-AFC4-6F175D3DCCD1}">
                <a14:hiddenFill xmlns:a14="http://schemas.microsoft.com/office/drawing/2010/main">
                  <a:solidFill>
                    <a:srgbClr val="A13582"/>
                  </a:solidFill>
                </a14:hiddenFill>
              </a:ext>
              <a:ext uri="{91240B29-F687-4F45-9708-019B960494DF}">
                <a14:hiddenLine xmlns:a14="http://schemas.microsoft.com/office/drawing/2010/main" w="25400" algn="ctr">
                  <a:solidFill>
                    <a:srgbClr val="252525"/>
                  </a:solidFill>
                  <a:miter lim="800000"/>
                  <a:headEnd/>
                  <a:tailEnd/>
                </a14:hiddenLine>
              </a:ext>
              <a:ext uri="{AF507438-7753-43E0-B8FC-AC1667EBCBE1}">
                <a14:hiddenEffects xmlns:a14="http://schemas.microsoft.com/office/drawing/2010/main">
                  <a:effectLst>
                    <a:outerShdw dist="35921" dir="2700000" algn="ctr" rotWithShape="0">
                      <a:srgbClr val="252525"/>
                    </a:outerShdw>
                  </a:effectLst>
                </a14:hiddenEffects>
              </a:ext>
            </a:extLst>
          </p:spPr>
        </p:pic>
      </p:grpSp>
      <p:grpSp>
        <p:nvGrpSpPr>
          <p:cNvPr id="19" name="Group 18"/>
          <p:cNvGrpSpPr/>
          <p:nvPr/>
        </p:nvGrpSpPr>
        <p:grpSpPr>
          <a:xfrm>
            <a:off x="6166861" y="2543125"/>
            <a:ext cx="1630227" cy="1384602"/>
            <a:chOff x="5693393" y="5253356"/>
            <a:chExt cx="1630227" cy="1384602"/>
          </a:xfrm>
        </p:grpSpPr>
        <p:pic>
          <p:nvPicPr>
            <p:cNvPr id="20" name="Picture 3" descr="arrow-with-scribble (2)"/>
            <p:cNvPicPr>
              <a:picLocks noChangeAspect="1" noChangeArrowheads="1"/>
            </p:cNvPicPr>
            <p:nvPr/>
          </p:nvPicPr>
          <p:blipFill>
            <a:blip r:embed="rId8"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5348407">
              <a:off x="5727268" y="5701958"/>
              <a:ext cx="936000" cy="936000"/>
            </a:xfrm>
            <a:prstGeom prst="rect">
              <a:avLst/>
            </a:prstGeom>
            <a:noFill/>
            <a:ln>
              <a:noFill/>
            </a:ln>
            <a:effectLst/>
            <a:extLst>
              <a:ext uri="{909E8E84-426E-40DD-AFC4-6F175D3DCCD1}">
                <a14:hiddenFill xmlns:a14="http://schemas.microsoft.com/office/drawing/2010/main">
                  <a:solidFill>
                    <a:srgbClr val="A13582"/>
                  </a:solidFill>
                </a14:hiddenFill>
              </a:ext>
              <a:ext uri="{91240B29-F687-4F45-9708-019B960494DF}">
                <a14:hiddenLine xmlns:a14="http://schemas.microsoft.com/office/drawing/2010/main" w="25400" algn="ctr">
                  <a:solidFill>
                    <a:srgbClr val="252525"/>
                  </a:solidFill>
                  <a:miter lim="800000"/>
                  <a:headEnd/>
                  <a:tailEnd/>
                </a14:hiddenLine>
              </a:ext>
              <a:ext uri="{AF507438-7753-43E0-B8FC-AC1667EBCBE1}">
                <a14:hiddenEffects xmlns:a14="http://schemas.microsoft.com/office/drawing/2010/main">
                  <a:effectLst>
                    <a:outerShdw dist="35921" dir="2700000" algn="ctr" rotWithShape="0">
                      <a:srgbClr val="252525"/>
                    </a:outerShdw>
                  </a:effectLst>
                </a14:hiddenEffects>
              </a:ext>
            </a:extLst>
          </p:spPr>
        </p:pic>
        <p:sp>
          <p:nvSpPr>
            <p:cNvPr id="21" name="TextBox 20"/>
            <p:cNvSpPr txBox="1"/>
            <p:nvPr/>
          </p:nvSpPr>
          <p:spPr>
            <a:xfrm>
              <a:off x="5693393" y="5253356"/>
              <a:ext cx="1630227" cy="340519"/>
            </a:xfrm>
            <a:prstGeom prst="roundRect">
              <a:avLst/>
            </a:prstGeom>
            <a:solidFill>
              <a:schemeClr val="accent4"/>
            </a:solidFill>
          </p:spPr>
          <p:txBody>
            <a:bodyPr wrap="square" lIns="108000" tIns="0" rIns="108000" bIns="0" rtlCol="0" anchor="ctr">
              <a:spAutoFit/>
            </a:bodyPr>
            <a:lstStyle/>
            <a:p>
              <a:pPr algn="ctr"/>
              <a:r>
                <a:rPr lang="en-GB" sz="2000" b="1" spc="20" dirty="0">
                  <a:solidFill>
                    <a:schemeClr val="bg2"/>
                  </a:solidFill>
                </a:rPr>
                <a:t>CENTRES</a:t>
              </a:r>
              <a:endParaRPr lang="en-GB" sz="2800" b="1" spc="20" dirty="0">
                <a:solidFill>
                  <a:schemeClr val="bg2"/>
                </a:solidFill>
              </a:endParaRPr>
            </a:p>
          </p:txBody>
        </p:sp>
      </p:grpSp>
      <p:grpSp>
        <p:nvGrpSpPr>
          <p:cNvPr id="22" name="Group 21"/>
          <p:cNvGrpSpPr/>
          <p:nvPr/>
        </p:nvGrpSpPr>
        <p:grpSpPr>
          <a:xfrm>
            <a:off x="4281339" y="4948967"/>
            <a:ext cx="1744609" cy="1263075"/>
            <a:chOff x="535495" y="4466405"/>
            <a:chExt cx="1744609" cy="1263075"/>
          </a:xfrm>
        </p:grpSpPr>
        <p:pic>
          <p:nvPicPr>
            <p:cNvPr id="23" name="Picture 5" descr="curved-arrow (1)"/>
            <p:cNvPicPr>
              <a:picLocks noChangeAspect="1" noChangeArrowheads="1"/>
            </p:cNvPicPr>
            <p:nvPr/>
          </p:nvPicPr>
          <p:blipFill rotWithShape="1">
            <a:blip r:embed="rId9" cstate="print">
              <a:duotone>
                <a:schemeClr val="accent4">
                  <a:shade val="45000"/>
                  <a:satMod val="135000"/>
                </a:schemeClr>
                <a:prstClr val="white"/>
              </a:duotone>
              <a:extLst>
                <a:ext uri="{28A0092B-C50C-407E-A947-70E740481C1C}">
                  <a14:useLocalDpi xmlns:a14="http://schemas.microsoft.com/office/drawing/2010/main" val="0"/>
                </a:ext>
              </a:extLst>
            </a:blip>
            <a:srcRect l="41122"/>
            <a:stretch/>
          </p:blipFill>
          <p:spPr bwMode="auto">
            <a:xfrm rot="11653029">
              <a:off x="1419695" y="4466405"/>
              <a:ext cx="551097" cy="936000"/>
            </a:xfrm>
            <a:prstGeom prst="rect">
              <a:avLst/>
            </a:prstGeom>
            <a:noFill/>
            <a:ln>
              <a:noFill/>
            </a:ln>
            <a:effectLst/>
            <a:extLst>
              <a:ext uri="{909E8E84-426E-40DD-AFC4-6F175D3DCCD1}">
                <a14:hiddenFill xmlns:a14="http://schemas.microsoft.com/office/drawing/2010/main">
                  <a:solidFill>
                    <a:srgbClr val="A13582"/>
                  </a:solidFill>
                </a14:hiddenFill>
              </a:ext>
              <a:ext uri="{91240B29-F687-4F45-9708-019B960494DF}">
                <a14:hiddenLine xmlns:a14="http://schemas.microsoft.com/office/drawing/2010/main" w="25400" algn="ctr">
                  <a:solidFill>
                    <a:srgbClr val="252525"/>
                  </a:solidFill>
                  <a:miter lim="800000"/>
                  <a:headEnd/>
                  <a:tailEnd/>
                </a14:hiddenLine>
              </a:ext>
              <a:ext uri="{AF507438-7753-43E0-B8FC-AC1667EBCBE1}">
                <a14:hiddenEffects xmlns:a14="http://schemas.microsoft.com/office/drawing/2010/main">
                  <a:effectLst>
                    <a:outerShdw dist="35921" dir="2700000" algn="ctr" rotWithShape="0">
                      <a:srgbClr val="252525"/>
                    </a:outerShdw>
                  </a:effectLst>
                </a14:hiddenEffects>
              </a:ext>
            </a:extLst>
          </p:spPr>
        </p:pic>
        <p:sp>
          <p:nvSpPr>
            <p:cNvPr id="24" name="TextBox 23"/>
            <p:cNvSpPr txBox="1"/>
            <p:nvPr/>
          </p:nvSpPr>
          <p:spPr>
            <a:xfrm rot="262430">
              <a:off x="535495" y="5388961"/>
              <a:ext cx="1744609" cy="340519"/>
            </a:xfrm>
            <a:prstGeom prst="roundRect">
              <a:avLst/>
            </a:prstGeom>
            <a:solidFill>
              <a:schemeClr val="accent4"/>
            </a:solidFill>
          </p:spPr>
          <p:txBody>
            <a:bodyPr wrap="square" lIns="108000" tIns="0" rIns="108000" bIns="0" rtlCol="0" anchor="ctr">
              <a:spAutoFit/>
            </a:bodyPr>
            <a:lstStyle/>
            <a:p>
              <a:pPr algn="ctr"/>
              <a:r>
                <a:rPr lang="en-GB" sz="2000" b="1" spc="20" dirty="0">
                  <a:solidFill>
                    <a:schemeClr val="bg2"/>
                  </a:solidFill>
                </a:rPr>
                <a:t>INDIVIDUAL</a:t>
              </a:r>
              <a:endParaRPr lang="en-GB" sz="1600" b="1" spc="20" dirty="0">
                <a:solidFill>
                  <a:schemeClr val="bg2"/>
                </a:solidFill>
              </a:endParaRPr>
            </a:p>
          </p:txBody>
        </p:sp>
      </p:grpSp>
      <p:grpSp>
        <p:nvGrpSpPr>
          <p:cNvPr id="31" name="Group 30"/>
          <p:cNvGrpSpPr/>
          <p:nvPr/>
        </p:nvGrpSpPr>
        <p:grpSpPr>
          <a:xfrm>
            <a:off x="1781504" y="3633035"/>
            <a:ext cx="2171232" cy="1395630"/>
            <a:chOff x="4504717" y="1449718"/>
            <a:chExt cx="2171232" cy="1395630"/>
          </a:xfrm>
        </p:grpSpPr>
        <p:sp>
          <p:nvSpPr>
            <p:cNvPr id="32" name="TextBox 31"/>
            <p:cNvSpPr txBox="1"/>
            <p:nvPr/>
          </p:nvSpPr>
          <p:spPr>
            <a:xfrm>
              <a:off x="4504717" y="2504829"/>
              <a:ext cx="2171232" cy="340519"/>
            </a:xfrm>
            <a:prstGeom prst="roundRect">
              <a:avLst/>
            </a:prstGeom>
            <a:solidFill>
              <a:schemeClr val="accent2"/>
            </a:solidFill>
          </p:spPr>
          <p:txBody>
            <a:bodyPr wrap="square" lIns="108000" tIns="0" rIns="108000" bIns="0" rtlCol="0" anchor="ctr">
              <a:spAutoFit/>
            </a:bodyPr>
            <a:lstStyle/>
            <a:p>
              <a:pPr algn="ctr"/>
              <a:r>
                <a:rPr lang="en-GB" sz="2000" b="1" spc="20" dirty="0">
                  <a:solidFill>
                    <a:schemeClr val="bg2"/>
                  </a:solidFill>
                </a:rPr>
                <a:t>FACE-TO-FACE</a:t>
              </a:r>
              <a:endParaRPr lang="en-GB" sz="2800" b="1" spc="20" dirty="0">
                <a:solidFill>
                  <a:schemeClr val="bg2"/>
                </a:solidFill>
              </a:endParaRPr>
            </a:p>
          </p:txBody>
        </p:sp>
        <p:pic>
          <p:nvPicPr>
            <p:cNvPr id="34" name="Picture 2" descr="arrow-with-scribble (1)"/>
            <p:cNvPicPr>
              <a:picLocks noChangeAspect="1" noChangeArrowheads="1"/>
            </p:cNvPicPr>
            <p:nvPr/>
          </p:nvPicPr>
          <p:blipFill>
            <a:blip r:embed="rId10" cstate="print">
              <a:duotone>
                <a:schemeClr val="accent2">
                  <a:shade val="45000"/>
                  <a:satMod val="135000"/>
                </a:schemeClr>
                <a:prstClr val="white"/>
              </a:duotone>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16939854" flipH="1">
              <a:off x="4778712" y="1449718"/>
              <a:ext cx="936000" cy="936000"/>
            </a:xfrm>
            <a:prstGeom prst="rect">
              <a:avLst/>
            </a:prstGeom>
            <a:noFill/>
            <a:ln>
              <a:noFill/>
            </a:ln>
            <a:effectLst/>
            <a:extLst>
              <a:ext uri="{909E8E84-426E-40DD-AFC4-6F175D3DCCD1}">
                <a14:hiddenFill xmlns:a14="http://schemas.microsoft.com/office/drawing/2010/main">
                  <a:solidFill>
                    <a:srgbClr val="A13582"/>
                  </a:solidFill>
                </a14:hiddenFill>
              </a:ext>
              <a:ext uri="{91240B29-F687-4F45-9708-019B960494DF}">
                <a14:hiddenLine xmlns:a14="http://schemas.microsoft.com/office/drawing/2010/main" w="25400" algn="ctr">
                  <a:solidFill>
                    <a:srgbClr val="252525"/>
                  </a:solidFill>
                  <a:miter lim="800000"/>
                  <a:headEnd/>
                  <a:tailEnd/>
                </a14:hiddenLine>
              </a:ext>
              <a:ext uri="{AF507438-7753-43E0-B8FC-AC1667EBCBE1}">
                <a14:hiddenEffects xmlns:a14="http://schemas.microsoft.com/office/drawing/2010/main">
                  <a:effectLst>
                    <a:outerShdw dist="35921" dir="2700000" algn="ctr" rotWithShape="0">
                      <a:srgbClr val="252525"/>
                    </a:outerShdw>
                  </a:effectLst>
                </a14:hiddenEffects>
              </a:ext>
            </a:extLst>
          </p:spPr>
        </p:pic>
      </p:grpSp>
      <p:grpSp>
        <p:nvGrpSpPr>
          <p:cNvPr id="35" name="Group 34"/>
          <p:cNvGrpSpPr/>
          <p:nvPr/>
        </p:nvGrpSpPr>
        <p:grpSpPr>
          <a:xfrm>
            <a:off x="6638492" y="5168738"/>
            <a:ext cx="1888431" cy="1142639"/>
            <a:chOff x="5758655" y="6696076"/>
            <a:chExt cx="1888431" cy="1142639"/>
          </a:xfrm>
        </p:grpSpPr>
        <p:sp>
          <p:nvSpPr>
            <p:cNvPr id="36" name="TextBox 35"/>
            <p:cNvSpPr txBox="1"/>
            <p:nvPr/>
          </p:nvSpPr>
          <p:spPr>
            <a:xfrm>
              <a:off x="6423086" y="7496715"/>
              <a:ext cx="1224000" cy="342000"/>
            </a:xfrm>
            <a:prstGeom prst="roundRect">
              <a:avLst/>
            </a:prstGeom>
            <a:solidFill>
              <a:schemeClr val="accent4"/>
            </a:solidFill>
          </p:spPr>
          <p:txBody>
            <a:bodyPr wrap="square" lIns="108000" tIns="0" rIns="108000" bIns="0" rtlCol="0" anchor="ctr">
              <a:spAutoFit/>
            </a:bodyPr>
            <a:lstStyle/>
            <a:p>
              <a:pPr algn="ctr"/>
              <a:r>
                <a:rPr lang="en-GB" sz="2000" b="1" spc="20" dirty="0">
                  <a:solidFill>
                    <a:schemeClr val="bg2"/>
                  </a:solidFill>
                </a:rPr>
                <a:t>GROUP</a:t>
              </a:r>
              <a:endParaRPr lang="en-GB" sz="2800" b="1" spc="20" dirty="0">
                <a:solidFill>
                  <a:schemeClr val="bg2"/>
                </a:solidFill>
              </a:endParaRPr>
            </a:p>
          </p:txBody>
        </p:sp>
        <p:pic>
          <p:nvPicPr>
            <p:cNvPr id="38" name="Picture 7" descr="up-arrow-with-scribble (1)"/>
            <p:cNvPicPr>
              <a:picLocks noChangeAspect="1" noChangeArrowheads="1"/>
            </p:cNvPicPr>
            <p:nvPr/>
          </p:nvPicPr>
          <p:blipFill>
            <a:blip r:embed="rId12" cstate="print">
              <a:duotone>
                <a:schemeClr val="accent4">
                  <a:shade val="45000"/>
                  <a:satMod val="135000"/>
                </a:schemeClr>
                <a:prstClr val="white"/>
              </a:duotone>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7569089">
              <a:off x="5758655" y="6696076"/>
              <a:ext cx="936000" cy="936000"/>
            </a:xfrm>
            <a:prstGeom prst="rect">
              <a:avLst/>
            </a:prstGeom>
            <a:noFill/>
            <a:ln>
              <a:noFill/>
            </a:ln>
            <a:effectLst/>
            <a:extLst>
              <a:ext uri="{909E8E84-426E-40DD-AFC4-6F175D3DCCD1}">
                <a14:hiddenFill xmlns:a14="http://schemas.microsoft.com/office/drawing/2010/main">
                  <a:solidFill>
                    <a:srgbClr val="A13582"/>
                  </a:solidFill>
                </a14:hiddenFill>
              </a:ext>
              <a:ext uri="{91240B29-F687-4F45-9708-019B960494DF}">
                <a14:hiddenLine xmlns:a14="http://schemas.microsoft.com/office/drawing/2010/main" w="25400" algn="ctr">
                  <a:solidFill>
                    <a:srgbClr val="252525"/>
                  </a:solidFill>
                  <a:miter lim="800000"/>
                  <a:headEnd/>
                  <a:tailEnd/>
                </a14:hiddenLine>
              </a:ext>
              <a:ext uri="{AF507438-7753-43E0-B8FC-AC1667EBCBE1}">
                <a14:hiddenEffects xmlns:a14="http://schemas.microsoft.com/office/drawing/2010/main">
                  <a:effectLst>
                    <a:outerShdw dist="35921" dir="2700000" algn="ctr" rotWithShape="0">
                      <a:srgbClr val="252525"/>
                    </a:outerShdw>
                  </a:effectLst>
                </a14:hiddenEffects>
              </a:ext>
            </a:extLst>
          </p:spPr>
        </p:pic>
      </p:grpSp>
      <p:grpSp>
        <p:nvGrpSpPr>
          <p:cNvPr id="39" name="Group 38"/>
          <p:cNvGrpSpPr/>
          <p:nvPr/>
        </p:nvGrpSpPr>
        <p:grpSpPr>
          <a:xfrm>
            <a:off x="3834172" y="1588406"/>
            <a:ext cx="1692000" cy="1127267"/>
            <a:chOff x="1060797" y="1949275"/>
            <a:chExt cx="1692000" cy="1127267"/>
          </a:xfrm>
        </p:grpSpPr>
        <p:sp>
          <p:nvSpPr>
            <p:cNvPr id="40" name="TextBox 39"/>
            <p:cNvSpPr txBox="1"/>
            <p:nvPr/>
          </p:nvSpPr>
          <p:spPr>
            <a:xfrm rot="21420961">
              <a:off x="1060797" y="1949275"/>
              <a:ext cx="1692000" cy="306467"/>
            </a:xfrm>
            <a:prstGeom prst="roundRect">
              <a:avLst/>
            </a:prstGeom>
            <a:solidFill>
              <a:schemeClr val="accent2"/>
            </a:solidFill>
          </p:spPr>
          <p:txBody>
            <a:bodyPr wrap="square" lIns="108000" tIns="0" rIns="108000" bIns="0" rtlCol="0" anchor="ctr">
              <a:spAutoFit/>
            </a:bodyPr>
            <a:lstStyle/>
            <a:p>
              <a:pPr algn="ctr"/>
              <a:r>
                <a:rPr lang="en-GB" b="1" spc="20" dirty="0">
                  <a:solidFill>
                    <a:schemeClr val="bg2"/>
                  </a:solidFill>
                </a:rPr>
                <a:t>TELEPHONE</a:t>
              </a:r>
            </a:p>
          </p:txBody>
        </p:sp>
        <p:pic>
          <p:nvPicPr>
            <p:cNvPr id="41" name="Picture 8" descr="up-arrow-with-scribble (2)"/>
            <p:cNvPicPr>
              <a:picLocks noChangeAspect="1" noChangeArrowheads="1"/>
            </p:cNvPicPr>
            <p:nvPr/>
          </p:nvPicPr>
          <p:blipFill>
            <a:blip r:embed="rId1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1431781" flipH="1" flipV="1">
              <a:off x="1106174" y="2184898"/>
              <a:ext cx="891644" cy="891644"/>
            </a:xfrm>
            <a:prstGeom prst="rect">
              <a:avLst/>
            </a:prstGeom>
            <a:noFill/>
            <a:ln>
              <a:noFill/>
            </a:ln>
            <a:effectLst/>
            <a:extLst>
              <a:ext uri="{909E8E84-426E-40DD-AFC4-6F175D3DCCD1}">
                <a14:hiddenFill xmlns:a14="http://schemas.microsoft.com/office/drawing/2010/main">
                  <a:solidFill>
                    <a:srgbClr val="A13582"/>
                  </a:solidFill>
                </a14:hiddenFill>
              </a:ext>
              <a:ext uri="{91240B29-F687-4F45-9708-019B960494DF}">
                <a14:hiddenLine xmlns:a14="http://schemas.microsoft.com/office/drawing/2010/main" w="25400" algn="ctr">
                  <a:solidFill>
                    <a:srgbClr val="252525"/>
                  </a:solidFill>
                  <a:miter lim="800000"/>
                  <a:headEnd/>
                  <a:tailEnd/>
                </a14:hiddenLine>
              </a:ext>
              <a:ext uri="{AF507438-7753-43E0-B8FC-AC1667EBCBE1}">
                <a14:hiddenEffects xmlns:a14="http://schemas.microsoft.com/office/drawing/2010/main">
                  <a:effectLst>
                    <a:outerShdw dist="35921" dir="2700000" algn="ctr" rotWithShape="0">
                      <a:srgbClr val="252525"/>
                    </a:outerShdw>
                  </a:effectLst>
                </a14:hiddenEffects>
              </a:ext>
            </a:extLst>
          </p:spPr>
        </p:pic>
      </p:grpSp>
      <p:grpSp>
        <p:nvGrpSpPr>
          <p:cNvPr id="60" name="Group 59"/>
          <p:cNvGrpSpPr/>
          <p:nvPr/>
        </p:nvGrpSpPr>
        <p:grpSpPr>
          <a:xfrm>
            <a:off x="1380024" y="1910457"/>
            <a:ext cx="3060000" cy="2160000"/>
            <a:chOff x="3000820" y="2432249"/>
            <a:chExt cx="3384000" cy="1963526"/>
          </a:xfrm>
          <a:solidFill>
            <a:schemeClr val="accent2"/>
          </a:solidFill>
        </p:grpSpPr>
        <p:grpSp>
          <p:nvGrpSpPr>
            <p:cNvPr id="61" name="Group 60"/>
            <p:cNvGrpSpPr/>
            <p:nvPr/>
          </p:nvGrpSpPr>
          <p:grpSpPr>
            <a:xfrm>
              <a:off x="3000820" y="2432249"/>
              <a:ext cx="3384000" cy="1963526"/>
              <a:chOff x="2060050" y="2105025"/>
              <a:chExt cx="3466846" cy="2469781"/>
            </a:xfrm>
            <a:grpFill/>
          </p:grpSpPr>
          <p:sp>
            <p:nvSpPr>
              <p:cNvPr id="63" name="Oval 62"/>
              <p:cNvSpPr/>
              <p:nvPr/>
            </p:nvSpPr>
            <p:spPr>
              <a:xfrm>
                <a:off x="2171700" y="2295525"/>
                <a:ext cx="1428750" cy="1171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p:cNvSpPr/>
              <p:nvPr/>
            </p:nvSpPr>
            <p:spPr>
              <a:xfrm>
                <a:off x="2886075" y="2105025"/>
                <a:ext cx="1076325" cy="10786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p:cNvSpPr/>
              <p:nvPr/>
            </p:nvSpPr>
            <p:spPr>
              <a:xfrm>
                <a:off x="3424237" y="2161025"/>
                <a:ext cx="1371600" cy="13060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p:cNvSpPr/>
              <p:nvPr/>
            </p:nvSpPr>
            <p:spPr>
              <a:xfrm>
                <a:off x="4232486" y="2362199"/>
                <a:ext cx="1095375" cy="10382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p:cNvSpPr/>
              <p:nvPr/>
            </p:nvSpPr>
            <p:spPr>
              <a:xfrm>
                <a:off x="4138612" y="2904449"/>
                <a:ext cx="1388284" cy="13636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p:cNvSpPr/>
              <p:nvPr/>
            </p:nvSpPr>
            <p:spPr>
              <a:xfrm>
                <a:off x="3763170" y="3577735"/>
                <a:ext cx="1045385" cy="9970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p:cNvSpPr/>
              <p:nvPr/>
            </p:nvSpPr>
            <p:spPr>
              <a:xfrm>
                <a:off x="2060050" y="2814062"/>
                <a:ext cx="1045385" cy="9970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p:cNvSpPr/>
              <p:nvPr/>
            </p:nvSpPr>
            <p:spPr>
              <a:xfrm>
                <a:off x="2383990" y="3137536"/>
                <a:ext cx="1351503" cy="13471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p:cNvSpPr/>
              <p:nvPr/>
            </p:nvSpPr>
            <p:spPr>
              <a:xfrm>
                <a:off x="2952376" y="3130301"/>
                <a:ext cx="1351503" cy="13471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2" name="TextBox 61"/>
            <p:cNvSpPr txBox="1"/>
            <p:nvPr/>
          </p:nvSpPr>
          <p:spPr>
            <a:xfrm>
              <a:off x="3363750" y="3178975"/>
              <a:ext cx="2634622" cy="430887"/>
            </a:xfrm>
            <a:prstGeom prst="rect">
              <a:avLst/>
            </a:prstGeom>
            <a:grpFill/>
          </p:spPr>
          <p:txBody>
            <a:bodyPr wrap="square" lIns="0" tIns="0" rIns="0" bIns="0" rtlCol="0">
              <a:spAutoFit/>
            </a:bodyPr>
            <a:lstStyle/>
            <a:p>
              <a:pPr algn="ctr"/>
              <a:r>
                <a:rPr lang="en-GB" sz="2800" b="1" spc="20" dirty="0">
                  <a:solidFill>
                    <a:schemeClr val="bg1"/>
                  </a:solidFill>
                </a:rPr>
                <a:t>INTERVIEWS</a:t>
              </a:r>
            </a:p>
          </p:txBody>
        </p:sp>
      </p:grpSp>
      <p:grpSp>
        <p:nvGrpSpPr>
          <p:cNvPr id="72" name="Group 71"/>
          <p:cNvGrpSpPr/>
          <p:nvPr/>
        </p:nvGrpSpPr>
        <p:grpSpPr>
          <a:xfrm>
            <a:off x="5059038" y="3326205"/>
            <a:ext cx="3492000" cy="2232000"/>
            <a:chOff x="3000820" y="2432249"/>
            <a:chExt cx="3384000" cy="1963526"/>
          </a:xfrm>
          <a:solidFill>
            <a:schemeClr val="accent4"/>
          </a:solidFill>
        </p:grpSpPr>
        <p:grpSp>
          <p:nvGrpSpPr>
            <p:cNvPr id="73" name="Group 72"/>
            <p:cNvGrpSpPr/>
            <p:nvPr/>
          </p:nvGrpSpPr>
          <p:grpSpPr>
            <a:xfrm>
              <a:off x="3000820" y="2432249"/>
              <a:ext cx="3384000" cy="1963526"/>
              <a:chOff x="2060050" y="2105025"/>
              <a:chExt cx="3466846" cy="2469781"/>
            </a:xfrm>
            <a:grpFill/>
          </p:grpSpPr>
          <p:sp>
            <p:nvSpPr>
              <p:cNvPr id="75" name="Oval 74"/>
              <p:cNvSpPr/>
              <p:nvPr/>
            </p:nvSpPr>
            <p:spPr>
              <a:xfrm>
                <a:off x="2171700" y="2295525"/>
                <a:ext cx="1428750" cy="11715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p:cNvSpPr/>
              <p:nvPr/>
            </p:nvSpPr>
            <p:spPr>
              <a:xfrm>
                <a:off x="2886075" y="2105025"/>
                <a:ext cx="1076325" cy="107862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Oval 76"/>
              <p:cNvSpPr/>
              <p:nvPr/>
            </p:nvSpPr>
            <p:spPr>
              <a:xfrm>
                <a:off x="3424237" y="2161025"/>
                <a:ext cx="1371600" cy="13060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p:cNvSpPr/>
              <p:nvPr/>
            </p:nvSpPr>
            <p:spPr>
              <a:xfrm>
                <a:off x="4232486" y="2362199"/>
                <a:ext cx="1095375" cy="10382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p:cNvSpPr/>
              <p:nvPr/>
            </p:nvSpPr>
            <p:spPr>
              <a:xfrm>
                <a:off x="4138612" y="2904449"/>
                <a:ext cx="1388284" cy="13636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Oval 79"/>
              <p:cNvSpPr/>
              <p:nvPr/>
            </p:nvSpPr>
            <p:spPr>
              <a:xfrm>
                <a:off x="3763170" y="3577735"/>
                <a:ext cx="1045385" cy="99707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p:cNvSpPr/>
              <p:nvPr/>
            </p:nvSpPr>
            <p:spPr>
              <a:xfrm>
                <a:off x="2060050" y="2814062"/>
                <a:ext cx="1045385" cy="9970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p:cNvSpPr/>
              <p:nvPr/>
            </p:nvSpPr>
            <p:spPr>
              <a:xfrm>
                <a:off x="2383990" y="3137536"/>
                <a:ext cx="1351503" cy="13471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Oval 82"/>
              <p:cNvSpPr/>
              <p:nvPr/>
            </p:nvSpPr>
            <p:spPr>
              <a:xfrm>
                <a:off x="2952376" y="3130301"/>
                <a:ext cx="1351503" cy="13471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4" name="TextBox 73"/>
            <p:cNvSpPr txBox="1"/>
            <p:nvPr/>
          </p:nvSpPr>
          <p:spPr>
            <a:xfrm>
              <a:off x="3363750" y="3178975"/>
              <a:ext cx="2634622" cy="387794"/>
            </a:xfrm>
            <a:prstGeom prst="rect">
              <a:avLst/>
            </a:prstGeom>
            <a:grpFill/>
          </p:spPr>
          <p:txBody>
            <a:bodyPr wrap="square" lIns="0" tIns="0" rIns="0" bIns="0" rtlCol="0">
              <a:spAutoFit/>
            </a:bodyPr>
            <a:lstStyle/>
            <a:p>
              <a:pPr algn="ctr"/>
              <a:r>
                <a:rPr lang="en-GB" sz="2800" b="1" spc="20" dirty="0">
                  <a:solidFill>
                    <a:schemeClr val="bg1"/>
                  </a:solidFill>
                </a:rPr>
                <a:t>ASSESSMENTS</a:t>
              </a:r>
            </a:p>
          </p:txBody>
        </p:sp>
      </p:gr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604769777"/>
      </p:ext>
    </p:extLst>
  </p:cSld>
  <p:clrMapOvr>
    <a:masterClrMapping/>
  </p:clrMapOvr>
  <mc:AlternateContent xmlns:mc="http://schemas.openxmlformats.org/markup-compatibility/2006" xmlns:p14="http://schemas.microsoft.com/office/powerpoint/2010/main">
    <mc:Choice Requires="p14">
      <p:transition spd="slow" p14:dur="2000" advTm="162883"/>
    </mc:Choice>
    <mc:Fallback xmlns="">
      <p:transition spd="slow" advTm="162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500"/>
                                        <p:tgtEl>
                                          <p:spTgt spid="39"/>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72"/>
                                        </p:tgtEl>
                                        <p:attrNameLst>
                                          <p:attrName>style.visibility</p:attrName>
                                        </p:attrNameLst>
                                      </p:cBhvr>
                                      <p:to>
                                        <p:strVal val="visible"/>
                                      </p:to>
                                    </p:set>
                                    <p:anim calcmode="lin" valueType="num">
                                      <p:cBhvr>
                                        <p:cTn id="24" dur="500" fill="hold"/>
                                        <p:tgtEl>
                                          <p:spTgt spid="72"/>
                                        </p:tgtEl>
                                        <p:attrNameLst>
                                          <p:attrName>ppt_w</p:attrName>
                                        </p:attrNameLst>
                                      </p:cBhvr>
                                      <p:tavLst>
                                        <p:tav tm="0">
                                          <p:val>
                                            <p:fltVal val="0"/>
                                          </p:val>
                                        </p:tav>
                                        <p:tav tm="100000">
                                          <p:val>
                                            <p:strVal val="#ppt_w"/>
                                          </p:val>
                                        </p:tav>
                                      </p:tavLst>
                                    </p:anim>
                                    <p:anim calcmode="lin" valueType="num">
                                      <p:cBhvr>
                                        <p:cTn id="25" dur="500" fill="hold"/>
                                        <p:tgtEl>
                                          <p:spTgt spid="72"/>
                                        </p:tgtEl>
                                        <p:attrNameLst>
                                          <p:attrName>ppt_h</p:attrName>
                                        </p:attrNameLst>
                                      </p:cBhvr>
                                      <p:tavLst>
                                        <p:tav tm="0">
                                          <p:val>
                                            <p:fltVal val="0"/>
                                          </p:val>
                                        </p:tav>
                                        <p:tav tm="100000">
                                          <p:val>
                                            <p:strVal val="#ppt_h"/>
                                          </p:val>
                                        </p:tav>
                                      </p:tavLst>
                                    </p:anim>
                                    <p:animEffect transition="in" filter="fade">
                                      <p:cBhvr>
                                        <p:cTn id="26" dur="500"/>
                                        <p:tgtEl>
                                          <p:spTgt spid="7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56"/>
          <p:cNvSpPr txBox="1">
            <a:spLocks/>
          </p:cNvSpPr>
          <p:nvPr/>
        </p:nvSpPr>
        <p:spPr>
          <a:xfrm>
            <a:off x="342001" y="1446824"/>
            <a:ext cx="8460000" cy="744934"/>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chemeClr val="accent2"/>
                </a:solidFill>
                <a:cs typeface="Arial"/>
              </a:rPr>
              <a:t>May be used on its own or to help decide who to invite to a face-to-face interview.</a:t>
            </a:r>
          </a:p>
        </p:txBody>
      </p:sp>
      <p:grpSp>
        <p:nvGrpSpPr>
          <p:cNvPr id="8" name="Group 7"/>
          <p:cNvGrpSpPr/>
          <p:nvPr/>
        </p:nvGrpSpPr>
        <p:grpSpPr>
          <a:xfrm>
            <a:off x="342001" y="306938"/>
            <a:ext cx="8460000" cy="848688"/>
            <a:chOff x="342001" y="334098"/>
            <a:chExt cx="8460000" cy="848688"/>
          </a:xfrm>
        </p:grpSpPr>
        <p:sp>
          <p:nvSpPr>
            <p:cNvPr id="37" name="Round Diagonal Corner Rectangle 36"/>
            <p:cNvSpPr/>
            <p:nvPr/>
          </p:nvSpPr>
          <p:spPr>
            <a:xfrm flipH="1">
              <a:off x="342001" y="1129512"/>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47" name="Rectangle 46"/>
            <p:cNvSpPr/>
            <p:nvPr/>
          </p:nvSpPr>
          <p:spPr>
            <a:xfrm flipH="1">
              <a:off x="342001" y="334098"/>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85000" lnSpcReduction="10000"/>
            </a:bodyPr>
            <a:lstStyle/>
            <a:p>
              <a:pPr algn="ctr">
                <a:lnSpc>
                  <a:spcPct val="120000"/>
                </a:lnSpc>
              </a:pPr>
              <a:r>
                <a:rPr lang="en-GB" sz="5600" dirty="0">
                  <a:ln w="19050">
                    <a:solidFill>
                      <a:schemeClr val="bg1"/>
                    </a:solidFill>
                  </a:ln>
                  <a:solidFill>
                    <a:schemeClr val="bg1"/>
                  </a:solidFill>
                </a:rPr>
                <a:t>TELEPHONE INTERVIEWS</a:t>
              </a:r>
            </a:p>
          </p:txBody>
        </p:sp>
      </p:grpSp>
      <p:sp>
        <p:nvSpPr>
          <p:cNvPr id="6" name="Content Placeholder 56"/>
          <p:cNvSpPr txBox="1">
            <a:spLocks/>
          </p:cNvSpPr>
          <p:nvPr/>
        </p:nvSpPr>
        <p:spPr>
          <a:xfrm>
            <a:off x="342001" y="2477237"/>
            <a:ext cx="6058799" cy="4516786"/>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solidFill>
                  <a:schemeClr val="accent2"/>
                </a:solidFill>
                <a:cs typeface="Arial"/>
              </a:rPr>
              <a:t>KEY FEATURES:</a:t>
            </a:r>
          </a:p>
          <a:p>
            <a:pPr marL="360000">
              <a:spcBef>
                <a:spcPts val="500"/>
              </a:spcBef>
              <a:buClr>
                <a:schemeClr val="accent2"/>
              </a:buClr>
            </a:pPr>
            <a:r>
              <a:rPr lang="en-GB" sz="1600" dirty="0">
                <a:cs typeface="Arial"/>
              </a:rPr>
              <a:t>Normally fairly short (e.g. no more than 30 </a:t>
            </a:r>
            <a:r>
              <a:rPr lang="en-GB" sz="1600" dirty="0" err="1">
                <a:cs typeface="Arial"/>
              </a:rPr>
              <a:t>mins</a:t>
            </a:r>
            <a:r>
              <a:rPr lang="en-GB" sz="1600" dirty="0">
                <a:cs typeface="Arial"/>
              </a:rPr>
              <a:t>)</a:t>
            </a:r>
            <a:endParaRPr lang="en-GB" sz="1600" b="1" dirty="0">
              <a:cs typeface="Arial"/>
            </a:endParaRPr>
          </a:p>
          <a:p>
            <a:pPr marL="360000">
              <a:spcBef>
                <a:spcPts val="500"/>
              </a:spcBef>
              <a:buClr>
                <a:schemeClr val="accent2"/>
              </a:buClr>
            </a:pPr>
            <a:r>
              <a:rPr lang="en-GB" sz="1600" b="1" dirty="0">
                <a:cs typeface="Arial"/>
              </a:rPr>
              <a:t>Timings</a:t>
            </a:r>
            <a:r>
              <a:rPr lang="en-GB" sz="1600" dirty="0">
                <a:cs typeface="Arial"/>
              </a:rPr>
              <a:t> agreed in </a:t>
            </a:r>
            <a:r>
              <a:rPr lang="en-GB" sz="1600" b="1" dirty="0">
                <a:cs typeface="Arial"/>
              </a:rPr>
              <a:t>advance</a:t>
            </a:r>
          </a:p>
          <a:p>
            <a:pPr marL="360000">
              <a:spcBef>
                <a:spcPts val="500"/>
              </a:spcBef>
              <a:buClr>
                <a:schemeClr val="accent2"/>
              </a:buClr>
            </a:pPr>
            <a:r>
              <a:rPr lang="en-GB" sz="1600" dirty="0">
                <a:cs typeface="Arial"/>
              </a:rPr>
              <a:t>There may be </a:t>
            </a:r>
            <a:r>
              <a:rPr lang="en-GB" sz="1600" b="1" dirty="0">
                <a:cs typeface="Arial"/>
              </a:rPr>
              <a:t>more than one person </a:t>
            </a:r>
            <a:r>
              <a:rPr lang="en-GB" sz="1600" dirty="0">
                <a:cs typeface="Arial"/>
              </a:rPr>
              <a:t>on the phone</a:t>
            </a:r>
          </a:p>
          <a:p>
            <a:pPr marL="0" lvl="1" indent="0">
              <a:lnSpc>
                <a:spcPct val="0"/>
              </a:lnSpc>
              <a:spcBef>
                <a:spcPts val="1800"/>
              </a:spcBef>
              <a:buNone/>
            </a:pPr>
            <a:endParaRPr lang="en-GB" sz="1600" dirty="0">
              <a:cs typeface="Arial"/>
            </a:endParaRPr>
          </a:p>
          <a:p>
            <a:pPr marL="0" indent="0">
              <a:spcBef>
                <a:spcPts val="0"/>
              </a:spcBef>
              <a:buNone/>
            </a:pPr>
            <a:r>
              <a:rPr lang="en-GB" sz="2000" b="1" dirty="0">
                <a:solidFill>
                  <a:schemeClr val="accent2"/>
                </a:solidFill>
                <a:cs typeface="Arial"/>
              </a:rPr>
              <a:t>TIPS:</a:t>
            </a:r>
          </a:p>
          <a:p>
            <a:pPr marL="360000" lvl="1" indent="-285750">
              <a:lnSpc>
                <a:spcPct val="80000"/>
              </a:lnSpc>
              <a:buClr>
                <a:schemeClr val="accent2"/>
              </a:buClr>
              <a:buSzPct val="98000"/>
            </a:pPr>
            <a:r>
              <a:rPr lang="en-GB" sz="1600" dirty="0">
                <a:cs typeface="Arial"/>
              </a:rPr>
              <a:t>Make sure you are in a </a:t>
            </a:r>
            <a:r>
              <a:rPr lang="en-GB" sz="1600" b="1" dirty="0">
                <a:cs typeface="Arial"/>
              </a:rPr>
              <a:t>quiet place </a:t>
            </a:r>
            <a:r>
              <a:rPr lang="en-GB" sz="1600" dirty="0">
                <a:cs typeface="Arial"/>
              </a:rPr>
              <a:t>where you will not be disturbed</a:t>
            </a:r>
          </a:p>
          <a:p>
            <a:pPr marL="360000" lvl="1" indent="-285750">
              <a:lnSpc>
                <a:spcPct val="80000"/>
              </a:lnSpc>
              <a:buClr>
                <a:schemeClr val="accent2"/>
              </a:buClr>
            </a:pPr>
            <a:r>
              <a:rPr lang="en-GB" sz="1600" dirty="0">
                <a:cs typeface="Arial"/>
              </a:rPr>
              <a:t>Know the </a:t>
            </a:r>
            <a:r>
              <a:rPr lang="en-GB" sz="1600" b="1" dirty="0">
                <a:cs typeface="Arial"/>
              </a:rPr>
              <a:t>name</a:t>
            </a:r>
            <a:r>
              <a:rPr lang="en-GB" sz="1600" dirty="0">
                <a:cs typeface="Arial"/>
              </a:rPr>
              <a:t> and </a:t>
            </a:r>
            <a:r>
              <a:rPr lang="en-GB" sz="1600" b="1" dirty="0">
                <a:cs typeface="Arial"/>
              </a:rPr>
              <a:t>position</a:t>
            </a:r>
            <a:r>
              <a:rPr lang="en-GB" sz="1600" dirty="0">
                <a:cs typeface="Arial"/>
              </a:rPr>
              <a:t> of who you will be speaking to</a:t>
            </a:r>
          </a:p>
          <a:p>
            <a:pPr marL="360000" lvl="1" indent="-285750">
              <a:lnSpc>
                <a:spcPct val="80000"/>
              </a:lnSpc>
              <a:buClr>
                <a:schemeClr val="accent2"/>
              </a:buClr>
            </a:pPr>
            <a:r>
              <a:rPr lang="en-GB" sz="1600" kern="100" spc="-30" dirty="0">
                <a:cs typeface="Arial"/>
              </a:rPr>
              <a:t>Prepare in the same way that you would for a full interview (</a:t>
            </a:r>
            <a:r>
              <a:rPr lang="en-GB" sz="1600" b="1" kern="100" spc="-30" dirty="0">
                <a:cs typeface="Arial"/>
              </a:rPr>
              <a:t>see face-to-face interview</a:t>
            </a:r>
            <a:r>
              <a:rPr lang="en-GB" sz="1600" kern="100" spc="-30" dirty="0">
                <a:cs typeface="Arial"/>
              </a:rPr>
              <a:t>)</a:t>
            </a:r>
          </a:p>
          <a:p>
            <a:pPr marL="360000" lvl="1" indent="-285750">
              <a:lnSpc>
                <a:spcPct val="80000"/>
              </a:lnSpc>
              <a:buClr>
                <a:schemeClr val="accent2"/>
              </a:buClr>
            </a:pPr>
            <a:r>
              <a:rPr lang="en-GB" sz="1600" dirty="0">
                <a:cs typeface="Arial"/>
              </a:rPr>
              <a:t>Have your </a:t>
            </a:r>
            <a:r>
              <a:rPr lang="en-GB" sz="1600" b="1" dirty="0">
                <a:cs typeface="Arial"/>
              </a:rPr>
              <a:t>CV</a:t>
            </a:r>
            <a:r>
              <a:rPr lang="en-GB" sz="1600" dirty="0">
                <a:cs typeface="Arial"/>
              </a:rPr>
              <a:t> or </a:t>
            </a:r>
            <a:r>
              <a:rPr lang="en-GB" sz="1600" b="1" dirty="0">
                <a:cs typeface="Arial"/>
              </a:rPr>
              <a:t>application</a:t>
            </a:r>
            <a:r>
              <a:rPr lang="en-GB" sz="1600" dirty="0">
                <a:cs typeface="Arial"/>
              </a:rPr>
              <a:t> form to hand</a:t>
            </a:r>
          </a:p>
          <a:p>
            <a:pPr marL="360000" lvl="1" indent="-285750">
              <a:lnSpc>
                <a:spcPct val="80000"/>
              </a:lnSpc>
              <a:buClr>
                <a:schemeClr val="accent2"/>
              </a:buClr>
            </a:pPr>
            <a:r>
              <a:rPr lang="en-GB" sz="1600" dirty="0">
                <a:cs typeface="Arial"/>
              </a:rPr>
              <a:t>First impressions count, so </a:t>
            </a:r>
            <a:r>
              <a:rPr lang="en-GB" sz="1600" b="1" dirty="0">
                <a:cs typeface="Arial"/>
              </a:rPr>
              <a:t>practice</a:t>
            </a:r>
            <a:r>
              <a:rPr lang="en-GB" sz="1600" dirty="0">
                <a:cs typeface="Arial"/>
              </a:rPr>
              <a:t> answering the phone professionally</a:t>
            </a:r>
          </a:p>
          <a:p>
            <a:pPr marL="360000" lvl="1" indent="-285750">
              <a:lnSpc>
                <a:spcPct val="80000"/>
              </a:lnSpc>
              <a:buClr>
                <a:schemeClr val="accent2"/>
              </a:buClr>
            </a:pPr>
            <a:r>
              <a:rPr lang="en-GB" sz="1600" dirty="0">
                <a:cs typeface="Arial"/>
              </a:rPr>
              <a:t>Try to build </a:t>
            </a:r>
            <a:r>
              <a:rPr lang="en-GB" sz="1600" b="1" dirty="0">
                <a:cs typeface="Arial"/>
              </a:rPr>
              <a:t>rapport</a:t>
            </a:r>
            <a:r>
              <a:rPr lang="en-GB" sz="1600" dirty="0">
                <a:cs typeface="Arial"/>
              </a:rPr>
              <a:t> (do not just answer ‘yes’ or ‘no’)</a:t>
            </a:r>
          </a:p>
          <a:p>
            <a:pPr marL="0" lvl="1" indent="0">
              <a:buNone/>
            </a:pPr>
            <a:endParaRPr lang="en-GB" dirty="0">
              <a:cs typeface="Arial"/>
            </a:endParaRPr>
          </a:p>
          <a:p>
            <a:pPr marL="0" lvl="1" indent="0">
              <a:buNone/>
            </a:pPr>
            <a:endParaRPr lang="en-US" sz="1800" dirty="0">
              <a:cs typeface="Arial"/>
            </a:endParaRPr>
          </a:p>
          <a:p>
            <a:pPr marL="0" indent="0">
              <a:buNone/>
            </a:pPr>
            <a:endParaRPr lang="en-GB" sz="2400" dirty="0"/>
          </a:p>
        </p:txBody>
      </p:sp>
      <p:pic>
        <p:nvPicPr>
          <p:cNvPr id="2" name="Picture 1"/>
          <p:cNvPicPr>
            <a:picLocks noChangeAspect="1"/>
          </p:cNvPicPr>
          <p:nvPr/>
        </p:nvPicPr>
        <p:blipFill rotWithShape="1">
          <a:blip r:embed="rId6">
            <a:duotone>
              <a:schemeClr val="accent2">
                <a:shade val="45000"/>
                <a:satMod val="135000"/>
              </a:schemeClr>
              <a:prstClr val="white"/>
            </a:duotone>
            <a:extLst>
              <a:ext uri="{28A0092B-C50C-407E-A947-70E740481C1C}">
                <a14:useLocalDpi xmlns:a14="http://schemas.microsoft.com/office/drawing/2010/main" val="0"/>
              </a:ext>
            </a:extLst>
          </a:blip>
          <a:srcRect l="42714" t="7146" r="1" b="23521"/>
          <a:stretch/>
        </p:blipFill>
        <p:spPr>
          <a:xfrm rot="388290" flipH="1">
            <a:off x="6063572" y="2095027"/>
            <a:ext cx="3486727" cy="4220103"/>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067354679"/>
      </p:ext>
    </p:extLst>
  </p:cSld>
  <p:clrMapOvr>
    <a:masterClrMapping/>
  </p:clrMapOvr>
  <mc:AlternateContent xmlns:mc="http://schemas.openxmlformats.org/markup-compatibility/2006" xmlns:p14="http://schemas.microsoft.com/office/powerpoint/2010/main">
    <mc:Choice Requires="p14">
      <p:transition spd="slow" p14:dur="2000" advTm="228022"/>
    </mc:Choice>
    <mc:Fallback xmlns="">
      <p:transition spd="slow" advTm="228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3">
                                            <p:txEl>
                                              <p:pRg st="0" end="0"/>
                                            </p:txEl>
                                          </p:spTgt>
                                        </p:tgtEl>
                                        <p:attrNameLst>
                                          <p:attrName>style.visibility</p:attrName>
                                        </p:attrNameLst>
                                      </p:cBhvr>
                                      <p:to>
                                        <p:strVal val="visible"/>
                                      </p:to>
                                    </p:set>
                                    <p:animEffect transition="in" filter="fade">
                                      <p:cBhvr>
                                        <p:cTn id="12" dur="500"/>
                                        <p:tgtEl>
                                          <p:spTgt spid="3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500"/>
                                        <p:tgtEl>
                                          <p:spTgt spid="6">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500"/>
                                        <p:tgtEl>
                                          <p:spTgt spid="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Effect transition="in" filter="fade">
                                      <p:cBhvr>
                                        <p:cTn id="31" dur="500"/>
                                        <p:tgtEl>
                                          <p:spTgt spid="6">
                                            <p:txEl>
                                              <p:pRg st="5" end="5"/>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xEl>
                                              <p:pRg st="6" end="6"/>
                                            </p:txEl>
                                          </p:spTgt>
                                        </p:tgtEl>
                                        <p:attrNameLst>
                                          <p:attrName>style.visibility</p:attrName>
                                        </p:attrNameLst>
                                      </p:cBhvr>
                                      <p:to>
                                        <p:strVal val="visible"/>
                                      </p:to>
                                    </p:set>
                                    <p:animEffect transition="in" filter="fade">
                                      <p:cBhvr>
                                        <p:cTn id="34" dur="500"/>
                                        <p:tgtEl>
                                          <p:spTgt spid="6">
                                            <p:txEl>
                                              <p:pRg st="6" end="6"/>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fade">
                                      <p:cBhvr>
                                        <p:cTn id="37" dur="500"/>
                                        <p:tgtEl>
                                          <p:spTgt spid="6">
                                            <p:txEl>
                                              <p:pRg st="7" end="7"/>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
                                            <p:txEl>
                                              <p:pRg st="8" end="8"/>
                                            </p:txEl>
                                          </p:spTgt>
                                        </p:tgtEl>
                                        <p:attrNameLst>
                                          <p:attrName>style.visibility</p:attrName>
                                        </p:attrNameLst>
                                      </p:cBhvr>
                                      <p:to>
                                        <p:strVal val="visible"/>
                                      </p:to>
                                    </p:set>
                                    <p:animEffect transition="in" filter="fade">
                                      <p:cBhvr>
                                        <p:cTn id="40" dur="500"/>
                                        <p:tgtEl>
                                          <p:spTgt spid="6">
                                            <p:txEl>
                                              <p:pRg st="8" end="8"/>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animEffect transition="in" filter="fade">
                                      <p:cBhvr>
                                        <p:cTn id="43" dur="500"/>
                                        <p:tgtEl>
                                          <p:spTgt spid="6">
                                            <p:txEl>
                                              <p:pRg st="9" end="9"/>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
                                            <p:txEl>
                                              <p:pRg st="10" end="10"/>
                                            </p:txEl>
                                          </p:spTgt>
                                        </p:tgtEl>
                                        <p:attrNameLst>
                                          <p:attrName>style.visibility</p:attrName>
                                        </p:attrNameLst>
                                      </p:cBhvr>
                                      <p:to>
                                        <p:strVal val="visible"/>
                                      </p:to>
                                    </p:set>
                                    <p:animEffect transition="in" filter="fade">
                                      <p:cBhvr>
                                        <p:cTn id="46" dur="500"/>
                                        <p:tgtEl>
                                          <p:spTgt spid="6">
                                            <p:txEl>
                                              <p:pRg st="10" end="1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
                                            <p:txEl>
                                              <p:pRg st="11" end="11"/>
                                            </p:txEl>
                                          </p:spTgt>
                                        </p:tgtEl>
                                        <p:attrNameLst>
                                          <p:attrName>style.visibility</p:attrName>
                                        </p:attrNameLst>
                                      </p:cBhvr>
                                      <p:to>
                                        <p:strVal val="visible"/>
                                      </p:to>
                                    </p:set>
                                    <p:animEffect transition="in" filter="fade">
                                      <p:cBhvr>
                                        <p:cTn id="49" dur="5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0" fill="hold" display="0">
                  <p:stCondLst>
                    <p:cond delay="indefinite"/>
                  </p:stCondLst>
                  <p:endCondLst>
                    <p:cond evt="onStopAudio" delay="0">
                      <p:tgtEl>
                        <p:sldTgt/>
                      </p:tgtEl>
                    </p:cond>
                  </p:endCondLst>
                </p:cTn>
                <p:tgtEl>
                  <p:spTgt spid="5"/>
                </p:tgtEl>
              </p:cMediaNode>
            </p:audio>
          </p:childTnLst>
        </p:cTn>
      </p:par>
    </p:tnLst>
    <p:bldLst>
      <p:bldP spid="33" grpId="0" uiExpand="1" build="p"/>
      <p:bldP spid="6"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56"/>
          <p:cNvSpPr txBox="1">
            <a:spLocks/>
          </p:cNvSpPr>
          <p:nvPr/>
        </p:nvSpPr>
        <p:spPr>
          <a:xfrm>
            <a:off x="342001" y="1404256"/>
            <a:ext cx="8460000" cy="77724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chemeClr val="accent3"/>
                </a:solidFill>
                <a:cs typeface="Arial"/>
              </a:rPr>
              <a:t>Used to meet you in person and </a:t>
            </a:r>
            <a:br>
              <a:rPr lang="en-GB" b="1" dirty="0">
                <a:solidFill>
                  <a:schemeClr val="accent3"/>
                </a:solidFill>
                <a:cs typeface="Arial"/>
              </a:rPr>
            </a:br>
            <a:r>
              <a:rPr lang="en-GB" b="1" dirty="0">
                <a:solidFill>
                  <a:schemeClr val="accent3"/>
                </a:solidFill>
                <a:cs typeface="Arial"/>
              </a:rPr>
              <a:t>decide if you are right for the job.</a:t>
            </a:r>
          </a:p>
        </p:txBody>
      </p:sp>
      <p:grpSp>
        <p:nvGrpSpPr>
          <p:cNvPr id="8" name="Group 7"/>
          <p:cNvGrpSpPr/>
          <p:nvPr/>
        </p:nvGrpSpPr>
        <p:grpSpPr>
          <a:xfrm>
            <a:off x="342001" y="306938"/>
            <a:ext cx="8460000" cy="848688"/>
            <a:chOff x="342001" y="334098"/>
            <a:chExt cx="8460000" cy="848688"/>
          </a:xfrm>
        </p:grpSpPr>
        <p:sp>
          <p:nvSpPr>
            <p:cNvPr id="37" name="Round Diagonal Corner Rectangle 36"/>
            <p:cNvSpPr/>
            <p:nvPr/>
          </p:nvSpPr>
          <p:spPr>
            <a:xfrm flipH="1">
              <a:off x="342001" y="1129512"/>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47" name="Rectangle 46"/>
            <p:cNvSpPr/>
            <p:nvPr/>
          </p:nvSpPr>
          <p:spPr>
            <a:xfrm flipH="1">
              <a:off x="342001" y="334098"/>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77500" lnSpcReduction="20000"/>
            </a:bodyPr>
            <a:lstStyle/>
            <a:p>
              <a:pPr algn="ctr">
                <a:lnSpc>
                  <a:spcPct val="120000"/>
                </a:lnSpc>
              </a:pPr>
              <a:r>
                <a:rPr lang="en-GB" sz="5600" dirty="0">
                  <a:ln w="19050">
                    <a:solidFill>
                      <a:schemeClr val="bg1"/>
                    </a:solidFill>
                  </a:ln>
                  <a:solidFill>
                    <a:schemeClr val="bg1"/>
                  </a:solidFill>
                </a:rPr>
                <a:t>FACE-TO-FACE INTERVIEWS</a:t>
              </a:r>
            </a:p>
          </p:txBody>
        </p:sp>
      </p:grpSp>
      <p:sp>
        <p:nvSpPr>
          <p:cNvPr id="6" name="Content Placeholder 56"/>
          <p:cNvSpPr txBox="1">
            <a:spLocks/>
          </p:cNvSpPr>
          <p:nvPr/>
        </p:nvSpPr>
        <p:spPr>
          <a:xfrm>
            <a:off x="342001" y="2457993"/>
            <a:ext cx="5700453" cy="4779335"/>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solidFill>
                  <a:schemeClr val="accent3"/>
                </a:solidFill>
                <a:cs typeface="Arial"/>
              </a:rPr>
              <a:t>KEY FEATURES:</a:t>
            </a:r>
          </a:p>
          <a:p>
            <a:pPr marL="360000" lvl="2">
              <a:lnSpc>
                <a:spcPct val="80000"/>
              </a:lnSpc>
              <a:buClr>
                <a:schemeClr val="accent3"/>
              </a:buClr>
            </a:pPr>
            <a:r>
              <a:rPr lang="en-GB" sz="1600" dirty="0">
                <a:cs typeface="Arial"/>
              </a:rPr>
              <a:t>You will be asked questions by </a:t>
            </a:r>
            <a:r>
              <a:rPr lang="en-GB" sz="1600" b="1" dirty="0">
                <a:cs typeface="Arial"/>
              </a:rPr>
              <a:t>one</a:t>
            </a:r>
            <a:r>
              <a:rPr lang="en-GB" sz="1600" dirty="0">
                <a:cs typeface="Arial"/>
              </a:rPr>
              <a:t> person or a </a:t>
            </a:r>
            <a:r>
              <a:rPr lang="en-GB" sz="1600" b="1" dirty="0">
                <a:cs typeface="Arial"/>
              </a:rPr>
              <a:t>panel</a:t>
            </a:r>
            <a:r>
              <a:rPr lang="en-GB" sz="1600" dirty="0">
                <a:cs typeface="Arial"/>
              </a:rPr>
              <a:t> of people</a:t>
            </a:r>
          </a:p>
          <a:p>
            <a:pPr marL="360000" lvl="2">
              <a:lnSpc>
                <a:spcPct val="80000"/>
              </a:lnSpc>
              <a:buClr>
                <a:schemeClr val="accent3"/>
              </a:buClr>
            </a:pPr>
            <a:r>
              <a:rPr lang="en-GB" sz="1600" dirty="0">
                <a:cs typeface="Arial"/>
              </a:rPr>
              <a:t>The person who will </a:t>
            </a:r>
            <a:r>
              <a:rPr lang="en-GB" sz="1600" b="1" dirty="0">
                <a:cs typeface="Arial"/>
              </a:rPr>
              <a:t>line</a:t>
            </a:r>
            <a:r>
              <a:rPr lang="en-GB" sz="1600" dirty="0">
                <a:cs typeface="Arial"/>
              </a:rPr>
              <a:t> </a:t>
            </a:r>
            <a:r>
              <a:rPr lang="en-GB" sz="1600" b="1" dirty="0">
                <a:cs typeface="Arial"/>
              </a:rPr>
              <a:t>manage</a:t>
            </a:r>
            <a:r>
              <a:rPr lang="en-GB" sz="1600" dirty="0">
                <a:cs typeface="Arial"/>
              </a:rPr>
              <a:t> you could be there</a:t>
            </a:r>
          </a:p>
          <a:p>
            <a:pPr marL="360000" lvl="2">
              <a:lnSpc>
                <a:spcPct val="80000"/>
              </a:lnSpc>
              <a:buClr>
                <a:schemeClr val="accent3"/>
              </a:buClr>
            </a:pPr>
            <a:r>
              <a:rPr lang="en-GB" sz="1600" dirty="0">
                <a:cs typeface="Arial"/>
              </a:rPr>
              <a:t>You may have to attend </a:t>
            </a:r>
            <a:r>
              <a:rPr lang="en-GB" sz="1600" b="1" dirty="0">
                <a:cs typeface="Arial"/>
              </a:rPr>
              <a:t>more than one </a:t>
            </a:r>
            <a:r>
              <a:rPr lang="en-GB" sz="1600" dirty="0">
                <a:cs typeface="Arial"/>
              </a:rPr>
              <a:t>face-to-face interview</a:t>
            </a:r>
          </a:p>
          <a:p>
            <a:pPr marL="131400" lvl="2" indent="0">
              <a:lnSpc>
                <a:spcPct val="80000"/>
              </a:lnSpc>
              <a:buClr>
                <a:schemeClr val="tx1"/>
              </a:buClr>
              <a:buNone/>
            </a:pPr>
            <a:endParaRPr lang="en-GB" sz="1600" b="1" dirty="0">
              <a:cs typeface="Arial"/>
            </a:endParaRPr>
          </a:p>
          <a:p>
            <a:pPr marL="0" lvl="2" indent="0">
              <a:lnSpc>
                <a:spcPct val="80000"/>
              </a:lnSpc>
              <a:buClr>
                <a:schemeClr val="tx1"/>
              </a:buClr>
              <a:buNone/>
            </a:pPr>
            <a:r>
              <a:rPr lang="en-GB" b="1" dirty="0">
                <a:solidFill>
                  <a:schemeClr val="accent3"/>
                </a:solidFill>
                <a:cs typeface="Arial"/>
              </a:rPr>
              <a:t>TIPS:</a:t>
            </a:r>
          </a:p>
          <a:p>
            <a:pPr marL="360000" lvl="1">
              <a:lnSpc>
                <a:spcPct val="80000"/>
              </a:lnSpc>
              <a:buClr>
                <a:schemeClr val="accent3"/>
              </a:buClr>
            </a:pPr>
            <a:r>
              <a:rPr lang="en-GB" sz="1600" b="1" dirty="0">
                <a:cs typeface="Arial"/>
              </a:rPr>
              <a:t>Research</a:t>
            </a:r>
            <a:r>
              <a:rPr lang="en-GB" sz="1600" dirty="0">
                <a:cs typeface="Arial"/>
              </a:rPr>
              <a:t> the company in advance, e.g.:</a:t>
            </a:r>
          </a:p>
          <a:p>
            <a:pPr marL="817200" lvl="3">
              <a:lnSpc>
                <a:spcPct val="80000"/>
              </a:lnSpc>
              <a:buClr>
                <a:schemeClr val="accent3"/>
              </a:buClr>
            </a:pPr>
            <a:r>
              <a:rPr lang="en-GB" sz="1600" dirty="0">
                <a:cs typeface="Arial"/>
              </a:rPr>
              <a:t>What they </a:t>
            </a:r>
            <a:r>
              <a:rPr lang="en-GB" sz="1600" b="1" dirty="0">
                <a:cs typeface="Arial"/>
              </a:rPr>
              <a:t>do</a:t>
            </a:r>
            <a:r>
              <a:rPr lang="en-GB" sz="1600" dirty="0">
                <a:cs typeface="Arial"/>
              </a:rPr>
              <a:t> and </a:t>
            </a:r>
            <a:r>
              <a:rPr lang="en-GB" sz="1600" b="1" dirty="0">
                <a:cs typeface="Arial"/>
              </a:rPr>
              <a:t>where</a:t>
            </a:r>
            <a:r>
              <a:rPr lang="en-GB" sz="1600" dirty="0">
                <a:cs typeface="Arial"/>
              </a:rPr>
              <a:t> they do it</a:t>
            </a:r>
          </a:p>
          <a:p>
            <a:pPr marL="817200" lvl="3">
              <a:lnSpc>
                <a:spcPct val="80000"/>
              </a:lnSpc>
              <a:buClr>
                <a:schemeClr val="accent3"/>
              </a:buClr>
            </a:pPr>
            <a:r>
              <a:rPr lang="en-GB" sz="1600" dirty="0">
                <a:cs typeface="Arial"/>
              </a:rPr>
              <a:t>Their </a:t>
            </a:r>
            <a:r>
              <a:rPr lang="en-GB" sz="1600" b="1" dirty="0">
                <a:cs typeface="Arial"/>
              </a:rPr>
              <a:t>vision</a:t>
            </a:r>
            <a:r>
              <a:rPr lang="en-GB" sz="1600" dirty="0">
                <a:cs typeface="Arial"/>
              </a:rPr>
              <a:t> and </a:t>
            </a:r>
            <a:r>
              <a:rPr lang="en-GB" sz="1600" b="1" dirty="0">
                <a:cs typeface="Arial"/>
              </a:rPr>
              <a:t>values</a:t>
            </a:r>
          </a:p>
          <a:p>
            <a:pPr marL="817200" lvl="3">
              <a:lnSpc>
                <a:spcPct val="80000"/>
              </a:lnSpc>
              <a:buClr>
                <a:schemeClr val="accent3"/>
              </a:buClr>
            </a:pPr>
            <a:r>
              <a:rPr lang="en-GB" sz="1600" dirty="0">
                <a:cs typeface="Arial"/>
              </a:rPr>
              <a:t>Any recent </a:t>
            </a:r>
            <a:r>
              <a:rPr lang="en-GB" sz="1600" b="1" dirty="0">
                <a:cs typeface="Arial"/>
              </a:rPr>
              <a:t>news</a:t>
            </a:r>
            <a:r>
              <a:rPr lang="en-GB" sz="1600" dirty="0">
                <a:cs typeface="Arial"/>
              </a:rPr>
              <a:t> about the company </a:t>
            </a:r>
          </a:p>
          <a:p>
            <a:pPr marL="360000" lvl="1">
              <a:lnSpc>
                <a:spcPct val="80000"/>
              </a:lnSpc>
              <a:buClr>
                <a:schemeClr val="accent3"/>
              </a:buClr>
            </a:pPr>
            <a:r>
              <a:rPr lang="en-GB" sz="1600" dirty="0">
                <a:cs typeface="Arial"/>
              </a:rPr>
              <a:t>Prepare </a:t>
            </a:r>
            <a:r>
              <a:rPr lang="en-GB" sz="1600" b="1" dirty="0">
                <a:cs typeface="Arial"/>
              </a:rPr>
              <a:t>examples</a:t>
            </a:r>
            <a:r>
              <a:rPr lang="en-GB" sz="1600" dirty="0">
                <a:cs typeface="Arial"/>
              </a:rPr>
              <a:t> of how your </a:t>
            </a:r>
            <a:r>
              <a:rPr lang="en-GB" sz="1600" b="1" dirty="0">
                <a:cs typeface="Arial"/>
              </a:rPr>
              <a:t>skills</a:t>
            </a:r>
            <a:r>
              <a:rPr lang="en-GB" sz="1600" dirty="0">
                <a:cs typeface="Arial"/>
              </a:rPr>
              <a:t> and </a:t>
            </a:r>
            <a:br>
              <a:rPr lang="en-GB" sz="1600" dirty="0">
                <a:cs typeface="Arial"/>
              </a:rPr>
            </a:br>
            <a:r>
              <a:rPr lang="en-GB" sz="1600" b="1" dirty="0">
                <a:cs typeface="Arial"/>
              </a:rPr>
              <a:t>competencies</a:t>
            </a:r>
            <a:r>
              <a:rPr lang="en-GB" sz="1600" dirty="0">
                <a:cs typeface="Arial"/>
              </a:rPr>
              <a:t> match the role </a:t>
            </a:r>
            <a:r>
              <a:rPr lang="en-GB" sz="1600" b="1" dirty="0">
                <a:cs typeface="Arial"/>
              </a:rPr>
              <a:t>requirements</a:t>
            </a:r>
            <a:endParaRPr lang="en-GB" sz="1600" dirty="0">
              <a:cs typeface="Arial"/>
            </a:endParaRPr>
          </a:p>
          <a:p>
            <a:pPr marL="360000" lvl="1">
              <a:lnSpc>
                <a:spcPct val="80000"/>
              </a:lnSpc>
              <a:buClr>
                <a:schemeClr val="accent3"/>
              </a:buClr>
            </a:pPr>
            <a:r>
              <a:rPr lang="en-GB" sz="1600" dirty="0">
                <a:cs typeface="Arial"/>
              </a:rPr>
              <a:t>Think of some </a:t>
            </a:r>
            <a:r>
              <a:rPr lang="en-GB" sz="1600" b="1" dirty="0">
                <a:cs typeface="Arial"/>
              </a:rPr>
              <a:t>questions</a:t>
            </a:r>
            <a:r>
              <a:rPr lang="en-GB" sz="1600" dirty="0">
                <a:cs typeface="Arial"/>
              </a:rPr>
              <a:t> to ask at the end of the interview</a:t>
            </a:r>
            <a:endParaRPr lang="en-US" sz="1600" dirty="0">
              <a:cs typeface="Arial"/>
            </a:endParaRPr>
          </a:p>
          <a:p>
            <a:pPr marL="0" indent="0">
              <a:buNone/>
            </a:pPr>
            <a:endParaRPr lang="en-GB" sz="2400" dirty="0"/>
          </a:p>
        </p:txBody>
      </p:sp>
      <p:sp>
        <p:nvSpPr>
          <p:cNvPr id="5" name="Oval Callout 4"/>
          <p:cNvSpPr/>
          <p:nvPr/>
        </p:nvSpPr>
        <p:spPr>
          <a:xfrm>
            <a:off x="6203092" y="1350790"/>
            <a:ext cx="2598909" cy="1812540"/>
          </a:xfrm>
          <a:prstGeom prst="wedgeEllipseCallout">
            <a:avLst>
              <a:gd name="adj1" fmla="val -32979"/>
              <a:gd name="adj2" fmla="val 63343"/>
            </a:avLst>
          </a:prstGeom>
          <a:solidFill>
            <a:srgbClr val="61942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GB" sz="6000" dirty="0"/>
              <a:t>…</a:t>
            </a:r>
          </a:p>
        </p:txBody>
      </p:sp>
      <p:sp>
        <p:nvSpPr>
          <p:cNvPr id="13" name="Oval Callout 12"/>
          <p:cNvSpPr/>
          <p:nvPr/>
        </p:nvSpPr>
        <p:spPr>
          <a:xfrm>
            <a:off x="6182561" y="1350790"/>
            <a:ext cx="2598909" cy="1812540"/>
          </a:xfrm>
          <a:prstGeom prst="wedgeEllipseCallout">
            <a:avLst>
              <a:gd name="adj1" fmla="val -32979"/>
              <a:gd name="adj2" fmla="val 63343"/>
            </a:avLst>
          </a:prstGeom>
          <a:solidFill>
            <a:srgbClr val="61942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500"/>
              </a:lnSpc>
            </a:pPr>
            <a:r>
              <a:rPr lang="en-GB" sz="2500" b="1" dirty="0"/>
              <a:t>How much are you going to pay me?</a:t>
            </a:r>
          </a:p>
        </p:txBody>
      </p:sp>
      <p:sp>
        <p:nvSpPr>
          <p:cNvPr id="14" name="Oval Callout 13"/>
          <p:cNvSpPr/>
          <p:nvPr/>
        </p:nvSpPr>
        <p:spPr>
          <a:xfrm>
            <a:off x="6203091" y="1350790"/>
            <a:ext cx="2598909" cy="1812540"/>
          </a:xfrm>
          <a:prstGeom prst="wedgeEllipseCallout">
            <a:avLst>
              <a:gd name="adj1" fmla="val -32979"/>
              <a:gd name="adj2" fmla="val 63343"/>
            </a:avLst>
          </a:prstGeom>
          <a:solidFill>
            <a:srgbClr val="61942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500"/>
              </a:lnSpc>
            </a:pPr>
            <a:r>
              <a:rPr lang="en-GB" sz="2500" b="1" dirty="0"/>
              <a:t>How many hours am I going to work?</a:t>
            </a:r>
          </a:p>
        </p:txBody>
      </p:sp>
      <p:sp>
        <p:nvSpPr>
          <p:cNvPr id="15" name="Oval Callout 14"/>
          <p:cNvSpPr/>
          <p:nvPr/>
        </p:nvSpPr>
        <p:spPr>
          <a:xfrm>
            <a:off x="6192826" y="1350790"/>
            <a:ext cx="2598909" cy="1812540"/>
          </a:xfrm>
          <a:prstGeom prst="wedgeEllipseCallout">
            <a:avLst>
              <a:gd name="adj1" fmla="val -32979"/>
              <a:gd name="adj2" fmla="val 63343"/>
            </a:avLst>
          </a:prstGeom>
          <a:solidFill>
            <a:srgbClr val="61942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500"/>
              </a:lnSpc>
            </a:pPr>
            <a:r>
              <a:rPr lang="en-GB" sz="2500" b="1" dirty="0"/>
              <a:t>What is it to like to work for this company?</a:t>
            </a:r>
          </a:p>
        </p:txBody>
      </p:sp>
      <p:sp>
        <p:nvSpPr>
          <p:cNvPr id="16" name="Oval Callout 15"/>
          <p:cNvSpPr/>
          <p:nvPr/>
        </p:nvSpPr>
        <p:spPr>
          <a:xfrm>
            <a:off x="6172296" y="1350790"/>
            <a:ext cx="2598909" cy="1812540"/>
          </a:xfrm>
          <a:prstGeom prst="wedgeEllipseCallout">
            <a:avLst>
              <a:gd name="adj1" fmla="val -32979"/>
              <a:gd name="adj2" fmla="val 63343"/>
            </a:avLst>
          </a:prstGeom>
          <a:solidFill>
            <a:srgbClr val="61942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2500"/>
              </a:lnSpc>
            </a:pPr>
            <a:r>
              <a:rPr lang="en-GB" sz="2100" b="1" dirty="0"/>
              <a:t>Are there any training opportunities in this role?</a:t>
            </a:r>
          </a:p>
        </p:txBody>
      </p:sp>
      <p:pic>
        <p:nvPicPr>
          <p:cNvPr id="7" name="Picture 6"/>
          <p:cNvPicPr>
            <a:picLocks noChangeAspect="1"/>
          </p:cNvPicPr>
          <p:nvPr/>
        </p:nvPicPr>
        <p:blipFill rotWithShape="1">
          <a:blip r:embed="rId6">
            <a:duotone>
              <a:schemeClr val="accent3">
                <a:shade val="45000"/>
                <a:satMod val="135000"/>
              </a:schemeClr>
              <a:prstClr val="white"/>
            </a:duotone>
            <a:extLst>
              <a:ext uri="{BEBA8EAE-BF5A-486C-A8C5-ECC9F3942E4B}">
                <a14:imgProps xmlns:a14="http://schemas.microsoft.com/office/drawing/2010/main">
                  <a14:imgLayer r:embed="rId7">
                    <a14:imgEffect>
                      <a14:backgroundRemoval t="7143" b="77143" l="8429" r="88429">
                        <a14:foregroundMark x1="34429" y1="39000" x2="34429" y2="39000"/>
                        <a14:foregroundMark x1="32000" y1="56714" x2="32000" y2="56714"/>
                        <a14:foregroundMark x1="64143" y1="47857" x2="64143" y2="47857"/>
                        <a14:foregroundMark x1="63571" y1="68857" x2="63571" y2="68857"/>
                        <a14:foregroundMark x1="88429" y1="65714" x2="88429" y2="65714"/>
                        <a14:backgroundMark x1="47714" y1="28286" x2="47714" y2="28286"/>
                        <a14:backgroundMark x1="46286" y1="27429" x2="71000" y2="28286"/>
                      </a14:backgroundRemoval>
                    </a14:imgEffect>
                  </a14:imgLayer>
                </a14:imgProps>
              </a:ext>
            </a:extLst>
          </a:blip>
          <a:srcRect l="9037" t="26619" r="20158" b="23031"/>
          <a:stretch/>
        </p:blipFill>
        <p:spPr>
          <a:xfrm>
            <a:off x="4983062" y="3500773"/>
            <a:ext cx="3788143" cy="2693773"/>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645916167"/>
      </p:ext>
    </p:extLst>
  </p:cSld>
  <p:clrMapOvr>
    <a:masterClrMapping/>
  </p:clrMapOvr>
  <mc:AlternateContent xmlns:mc="http://schemas.openxmlformats.org/markup-compatibility/2006" xmlns:p14="http://schemas.microsoft.com/office/powerpoint/2010/main">
    <mc:Choice Requires="p14">
      <p:transition spd="slow" p14:dur="2000" advTm="478794"/>
    </mc:Choice>
    <mc:Fallback xmlns="">
      <p:transition spd="slow" advTm="478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33">
                                            <p:txEl>
                                              <p:pRg st="0" end="0"/>
                                            </p:txEl>
                                          </p:spTgt>
                                        </p:tgtEl>
                                        <p:attrNameLst>
                                          <p:attrName>style.visibility</p:attrName>
                                        </p:attrNameLst>
                                      </p:cBhvr>
                                      <p:to>
                                        <p:strVal val="visible"/>
                                      </p:to>
                                    </p:set>
                                    <p:animEffect transition="in" filter="fade">
                                      <p:cBhvr>
                                        <p:cTn id="9" dur="500"/>
                                        <p:tgtEl>
                                          <p:spTgt spid="3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fade">
                                      <p:cBhvr>
                                        <p:cTn id="23" dur="500"/>
                                        <p:tgtEl>
                                          <p:spTgt spid="6">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xEl>
                                              <p:pRg st="5" end="5"/>
                                            </p:txEl>
                                          </p:spTgt>
                                        </p:tgtEl>
                                        <p:attrNameLst>
                                          <p:attrName>style.visibility</p:attrName>
                                        </p:attrNameLst>
                                      </p:cBhvr>
                                      <p:to>
                                        <p:strVal val="visible"/>
                                      </p:to>
                                    </p:set>
                                    <p:animEffect transition="in" filter="fade">
                                      <p:cBhvr>
                                        <p:cTn id="28" dur="500"/>
                                        <p:tgtEl>
                                          <p:spTgt spid="6">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fade">
                                      <p:cBhvr>
                                        <p:cTn id="31" dur="500"/>
                                        <p:tgtEl>
                                          <p:spTgt spid="6">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xEl>
                                              <p:pRg st="7" end="7"/>
                                            </p:txEl>
                                          </p:spTgt>
                                        </p:tgtEl>
                                        <p:attrNameLst>
                                          <p:attrName>style.visibility</p:attrName>
                                        </p:attrNameLst>
                                      </p:cBhvr>
                                      <p:to>
                                        <p:strVal val="visible"/>
                                      </p:to>
                                    </p:set>
                                    <p:animEffect transition="in" filter="fade">
                                      <p:cBhvr>
                                        <p:cTn id="34" dur="500"/>
                                        <p:tgtEl>
                                          <p:spTgt spid="6">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animEffect transition="in" filter="fade">
                                      <p:cBhvr>
                                        <p:cTn id="37" dur="500"/>
                                        <p:tgtEl>
                                          <p:spTgt spid="6">
                                            <p:txEl>
                                              <p:pRg st="8" end="8"/>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
                                            <p:txEl>
                                              <p:pRg st="9" end="9"/>
                                            </p:txEl>
                                          </p:spTgt>
                                        </p:tgtEl>
                                        <p:attrNameLst>
                                          <p:attrName>style.visibility</p:attrName>
                                        </p:attrNameLst>
                                      </p:cBhvr>
                                      <p:to>
                                        <p:strVal val="visible"/>
                                      </p:to>
                                    </p:set>
                                    <p:animEffect transition="in" filter="fade">
                                      <p:cBhvr>
                                        <p:cTn id="40" dur="500"/>
                                        <p:tgtEl>
                                          <p:spTgt spid="6">
                                            <p:txEl>
                                              <p:pRg st="9" end="9"/>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
                                            <p:txEl>
                                              <p:pRg st="10" end="10"/>
                                            </p:txEl>
                                          </p:spTgt>
                                        </p:tgtEl>
                                        <p:attrNameLst>
                                          <p:attrName>style.visibility</p:attrName>
                                        </p:attrNameLst>
                                      </p:cBhvr>
                                      <p:to>
                                        <p:strVal val="visible"/>
                                      </p:to>
                                    </p:set>
                                    <p:animEffect transition="in" filter="fade">
                                      <p:cBhvr>
                                        <p:cTn id="43" dur="500"/>
                                        <p:tgtEl>
                                          <p:spTgt spid="6">
                                            <p:txEl>
                                              <p:pRg st="10" end="10"/>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
                                            <p:txEl>
                                              <p:pRg st="11" end="11"/>
                                            </p:txEl>
                                          </p:spTgt>
                                        </p:tgtEl>
                                        <p:attrNameLst>
                                          <p:attrName>style.visibility</p:attrName>
                                        </p:attrNameLst>
                                      </p:cBhvr>
                                      <p:to>
                                        <p:strVal val="visible"/>
                                      </p:to>
                                    </p:set>
                                    <p:animEffect transition="in" filter="fade">
                                      <p:cBhvr>
                                        <p:cTn id="46" dur="500"/>
                                        <p:tgtEl>
                                          <p:spTgt spid="6">
                                            <p:txEl>
                                              <p:pRg st="11" end="1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ppt_w</p:attrName>
                                        </p:attrNameLst>
                                      </p:cBhvr>
                                      <p:tavLst>
                                        <p:tav tm="0">
                                          <p:val>
                                            <p:fltVal val="0"/>
                                          </p:val>
                                        </p:tav>
                                        <p:tav tm="100000">
                                          <p:val>
                                            <p:strVal val="#ppt_w"/>
                                          </p:val>
                                        </p:tav>
                                      </p:tavLst>
                                    </p:anim>
                                    <p:anim calcmode="lin" valueType="num">
                                      <p:cBhvr>
                                        <p:cTn id="52" dur="500" fill="hold"/>
                                        <p:tgtEl>
                                          <p:spTgt spid="13"/>
                                        </p:tgtEl>
                                        <p:attrNameLst>
                                          <p:attrName>ppt_h</p:attrName>
                                        </p:attrNameLst>
                                      </p:cBhvr>
                                      <p:tavLst>
                                        <p:tav tm="0">
                                          <p:val>
                                            <p:fltVal val="0"/>
                                          </p:val>
                                        </p:tav>
                                        <p:tav tm="100000">
                                          <p:val>
                                            <p:strVal val="#ppt_h"/>
                                          </p:val>
                                        </p:tav>
                                      </p:tavLst>
                                    </p:anim>
                                    <p:animEffect transition="in" filter="fade">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500" fill="hold"/>
                                        <p:tgtEl>
                                          <p:spTgt spid="14"/>
                                        </p:tgtEl>
                                        <p:attrNameLst>
                                          <p:attrName>ppt_w</p:attrName>
                                        </p:attrNameLst>
                                      </p:cBhvr>
                                      <p:tavLst>
                                        <p:tav tm="0">
                                          <p:val>
                                            <p:fltVal val="0"/>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animEffect transition="in" filter="fade">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500" fill="hold"/>
                                        <p:tgtEl>
                                          <p:spTgt spid="15"/>
                                        </p:tgtEl>
                                        <p:attrNameLst>
                                          <p:attrName>ppt_w</p:attrName>
                                        </p:attrNameLst>
                                      </p:cBhvr>
                                      <p:tavLst>
                                        <p:tav tm="0">
                                          <p:val>
                                            <p:fltVal val="0"/>
                                          </p:val>
                                        </p:tav>
                                        <p:tav tm="100000">
                                          <p:val>
                                            <p:strVal val="#ppt_w"/>
                                          </p:val>
                                        </p:tav>
                                      </p:tavLst>
                                    </p:anim>
                                    <p:anim calcmode="lin" valueType="num">
                                      <p:cBhvr>
                                        <p:cTn id="66" dur="500" fill="hold"/>
                                        <p:tgtEl>
                                          <p:spTgt spid="15"/>
                                        </p:tgtEl>
                                        <p:attrNameLst>
                                          <p:attrName>ppt_h</p:attrName>
                                        </p:attrNameLst>
                                      </p:cBhvr>
                                      <p:tavLst>
                                        <p:tav tm="0">
                                          <p:val>
                                            <p:fltVal val="0"/>
                                          </p:val>
                                        </p:tav>
                                        <p:tav tm="100000">
                                          <p:val>
                                            <p:strVal val="#ppt_h"/>
                                          </p:val>
                                        </p:tav>
                                      </p:tavLst>
                                    </p:anim>
                                    <p:animEffect transition="in" filter="fade">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p:cTn id="72" dur="500" fill="hold"/>
                                        <p:tgtEl>
                                          <p:spTgt spid="16"/>
                                        </p:tgtEl>
                                        <p:attrNameLst>
                                          <p:attrName>ppt_w</p:attrName>
                                        </p:attrNameLst>
                                      </p:cBhvr>
                                      <p:tavLst>
                                        <p:tav tm="0">
                                          <p:val>
                                            <p:fltVal val="0"/>
                                          </p:val>
                                        </p:tav>
                                        <p:tav tm="100000">
                                          <p:val>
                                            <p:strVal val="#ppt_w"/>
                                          </p:val>
                                        </p:tav>
                                      </p:tavLst>
                                    </p:anim>
                                    <p:anim calcmode="lin" valueType="num">
                                      <p:cBhvr>
                                        <p:cTn id="73" dur="500" fill="hold"/>
                                        <p:tgtEl>
                                          <p:spTgt spid="16"/>
                                        </p:tgtEl>
                                        <p:attrNameLst>
                                          <p:attrName>ppt_h</p:attrName>
                                        </p:attrNameLst>
                                      </p:cBhvr>
                                      <p:tavLst>
                                        <p:tav tm="0">
                                          <p:val>
                                            <p:fltVal val="0"/>
                                          </p:val>
                                        </p:tav>
                                        <p:tav tm="100000">
                                          <p:val>
                                            <p:strVal val="#ppt_h"/>
                                          </p:val>
                                        </p:tav>
                                      </p:tavLst>
                                    </p:anim>
                                    <p:animEffect transition="in" filter="fade">
                                      <p:cBhvr>
                                        <p:cTn id="7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5" fill="hold" display="0">
                  <p:stCondLst>
                    <p:cond delay="indefinite"/>
                  </p:stCondLst>
                  <p:endCondLst>
                    <p:cond evt="onStopAudio" delay="0">
                      <p:tgtEl>
                        <p:sldTgt/>
                      </p:tgtEl>
                    </p:cond>
                  </p:endCondLst>
                </p:cTn>
                <p:tgtEl>
                  <p:spTgt spid="3"/>
                </p:tgtEl>
              </p:cMediaNode>
            </p:audio>
          </p:childTnLst>
        </p:cTn>
      </p:par>
    </p:tnLst>
    <p:bldLst>
      <p:bldP spid="33" grpId="0" uiExpand="1" build="p"/>
      <p:bldP spid="6" grpId="0" uiExpand="1" build="p"/>
      <p:bldP spid="13" grpId="0" animBg="1"/>
      <p:bldP spid="14"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56"/>
          <p:cNvSpPr txBox="1">
            <a:spLocks/>
          </p:cNvSpPr>
          <p:nvPr/>
        </p:nvSpPr>
        <p:spPr>
          <a:xfrm>
            <a:off x="342001" y="1323512"/>
            <a:ext cx="8460000" cy="86492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kern="1000" spc="-50" dirty="0">
                <a:solidFill>
                  <a:schemeClr val="accent4"/>
                </a:solidFill>
                <a:cs typeface="Arial"/>
              </a:rPr>
              <a:t>Used to test whether candidates have the required skills and competencies.</a:t>
            </a:r>
            <a:endParaRPr lang="en-GB" sz="2400" dirty="0"/>
          </a:p>
        </p:txBody>
      </p:sp>
      <p:grpSp>
        <p:nvGrpSpPr>
          <p:cNvPr id="8" name="Group 7"/>
          <p:cNvGrpSpPr/>
          <p:nvPr/>
        </p:nvGrpSpPr>
        <p:grpSpPr>
          <a:xfrm>
            <a:off x="342001" y="306938"/>
            <a:ext cx="8460000" cy="848688"/>
            <a:chOff x="342001" y="334098"/>
            <a:chExt cx="8460000" cy="848688"/>
          </a:xfrm>
        </p:grpSpPr>
        <p:sp>
          <p:nvSpPr>
            <p:cNvPr id="37" name="Round Diagonal Corner Rectangle 36"/>
            <p:cNvSpPr/>
            <p:nvPr/>
          </p:nvSpPr>
          <p:spPr>
            <a:xfrm flipH="1">
              <a:off x="342001" y="1129512"/>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47" name="Rectangle 46"/>
            <p:cNvSpPr/>
            <p:nvPr/>
          </p:nvSpPr>
          <p:spPr>
            <a:xfrm flipH="1">
              <a:off x="342001" y="334098"/>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85000" lnSpcReduction="10000"/>
            </a:bodyPr>
            <a:lstStyle/>
            <a:p>
              <a:pPr algn="ctr">
                <a:lnSpc>
                  <a:spcPct val="120000"/>
                </a:lnSpc>
              </a:pPr>
              <a:r>
                <a:rPr lang="en-GB" sz="5600" dirty="0">
                  <a:ln w="19050">
                    <a:solidFill>
                      <a:schemeClr val="bg1"/>
                    </a:solidFill>
                  </a:ln>
                  <a:solidFill>
                    <a:schemeClr val="bg1"/>
                  </a:solidFill>
                </a:rPr>
                <a:t>INDIVIDUAL ASSESSMENTS</a:t>
              </a:r>
            </a:p>
          </p:txBody>
        </p:sp>
      </p:grpSp>
      <p:sp>
        <p:nvSpPr>
          <p:cNvPr id="6" name="Content Placeholder 56"/>
          <p:cNvSpPr txBox="1">
            <a:spLocks/>
          </p:cNvSpPr>
          <p:nvPr/>
        </p:nvSpPr>
        <p:spPr>
          <a:xfrm>
            <a:off x="342001" y="2356329"/>
            <a:ext cx="5184000" cy="392370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solidFill>
                  <a:schemeClr val="accent4"/>
                </a:solidFill>
                <a:cs typeface="Arial"/>
              </a:rPr>
              <a:t>KEY FEATURES:</a:t>
            </a:r>
          </a:p>
          <a:p>
            <a:pPr marL="360000" lvl="1">
              <a:lnSpc>
                <a:spcPct val="80000"/>
              </a:lnSpc>
              <a:buClr>
                <a:schemeClr val="accent4"/>
              </a:buClr>
            </a:pPr>
            <a:r>
              <a:rPr lang="en-GB" sz="1600" dirty="0">
                <a:cs typeface="Arial"/>
              </a:rPr>
              <a:t>You could be asked to do these </a:t>
            </a:r>
            <a:r>
              <a:rPr lang="en-GB" sz="1600" b="1" dirty="0">
                <a:cs typeface="Arial"/>
              </a:rPr>
              <a:t>before</a:t>
            </a:r>
            <a:r>
              <a:rPr lang="en-GB" sz="1600" dirty="0">
                <a:cs typeface="Arial"/>
              </a:rPr>
              <a:t> or </a:t>
            </a:r>
            <a:r>
              <a:rPr lang="en-GB" sz="1600" b="1" dirty="0">
                <a:cs typeface="Arial"/>
              </a:rPr>
              <a:t>after</a:t>
            </a:r>
            <a:r>
              <a:rPr lang="en-GB" sz="1600" dirty="0">
                <a:cs typeface="Arial"/>
              </a:rPr>
              <a:t> an interview</a:t>
            </a:r>
          </a:p>
          <a:p>
            <a:pPr marL="360000" lvl="1">
              <a:lnSpc>
                <a:spcPct val="80000"/>
              </a:lnSpc>
              <a:buClr>
                <a:schemeClr val="accent4"/>
              </a:buClr>
            </a:pPr>
            <a:r>
              <a:rPr lang="en-GB" sz="1600" dirty="0">
                <a:cs typeface="Arial"/>
              </a:rPr>
              <a:t>Might be completed </a:t>
            </a:r>
            <a:r>
              <a:rPr lang="en-GB" sz="1600" b="1" dirty="0">
                <a:cs typeface="Arial"/>
              </a:rPr>
              <a:t>online</a:t>
            </a:r>
          </a:p>
          <a:p>
            <a:pPr marL="360000" lvl="1">
              <a:lnSpc>
                <a:spcPct val="80000"/>
              </a:lnSpc>
              <a:buClr>
                <a:schemeClr val="accent4"/>
              </a:buClr>
            </a:pPr>
            <a:r>
              <a:rPr lang="en-GB" sz="1600" dirty="0">
                <a:cs typeface="Arial"/>
              </a:rPr>
              <a:t>Often </a:t>
            </a:r>
            <a:r>
              <a:rPr lang="en-GB" sz="1600" b="1" dirty="0">
                <a:cs typeface="Arial"/>
              </a:rPr>
              <a:t>multiple choice</a:t>
            </a:r>
          </a:p>
          <a:p>
            <a:pPr marL="360000" lvl="1">
              <a:lnSpc>
                <a:spcPct val="80000"/>
              </a:lnSpc>
              <a:buClr>
                <a:schemeClr val="accent4"/>
              </a:buClr>
            </a:pPr>
            <a:r>
              <a:rPr lang="en-GB" sz="1600" dirty="0">
                <a:cs typeface="Arial"/>
              </a:rPr>
              <a:t>Could be </a:t>
            </a:r>
            <a:r>
              <a:rPr lang="en-GB" sz="1600" b="1" dirty="0">
                <a:cs typeface="Arial"/>
              </a:rPr>
              <a:t>timed</a:t>
            </a:r>
            <a:r>
              <a:rPr lang="en-GB" sz="1600" dirty="0">
                <a:cs typeface="Arial"/>
              </a:rPr>
              <a:t> </a:t>
            </a:r>
          </a:p>
          <a:p>
            <a:pPr marL="360000" lvl="1">
              <a:lnSpc>
                <a:spcPct val="80000"/>
              </a:lnSpc>
              <a:buClr>
                <a:schemeClr val="accent4"/>
              </a:buClr>
            </a:pPr>
            <a:r>
              <a:rPr lang="en-GB" sz="1600" dirty="0">
                <a:cs typeface="Arial"/>
              </a:rPr>
              <a:t>May be that you have to </a:t>
            </a:r>
            <a:r>
              <a:rPr lang="en-GB" sz="1600" b="1" dirty="0">
                <a:cs typeface="Arial"/>
              </a:rPr>
              <a:t>pass</a:t>
            </a:r>
            <a:r>
              <a:rPr lang="en-GB" sz="1600" dirty="0">
                <a:cs typeface="Arial"/>
              </a:rPr>
              <a:t> the assessment to </a:t>
            </a:r>
            <a:r>
              <a:rPr lang="en-GB" sz="1600" b="1" dirty="0">
                <a:cs typeface="Arial"/>
              </a:rPr>
              <a:t>move on</a:t>
            </a:r>
            <a:r>
              <a:rPr lang="en-GB" sz="1600" dirty="0">
                <a:cs typeface="Arial"/>
              </a:rPr>
              <a:t> to the next stage of the recruitment process</a:t>
            </a:r>
          </a:p>
          <a:p>
            <a:pPr marL="0" lvl="1" indent="0">
              <a:lnSpc>
                <a:spcPct val="80000"/>
              </a:lnSpc>
              <a:buNone/>
            </a:pPr>
            <a:endParaRPr lang="en-GB" sz="1600" b="1" dirty="0">
              <a:cs typeface="Arial"/>
            </a:endParaRPr>
          </a:p>
          <a:p>
            <a:pPr marL="0" lvl="1" indent="0">
              <a:lnSpc>
                <a:spcPct val="80000"/>
              </a:lnSpc>
              <a:buNone/>
            </a:pPr>
            <a:r>
              <a:rPr lang="en-GB" sz="2000" b="1" dirty="0">
                <a:solidFill>
                  <a:schemeClr val="accent4"/>
                </a:solidFill>
                <a:cs typeface="Arial"/>
              </a:rPr>
              <a:t>TYPES:</a:t>
            </a:r>
          </a:p>
          <a:p>
            <a:pPr marL="360000" lvl="1">
              <a:lnSpc>
                <a:spcPct val="80000"/>
              </a:lnSpc>
              <a:buClr>
                <a:schemeClr val="accent4"/>
              </a:buClr>
            </a:pPr>
            <a:r>
              <a:rPr lang="en-GB" sz="1600" b="1" dirty="0">
                <a:cs typeface="Arial"/>
              </a:rPr>
              <a:t>Numeracy</a:t>
            </a:r>
            <a:r>
              <a:rPr lang="en-GB" sz="1600" dirty="0">
                <a:cs typeface="Arial"/>
              </a:rPr>
              <a:t>, </a:t>
            </a:r>
            <a:r>
              <a:rPr lang="en-GB" sz="1600" b="1" dirty="0">
                <a:cs typeface="Arial"/>
              </a:rPr>
              <a:t>literacy</a:t>
            </a:r>
            <a:r>
              <a:rPr lang="en-GB" sz="1600" dirty="0">
                <a:cs typeface="Arial"/>
              </a:rPr>
              <a:t> and </a:t>
            </a:r>
            <a:r>
              <a:rPr lang="en-GB" sz="1600" b="1" dirty="0">
                <a:latin typeface="Arial" panose="020B0604020202020204" pitchFamily="34" charset="0"/>
                <a:cs typeface="Arial" panose="020B0604020202020204" pitchFamily="34" charset="0"/>
              </a:rPr>
              <a:t>logical</a:t>
            </a:r>
            <a:r>
              <a:rPr lang="en-GB" sz="1600" dirty="0">
                <a:latin typeface="Arial" panose="020B0604020202020204" pitchFamily="34" charset="0"/>
                <a:cs typeface="Arial" panose="020B0604020202020204" pitchFamily="34" charset="0"/>
              </a:rPr>
              <a:t> </a:t>
            </a:r>
            <a:r>
              <a:rPr lang="en-GB" sz="1600" b="1" dirty="0">
                <a:latin typeface="Arial" panose="020B0604020202020204" pitchFamily="34" charset="0"/>
                <a:cs typeface="Arial" panose="020B0604020202020204" pitchFamily="34" charset="0"/>
              </a:rPr>
              <a:t>reasoning</a:t>
            </a:r>
            <a:r>
              <a:rPr lang="en-GB" sz="1600" dirty="0">
                <a:latin typeface="Arial" panose="020B0604020202020204" pitchFamily="34" charset="0"/>
                <a:cs typeface="Arial" panose="020B0604020202020204" pitchFamily="34" charset="0"/>
              </a:rPr>
              <a:t> </a:t>
            </a:r>
            <a:r>
              <a:rPr lang="en-GB" sz="1600" dirty="0">
                <a:cs typeface="Arial"/>
              </a:rPr>
              <a:t>tests</a:t>
            </a:r>
          </a:p>
          <a:p>
            <a:pPr marL="360000" lvl="1">
              <a:lnSpc>
                <a:spcPct val="80000"/>
              </a:lnSpc>
              <a:buClr>
                <a:schemeClr val="accent4"/>
              </a:buClr>
            </a:pPr>
            <a:r>
              <a:rPr lang="en-GB" sz="1600" b="1" dirty="0">
                <a:cs typeface="Arial"/>
              </a:rPr>
              <a:t>Personality question</a:t>
            </a:r>
            <a:r>
              <a:rPr lang="en-GB" sz="1600" b="1" dirty="0">
                <a:latin typeface="Arial" panose="020B0604020202020204" pitchFamily="34" charset="0"/>
                <a:cs typeface="Arial" panose="020B0604020202020204" pitchFamily="34" charset="0"/>
              </a:rPr>
              <a:t>naire:</a:t>
            </a:r>
            <a:r>
              <a:rPr lang="en-GB" sz="1600" dirty="0">
                <a:latin typeface="Arial" panose="020B0604020202020204" pitchFamily="34" charset="0"/>
                <a:cs typeface="Arial" panose="020B0604020202020204" pitchFamily="34" charset="0"/>
              </a:rPr>
              <a:t> identifies your key character traits and see if you ‘</a:t>
            </a:r>
            <a:r>
              <a:rPr lang="en-GB" sz="1600" b="1" dirty="0">
                <a:latin typeface="Arial" panose="020B0604020202020204" pitchFamily="34" charset="0"/>
                <a:cs typeface="Arial" panose="020B0604020202020204" pitchFamily="34" charset="0"/>
              </a:rPr>
              <a:t>fit’</a:t>
            </a:r>
            <a:r>
              <a:rPr lang="en-GB" sz="1600" dirty="0">
                <a:latin typeface="Arial" panose="020B0604020202020204" pitchFamily="34" charset="0"/>
                <a:cs typeface="Arial" panose="020B0604020202020204" pitchFamily="34" charset="0"/>
              </a:rPr>
              <a:t> the organisation and role</a:t>
            </a:r>
          </a:p>
          <a:p>
            <a:pPr marL="360000" lvl="1">
              <a:lnSpc>
                <a:spcPct val="80000"/>
              </a:lnSpc>
              <a:buClr>
                <a:schemeClr val="accent4"/>
              </a:buClr>
            </a:pPr>
            <a:r>
              <a:rPr lang="en-GB" sz="1600" b="1" spc="-20" dirty="0">
                <a:cs typeface="Arial"/>
              </a:rPr>
              <a:t>In-tray exercise:</a:t>
            </a:r>
            <a:r>
              <a:rPr lang="en-GB" sz="1600" spc="-20" dirty="0">
                <a:cs typeface="Arial"/>
              </a:rPr>
              <a:t> checks how you would approach a task that you might do in the role</a:t>
            </a:r>
            <a:endParaRPr lang="en-GB" sz="2400" dirty="0"/>
          </a:p>
        </p:txBody>
      </p:sp>
      <p:sp>
        <p:nvSpPr>
          <p:cNvPr id="7" name="Content Placeholder 56"/>
          <p:cNvSpPr txBox="1">
            <a:spLocks/>
          </p:cNvSpPr>
          <p:nvPr/>
        </p:nvSpPr>
        <p:spPr>
          <a:xfrm>
            <a:off x="5727939" y="2356329"/>
            <a:ext cx="3074061" cy="392370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solidFill>
                  <a:schemeClr val="accent4"/>
                </a:solidFill>
                <a:cs typeface="Arial"/>
              </a:rPr>
              <a:t>TIPS:</a:t>
            </a:r>
          </a:p>
          <a:p>
            <a:pPr marL="360000" lvl="1">
              <a:buClr>
                <a:schemeClr val="accent4"/>
              </a:buClr>
            </a:pPr>
            <a:r>
              <a:rPr lang="en-GB" sz="1600" dirty="0">
                <a:cs typeface="Arial"/>
              </a:rPr>
              <a:t>Have a look </a:t>
            </a:r>
            <a:r>
              <a:rPr lang="en-GB" sz="1600" b="1" dirty="0">
                <a:cs typeface="Arial"/>
              </a:rPr>
              <a:t>online</a:t>
            </a:r>
            <a:r>
              <a:rPr lang="en-GB" sz="1600" dirty="0">
                <a:cs typeface="Arial"/>
              </a:rPr>
              <a:t> to see if there are any </a:t>
            </a:r>
            <a:r>
              <a:rPr lang="en-GB" sz="1600" b="1" dirty="0">
                <a:cs typeface="Arial"/>
              </a:rPr>
              <a:t>example tests</a:t>
            </a:r>
            <a:r>
              <a:rPr lang="en-GB" sz="1600" dirty="0">
                <a:cs typeface="Arial"/>
              </a:rPr>
              <a:t> that you can practice </a:t>
            </a:r>
            <a:br>
              <a:rPr lang="en-GB" sz="1600" dirty="0">
                <a:cs typeface="Arial"/>
              </a:rPr>
            </a:br>
            <a:r>
              <a:rPr lang="en-GB" sz="1600" dirty="0">
                <a:cs typeface="Arial"/>
              </a:rPr>
              <a:t>in advance</a:t>
            </a:r>
          </a:p>
          <a:p>
            <a:pPr marL="360000" lvl="1">
              <a:buClr>
                <a:schemeClr val="accent4"/>
              </a:buClr>
            </a:pPr>
            <a:r>
              <a:rPr lang="en-GB" sz="1600" dirty="0">
                <a:cs typeface="Arial"/>
              </a:rPr>
              <a:t>Stay </a:t>
            </a:r>
            <a:r>
              <a:rPr lang="en-GB" sz="1600" b="1" dirty="0">
                <a:cs typeface="Arial"/>
              </a:rPr>
              <a:t>calm</a:t>
            </a:r>
          </a:p>
          <a:p>
            <a:pPr marL="360000" lvl="1">
              <a:buClr>
                <a:schemeClr val="accent4"/>
              </a:buClr>
            </a:pPr>
            <a:r>
              <a:rPr lang="en-GB" sz="1600" b="1" dirty="0">
                <a:cs typeface="Arial"/>
              </a:rPr>
              <a:t>Listen/read</a:t>
            </a:r>
            <a:r>
              <a:rPr lang="en-GB" sz="1600" dirty="0">
                <a:cs typeface="Arial"/>
              </a:rPr>
              <a:t> the </a:t>
            </a:r>
            <a:r>
              <a:rPr lang="en-GB" sz="1600" b="1" dirty="0">
                <a:cs typeface="Arial"/>
              </a:rPr>
              <a:t>instructions</a:t>
            </a:r>
            <a:r>
              <a:rPr lang="en-GB" sz="1600" dirty="0">
                <a:cs typeface="Arial"/>
              </a:rPr>
              <a:t> and questions carefully</a:t>
            </a:r>
          </a:p>
          <a:p>
            <a:pPr marL="360000" lvl="1">
              <a:buClr>
                <a:schemeClr val="accent4"/>
              </a:buClr>
            </a:pPr>
            <a:r>
              <a:rPr lang="en-GB" sz="1600" b="1" dirty="0">
                <a:cs typeface="Arial"/>
              </a:rPr>
              <a:t>Do not rush </a:t>
            </a:r>
            <a:r>
              <a:rPr lang="en-GB" sz="1600" dirty="0">
                <a:cs typeface="Arial"/>
              </a:rPr>
              <a:t>but be aware of the time</a:t>
            </a:r>
          </a:p>
          <a:p>
            <a:pPr marL="360000" lvl="1">
              <a:buClr>
                <a:schemeClr val="accent4"/>
              </a:buClr>
            </a:pPr>
            <a:r>
              <a:rPr lang="en-GB" sz="1600" dirty="0">
                <a:cs typeface="Arial"/>
              </a:rPr>
              <a:t>For personality questionnaires, answer </a:t>
            </a:r>
            <a:r>
              <a:rPr lang="en-GB" sz="1600" b="1" dirty="0">
                <a:cs typeface="Arial"/>
              </a:rPr>
              <a:t>honestly</a:t>
            </a:r>
            <a:r>
              <a:rPr lang="en-GB" sz="1600" dirty="0">
                <a:cs typeface="Arial"/>
              </a:rPr>
              <a:t> (there is no right or wrong answer)</a:t>
            </a:r>
          </a:p>
          <a:p>
            <a:pPr marL="360000" lvl="1">
              <a:buClr>
                <a:schemeClr val="accent4"/>
              </a:buClr>
            </a:pPr>
            <a:r>
              <a:rPr lang="en-GB" sz="1600" dirty="0">
                <a:cs typeface="Arial"/>
              </a:rPr>
              <a:t>If possible, </a:t>
            </a:r>
            <a:r>
              <a:rPr lang="en-GB" sz="1600" b="1" dirty="0">
                <a:cs typeface="Arial"/>
              </a:rPr>
              <a:t>check your answers </a:t>
            </a:r>
            <a:r>
              <a:rPr lang="en-GB" sz="1600" dirty="0">
                <a:cs typeface="Arial"/>
              </a:rPr>
              <a:t>at the end</a:t>
            </a:r>
          </a:p>
          <a:p>
            <a:pPr lvl="1"/>
            <a:endParaRPr lang="en-GB" sz="1800" dirty="0">
              <a:cs typeface="Arial"/>
            </a:endParaRPr>
          </a:p>
          <a:p>
            <a:pPr lvl="1"/>
            <a:endParaRPr lang="en-GB" sz="1800" dirty="0">
              <a:cs typeface="Arial"/>
            </a:endParaRPr>
          </a:p>
          <a:p>
            <a:pPr marL="0" indent="0">
              <a:buNone/>
            </a:pPr>
            <a:endParaRPr lang="en-GB" sz="2400"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46804282"/>
      </p:ext>
    </p:extLst>
  </p:cSld>
  <p:clrMapOvr>
    <a:masterClrMapping/>
  </p:clrMapOvr>
  <mc:AlternateContent xmlns:mc="http://schemas.openxmlformats.org/markup-compatibility/2006" xmlns:p14="http://schemas.microsoft.com/office/powerpoint/2010/main">
    <mc:Choice Requires="p14">
      <p:transition spd="slow" p14:dur="2000" advTm="235301"/>
    </mc:Choice>
    <mc:Fallback xmlns="">
      <p:transition spd="slow" advTm="235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33">
                                            <p:txEl>
                                              <p:pRg st="0" end="0"/>
                                            </p:txEl>
                                          </p:spTgt>
                                        </p:tgtEl>
                                        <p:attrNameLst>
                                          <p:attrName>style.visibility</p:attrName>
                                        </p:attrNameLst>
                                      </p:cBhvr>
                                      <p:to>
                                        <p:strVal val="visible"/>
                                      </p:to>
                                    </p:set>
                                    <p:animEffect transition="in" filter="fade">
                                      <p:cBhvr>
                                        <p:cTn id="9" dur="500"/>
                                        <p:tgtEl>
                                          <p:spTgt spid="3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fade">
                                      <p:cBhvr>
                                        <p:cTn id="23" dur="500"/>
                                        <p:tgtEl>
                                          <p:spTgt spid="6">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Effect transition="in" filter="fade">
                                      <p:cBhvr>
                                        <p:cTn id="26" dur="500"/>
                                        <p:tgtEl>
                                          <p:spTgt spid="6">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Effect transition="in" filter="fade">
                                      <p:cBhvr>
                                        <p:cTn id="29" dur="500"/>
                                        <p:tgtEl>
                                          <p:spTgt spid="6">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xEl>
                                              <p:pRg st="7" end="7"/>
                                            </p:txEl>
                                          </p:spTgt>
                                        </p:tgtEl>
                                        <p:attrNameLst>
                                          <p:attrName>style.visibility</p:attrName>
                                        </p:attrNameLst>
                                      </p:cBhvr>
                                      <p:to>
                                        <p:strVal val="visible"/>
                                      </p:to>
                                    </p:set>
                                    <p:animEffect transition="in" filter="fade">
                                      <p:cBhvr>
                                        <p:cTn id="34" dur="500"/>
                                        <p:tgtEl>
                                          <p:spTgt spid="6">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animEffect transition="in" filter="fade">
                                      <p:cBhvr>
                                        <p:cTn id="37" dur="500"/>
                                        <p:tgtEl>
                                          <p:spTgt spid="6">
                                            <p:txEl>
                                              <p:pRg st="8" end="8"/>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
                                            <p:txEl>
                                              <p:pRg st="9" end="9"/>
                                            </p:txEl>
                                          </p:spTgt>
                                        </p:tgtEl>
                                        <p:attrNameLst>
                                          <p:attrName>style.visibility</p:attrName>
                                        </p:attrNameLst>
                                      </p:cBhvr>
                                      <p:to>
                                        <p:strVal val="visible"/>
                                      </p:to>
                                    </p:set>
                                    <p:animEffect transition="in" filter="fade">
                                      <p:cBhvr>
                                        <p:cTn id="40" dur="500"/>
                                        <p:tgtEl>
                                          <p:spTgt spid="6">
                                            <p:txEl>
                                              <p:pRg st="9" end="9"/>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
                                            <p:txEl>
                                              <p:pRg st="10" end="10"/>
                                            </p:txEl>
                                          </p:spTgt>
                                        </p:tgtEl>
                                        <p:attrNameLst>
                                          <p:attrName>style.visibility</p:attrName>
                                        </p:attrNameLst>
                                      </p:cBhvr>
                                      <p:to>
                                        <p:strVal val="visible"/>
                                      </p:to>
                                    </p:set>
                                    <p:animEffect transition="in" filter="fade">
                                      <p:cBhvr>
                                        <p:cTn id="43" dur="500"/>
                                        <p:tgtEl>
                                          <p:spTgt spid="6">
                                            <p:txEl>
                                              <p:pRg st="10" end="1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
                                            <p:txEl>
                                              <p:pRg st="0" end="0"/>
                                            </p:txEl>
                                          </p:spTgt>
                                        </p:tgtEl>
                                        <p:attrNameLst>
                                          <p:attrName>style.visibility</p:attrName>
                                        </p:attrNameLst>
                                      </p:cBhvr>
                                      <p:to>
                                        <p:strVal val="visible"/>
                                      </p:to>
                                    </p:set>
                                    <p:animEffect transition="in" filter="fade">
                                      <p:cBhvr>
                                        <p:cTn id="48" dur="500"/>
                                        <p:tgtEl>
                                          <p:spTgt spid="7">
                                            <p:txEl>
                                              <p:pRg st="0" end="0"/>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7">
                                            <p:txEl>
                                              <p:pRg st="1" end="1"/>
                                            </p:txEl>
                                          </p:spTgt>
                                        </p:tgtEl>
                                        <p:attrNameLst>
                                          <p:attrName>style.visibility</p:attrName>
                                        </p:attrNameLst>
                                      </p:cBhvr>
                                      <p:to>
                                        <p:strVal val="visible"/>
                                      </p:to>
                                    </p:set>
                                    <p:animEffect transition="in" filter="fade">
                                      <p:cBhvr>
                                        <p:cTn id="51" dur="500"/>
                                        <p:tgtEl>
                                          <p:spTgt spid="7">
                                            <p:txEl>
                                              <p:pRg st="1" end="1"/>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7">
                                            <p:txEl>
                                              <p:pRg st="2" end="2"/>
                                            </p:txEl>
                                          </p:spTgt>
                                        </p:tgtEl>
                                        <p:attrNameLst>
                                          <p:attrName>style.visibility</p:attrName>
                                        </p:attrNameLst>
                                      </p:cBhvr>
                                      <p:to>
                                        <p:strVal val="visible"/>
                                      </p:to>
                                    </p:set>
                                    <p:animEffect transition="in" filter="fade">
                                      <p:cBhvr>
                                        <p:cTn id="54" dur="500"/>
                                        <p:tgtEl>
                                          <p:spTgt spid="7">
                                            <p:txEl>
                                              <p:pRg st="2" end="2"/>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7">
                                            <p:txEl>
                                              <p:pRg st="3" end="3"/>
                                            </p:txEl>
                                          </p:spTgt>
                                        </p:tgtEl>
                                        <p:attrNameLst>
                                          <p:attrName>style.visibility</p:attrName>
                                        </p:attrNameLst>
                                      </p:cBhvr>
                                      <p:to>
                                        <p:strVal val="visible"/>
                                      </p:to>
                                    </p:set>
                                    <p:animEffect transition="in" filter="fade">
                                      <p:cBhvr>
                                        <p:cTn id="57" dur="500"/>
                                        <p:tgtEl>
                                          <p:spTgt spid="7">
                                            <p:txEl>
                                              <p:pRg st="3" end="3"/>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
                                            <p:txEl>
                                              <p:pRg st="4" end="4"/>
                                            </p:txEl>
                                          </p:spTgt>
                                        </p:tgtEl>
                                        <p:attrNameLst>
                                          <p:attrName>style.visibility</p:attrName>
                                        </p:attrNameLst>
                                      </p:cBhvr>
                                      <p:to>
                                        <p:strVal val="visible"/>
                                      </p:to>
                                    </p:set>
                                    <p:animEffect transition="in" filter="fade">
                                      <p:cBhvr>
                                        <p:cTn id="60" dur="500"/>
                                        <p:tgtEl>
                                          <p:spTgt spid="7">
                                            <p:txEl>
                                              <p:pRg st="4" end="4"/>
                                            </p:tx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7">
                                            <p:txEl>
                                              <p:pRg st="5" end="5"/>
                                            </p:txEl>
                                          </p:spTgt>
                                        </p:tgtEl>
                                        <p:attrNameLst>
                                          <p:attrName>style.visibility</p:attrName>
                                        </p:attrNameLst>
                                      </p:cBhvr>
                                      <p:to>
                                        <p:strVal val="visible"/>
                                      </p:to>
                                    </p:set>
                                    <p:animEffect transition="in" filter="fade">
                                      <p:cBhvr>
                                        <p:cTn id="63" dur="500"/>
                                        <p:tgtEl>
                                          <p:spTgt spid="7">
                                            <p:txEl>
                                              <p:pRg st="5" end="5"/>
                                            </p:tx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7">
                                            <p:txEl>
                                              <p:pRg st="6" end="6"/>
                                            </p:txEl>
                                          </p:spTgt>
                                        </p:tgtEl>
                                        <p:attrNameLst>
                                          <p:attrName>style.visibility</p:attrName>
                                        </p:attrNameLst>
                                      </p:cBhvr>
                                      <p:to>
                                        <p:strVal val="visible"/>
                                      </p:to>
                                    </p:set>
                                    <p:animEffect transition="in" filter="fade">
                                      <p:cBhvr>
                                        <p:cTn id="66"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3"/>
                </p:tgtEl>
              </p:cMediaNode>
            </p:audio>
          </p:childTnLst>
        </p:cTn>
      </p:par>
    </p:tnLst>
    <p:bldLst>
      <p:bldP spid="33" grpId="0" uiExpand="1" build="p"/>
      <p:bldP spid="6" grpId="0" uiExpand="1" build="p"/>
      <p:bldP spid="7"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56"/>
          <p:cNvSpPr txBox="1">
            <a:spLocks/>
          </p:cNvSpPr>
          <p:nvPr/>
        </p:nvSpPr>
        <p:spPr>
          <a:xfrm>
            <a:off x="342001" y="2529046"/>
            <a:ext cx="5148000" cy="366274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solidFill>
                  <a:schemeClr val="accent1"/>
                </a:solidFill>
                <a:cs typeface="Arial"/>
              </a:rPr>
              <a:t>KEY FEATURES:</a:t>
            </a:r>
          </a:p>
          <a:p>
            <a:pPr marL="360000" lvl="1">
              <a:lnSpc>
                <a:spcPct val="80000"/>
              </a:lnSpc>
              <a:buClr>
                <a:schemeClr val="accent1"/>
              </a:buClr>
            </a:pPr>
            <a:r>
              <a:rPr lang="en-GB" sz="1600" dirty="0">
                <a:cs typeface="Arial"/>
              </a:rPr>
              <a:t>Involve </a:t>
            </a:r>
            <a:r>
              <a:rPr lang="en-GB" sz="1600" b="1" dirty="0">
                <a:cs typeface="Arial"/>
              </a:rPr>
              <a:t>several</a:t>
            </a:r>
            <a:r>
              <a:rPr lang="en-GB" sz="1600" dirty="0">
                <a:cs typeface="Arial"/>
              </a:rPr>
              <a:t> </a:t>
            </a:r>
            <a:r>
              <a:rPr lang="en-GB" sz="1600" b="1" dirty="0">
                <a:cs typeface="Arial"/>
              </a:rPr>
              <a:t>candidates</a:t>
            </a:r>
            <a:r>
              <a:rPr lang="en-GB" sz="1600" dirty="0">
                <a:cs typeface="Arial"/>
              </a:rPr>
              <a:t> who may be competing for the </a:t>
            </a:r>
            <a:r>
              <a:rPr lang="en-GB" sz="1600" b="1" dirty="0">
                <a:cs typeface="Arial"/>
              </a:rPr>
              <a:t>same</a:t>
            </a:r>
            <a:r>
              <a:rPr lang="en-GB" sz="1600" dirty="0">
                <a:cs typeface="Arial"/>
              </a:rPr>
              <a:t> </a:t>
            </a:r>
            <a:r>
              <a:rPr lang="en-GB" sz="1600" b="1" dirty="0">
                <a:cs typeface="Arial"/>
              </a:rPr>
              <a:t>job</a:t>
            </a:r>
          </a:p>
          <a:p>
            <a:pPr marL="360000" lvl="1">
              <a:lnSpc>
                <a:spcPct val="80000"/>
              </a:lnSpc>
              <a:buClr>
                <a:schemeClr val="accent1"/>
              </a:buClr>
            </a:pPr>
            <a:endParaRPr lang="en-GB" sz="1600" b="1" dirty="0">
              <a:cs typeface="Arial"/>
            </a:endParaRPr>
          </a:p>
          <a:p>
            <a:pPr marL="360000" lvl="1">
              <a:lnSpc>
                <a:spcPct val="80000"/>
              </a:lnSpc>
              <a:buClr>
                <a:schemeClr val="accent1"/>
              </a:buClr>
            </a:pPr>
            <a:r>
              <a:rPr lang="en-GB" sz="1600" dirty="0">
                <a:cs typeface="Arial"/>
              </a:rPr>
              <a:t>Can involve </a:t>
            </a:r>
            <a:r>
              <a:rPr lang="en-GB" sz="1600" b="1" dirty="0">
                <a:cs typeface="Arial"/>
              </a:rPr>
              <a:t>more than one activity, </a:t>
            </a:r>
            <a:r>
              <a:rPr lang="en-GB" sz="1600" dirty="0">
                <a:cs typeface="Arial"/>
              </a:rPr>
              <a:t>such as:</a:t>
            </a:r>
          </a:p>
          <a:p>
            <a:pPr marL="720000" lvl="3" indent="-180000">
              <a:lnSpc>
                <a:spcPct val="80000"/>
              </a:lnSpc>
              <a:buClr>
                <a:schemeClr val="accent1"/>
              </a:buClr>
            </a:pPr>
            <a:r>
              <a:rPr lang="en-GB" sz="1600" b="1" dirty="0">
                <a:solidFill>
                  <a:schemeClr val="accent1"/>
                </a:solidFill>
                <a:cs typeface="Arial"/>
              </a:rPr>
              <a:t>Group interview: </a:t>
            </a:r>
            <a:r>
              <a:rPr lang="en-GB" sz="1600" dirty="0">
                <a:cs typeface="Arial"/>
              </a:rPr>
              <a:t>answering questions in turn</a:t>
            </a:r>
          </a:p>
          <a:p>
            <a:pPr marL="720000" lvl="3" indent="-180000">
              <a:lnSpc>
                <a:spcPct val="80000"/>
              </a:lnSpc>
              <a:buClr>
                <a:schemeClr val="accent1"/>
              </a:buClr>
            </a:pPr>
            <a:r>
              <a:rPr lang="en-GB" sz="1600" b="1" dirty="0">
                <a:solidFill>
                  <a:schemeClr val="accent1"/>
                </a:solidFill>
                <a:cs typeface="Arial"/>
              </a:rPr>
              <a:t>Group task: </a:t>
            </a:r>
            <a:r>
              <a:rPr lang="en-GB" sz="1600" dirty="0">
                <a:cs typeface="Arial"/>
              </a:rPr>
              <a:t>working together to complete a task</a:t>
            </a:r>
          </a:p>
          <a:p>
            <a:pPr marL="720000" lvl="3" indent="-180000">
              <a:lnSpc>
                <a:spcPct val="80000"/>
              </a:lnSpc>
              <a:buClr>
                <a:schemeClr val="accent1"/>
              </a:buClr>
            </a:pPr>
            <a:r>
              <a:rPr lang="en-GB" sz="1600" b="1" dirty="0">
                <a:solidFill>
                  <a:schemeClr val="accent1"/>
                </a:solidFill>
                <a:cs typeface="Arial"/>
              </a:rPr>
              <a:t>Role plays</a:t>
            </a:r>
            <a:r>
              <a:rPr lang="en-GB" sz="1600" b="1" dirty="0">
                <a:cs typeface="Arial"/>
              </a:rPr>
              <a:t>: </a:t>
            </a:r>
            <a:r>
              <a:rPr lang="en-GB" sz="1600" dirty="0">
                <a:cs typeface="Arial"/>
              </a:rPr>
              <a:t>acting out a given situation</a:t>
            </a:r>
          </a:p>
          <a:p>
            <a:pPr marL="0" lvl="1" indent="-109538">
              <a:lnSpc>
                <a:spcPct val="80000"/>
              </a:lnSpc>
              <a:buNone/>
            </a:pPr>
            <a:endParaRPr lang="en-GB" sz="1600" dirty="0">
              <a:solidFill>
                <a:srgbClr val="FF0000"/>
              </a:solidFill>
              <a:cs typeface="Arial"/>
            </a:endParaRPr>
          </a:p>
          <a:p>
            <a:pPr marL="0" lvl="1" indent="0">
              <a:lnSpc>
                <a:spcPct val="80000"/>
              </a:lnSpc>
              <a:buNone/>
            </a:pPr>
            <a:r>
              <a:rPr lang="en-GB" sz="2000" b="1" dirty="0">
                <a:solidFill>
                  <a:schemeClr val="accent1"/>
                </a:solidFill>
                <a:cs typeface="Arial"/>
              </a:rPr>
              <a:t>TIPS:</a:t>
            </a:r>
          </a:p>
          <a:p>
            <a:pPr marL="360000" lvl="1">
              <a:lnSpc>
                <a:spcPct val="80000"/>
              </a:lnSpc>
              <a:buClr>
                <a:schemeClr val="accent1"/>
              </a:buClr>
            </a:pPr>
            <a:r>
              <a:rPr lang="en-GB" sz="1600" b="1" dirty="0">
                <a:cs typeface="Arial"/>
              </a:rPr>
              <a:t>Listen carefully </a:t>
            </a:r>
            <a:r>
              <a:rPr lang="en-GB" sz="1600" dirty="0">
                <a:cs typeface="Arial"/>
              </a:rPr>
              <a:t>to what you are expected to do</a:t>
            </a:r>
          </a:p>
          <a:p>
            <a:pPr marL="360000" lvl="1">
              <a:lnSpc>
                <a:spcPct val="80000"/>
              </a:lnSpc>
              <a:buClr>
                <a:schemeClr val="accent1"/>
              </a:buClr>
            </a:pPr>
            <a:r>
              <a:rPr lang="en-GB" sz="1600" dirty="0">
                <a:cs typeface="Arial"/>
              </a:rPr>
              <a:t>Be </a:t>
            </a:r>
            <a:r>
              <a:rPr lang="en-GB" sz="1600" b="1" dirty="0">
                <a:cs typeface="Arial"/>
              </a:rPr>
              <a:t>polite</a:t>
            </a:r>
            <a:r>
              <a:rPr lang="en-GB" sz="1600" dirty="0">
                <a:cs typeface="Arial"/>
              </a:rPr>
              <a:t> and </a:t>
            </a:r>
            <a:r>
              <a:rPr lang="en-GB" sz="1600" b="1" dirty="0">
                <a:cs typeface="Arial"/>
              </a:rPr>
              <a:t>listen</a:t>
            </a:r>
            <a:r>
              <a:rPr lang="en-GB" sz="1600" dirty="0">
                <a:cs typeface="Arial"/>
              </a:rPr>
              <a:t> to the contributions of others</a:t>
            </a:r>
          </a:p>
          <a:p>
            <a:pPr marL="360000" lvl="1">
              <a:lnSpc>
                <a:spcPct val="80000"/>
              </a:lnSpc>
              <a:buClr>
                <a:schemeClr val="accent1"/>
              </a:buClr>
            </a:pPr>
            <a:r>
              <a:rPr lang="en-GB" sz="1600" dirty="0">
                <a:cs typeface="Arial"/>
              </a:rPr>
              <a:t>Make sure that you </a:t>
            </a:r>
            <a:r>
              <a:rPr lang="en-GB" sz="1600" b="1" dirty="0">
                <a:cs typeface="Arial"/>
              </a:rPr>
              <a:t>contribute</a:t>
            </a:r>
            <a:r>
              <a:rPr lang="en-GB" sz="1600" dirty="0">
                <a:cs typeface="Arial"/>
              </a:rPr>
              <a:t> (you can only be assessed on what </a:t>
            </a:r>
            <a:r>
              <a:rPr lang="en-GB" sz="1600" b="1" dirty="0">
                <a:cs typeface="Arial"/>
              </a:rPr>
              <a:t>you</a:t>
            </a:r>
            <a:r>
              <a:rPr lang="en-GB" sz="1600" dirty="0">
                <a:cs typeface="Arial"/>
              </a:rPr>
              <a:t> say and do)</a:t>
            </a:r>
            <a:endParaRPr lang="en-US" sz="1600" dirty="0">
              <a:cs typeface="Arial"/>
            </a:endParaRPr>
          </a:p>
          <a:p>
            <a:pPr marL="0" indent="0">
              <a:buNone/>
            </a:pPr>
            <a:endParaRPr lang="en-GB" sz="2400" dirty="0"/>
          </a:p>
        </p:txBody>
      </p:sp>
      <p:grpSp>
        <p:nvGrpSpPr>
          <p:cNvPr id="8" name="Group 7"/>
          <p:cNvGrpSpPr/>
          <p:nvPr/>
        </p:nvGrpSpPr>
        <p:grpSpPr>
          <a:xfrm>
            <a:off x="342001" y="306938"/>
            <a:ext cx="8460000" cy="848688"/>
            <a:chOff x="342001" y="334098"/>
            <a:chExt cx="8460000" cy="848688"/>
          </a:xfrm>
        </p:grpSpPr>
        <p:sp>
          <p:nvSpPr>
            <p:cNvPr id="37" name="Round Diagonal Corner Rectangle 36"/>
            <p:cNvSpPr/>
            <p:nvPr/>
          </p:nvSpPr>
          <p:spPr>
            <a:xfrm flipH="1">
              <a:off x="342001" y="1129512"/>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47" name="Rectangle 46"/>
            <p:cNvSpPr/>
            <p:nvPr/>
          </p:nvSpPr>
          <p:spPr>
            <a:xfrm flipH="1">
              <a:off x="342001" y="334098"/>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85000" lnSpcReduction="10000"/>
            </a:bodyPr>
            <a:lstStyle/>
            <a:p>
              <a:pPr algn="ctr">
                <a:lnSpc>
                  <a:spcPct val="120000"/>
                </a:lnSpc>
              </a:pPr>
              <a:r>
                <a:rPr lang="en-GB" sz="5600" dirty="0">
                  <a:ln w="19050">
                    <a:solidFill>
                      <a:schemeClr val="bg1"/>
                    </a:solidFill>
                  </a:ln>
                  <a:solidFill>
                    <a:schemeClr val="bg1"/>
                  </a:solidFill>
                </a:rPr>
                <a:t>GROUP ASSESSMENTS</a:t>
              </a:r>
            </a:p>
          </p:txBody>
        </p:sp>
      </p:grpSp>
      <p:pic>
        <p:nvPicPr>
          <p:cNvPr id="2" name="Picture 1"/>
          <p:cNvPicPr>
            <a:picLocks noChangeAspect="1"/>
          </p:cNvPicPr>
          <p:nvPr/>
        </p:nvPicPr>
        <p:blipFill rotWithShape="1">
          <a:blip r:embed="rId6">
            <a:duotone>
              <a:schemeClr val="accent1">
                <a:shade val="45000"/>
                <a:satMod val="135000"/>
              </a:schemeClr>
              <a:prstClr val="white"/>
            </a:duotone>
            <a:extLst>
              <a:ext uri="{28A0092B-C50C-407E-A947-70E740481C1C}">
                <a14:useLocalDpi xmlns:a14="http://schemas.microsoft.com/office/drawing/2010/main" val="0"/>
              </a:ext>
            </a:extLst>
          </a:blip>
          <a:srcRect l="6191" t="7974" r="26917" b="23264"/>
          <a:stretch/>
        </p:blipFill>
        <p:spPr>
          <a:xfrm>
            <a:off x="5618264" y="2313535"/>
            <a:ext cx="3525736" cy="3624288"/>
          </a:xfrm>
          <a:prstGeom prst="rect">
            <a:avLst/>
          </a:prstGeom>
        </p:spPr>
      </p:pic>
      <p:sp>
        <p:nvSpPr>
          <p:cNvPr id="9" name="Content Placeholder 56"/>
          <p:cNvSpPr txBox="1">
            <a:spLocks/>
          </p:cNvSpPr>
          <p:nvPr/>
        </p:nvSpPr>
        <p:spPr>
          <a:xfrm>
            <a:off x="342001" y="1478292"/>
            <a:ext cx="8460000" cy="83524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chemeClr val="accent1"/>
                </a:solidFill>
                <a:cs typeface="Arial"/>
              </a:rPr>
              <a:t>Used to find out how candidates work and communicate in a team.</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71369162"/>
      </p:ext>
    </p:extLst>
  </p:cSld>
  <p:clrMapOvr>
    <a:masterClrMapping/>
  </p:clrMapOvr>
  <mc:AlternateContent xmlns:mc="http://schemas.openxmlformats.org/markup-compatibility/2006" xmlns:p14="http://schemas.microsoft.com/office/powerpoint/2010/main">
    <mc:Choice Requires="p14">
      <p:transition spd="slow" p14:dur="2000" advTm="134557"/>
    </mc:Choice>
    <mc:Fallback xmlns="">
      <p:transition spd="slow" advTm="134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animEffect transition="in" filter="fade">
                                      <p:cBhvr>
                                        <p:cTn id="9" dur="500"/>
                                        <p:tgtEl>
                                          <p:spTgt spid="9">
                                            <p:txEl>
                                              <p:pRg st="0" end="0"/>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xEl>
                                              <p:pRg st="0" end="0"/>
                                            </p:txEl>
                                          </p:spTgt>
                                        </p:tgtEl>
                                        <p:attrNameLst>
                                          <p:attrName>style.visibility</p:attrName>
                                        </p:attrNameLst>
                                      </p:cBhvr>
                                      <p:to>
                                        <p:strVal val="visible"/>
                                      </p:to>
                                    </p:set>
                                    <p:animEffect transition="in" filter="fade">
                                      <p:cBhvr>
                                        <p:cTn id="17" dur="500"/>
                                        <p:tgtEl>
                                          <p:spTgt spid="33">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3">
                                            <p:txEl>
                                              <p:pRg st="1" end="1"/>
                                            </p:txEl>
                                          </p:spTgt>
                                        </p:tgtEl>
                                        <p:attrNameLst>
                                          <p:attrName>style.visibility</p:attrName>
                                        </p:attrNameLst>
                                      </p:cBhvr>
                                      <p:to>
                                        <p:strVal val="visible"/>
                                      </p:to>
                                    </p:set>
                                    <p:animEffect transition="in" filter="fade">
                                      <p:cBhvr>
                                        <p:cTn id="20" dur="500"/>
                                        <p:tgtEl>
                                          <p:spTgt spid="33">
                                            <p:txEl>
                                              <p:pRg st="1" end="1"/>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3">
                                            <p:txEl>
                                              <p:pRg st="3" end="3"/>
                                            </p:txEl>
                                          </p:spTgt>
                                        </p:tgtEl>
                                        <p:attrNameLst>
                                          <p:attrName>style.visibility</p:attrName>
                                        </p:attrNameLst>
                                      </p:cBhvr>
                                      <p:to>
                                        <p:strVal val="visible"/>
                                      </p:to>
                                    </p:set>
                                    <p:animEffect transition="in" filter="fade">
                                      <p:cBhvr>
                                        <p:cTn id="23" dur="500"/>
                                        <p:tgtEl>
                                          <p:spTgt spid="33">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xEl>
                                              <p:pRg st="4" end="4"/>
                                            </p:txEl>
                                          </p:spTgt>
                                        </p:tgtEl>
                                        <p:attrNameLst>
                                          <p:attrName>style.visibility</p:attrName>
                                        </p:attrNameLst>
                                      </p:cBhvr>
                                      <p:to>
                                        <p:strVal val="visible"/>
                                      </p:to>
                                    </p:set>
                                    <p:animEffect transition="in" filter="fade">
                                      <p:cBhvr>
                                        <p:cTn id="26" dur="500"/>
                                        <p:tgtEl>
                                          <p:spTgt spid="33">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3">
                                            <p:txEl>
                                              <p:pRg st="5" end="5"/>
                                            </p:txEl>
                                          </p:spTgt>
                                        </p:tgtEl>
                                        <p:attrNameLst>
                                          <p:attrName>style.visibility</p:attrName>
                                        </p:attrNameLst>
                                      </p:cBhvr>
                                      <p:to>
                                        <p:strVal val="visible"/>
                                      </p:to>
                                    </p:set>
                                    <p:animEffect transition="in" filter="fade">
                                      <p:cBhvr>
                                        <p:cTn id="29" dur="500"/>
                                        <p:tgtEl>
                                          <p:spTgt spid="33">
                                            <p:txEl>
                                              <p:pRg st="5" end="5"/>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3">
                                            <p:txEl>
                                              <p:pRg st="6" end="6"/>
                                            </p:txEl>
                                          </p:spTgt>
                                        </p:tgtEl>
                                        <p:attrNameLst>
                                          <p:attrName>style.visibility</p:attrName>
                                        </p:attrNameLst>
                                      </p:cBhvr>
                                      <p:to>
                                        <p:strVal val="visible"/>
                                      </p:to>
                                    </p:set>
                                    <p:animEffect transition="in" filter="fade">
                                      <p:cBhvr>
                                        <p:cTn id="32" dur="500"/>
                                        <p:tgtEl>
                                          <p:spTgt spid="3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3">
                                            <p:txEl>
                                              <p:pRg st="8" end="8"/>
                                            </p:txEl>
                                          </p:spTgt>
                                        </p:tgtEl>
                                        <p:attrNameLst>
                                          <p:attrName>style.visibility</p:attrName>
                                        </p:attrNameLst>
                                      </p:cBhvr>
                                      <p:to>
                                        <p:strVal val="visible"/>
                                      </p:to>
                                    </p:set>
                                    <p:animEffect transition="in" filter="fade">
                                      <p:cBhvr>
                                        <p:cTn id="37" dur="500"/>
                                        <p:tgtEl>
                                          <p:spTgt spid="33">
                                            <p:txEl>
                                              <p:pRg st="8" end="8"/>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3">
                                            <p:txEl>
                                              <p:pRg st="9" end="9"/>
                                            </p:txEl>
                                          </p:spTgt>
                                        </p:tgtEl>
                                        <p:attrNameLst>
                                          <p:attrName>style.visibility</p:attrName>
                                        </p:attrNameLst>
                                      </p:cBhvr>
                                      <p:to>
                                        <p:strVal val="visible"/>
                                      </p:to>
                                    </p:set>
                                    <p:animEffect transition="in" filter="fade">
                                      <p:cBhvr>
                                        <p:cTn id="40" dur="500"/>
                                        <p:tgtEl>
                                          <p:spTgt spid="33">
                                            <p:txEl>
                                              <p:pRg st="9" end="9"/>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3">
                                            <p:txEl>
                                              <p:pRg st="10" end="10"/>
                                            </p:txEl>
                                          </p:spTgt>
                                        </p:tgtEl>
                                        <p:attrNameLst>
                                          <p:attrName>style.visibility</p:attrName>
                                        </p:attrNameLst>
                                      </p:cBhvr>
                                      <p:to>
                                        <p:strVal val="visible"/>
                                      </p:to>
                                    </p:set>
                                    <p:animEffect transition="in" filter="fade">
                                      <p:cBhvr>
                                        <p:cTn id="43" dur="500"/>
                                        <p:tgtEl>
                                          <p:spTgt spid="33">
                                            <p:txEl>
                                              <p:pRg st="10" end="10"/>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3">
                                            <p:txEl>
                                              <p:pRg st="11" end="11"/>
                                            </p:txEl>
                                          </p:spTgt>
                                        </p:tgtEl>
                                        <p:attrNameLst>
                                          <p:attrName>style.visibility</p:attrName>
                                        </p:attrNameLst>
                                      </p:cBhvr>
                                      <p:to>
                                        <p:strVal val="visible"/>
                                      </p:to>
                                    </p:set>
                                    <p:animEffect transition="in" filter="fade">
                                      <p:cBhvr>
                                        <p:cTn id="46" dur="500"/>
                                        <p:tgtEl>
                                          <p:spTgt spid="3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4"/>
                </p:tgtEl>
              </p:cMediaNode>
            </p:audio>
          </p:childTnLst>
        </p:cTn>
      </p:par>
    </p:tnLst>
    <p:bldLst>
      <p:bldP spid="33" grpId="0" uiExpand="1" build="p"/>
      <p:bldP spid="9"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56"/>
          <p:cNvSpPr txBox="1">
            <a:spLocks/>
          </p:cNvSpPr>
          <p:nvPr/>
        </p:nvSpPr>
        <p:spPr>
          <a:xfrm>
            <a:off x="342001" y="1600201"/>
            <a:ext cx="8460000" cy="803366"/>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chemeClr val="accent2"/>
                </a:solidFill>
                <a:cs typeface="Arial"/>
              </a:rPr>
              <a:t>Used to decide whether a number of candidates are suitable for the job at the same time.</a:t>
            </a:r>
          </a:p>
        </p:txBody>
      </p:sp>
      <p:grpSp>
        <p:nvGrpSpPr>
          <p:cNvPr id="8" name="Group 7"/>
          <p:cNvGrpSpPr/>
          <p:nvPr/>
        </p:nvGrpSpPr>
        <p:grpSpPr>
          <a:xfrm>
            <a:off x="342001" y="306938"/>
            <a:ext cx="8460000" cy="848688"/>
            <a:chOff x="342001" y="334098"/>
            <a:chExt cx="8460000" cy="848688"/>
          </a:xfrm>
        </p:grpSpPr>
        <p:sp>
          <p:nvSpPr>
            <p:cNvPr id="37" name="Round Diagonal Corner Rectangle 36"/>
            <p:cNvSpPr/>
            <p:nvPr/>
          </p:nvSpPr>
          <p:spPr>
            <a:xfrm flipH="1">
              <a:off x="342001" y="1129512"/>
              <a:ext cx="8460000" cy="53274"/>
            </a:xfrm>
            <a:prstGeom prst="round2DiagRect">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bg1">
                    <a:lumMod val="95000"/>
                  </a:schemeClr>
                </a:solidFill>
              </a:endParaRPr>
            </a:p>
          </p:txBody>
        </p:sp>
        <p:sp>
          <p:nvSpPr>
            <p:cNvPr id="47" name="Rectangle 46"/>
            <p:cNvSpPr/>
            <p:nvPr/>
          </p:nvSpPr>
          <p:spPr>
            <a:xfrm flipH="1">
              <a:off x="342001" y="334098"/>
              <a:ext cx="8460000" cy="756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rmAutofit fontScale="85000" lnSpcReduction="10000"/>
            </a:bodyPr>
            <a:lstStyle/>
            <a:p>
              <a:pPr algn="ctr">
                <a:lnSpc>
                  <a:spcPct val="120000"/>
                </a:lnSpc>
              </a:pPr>
              <a:r>
                <a:rPr lang="en-GB" sz="5600" dirty="0">
                  <a:ln w="19050">
                    <a:solidFill>
                      <a:schemeClr val="bg1"/>
                    </a:solidFill>
                  </a:ln>
                  <a:solidFill>
                    <a:schemeClr val="bg1"/>
                  </a:solidFill>
                </a:rPr>
                <a:t>ASSESSMENT CENTRES</a:t>
              </a:r>
            </a:p>
          </p:txBody>
        </p:sp>
      </p:grpSp>
      <p:sp>
        <p:nvSpPr>
          <p:cNvPr id="7" name="Content Placeholder 56"/>
          <p:cNvSpPr txBox="1">
            <a:spLocks/>
          </p:cNvSpPr>
          <p:nvPr/>
        </p:nvSpPr>
        <p:spPr>
          <a:xfrm>
            <a:off x="342001" y="2848142"/>
            <a:ext cx="4068000" cy="422060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solidFill>
                  <a:schemeClr val="accent2"/>
                </a:solidFill>
                <a:cs typeface="Arial"/>
              </a:rPr>
              <a:t>KEY FEATURES:</a:t>
            </a:r>
          </a:p>
          <a:p>
            <a:pPr marL="360000" lvl="1">
              <a:lnSpc>
                <a:spcPct val="80000"/>
              </a:lnSpc>
              <a:buClr>
                <a:schemeClr val="tx1"/>
              </a:buClr>
            </a:pPr>
            <a:r>
              <a:rPr lang="en-GB" sz="1600" dirty="0">
                <a:cs typeface="Arial"/>
              </a:rPr>
              <a:t>May last a </a:t>
            </a:r>
            <a:r>
              <a:rPr lang="en-GB" sz="1600" b="1" dirty="0">
                <a:cs typeface="Arial"/>
              </a:rPr>
              <a:t>full day</a:t>
            </a:r>
          </a:p>
          <a:p>
            <a:pPr marL="360000" lvl="1">
              <a:lnSpc>
                <a:spcPct val="80000"/>
              </a:lnSpc>
              <a:buClr>
                <a:schemeClr val="tx1"/>
              </a:buClr>
            </a:pPr>
            <a:r>
              <a:rPr lang="en-GB" sz="1600" dirty="0">
                <a:cs typeface="Arial"/>
              </a:rPr>
              <a:t>Attended by a </a:t>
            </a:r>
            <a:r>
              <a:rPr lang="en-GB" sz="1600" b="1" dirty="0">
                <a:cs typeface="Arial"/>
              </a:rPr>
              <a:t>large group </a:t>
            </a:r>
            <a:r>
              <a:rPr lang="en-GB" sz="1600" dirty="0">
                <a:cs typeface="Arial"/>
              </a:rPr>
              <a:t>of candidates</a:t>
            </a:r>
          </a:p>
          <a:p>
            <a:pPr marL="360000" lvl="1">
              <a:lnSpc>
                <a:spcPct val="80000"/>
              </a:lnSpc>
              <a:buClr>
                <a:schemeClr val="tx1"/>
              </a:buClr>
            </a:pPr>
            <a:r>
              <a:rPr lang="en-GB" sz="1600" dirty="0">
                <a:cs typeface="Arial"/>
              </a:rPr>
              <a:t>Tend to include both </a:t>
            </a:r>
            <a:r>
              <a:rPr lang="en-GB" sz="1600" b="1" dirty="0">
                <a:cs typeface="Arial"/>
              </a:rPr>
              <a:t>individual</a:t>
            </a:r>
            <a:r>
              <a:rPr lang="en-GB" sz="1600" dirty="0">
                <a:cs typeface="Arial"/>
              </a:rPr>
              <a:t> and </a:t>
            </a:r>
            <a:r>
              <a:rPr lang="en-GB" sz="1600" b="1" dirty="0">
                <a:cs typeface="Arial"/>
              </a:rPr>
              <a:t>group</a:t>
            </a:r>
            <a:r>
              <a:rPr lang="en-GB" sz="1600" dirty="0">
                <a:cs typeface="Arial"/>
              </a:rPr>
              <a:t> </a:t>
            </a:r>
            <a:r>
              <a:rPr lang="en-GB" sz="1600" b="1" dirty="0">
                <a:cs typeface="Arial"/>
              </a:rPr>
              <a:t>assessments</a:t>
            </a:r>
          </a:p>
          <a:p>
            <a:pPr>
              <a:lnSpc>
                <a:spcPct val="80000"/>
              </a:lnSpc>
            </a:pPr>
            <a:endParaRPr lang="en-GB" sz="1600" dirty="0">
              <a:cs typeface="Arial"/>
            </a:endParaRPr>
          </a:p>
          <a:p>
            <a:pPr marL="0" indent="0">
              <a:lnSpc>
                <a:spcPct val="80000"/>
              </a:lnSpc>
              <a:buNone/>
            </a:pPr>
            <a:r>
              <a:rPr lang="en-GB" sz="2000" b="1" dirty="0">
                <a:solidFill>
                  <a:schemeClr val="accent2"/>
                </a:solidFill>
                <a:cs typeface="Arial"/>
              </a:rPr>
              <a:t>TIPS:</a:t>
            </a:r>
          </a:p>
          <a:p>
            <a:pPr marL="360000" lvl="1">
              <a:lnSpc>
                <a:spcPct val="80000"/>
              </a:lnSpc>
              <a:buClr>
                <a:schemeClr val="tx1"/>
              </a:buClr>
            </a:pPr>
            <a:r>
              <a:rPr lang="en-GB" sz="1600" dirty="0">
                <a:cs typeface="Arial"/>
              </a:rPr>
              <a:t>Make sure that you </a:t>
            </a:r>
            <a:r>
              <a:rPr lang="en-GB" sz="1600" b="1" dirty="0">
                <a:cs typeface="Arial"/>
              </a:rPr>
              <a:t>understand</a:t>
            </a:r>
            <a:r>
              <a:rPr lang="en-GB" sz="1600" dirty="0">
                <a:cs typeface="Arial"/>
              </a:rPr>
              <a:t> what </a:t>
            </a:r>
            <a:r>
              <a:rPr lang="en-GB" sz="1600" b="1" dirty="0">
                <a:cs typeface="Arial"/>
              </a:rPr>
              <a:t>activities</a:t>
            </a:r>
            <a:r>
              <a:rPr lang="en-GB" sz="1600" dirty="0">
                <a:cs typeface="Arial"/>
              </a:rPr>
              <a:t> you will be undertaking</a:t>
            </a:r>
          </a:p>
          <a:p>
            <a:pPr marL="360000" lvl="1">
              <a:lnSpc>
                <a:spcPct val="80000"/>
              </a:lnSpc>
              <a:buClr>
                <a:schemeClr val="tx1"/>
              </a:buClr>
            </a:pPr>
            <a:r>
              <a:rPr lang="en-GB" sz="1600" dirty="0">
                <a:cs typeface="Arial"/>
              </a:rPr>
              <a:t>Follow the relevant </a:t>
            </a:r>
            <a:r>
              <a:rPr lang="en-GB" sz="1600" b="1" dirty="0">
                <a:cs typeface="Arial"/>
              </a:rPr>
              <a:t>tips</a:t>
            </a:r>
            <a:r>
              <a:rPr lang="en-GB" sz="1600" dirty="0">
                <a:cs typeface="Arial"/>
              </a:rPr>
              <a:t> provided in the </a:t>
            </a:r>
            <a:r>
              <a:rPr lang="en-GB" sz="1600" b="1" dirty="0">
                <a:cs typeface="Arial"/>
              </a:rPr>
              <a:t>previous slides</a:t>
            </a:r>
            <a:endParaRPr lang="en-US" sz="1600" b="1" dirty="0">
              <a:cs typeface="Arial"/>
            </a:endParaRPr>
          </a:p>
        </p:txBody>
      </p:sp>
      <p:pic>
        <p:nvPicPr>
          <p:cNvPr id="2" name="Picture 1"/>
          <p:cNvPicPr>
            <a:picLocks noChangeAspect="1"/>
          </p:cNvPicPr>
          <p:nvPr/>
        </p:nvPicPr>
        <p:blipFill rotWithShape="1">
          <a:blip r:embed="rId6">
            <a:duotone>
              <a:schemeClr val="accent6">
                <a:shade val="45000"/>
                <a:satMod val="135000"/>
              </a:schemeClr>
              <a:prstClr val="white"/>
            </a:duotone>
            <a:extLst>
              <a:ext uri="{28A0092B-C50C-407E-A947-70E740481C1C}">
                <a14:useLocalDpi xmlns:a14="http://schemas.microsoft.com/office/drawing/2010/main" val="0"/>
              </a:ext>
            </a:extLst>
          </a:blip>
          <a:srcRect b="15146"/>
          <a:stretch/>
        </p:blipFill>
        <p:spPr>
          <a:xfrm>
            <a:off x="4410001" y="2501518"/>
            <a:ext cx="4641483" cy="3938469"/>
          </a:xfrm>
          <a:prstGeom prst="rect">
            <a:avLst/>
          </a:prstGeom>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44768845"/>
      </p:ext>
    </p:extLst>
  </p:cSld>
  <p:clrMapOvr>
    <a:masterClrMapping/>
  </p:clrMapOvr>
  <mc:AlternateContent xmlns:mc="http://schemas.openxmlformats.org/markup-compatibility/2006" xmlns:p14="http://schemas.microsoft.com/office/powerpoint/2010/main">
    <mc:Choice Requires="p14">
      <p:transition spd="slow" p14:dur="2000" advTm="103691"/>
    </mc:Choice>
    <mc:Fallback xmlns="">
      <p:transition spd="slow" advTm="103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3">
                                            <p:txEl>
                                              <p:pRg st="0" end="0"/>
                                            </p:txEl>
                                          </p:spTgt>
                                        </p:tgtEl>
                                        <p:attrNameLst>
                                          <p:attrName>style.visibility</p:attrName>
                                        </p:attrNameLst>
                                      </p:cBhvr>
                                      <p:to>
                                        <p:strVal val="visible"/>
                                      </p:to>
                                    </p:set>
                                    <p:animEffect transition="in" filter="fade">
                                      <p:cBhvr>
                                        <p:cTn id="12" dur="500"/>
                                        <p:tgtEl>
                                          <p:spTgt spid="3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500"/>
                                        <p:tgtEl>
                                          <p:spTgt spid="7">
                                            <p:txEl>
                                              <p:pRg st="1" end="1"/>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500"/>
                                        <p:tgtEl>
                                          <p:spTgt spid="7">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fade">
                                      <p:cBhvr>
                                        <p:cTn id="26" dur="500"/>
                                        <p:tgtEl>
                                          <p:spTgt spid="7">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Effect transition="in" filter="fade">
                                      <p:cBhvr>
                                        <p:cTn id="31" dur="500"/>
                                        <p:tgtEl>
                                          <p:spTgt spid="7">
                                            <p:txEl>
                                              <p:pRg st="5" end="5"/>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xEl>
                                              <p:pRg st="6" end="6"/>
                                            </p:txEl>
                                          </p:spTgt>
                                        </p:tgtEl>
                                        <p:attrNameLst>
                                          <p:attrName>style.visibility</p:attrName>
                                        </p:attrNameLst>
                                      </p:cBhvr>
                                      <p:to>
                                        <p:strVal val="visible"/>
                                      </p:to>
                                    </p:set>
                                    <p:animEffect transition="in" filter="fade">
                                      <p:cBhvr>
                                        <p:cTn id="34" dur="500"/>
                                        <p:tgtEl>
                                          <p:spTgt spid="7">
                                            <p:txEl>
                                              <p:pRg st="6" end="6"/>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Effect transition="in" filter="fade">
                                      <p:cBhvr>
                                        <p:cTn id="37"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4"/>
                </p:tgtEl>
              </p:cMediaNode>
            </p:audio>
          </p:childTnLst>
        </p:cTn>
      </p:par>
    </p:tnLst>
    <p:bldLst>
      <p:bldP spid="33" grpId="0" uiExpand="1" build="p"/>
      <p:bldP spid="7"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4|28.4|6.6"/>
</p:tagLst>
</file>

<file path=ppt/tags/tag10.xml><?xml version="1.0" encoding="utf-8"?>
<p:tagLst xmlns:a="http://schemas.openxmlformats.org/drawingml/2006/main" xmlns:r="http://schemas.openxmlformats.org/officeDocument/2006/relationships" xmlns:p="http://schemas.openxmlformats.org/presentationml/2006/main">
  <p:tag name="TIMING" val="|46.4|13.7|11.7|18.4"/>
</p:tagLst>
</file>

<file path=ppt/tags/tag2.xml><?xml version="1.0" encoding="utf-8"?>
<p:tagLst xmlns:a="http://schemas.openxmlformats.org/drawingml/2006/main" xmlns:r="http://schemas.openxmlformats.org/officeDocument/2006/relationships" xmlns:p="http://schemas.openxmlformats.org/presentationml/2006/main">
  <p:tag name="TIMING" val="|44.5|50.4|10.2"/>
</p:tagLst>
</file>

<file path=ppt/tags/tag3.xml><?xml version="1.0" encoding="utf-8"?>
<p:tagLst xmlns:a="http://schemas.openxmlformats.org/drawingml/2006/main" xmlns:r="http://schemas.openxmlformats.org/officeDocument/2006/relationships" xmlns:p="http://schemas.openxmlformats.org/presentationml/2006/main">
  <p:tag name="TIMING" val="|28.1|51.4"/>
</p:tagLst>
</file>

<file path=ppt/tags/tag4.xml><?xml version="1.0" encoding="utf-8"?>
<p:tagLst xmlns:a="http://schemas.openxmlformats.org/drawingml/2006/main" xmlns:r="http://schemas.openxmlformats.org/officeDocument/2006/relationships" xmlns:p="http://schemas.openxmlformats.org/presentationml/2006/main">
  <p:tag name="TIMING" val="|37.5|36.9|143.8|60.1|76.2|56.6"/>
</p:tagLst>
</file>

<file path=ppt/tags/tag5.xml><?xml version="1.0" encoding="utf-8"?>
<p:tagLst xmlns:a="http://schemas.openxmlformats.org/drawingml/2006/main" xmlns:r="http://schemas.openxmlformats.org/officeDocument/2006/relationships" xmlns:p="http://schemas.openxmlformats.org/presentationml/2006/main">
  <p:tag name="TIMING" val="|25.9|36.5|54.3"/>
</p:tagLst>
</file>

<file path=ppt/tags/tag6.xml><?xml version="1.0" encoding="utf-8"?>
<p:tagLst xmlns:a="http://schemas.openxmlformats.org/drawingml/2006/main" xmlns:r="http://schemas.openxmlformats.org/officeDocument/2006/relationships" xmlns:p="http://schemas.openxmlformats.org/presentationml/2006/main">
  <p:tag name="TIMING" val="|24.9|46.4"/>
</p:tagLst>
</file>

<file path=ppt/tags/tag7.xml><?xml version="1.0" encoding="utf-8"?>
<p:tagLst xmlns:a="http://schemas.openxmlformats.org/drawingml/2006/main" xmlns:r="http://schemas.openxmlformats.org/officeDocument/2006/relationships" xmlns:p="http://schemas.openxmlformats.org/presentationml/2006/main">
  <p:tag name="TIMING" val="|25|34.9"/>
</p:tagLst>
</file>

<file path=ppt/tags/tag8.xml><?xml version="1.0" encoding="utf-8"?>
<p:tagLst xmlns:a="http://schemas.openxmlformats.org/drawingml/2006/main" xmlns:r="http://schemas.openxmlformats.org/officeDocument/2006/relationships" xmlns:p="http://schemas.openxmlformats.org/presentationml/2006/main">
  <p:tag name="TIMING" val="|140|11.5|22.7|15|25.3|10.6"/>
</p:tagLst>
</file>

<file path=ppt/tags/tag9.xml><?xml version="1.0" encoding="utf-8"?>
<p:tagLst xmlns:a="http://schemas.openxmlformats.org/drawingml/2006/main" xmlns:r="http://schemas.openxmlformats.org/officeDocument/2006/relationships" xmlns:p="http://schemas.openxmlformats.org/presentationml/2006/main">
  <p:tag name="TIMING" val="|33.6|13.6|13.4|19.5|5.3|102.4|8.6"/>
</p:tagLst>
</file>

<file path=ppt/theme/theme1.xml><?xml version="1.0" encoding="utf-8"?>
<a:theme xmlns:a="http://schemas.openxmlformats.org/drawingml/2006/main" name="Office Theme">
  <a:themeElements>
    <a:clrScheme name="Progression+">
      <a:dk1>
        <a:srgbClr val="1D1D1B"/>
      </a:dk1>
      <a:lt1>
        <a:srgbClr val="FFFFFF"/>
      </a:lt1>
      <a:dk2>
        <a:srgbClr val="706F6F"/>
      </a:dk2>
      <a:lt2>
        <a:srgbClr val="FFFFFF"/>
      </a:lt2>
      <a:accent1>
        <a:srgbClr val="612F88"/>
      </a:accent1>
      <a:accent2>
        <a:srgbClr val="36A4DD"/>
      </a:accent2>
      <a:accent3>
        <a:srgbClr val="8BC04D"/>
      </a:accent3>
      <a:accent4>
        <a:srgbClr val="D81B62"/>
      </a:accent4>
      <a:accent5>
        <a:srgbClr val="612F88"/>
      </a:accent5>
      <a:accent6>
        <a:srgbClr val="36A4DD"/>
      </a:accent6>
      <a:hlink>
        <a:srgbClr val="8BC04D"/>
      </a:hlink>
      <a:folHlink>
        <a:srgbClr val="D81B62"/>
      </a:folHlink>
    </a:clrScheme>
    <a:fontScheme name="Progression+">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823F5301A669B49BDA95BDD647ACDEB" ma:contentTypeVersion="13" ma:contentTypeDescription="Create a new document." ma:contentTypeScope="" ma:versionID="433964a9143cc6818d232902d271a8a8">
  <xsd:schema xmlns:xsd="http://www.w3.org/2001/XMLSchema" xmlns:xs="http://www.w3.org/2001/XMLSchema" xmlns:p="http://schemas.microsoft.com/office/2006/metadata/properties" xmlns:ns2="80c17978-0c52-4bf8-a03b-6fde754c86da" xmlns:ns3="f9f8910a-8580-4559-a03f-49edf69ef66f" targetNamespace="http://schemas.microsoft.com/office/2006/metadata/properties" ma:root="true" ma:fieldsID="c74a8b61816a4a3ca3c58fb37ad51f11" ns2:_="" ns3:_="">
    <xsd:import namespace="80c17978-0c52-4bf8-a03b-6fde754c86da"/>
    <xsd:import namespace="f9f8910a-8580-4559-a03f-49edf69ef66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c17978-0c52-4bf8-a03b-6fde754c86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f8910a-8580-4559-a03f-49edf69ef66f"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6463655-DDED-4F7D-B28F-13B7861E66AB}">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24DF590-C6BF-49CF-9D07-1503CB11180F}">
  <ds:schemaRefs>
    <ds:schemaRef ds:uri="http://schemas.microsoft.com/sharepoint/v3/contenttype/forms"/>
  </ds:schemaRefs>
</ds:datastoreItem>
</file>

<file path=customXml/itemProps3.xml><?xml version="1.0" encoding="utf-8"?>
<ds:datastoreItem xmlns:ds="http://schemas.openxmlformats.org/officeDocument/2006/customXml" ds:itemID="{D981BB73-6982-4C47-8FF7-05F8B45D89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c17978-0c52-4bf8-a03b-6fde754c86da"/>
    <ds:schemaRef ds:uri="f9f8910a-8580-4559-a03f-49edf69ef6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5036</TotalTime>
  <Words>1980</Words>
  <Application>Microsoft Office PowerPoint</Application>
  <PresentationFormat>On-screen Show (4:3)</PresentationFormat>
  <Paragraphs>225</Paragraphs>
  <Slides>14</Slides>
  <Notes>14</Notes>
  <HiddenSlides>0</HiddenSlides>
  <MMClips>14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Chichester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Morris, Emma</dc:creator>
  <cp:lastModifiedBy>Vicky Ross</cp:lastModifiedBy>
  <cp:revision>232</cp:revision>
  <dcterms:created xsi:type="dcterms:W3CDTF">2018-03-26T08:19:00Z</dcterms:created>
  <dcterms:modified xsi:type="dcterms:W3CDTF">2025-02-12T11:15:30Z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0x0101000823F5301A669B49BDA95BDD647ACDEB</vt:lpwstr>
  </property>
</Properties>
</file>