
<file path=[Content_Types].xml><?xml version="1.0" encoding="utf-8"?>
<Types xmlns="http://schemas.openxmlformats.org/package/2006/content-types">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387" r:id="rId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74476"/>
    <a:srgbClr val="A13582"/>
    <a:srgbClr val="373737"/>
    <a:srgbClr val="E8E8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26" autoAdjust="0"/>
    <p:restoredTop sz="65035" autoAdjust="0"/>
  </p:normalViewPr>
  <p:slideViewPr>
    <p:cSldViewPr snapToGrid="0">
      <p:cViewPr varScale="1">
        <p:scale>
          <a:sx n="64" d="100"/>
          <a:sy n="64" d="100"/>
        </p:scale>
        <p:origin x="468" y="78"/>
      </p:cViewPr>
      <p:guideLst/>
    </p:cSldViewPr>
  </p:slideViewPr>
  <p:notesTextViewPr>
    <p:cViewPr>
      <p:scale>
        <a:sx n="75" d="100"/>
        <a:sy n="75" d="100"/>
      </p:scale>
      <p:origin x="0" y="0"/>
    </p:cViewPr>
  </p:notesTextViewPr>
  <p:notesViewPr>
    <p:cSldViewPr snapToGrid="0">
      <p:cViewPr varScale="1">
        <p:scale>
          <a:sx n="88" d="100"/>
          <a:sy n="88" d="100"/>
        </p:scale>
        <p:origin x="2964" y="60"/>
      </p:cViewPr>
      <p:guideLst/>
    </p:cSldViewPr>
  </p:notes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8C9D06-3BAD-42A1-A4B3-55FDB1B3BC79}" type="datetimeFigureOut">
              <a:rPr lang="en-GB" smtClean="0"/>
              <a:t>29/06/2022</a:t>
            </a:fld>
            <a:endParaRPr lang="en-GB"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446252-C60A-4F11-A948-65B61C841B20}" type="slidenum">
              <a:rPr lang="en-GB" smtClean="0"/>
              <a:t>‹#›</a:t>
            </a:fld>
            <a:endParaRPr lang="en-GB" dirty="0"/>
          </a:p>
        </p:txBody>
      </p:sp>
    </p:spTree>
    <p:extLst>
      <p:ext uri="{BB962C8B-B14F-4D97-AF65-F5344CB8AC3E}">
        <p14:creationId xmlns:p14="http://schemas.microsoft.com/office/powerpoint/2010/main" val="26656765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sz="1200" b="1" kern="1200" dirty="0">
                <a:solidFill>
                  <a:schemeClr val="tx1"/>
                </a:solidFill>
                <a:effectLst/>
                <a:latin typeface="+mn-lt"/>
                <a:ea typeface="+mn-ea"/>
                <a:cs typeface="+mn-cs"/>
              </a:rPr>
              <a:t>TOTAL SLIDE</a:t>
            </a:r>
            <a:r>
              <a:rPr lang="en-GB" sz="1200" b="1" kern="1200" baseline="0" dirty="0">
                <a:solidFill>
                  <a:schemeClr val="tx1"/>
                </a:solidFill>
                <a:effectLst/>
                <a:latin typeface="+mn-lt"/>
                <a:ea typeface="+mn-ea"/>
                <a:cs typeface="+mn-cs"/>
              </a:rPr>
              <a:t> </a:t>
            </a:r>
            <a:r>
              <a:rPr lang="en-GB" sz="1200" b="1" kern="1200" dirty="0">
                <a:solidFill>
                  <a:schemeClr val="tx1"/>
                </a:solidFill>
                <a:effectLst/>
                <a:latin typeface="+mn-lt"/>
                <a:ea typeface="+mn-ea"/>
                <a:cs typeface="+mn-cs"/>
              </a:rPr>
              <a:t>TIME: </a:t>
            </a:r>
            <a:r>
              <a:rPr lang="en-GB" sz="1200" b="0" kern="1200" dirty="0">
                <a:solidFill>
                  <a:schemeClr val="tx1"/>
                </a:solidFill>
                <a:effectLst/>
                <a:latin typeface="+mn-lt"/>
                <a:ea typeface="+mn-ea"/>
                <a:cs typeface="+mn-cs"/>
              </a:rPr>
              <a:t>8</a:t>
            </a:r>
            <a:r>
              <a:rPr lang="en-GB" sz="1200" b="0" kern="1200" baseline="0" dirty="0">
                <a:solidFill>
                  <a:schemeClr val="tx1"/>
                </a:solidFill>
                <a:effectLst/>
                <a:latin typeface="+mn-lt"/>
                <a:ea typeface="+mn-ea"/>
                <a:cs typeface="+mn-cs"/>
              </a:rPr>
              <a:t> minutes</a:t>
            </a:r>
            <a:endParaRPr lang="en-GB" sz="1200" b="1" kern="1200" dirty="0">
              <a:solidFill>
                <a:schemeClr val="tx1"/>
              </a:solidFill>
              <a:effectLst/>
              <a:latin typeface="+mn-lt"/>
              <a:ea typeface="+mn-ea"/>
              <a:cs typeface="+mn-cs"/>
            </a:endParaRPr>
          </a:p>
          <a:p>
            <a:pPr marL="171450" indent="-171450">
              <a:buFont typeface="Arial" panose="020B0604020202020204" pitchFamily="34" charset="0"/>
              <a:buChar char="•"/>
            </a:pPr>
            <a:endParaRPr lang="en-GB" sz="1200" b="1" kern="1200" dirty="0">
              <a:solidFill>
                <a:schemeClr val="tx1"/>
              </a:solidFill>
              <a:effectLst/>
              <a:latin typeface="+mn-lt"/>
              <a:ea typeface="+mn-ea"/>
              <a:cs typeface="+mn-cs"/>
            </a:endParaRPr>
          </a:p>
          <a:p>
            <a:pPr marL="171450" indent="-171450">
              <a:buFont typeface="Arial" panose="020B0604020202020204" pitchFamily="34" charset="0"/>
              <a:buChar char="•"/>
            </a:pPr>
            <a:r>
              <a:rPr lang="en-GB" sz="1200" b="1" kern="1200" dirty="0">
                <a:solidFill>
                  <a:schemeClr val="tx1"/>
                </a:solidFill>
                <a:effectLst/>
                <a:latin typeface="+mn-lt"/>
                <a:ea typeface="+mn-ea"/>
                <a:cs typeface="+mn-cs"/>
              </a:rPr>
              <a:t>RESOURCES:</a:t>
            </a:r>
          </a:p>
          <a:p>
            <a:pPr marL="628650" lvl="1" indent="-171450">
              <a:buFont typeface="Arial" panose="020B0604020202020204" pitchFamily="34" charset="0"/>
              <a:buChar char="•"/>
            </a:pPr>
            <a:r>
              <a:rPr lang="en-GB" sz="1200" b="0" kern="1200" baseline="0" dirty="0">
                <a:solidFill>
                  <a:schemeClr val="tx1"/>
                </a:solidFill>
                <a:effectLst/>
                <a:latin typeface="+mn-lt"/>
                <a:ea typeface="+mn-ea"/>
                <a:cs typeface="+mn-cs"/>
              </a:rPr>
              <a:t> Personal statement structure guide</a:t>
            </a:r>
            <a:endParaRPr lang="en-GB" sz="1200" b="0" kern="1200" dirty="0">
              <a:solidFill>
                <a:schemeClr val="tx1"/>
              </a:solidFill>
              <a:effectLst/>
              <a:latin typeface="+mn-lt"/>
              <a:ea typeface="+mn-ea"/>
              <a:cs typeface="+mn-cs"/>
            </a:endParaRPr>
          </a:p>
          <a:p>
            <a:pPr marL="171450" indent="-171450">
              <a:buFont typeface="Arial" panose="020B0604020202020204" pitchFamily="34" charset="0"/>
              <a:buChar char="•"/>
            </a:pPr>
            <a:endParaRPr lang="en-GB" sz="1200" b="1" kern="1200" dirty="0">
              <a:solidFill>
                <a:schemeClr val="tx1"/>
              </a:solidFill>
              <a:effectLst/>
              <a:latin typeface="+mn-lt"/>
              <a:ea typeface="+mn-ea"/>
              <a:cs typeface="+mn-cs"/>
            </a:endParaRPr>
          </a:p>
          <a:p>
            <a:pPr marL="171450" indent="-171450">
              <a:buFont typeface="Arial" panose="020B0604020202020204" pitchFamily="34" charset="0"/>
              <a:buChar char="•"/>
            </a:pPr>
            <a:r>
              <a:rPr lang="en-GB" sz="1200" b="1" kern="1200" dirty="0">
                <a:solidFill>
                  <a:schemeClr val="tx1"/>
                </a:solidFill>
                <a:effectLst/>
                <a:latin typeface="+mn-lt"/>
                <a:ea typeface="+mn-ea"/>
                <a:cs typeface="+mn-cs"/>
              </a:rPr>
              <a:t>CONTENT AND/OR ACTIVITY(S):</a:t>
            </a:r>
            <a:endParaRPr lang="en-GB"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GB" b="1" baseline="0" dirty="0"/>
              <a:t>[1] </a:t>
            </a:r>
            <a:r>
              <a:rPr lang="en-GB" b="0" baseline="0" dirty="0"/>
              <a:t>Mention that many applicants can struggle to structure their evidence in a way that allows admissions tutors to easily identify their suitability for a course. Explain that we’re now going to run through a guide that can help them with this. Explain this information has come from advice from university admissions tutors.</a:t>
            </a:r>
          </a:p>
          <a:p>
            <a:pPr marL="628650" lvl="1" indent="-171450">
              <a:buFont typeface="Arial" panose="020B0604020202020204" pitchFamily="34" charset="0"/>
              <a:buChar char="•"/>
            </a:pPr>
            <a:r>
              <a:rPr lang="en-GB" b="1" baseline="0" dirty="0"/>
              <a:t>[8] </a:t>
            </a:r>
            <a:r>
              <a:rPr lang="en-GB" b="0" baseline="0" dirty="0"/>
              <a:t>Click to reveal each section and say the following for each:</a:t>
            </a:r>
          </a:p>
          <a:p>
            <a:pPr marL="1085850" lvl="2" indent="-171450">
              <a:buFont typeface="Arial" panose="020B0604020202020204" pitchFamily="34" charset="0"/>
              <a:buChar char="•"/>
            </a:pPr>
            <a:r>
              <a:rPr lang="en-GB" b="1" baseline="0" dirty="0"/>
              <a:t>Introduction: </a:t>
            </a:r>
            <a:br>
              <a:rPr lang="en-GB" b="1" baseline="0" dirty="0"/>
            </a:br>
            <a:r>
              <a:rPr lang="en-GB" b="0" baseline="0" dirty="0"/>
              <a:t>Approximately 10% of the personal statement can be dedicated to introducing your subject choice. Start with an opening sentence that grabs their attention (in a positive way!) and encourages them to read on. This section should aim to answer the following questions: “what subject do you want to study?” and “where has your aspiration(s) come from?”</a:t>
            </a:r>
          </a:p>
          <a:p>
            <a:pPr marL="1085850" lvl="2" indent="-171450">
              <a:buFont typeface="Arial" panose="020B0604020202020204" pitchFamily="34" charset="0"/>
              <a:buChar char="•"/>
            </a:pPr>
            <a:r>
              <a:rPr lang="en-GB" b="1" baseline="0" dirty="0"/>
              <a:t>Your chosen course and an understanding of the subject/career: </a:t>
            </a:r>
            <a:br>
              <a:rPr lang="en-GB" b="1" baseline="0" dirty="0"/>
            </a:br>
            <a:r>
              <a:rPr lang="en-GB" b="0" baseline="0" dirty="0"/>
              <a:t>This is the largest section of a personal statement. Here, it is important to demonstrate how your previous studies and the academic skills you have developed relate to the chosen subject area. You can also talk about what you look forward to learning about on the course and how your degree supports your future career plans (if known). Aim to discuss your subject and/or sector knowledge, including relevant current affairs awareness, in detail. Referencing theories you have learned about, articles you have read etc., are encouraged, as this can demonstrate your passion for the subject as well as academic potential. Overall, admissions tutors are looking for you to give them confidence that you are aware of what you’re signing up for and have a clear interest in the subject and/or career.</a:t>
            </a:r>
          </a:p>
          <a:p>
            <a:pPr marL="1085850" lvl="2" indent="-171450">
              <a:buFont typeface="Arial" panose="020B0604020202020204" pitchFamily="34" charset="0"/>
              <a:buChar char="•"/>
            </a:pPr>
            <a:r>
              <a:rPr lang="en-GB" b="1" baseline="0" dirty="0"/>
              <a:t>Experience and skills</a:t>
            </a:r>
            <a:r>
              <a:rPr lang="en-GB" b="0" baseline="0" dirty="0"/>
              <a:t>: </a:t>
            </a:r>
            <a:br>
              <a:rPr lang="en-GB" b="0" baseline="0" dirty="0"/>
            </a:br>
            <a:r>
              <a:rPr lang="en-GB" b="0" baseline="0" dirty="0"/>
              <a:t>In this section, you can demonstrate to an admissions tutor that you have the potential to be successful on the course. This can be achieved by referring to relevant experience and transferable skills that you have, and how these will be useful to you on the course and/or career. Later on in this workshop, we will discuss a method you can use to help you make these connections.</a:t>
            </a:r>
          </a:p>
          <a:p>
            <a:pPr marL="1085850" lvl="2" indent="-171450">
              <a:buFont typeface="Arial" panose="020B0604020202020204" pitchFamily="34" charset="0"/>
              <a:buChar char="•"/>
            </a:pPr>
            <a:r>
              <a:rPr lang="en-GB" b="1" baseline="0" dirty="0"/>
              <a:t>Hobbies and interests: </a:t>
            </a:r>
            <a:br>
              <a:rPr lang="en-GB" b="1" baseline="0" dirty="0"/>
            </a:br>
            <a:r>
              <a:rPr lang="en-GB" b="0" baseline="0" dirty="0"/>
              <a:t>If you have relevant experience outside of studies which can also demonstrate your suitability for the course, you can include this here. For example, do you play a musical instrument? You can explain to admissions tutors that this demonstrates motivation and commitment, which are key transferable skills that are useful when studying for a higher education qualification.</a:t>
            </a:r>
          </a:p>
          <a:p>
            <a:pPr marL="1085850" lvl="2" indent="-171450">
              <a:buFont typeface="Arial" panose="020B0604020202020204" pitchFamily="34" charset="0"/>
              <a:buChar char="•"/>
            </a:pPr>
            <a:r>
              <a:rPr lang="en-GB" b="1" baseline="0" dirty="0"/>
              <a:t>Conclusion: </a:t>
            </a:r>
            <a:br>
              <a:rPr lang="en-GB" b="0" baseline="0" dirty="0"/>
            </a:br>
            <a:r>
              <a:rPr lang="en-GB" b="0" baseline="0" dirty="0"/>
              <a:t>Your conclusion should aim to summarise the points you have made in the main body of the personal statement in order to reinforce to an admissions tutor that they should offer you a place on the course.</a:t>
            </a:r>
          </a:p>
          <a:p>
            <a:pPr marL="628650" lvl="1" indent="-171450">
              <a:buFont typeface="Arial" panose="020B0604020202020204" pitchFamily="34" charset="0"/>
              <a:buChar char="•"/>
            </a:pPr>
            <a:r>
              <a:rPr lang="en-GB" b="1" baseline="0" dirty="0"/>
              <a:t>Make reference to deferred entry where appropriate</a:t>
            </a:r>
          </a:p>
          <a:p>
            <a:pPr marL="1085850" lvl="2" indent="-171450">
              <a:buFont typeface="Arial" panose="020B0604020202020204" pitchFamily="34" charset="0"/>
              <a:buChar char="•"/>
            </a:pPr>
            <a:endParaRPr lang="en-GB" b="0" baseline="0" dirty="0"/>
          </a:p>
        </p:txBody>
      </p:sp>
      <p:sp>
        <p:nvSpPr>
          <p:cNvPr id="4" name="Slide Number Placeholder 3"/>
          <p:cNvSpPr>
            <a:spLocks noGrp="1"/>
          </p:cNvSpPr>
          <p:nvPr>
            <p:ph type="sldNum" sz="quarter" idx="10"/>
          </p:nvPr>
        </p:nvSpPr>
        <p:spPr/>
        <p:txBody>
          <a:bodyPr/>
          <a:lstStyle/>
          <a:p>
            <a:fld id="{51446252-C60A-4F11-A948-65B61C841B20}" type="slidenum">
              <a:rPr lang="en-GB" smtClean="0"/>
              <a:t>1</a:t>
            </a:fld>
            <a:endParaRPr lang="en-GB" dirty="0"/>
          </a:p>
        </p:txBody>
      </p:sp>
    </p:spTree>
    <p:extLst>
      <p:ext uri="{BB962C8B-B14F-4D97-AF65-F5344CB8AC3E}">
        <p14:creationId xmlns:p14="http://schemas.microsoft.com/office/powerpoint/2010/main" val="40838893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14DE2D4-C37A-412F-9CCC-33D44C8B944D}" type="datetimeFigureOut">
              <a:rPr lang="en-GB" smtClean="0"/>
              <a:t>29/06/2022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F5E31B1-431C-4792-A5AA-75CE56C13913}" type="slidenum">
              <a:rPr lang="en-GB" smtClean="0"/>
              <a:t>‹#›</a:t>
            </a:fld>
            <a:endParaRPr lang="en-GB" dirty="0"/>
          </a:p>
        </p:txBody>
      </p:sp>
    </p:spTree>
    <p:extLst>
      <p:ext uri="{BB962C8B-B14F-4D97-AF65-F5344CB8AC3E}">
        <p14:creationId xmlns:p14="http://schemas.microsoft.com/office/powerpoint/2010/main" val="24509813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14DE2D4-C37A-412F-9CCC-33D44C8B944D}" type="datetimeFigureOut">
              <a:rPr lang="en-GB" smtClean="0"/>
              <a:t>29/06/2022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F5E31B1-431C-4792-A5AA-75CE56C13913}" type="slidenum">
              <a:rPr lang="en-GB" smtClean="0"/>
              <a:t>‹#›</a:t>
            </a:fld>
            <a:endParaRPr lang="en-GB" dirty="0"/>
          </a:p>
        </p:txBody>
      </p:sp>
    </p:spTree>
    <p:extLst>
      <p:ext uri="{BB962C8B-B14F-4D97-AF65-F5344CB8AC3E}">
        <p14:creationId xmlns:p14="http://schemas.microsoft.com/office/powerpoint/2010/main" val="34779922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14DE2D4-C37A-412F-9CCC-33D44C8B944D}" type="datetimeFigureOut">
              <a:rPr lang="en-GB" smtClean="0"/>
              <a:t>29/06/2022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F5E31B1-431C-4792-A5AA-75CE56C13913}" type="slidenum">
              <a:rPr lang="en-GB" smtClean="0"/>
              <a:t>‹#›</a:t>
            </a:fld>
            <a:endParaRPr lang="en-GB" dirty="0"/>
          </a:p>
        </p:txBody>
      </p:sp>
    </p:spTree>
    <p:extLst>
      <p:ext uri="{BB962C8B-B14F-4D97-AF65-F5344CB8AC3E}">
        <p14:creationId xmlns:p14="http://schemas.microsoft.com/office/powerpoint/2010/main" val="66968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14DE2D4-C37A-412F-9CCC-33D44C8B944D}" type="datetimeFigureOut">
              <a:rPr lang="en-GB" smtClean="0"/>
              <a:t>29/06/2022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F5E31B1-431C-4792-A5AA-75CE56C13913}" type="slidenum">
              <a:rPr lang="en-GB" smtClean="0"/>
              <a:t>‹#›</a:t>
            </a:fld>
            <a:endParaRPr lang="en-GB" dirty="0"/>
          </a:p>
        </p:txBody>
      </p:sp>
    </p:spTree>
    <p:extLst>
      <p:ext uri="{BB962C8B-B14F-4D97-AF65-F5344CB8AC3E}">
        <p14:creationId xmlns:p14="http://schemas.microsoft.com/office/powerpoint/2010/main" val="5792895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14DE2D4-C37A-412F-9CCC-33D44C8B944D}" type="datetimeFigureOut">
              <a:rPr lang="en-GB" smtClean="0"/>
              <a:t>29/06/2022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F5E31B1-431C-4792-A5AA-75CE56C13913}" type="slidenum">
              <a:rPr lang="en-GB" smtClean="0"/>
              <a:t>‹#›</a:t>
            </a:fld>
            <a:endParaRPr lang="en-GB" dirty="0"/>
          </a:p>
        </p:txBody>
      </p:sp>
    </p:spTree>
    <p:extLst>
      <p:ext uri="{BB962C8B-B14F-4D97-AF65-F5344CB8AC3E}">
        <p14:creationId xmlns:p14="http://schemas.microsoft.com/office/powerpoint/2010/main" val="33375017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14DE2D4-C37A-412F-9CCC-33D44C8B944D}" type="datetimeFigureOut">
              <a:rPr lang="en-GB" smtClean="0"/>
              <a:t>29/06/2022</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5F5E31B1-431C-4792-A5AA-75CE56C13913}" type="slidenum">
              <a:rPr lang="en-GB" smtClean="0"/>
              <a:t>‹#›</a:t>
            </a:fld>
            <a:endParaRPr lang="en-GB" dirty="0"/>
          </a:p>
        </p:txBody>
      </p:sp>
    </p:spTree>
    <p:extLst>
      <p:ext uri="{BB962C8B-B14F-4D97-AF65-F5344CB8AC3E}">
        <p14:creationId xmlns:p14="http://schemas.microsoft.com/office/powerpoint/2010/main" val="20432021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14DE2D4-C37A-412F-9CCC-33D44C8B944D}" type="datetimeFigureOut">
              <a:rPr lang="en-GB" smtClean="0"/>
              <a:t>29/06/2022</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5F5E31B1-431C-4792-A5AA-75CE56C13913}" type="slidenum">
              <a:rPr lang="en-GB" smtClean="0"/>
              <a:t>‹#›</a:t>
            </a:fld>
            <a:endParaRPr lang="en-GB" dirty="0"/>
          </a:p>
        </p:txBody>
      </p:sp>
    </p:spTree>
    <p:extLst>
      <p:ext uri="{BB962C8B-B14F-4D97-AF65-F5344CB8AC3E}">
        <p14:creationId xmlns:p14="http://schemas.microsoft.com/office/powerpoint/2010/main" val="13182000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14DE2D4-C37A-412F-9CCC-33D44C8B944D}" type="datetimeFigureOut">
              <a:rPr lang="en-GB" smtClean="0"/>
              <a:t>29/06/2022</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5F5E31B1-431C-4792-A5AA-75CE56C13913}" type="slidenum">
              <a:rPr lang="en-GB" smtClean="0"/>
              <a:t>‹#›</a:t>
            </a:fld>
            <a:endParaRPr lang="en-GB" dirty="0"/>
          </a:p>
        </p:txBody>
      </p:sp>
    </p:spTree>
    <p:extLst>
      <p:ext uri="{BB962C8B-B14F-4D97-AF65-F5344CB8AC3E}">
        <p14:creationId xmlns:p14="http://schemas.microsoft.com/office/powerpoint/2010/main" val="40579945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4DE2D4-C37A-412F-9CCC-33D44C8B944D}" type="datetimeFigureOut">
              <a:rPr lang="en-GB" smtClean="0"/>
              <a:t>29/06/2022</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5F5E31B1-431C-4792-A5AA-75CE56C13913}" type="slidenum">
              <a:rPr lang="en-GB" smtClean="0"/>
              <a:t>‹#›</a:t>
            </a:fld>
            <a:endParaRPr lang="en-GB" dirty="0"/>
          </a:p>
        </p:txBody>
      </p:sp>
    </p:spTree>
    <p:extLst>
      <p:ext uri="{BB962C8B-B14F-4D97-AF65-F5344CB8AC3E}">
        <p14:creationId xmlns:p14="http://schemas.microsoft.com/office/powerpoint/2010/main" val="5864628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14DE2D4-C37A-412F-9CCC-33D44C8B944D}" type="datetimeFigureOut">
              <a:rPr lang="en-GB" smtClean="0"/>
              <a:t>29/06/2022</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5F5E31B1-431C-4792-A5AA-75CE56C13913}" type="slidenum">
              <a:rPr lang="en-GB" smtClean="0"/>
              <a:t>‹#›</a:t>
            </a:fld>
            <a:endParaRPr lang="en-GB" dirty="0"/>
          </a:p>
        </p:txBody>
      </p:sp>
    </p:spTree>
    <p:extLst>
      <p:ext uri="{BB962C8B-B14F-4D97-AF65-F5344CB8AC3E}">
        <p14:creationId xmlns:p14="http://schemas.microsoft.com/office/powerpoint/2010/main" val="23087389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14DE2D4-C37A-412F-9CCC-33D44C8B944D}" type="datetimeFigureOut">
              <a:rPr lang="en-GB" smtClean="0"/>
              <a:t>29/06/2022</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5F5E31B1-431C-4792-A5AA-75CE56C13913}" type="slidenum">
              <a:rPr lang="en-GB" smtClean="0"/>
              <a:t>‹#›</a:t>
            </a:fld>
            <a:endParaRPr lang="en-GB" dirty="0"/>
          </a:p>
        </p:txBody>
      </p:sp>
    </p:spTree>
    <p:extLst>
      <p:ext uri="{BB962C8B-B14F-4D97-AF65-F5344CB8AC3E}">
        <p14:creationId xmlns:p14="http://schemas.microsoft.com/office/powerpoint/2010/main" val="38986484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4DE2D4-C37A-412F-9CCC-33D44C8B944D}" type="datetimeFigureOut">
              <a:rPr lang="en-GB" smtClean="0"/>
              <a:t>29/06/2022</a:t>
            </a:fld>
            <a:endParaRPr lang="en-GB"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5E31B1-431C-4792-A5AA-75CE56C13913}" type="slidenum">
              <a:rPr lang="en-GB" smtClean="0"/>
              <a:t>‹#›</a:t>
            </a:fld>
            <a:endParaRPr lang="en-GB" dirty="0"/>
          </a:p>
        </p:txBody>
      </p:sp>
    </p:spTree>
    <p:extLst>
      <p:ext uri="{BB962C8B-B14F-4D97-AF65-F5344CB8AC3E}">
        <p14:creationId xmlns:p14="http://schemas.microsoft.com/office/powerpoint/2010/main" val="6869904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342001" y="306938"/>
            <a:ext cx="8460000" cy="848688"/>
            <a:chOff x="342001" y="334098"/>
            <a:chExt cx="8460000" cy="848688"/>
          </a:xfrm>
        </p:grpSpPr>
        <p:sp>
          <p:nvSpPr>
            <p:cNvPr id="37" name="Round Diagonal Corner Rectangle 36"/>
            <p:cNvSpPr/>
            <p:nvPr/>
          </p:nvSpPr>
          <p:spPr>
            <a:xfrm flipH="1">
              <a:off x="342001" y="1129512"/>
              <a:ext cx="8460000" cy="53274"/>
            </a:xfrm>
            <a:prstGeom prst="round2DiagRect">
              <a:avLst/>
            </a:prstGeom>
            <a:solidFill>
              <a:schemeClr val="tx2"/>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bg1">
                    <a:lumMod val="95000"/>
                  </a:schemeClr>
                </a:solidFill>
              </a:endParaRPr>
            </a:p>
          </p:txBody>
        </p:sp>
        <p:sp>
          <p:nvSpPr>
            <p:cNvPr id="47" name="Rectangle 46"/>
            <p:cNvSpPr/>
            <p:nvPr/>
          </p:nvSpPr>
          <p:spPr>
            <a:xfrm flipH="1">
              <a:off x="342001" y="334098"/>
              <a:ext cx="8460000" cy="756000"/>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0" rIns="72000" bIns="0" numCol="1" spcCol="0" rtlCol="0" fromWordArt="0" anchor="ctr" anchorCtr="0" forceAA="0" compatLnSpc="1">
              <a:prstTxWarp prst="textNoShape">
                <a:avLst/>
              </a:prstTxWarp>
              <a:noAutofit/>
            </a:bodyPr>
            <a:lstStyle/>
            <a:p>
              <a:pPr algn="ctr">
                <a:lnSpc>
                  <a:spcPct val="120000"/>
                </a:lnSpc>
              </a:pPr>
              <a:r>
                <a:rPr lang="en-GB" sz="3250" dirty="0">
                  <a:ln w="19050">
                    <a:solidFill>
                      <a:schemeClr val="bg1"/>
                    </a:solidFill>
                  </a:ln>
                  <a:solidFill>
                    <a:schemeClr val="bg1"/>
                  </a:solidFill>
                </a:rPr>
                <a:t>STRUCTURING A PERSONAL STATEMENT</a:t>
              </a:r>
            </a:p>
          </p:txBody>
        </p:sp>
      </p:grpSp>
      <p:sp>
        <p:nvSpPr>
          <p:cNvPr id="6" name="Rectangle 5"/>
          <p:cNvSpPr/>
          <p:nvPr/>
        </p:nvSpPr>
        <p:spPr bwMode="auto">
          <a:xfrm>
            <a:off x="2766769" y="2488798"/>
            <a:ext cx="3780000" cy="3240000"/>
          </a:xfrm>
          <a:prstGeom prst="rect">
            <a:avLst/>
          </a:prstGeom>
          <a:solidFill>
            <a:schemeClr val="tx1"/>
          </a:solidFill>
          <a:ln w="57150">
            <a:solidFill>
              <a:schemeClr val="tx1"/>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300"/>
              </a:spcBef>
              <a:spcAft>
                <a:spcPts val="300"/>
              </a:spcAft>
              <a:defRPr/>
            </a:pPr>
            <a:endParaRPr lang="en-GB" sz="2800" b="1" dirty="0">
              <a:solidFill>
                <a:schemeClr val="tx2"/>
              </a:solidFill>
            </a:endParaRPr>
          </a:p>
        </p:txBody>
      </p:sp>
      <p:sp>
        <p:nvSpPr>
          <p:cNvPr id="7" name="TextBox 6"/>
          <p:cNvSpPr txBox="1"/>
          <p:nvPr/>
        </p:nvSpPr>
        <p:spPr>
          <a:xfrm>
            <a:off x="2862847" y="2575378"/>
            <a:ext cx="3600000" cy="360000"/>
          </a:xfrm>
          <a:prstGeom prst="round2SameRect">
            <a:avLst/>
          </a:prstGeom>
          <a:solidFill>
            <a:schemeClr val="accent2"/>
          </a:solidFill>
          <a:ln w="19050">
            <a:noFill/>
          </a:ln>
        </p:spPr>
        <p:txBody>
          <a:bodyPr wrap="square" rtlCol="0" anchor="ctr">
            <a:noAutofit/>
          </a:bodyPr>
          <a:lstStyle/>
          <a:p>
            <a:pPr algn="ctr"/>
            <a:r>
              <a:rPr lang="en-GB" sz="2000" b="1" dirty="0">
                <a:solidFill>
                  <a:schemeClr val="bg1"/>
                </a:solidFill>
                <a:latin typeface="+mj-lt"/>
                <a:cs typeface="Arial" panose="020B0604020202020204" pitchFamily="34" charset="0"/>
              </a:rPr>
              <a:t>Introduction (10%)</a:t>
            </a:r>
          </a:p>
        </p:txBody>
      </p:sp>
      <p:sp>
        <p:nvSpPr>
          <p:cNvPr id="9" name="TextBox 8"/>
          <p:cNvSpPr txBox="1"/>
          <p:nvPr/>
        </p:nvSpPr>
        <p:spPr>
          <a:xfrm>
            <a:off x="2863296" y="2935378"/>
            <a:ext cx="3600000" cy="1260000"/>
          </a:xfrm>
          <a:prstGeom prst="rect">
            <a:avLst/>
          </a:prstGeom>
          <a:solidFill>
            <a:schemeClr val="accent3"/>
          </a:solidFill>
          <a:ln w="19050">
            <a:noFill/>
          </a:ln>
        </p:spPr>
        <p:txBody>
          <a:bodyPr wrap="square" rtlCol="0" anchor="t">
            <a:noAutofit/>
          </a:bodyPr>
          <a:lstStyle/>
          <a:p>
            <a:pPr algn="ctr"/>
            <a:r>
              <a:rPr lang="en-GB" sz="2000" b="1" dirty="0">
                <a:solidFill>
                  <a:schemeClr val="bg1"/>
                </a:solidFill>
                <a:latin typeface="+mj-lt"/>
                <a:cs typeface="Arial" panose="020B0604020202020204" pitchFamily="34" charset="0"/>
              </a:rPr>
              <a:t>Chosen course and subject/career knowledge (35%)</a:t>
            </a:r>
          </a:p>
        </p:txBody>
      </p:sp>
      <p:sp>
        <p:nvSpPr>
          <p:cNvPr id="10" name="TextBox 9"/>
          <p:cNvSpPr txBox="1"/>
          <p:nvPr/>
        </p:nvSpPr>
        <p:spPr>
          <a:xfrm>
            <a:off x="2862847" y="4194312"/>
            <a:ext cx="1771025" cy="1080000"/>
          </a:xfrm>
          <a:prstGeom prst="rect">
            <a:avLst/>
          </a:prstGeom>
          <a:solidFill>
            <a:schemeClr val="accent5"/>
          </a:solidFill>
          <a:ln w="19050">
            <a:noFill/>
          </a:ln>
        </p:spPr>
        <p:txBody>
          <a:bodyPr wrap="square" rtlCol="0" anchor="ctr">
            <a:noAutofit/>
          </a:bodyPr>
          <a:lstStyle/>
          <a:p>
            <a:pPr algn="ctr"/>
            <a:r>
              <a:rPr lang="en-GB" sz="2000" b="1" dirty="0">
                <a:solidFill>
                  <a:schemeClr val="bg1"/>
                </a:solidFill>
                <a:latin typeface="+mj-lt"/>
                <a:cs typeface="Arial" panose="020B0604020202020204" pitchFamily="34" charset="0"/>
              </a:rPr>
              <a:t>Hobbies and interests (20%)</a:t>
            </a:r>
          </a:p>
        </p:txBody>
      </p:sp>
      <p:sp>
        <p:nvSpPr>
          <p:cNvPr id="11" name="TextBox 10"/>
          <p:cNvSpPr txBox="1"/>
          <p:nvPr/>
        </p:nvSpPr>
        <p:spPr>
          <a:xfrm>
            <a:off x="4633871" y="3953286"/>
            <a:ext cx="1830569" cy="1321027"/>
          </a:xfrm>
          <a:prstGeom prst="rect">
            <a:avLst/>
          </a:prstGeom>
          <a:solidFill>
            <a:schemeClr val="accent4"/>
          </a:solidFill>
          <a:ln w="19050">
            <a:noFill/>
          </a:ln>
        </p:spPr>
        <p:txBody>
          <a:bodyPr wrap="square" rtlCol="0" anchor="ctr">
            <a:noAutofit/>
          </a:bodyPr>
          <a:lstStyle/>
          <a:p>
            <a:pPr algn="ctr"/>
            <a:r>
              <a:rPr lang="en-GB" sz="2000" b="1" dirty="0">
                <a:solidFill>
                  <a:schemeClr val="bg1"/>
                </a:solidFill>
                <a:latin typeface="+mj-lt"/>
                <a:cs typeface="Arial" panose="020B0604020202020204" pitchFamily="34" charset="0"/>
              </a:rPr>
              <a:t>Experience and skills (25%)</a:t>
            </a:r>
          </a:p>
        </p:txBody>
      </p:sp>
      <p:cxnSp>
        <p:nvCxnSpPr>
          <p:cNvPr id="13" name="Straight Arrow Connector 12"/>
          <p:cNvCxnSpPr/>
          <p:nvPr/>
        </p:nvCxnSpPr>
        <p:spPr>
          <a:xfrm flipV="1">
            <a:off x="6317149" y="2370080"/>
            <a:ext cx="612852" cy="477557"/>
          </a:xfrm>
          <a:prstGeom prst="straightConnector1">
            <a:avLst/>
          </a:prstGeom>
          <a:ln w="762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6930001" y="1905856"/>
            <a:ext cx="1872000" cy="2088000"/>
          </a:xfrm>
          <a:prstGeom prst="roundRect">
            <a:avLst/>
          </a:prstGeom>
          <a:solidFill>
            <a:schemeClr val="accent6"/>
          </a:solidFill>
          <a:ln w="19050">
            <a:noFill/>
          </a:ln>
        </p:spPr>
        <p:txBody>
          <a:bodyPr wrap="square" rtlCol="0" anchor="ctr">
            <a:noAutofit/>
          </a:bodyPr>
          <a:lstStyle/>
          <a:p>
            <a:pPr marL="144000" indent="-144000">
              <a:spcBef>
                <a:spcPts val="100"/>
              </a:spcBef>
              <a:spcAft>
                <a:spcPts val="100"/>
              </a:spcAft>
              <a:buFont typeface="Arial" panose="020B0604020202020204" pitchFamily="34" charset="0"/>
              <a:buChar char="•"/>
            </a:pPr>
            <a:r>
              <a:rPr lang="en-GB" sz="1600" b="1" dirty="0">
                <a:solidFill>
                  <a:schemeClr val="bg1"/>
                </a:solidFill>
                <a:latin typeface="+mj-lt"/>
                <a:cs typeface="Arial" panose="020B0604020202020204" pitchFamily="34" charset="0"/>
              </a:rPr>
              <a:t>Grab the reader’s attention</a:t>
            </a:r>
          </a:p>
          <a:p>
            <a:pPr marL="144000" indent="-144000">
              <a:spcBef>
                <a:spcPts val="100"/>
              </a:spcBef>
              <a:spcAft>
                <a:spcPts val="100"/>
              </a:spcAft>
              <a:buFont typeface="Arial" panose="020B0604020202020204" pitchFamily="34" charset="0"/>
              <a:buChar char="•"/>
            </a:pPr>
            <a:r>
              <a:rPr lang="en-GB" sz="1600" b="1" dirty="0">
                <a:solidFill>
                  <a:schemeClr val="bg1"/>
                </a:solidFill>
                <a:latin typeface="+mj-lt"/>
                <a:cs typeface="Arial" panose="020B0604020202020204" pitchFamily="34" charset="0"/>
              </a:rPr>
              <a:t>Discuss your subject choice and why you’ve chosen it</a:t>
            </a:r>
          </a:p>
        </p:txBody>
      </p:sp>
      <p:cxnSp>
        <p:nvCxnSpPr>
          <p:cNvPr id="15" name="Straight Arrow Connector 14"/>
          <p:cNvCxnSpPr/>
          <p:nvPr/>
        </p:nvCxnSpPr>
        <p:spPr>
          <a:xfrm flipH="1" flipV="1">
            <a:off x="2421033" y="3268878"/>
            <a:ext cx="612852" cy="493434"/>
          </a:xfrm>
          <a:prstGeom prst="straightConnector1">
            <a:avLst/>
          </a:prstGeom>
          <a:ln w="762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257974" y="2035887"/>
            <a:ext cx="2088000" cy="2916000"/>
          </a:xfrm>
          <a:prstGeom prst="roundRect">
            <a:avLst/>
          </a:prstGeom>
          <a:solidFill>
            <a:schemeClr val="accent3"/>
          </a:solidFill>
          <a:ln w="19050">
            <a:noFill/>
          </a:ln>
        </p:spPr>
        <p:txBody>
          <a:bodyPr wrap="square" rtlCol="0" anchor="ctr">
            <a:noAutofit/>
          </a:bodyPr>
          <a:lstStyle/>
          <a:p>
            <a:pPr marL="144000" indent="-144000">
              <a:spcBef>
                <a:spcPts val="100"/>
              </a:spcBef>
              <a:spcAft>
                <a:spcPts val="100"/>
              </a:spcAft>
              <a:buFont typeface="Arial" panose="020B0604020202020204" pitchFamily="34" charset="0"/>
              <a:buChar char="•"/>
            </a:pPr>
            <a:r>
              <a:rPr lang="en-GB" sz="1600" b="1" dirty="0">
                <a:solidFill>
                  <a:schemeClr val="bg1"/>
                </a:solidFill>
                <a:latin typeface="+mj-lt"/>
                <a:cs typeface="Arial" panose="020B0604020202020204" pitchFamily="34" charset="0"/>
              </a:rPr>
              <a:t>Study and academic skills</a:t>
            </a:r>
          </a:p>
          <a:p>
            <a:pPr marL="144000" indent="-144000">
              <a:spcBef>
                <a:spcPts val="100"/>
              </a:spcBef>
              <a:spcAft>
                <a:spcPts val="100"/>
              </a:spcAft>
              <a:buFont typeface="Arial" panose="020B0604020202020204" pitchFamily="34" charset="0"/>
              <a:buChar char="•"/>
            </a:pPr>
            <a:r>
              <a:rPr lang="en-GB" sz="1600" b="1" dirty="0">
                <a:solidFill>
                  <a:schemeClr val="bg1"/>
                </a:solidFill>
                <a:latin typeface="+mj-lt"/>
                <a:cs typeface="Arial" panose="020B0604020202020204" pitchFamily="34" charset="0"/>
              </a:rPr>
              <a:t>Aspirations</a:t>
            </a:r>
          </a:p>
          <a:p>
            <a:pPr marL="144000" indent="-144000">
              <a:spcBef>
                <a:spcPts val="100"/>
              </a:spcBef>
              <a:spcAft>
                <a:spcPts val="100"/>
              </a:spcAft>
              <a:buFont typeface="Arial" panose="020B0604020202020204" pitchFamily="34" charset="0"/>
              <a:buChar char="•"/>
            </a:pPr>
            <a:r>
              <a:rPr lang="en-GB" sz="1600" b="1" dirty="0">
                <a:solidFill>
                  <a:schemeClr val="bg1"/>
                </a:solidFill>
                <a:cs typeface="Arial" panose="020B0604020202020204" pitchFamily="34" charset="0"/>
              </a:rPr>
              <a:t>Subject and sector knowledge</a:t>
            </a:r>
          </a:p>
          <a:p>
            <a:pPr marL="144000" indent="-144000">
              <a:spcBef>
                <a:spcPts val="100"/>
              </a:spcBef>
              <a:spcAft>
                <a:spcPts val="100"/>
              </a:spcAft>
              <a:buFont typeface="Arial" panose="020B0604020202020204" pitchFamily="34" charset="0"/>
              <a:buChar char="•"/>
            </a:pPr>
            <a:r>
              <a:rPr lang="en-GB" sz="1600" b="1" dirty="0">
                <a:solidFill>
                  <a:schemeClr val="bg1"/>
                </a:solidFill>
                <a:latin typeface="+mj-lt"/>
                <a:cs typeface="Arial" panose="020B0604020202020204" pitchFamily="34" charset="0"/>
              </a:rPr>
              <a:t>Subject and current affairs awareness</a:t>
            </a:r>
          </a:p>
          <a:p>
            <a:pPr marL="144000" indent="-144000">
              <a:spcBef>
                <a:spcPts val="100"/>
              </a:spcBef>
              <a:spcAft>
                <a:spcPts val="100"/>
              </a:spcAft>
              <a:buFont typeface="Arial" panose="020B0604020202020204" pitchFamily="34" charset="0"/>
              <a:buChar char="•"/>
            </a:pPr>
            <a:r>
              <a:rPr lang="en-GB" sz="1600" b="1" dirty="0">
                <a:solidFill>
                  <a:schemeClr val="bg1"/>
                </a:solidFill>
                <a:latin typeface="+mj-lt"/>
                <a:cs typeface="Arial" panose="020B0604020202020204" pitchFamily="34" charset="0"/>
              </a:rPr>
              <a:t>Analysis and reflection</a:t>
            </a:r>
          </a:p>
        </p:txBody>
      </p:sp>
      <p:sp>
        <p:nvSpPr>
          <p:cNvPr id="17" name="TextBox 16"/>
          <p:cNvSpPr txBox="1"/>
          <p:nvPr/>
        </p:nvSpPr>
        <p:spPr>
          <a:xfrm>
            <a:off x="355713" y="5020003"/>
            <a:ext cx="1512000" cy="1116000"/>
          </a:xfrm>
          <a:prstGeom prst="roundRect">
            <a:avLst/>
          </a:prstGeom>
          <a:solidFill>
            <a:schemeClr val="accent5"/>
          </a:solidFill>
          <a:ln w="19050">
            <a:noFill/>
          </a:ln>
        </p:spPr>
        <p:txBody>
          <a:bodyPr wrap="square" rtlCol="0" anchor="ctr">
            <a:noAutofit/>
          </a:bodyPr>
          <a:lstStyle/>
          <a:p>
            <a:pPr algn="ctr"/>
            <a:r>
              <a:rPr lang="en-GB" sz="1600" b="1" dirty="0">
                <a:solidFill>
                  <a:schemeClr val="bg1"/>
                </a:solidFill>
                <a:latin typeface="+mj-lt"/>
                <a:cs typeface="Arial" panose="020B0604020202020204" pitchFamily="34" charset="0"/>
              </a:rPr>
              <a:t>Keep these relevant to your subject!</a:t>
            </a:r>
          </a:p>
        </p:txBody>
      </p:sp>
      <p:cxnSp>
        <p:nvCxnSpPr>
          <p:cNvPr id="18" name="Straight Arrow Connector 17"/>
          <p:cNvCxnSpPr/>
          <p:nvPr/>
        </p:nvCxnSpPr>
        <p:spPr>
          <a:xfrm flipH="1">
            <a:off x="1854001" y="4707970"/>
            <a:ext cx="1240838" cy="487835"/>
          </a:xfrm>
          <a:prstGeom prst="straightConnector1">
            <a:avLst/>
          </a:prstGeom>
          <a:ln w="762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7074001" y="4192003"/>
            <a:ext cx="1728000" cy="1656000"/>
          </a:xfrm>
          <a:prstGeom prst="roundRect">
            <a:avLst/>
          </a:prstGeom>
          <a:solidFill>
            <a:schemeClr val="accent4"/>
          </a:solidFill>
          <a:ln w="19050">
            <a:noFill/>
          </a:ln>
        </p:spPr>
        <p:txBody>
          <a:bodyPr wrap="square" rtlCol="0" anchor="ctr">
            <a:noAutofit/>
          </a:bodyPr>
          <a:lstStyle/>
          <a:p>
            <a:pPr marL="144000" indent="-144000">
              <a:spcBef>
                <a:spcPts val="100"/>
              </a:spcBef>
              <a:spcAft>
                <a:spcPts val="100"/>
              </a:spcAft>
              <a:buFont typeface="Arial" panose="020B0604020202020204" pitchFamily="34" charset="0"/>
              <a:buChar char="•"/>
            </a:pPr>
            <a:r>
              <a:rPr lang="en-GB" sz="1600" b="1" dirty="0">
                <a:solidFill>
                  <a:schemeClr val="bg1"/>
                </a:solidFill>
                <a:latin typeface="+mj-lt"/>
                <a:cs typeface="Arial" panose="020B0604020202020204" pitchFamily="34" charset="0"/>
              </a:rPr>
              <a:t>Relevant experience</a:t>
            </a:r>
          </a:p>
          <a:p>
            <a:pPr marL="144000" indent="-144000">
              <a:spcBef>
                <a:spcPts val="100"/>
              </a:spcBef>
              <a:spcAft>
                <a:spcPts val="100"/>
              </a:spcAft>
              <a:buFont typeface="Arial" panose="020B0604020202020204" pitchFamily="34" charset="0"/>
              <a:buChar char="•"/>
            </a:pPr>
            <a:r>
              <a:rPr lang="en-GB" sz="1600" b="1" dirty="0">
                <a:solidFill>
                  <a:schemeClr val="bg1"/>
                </a:solidFill>
                <a:latin typeface="+mj-lt"/>
                <a:cs typeface="Arial" panose="020B0604020202020204" pitchFamily="34" charset="0"/>
              </a:rPr>
              <a:t>Transferable skills</a:t>
            </a:r>
          </a:p>
          <a:p>
            <a:pPr marL="144000" indent="-144000">
              <a:spcBef>
                <a:spcPts val="100"/>
              </a:spcBef>
              <a:spcAft>
                <a:spcPts val="100"/>
              </a:spcAft>
              <a:buFont typeface="Arial" panose="020B0604020202020204" pitchFamily="34" charset="0"/>
              <a:buChar char="•"/>
            </a:pPr>
            <a:r>
              <a:rPr lang="en-GB" sz="1600" b="1" dirty="0">
                <a:solidFill>
                  <a:schemeClr val="bg1"/>
                </a:solidFill>
                <a:latin typeface="+mj-lt"/>
                <a:cs typeface="Arial" panose="020B0604020202020204" pitchFamily="34" charset="0"/>
              </a:rPr>
              <a:t>Additional training </a:t>
            </a:r>
          </a:p>
        </p:txBody>
      </p:sp>
      <p:cxnSp>
        <p:nvCxnSpPr>
          <p:cNvPr id="20" name="Straight Arrow Connector 19"/>
          <p:cNvCxnSpPr/>
          <p:nvPr/>
        </p:nvCxnSpPr>
        <p:spPr>
          <a:xfrm>
            <a:off x="6048337" y="4433264"/>
            <a:ext cx="1025664" cy="274706"/>
          </a:xfrm>
          <a:prstGeom prst="straightConnector1">
            <a:avLst/>
          </a:prstGeom>
          <a:ln w="762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2802769" y="6055700"/>
            <a:ext cx="3708000" cy="360000"/>
          </a:xfrm>
          <a:prstGeom prst="roundRect">
            <a:avLst/>
          </a:prstGeom>
          <a:solidFill>
            <a:schemeClr val="accent2"/>
          </a:solidFill>
          <a:ln w="19050">
            <a:noFill/>
          </a:ln>
        </p:spPr>
        <p:txBody>
          <a:bodyPr wrap="square" rtlCol="0" anchor="ctr">
            <a:noAutofit/>
          </a:bodyPr>
          <a:lstStyle/>
          <a:p>
            <a:pPr algn="ctr"/>
            <a:r>
              <a:rPr lang="en-GB" sz="1600" b="1" dirty="0">
                <a:solidFill>
                  <a:schemeClr val="bg1"/>
                </a:solidFill>
                <a:latin typeface="+mj-lt"/>
                <a:cs typeface="Arial" panose="020B0604020202020204" pitchFamily="34" charset="0"/>
              </a:rPr>
              <a:t>Why should they offer you a place?</a:t>
            </a:r>
          </a:p>
        </p:txBody>
      </p:sp>
      <p:cxnSp>
        <p:nvCxnSpPr>
          <p:cNvPr id="22" name="Straight Arrow Connector 21"/>
          <p:cNvCxnSpPr/>
          <p:nvPr/>
        </p:nvCxnSpPr>
        <p:spPr>
          <a:xfrm flipH="1">
            <a:off x="4657517" y="5272003"/>
            <a:ext cx="1887" cy="796198"/>
          </a:xfrm>
          <a:prstGeom prst="straightConnector1">
            <a:avLst/>
          </a:prstGeom>
          <a:ln w="762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rot="10800000">
            <a:off x="2859403" y="5272003"/>
            <a:ext cx="3603443" cy="360000"/>
          </a:xfrm>
          <a:prstGeom prst="round2SameRect">
            <a:avLst/>
          </a:prstGeom>
          <a:solidFill>
            <a:schemeClr val="accent2"/>
          </a:solidFill>
          <a:ln w="19050">
            <a:noFill/>
          </a:ln>
        </p:spPr>
        <p:txBody>
          <a:bodyPr wrap="square" rtlCol="0" anchor="ctr">
            <a:noAutofit/>
          </a:bodyPr>
          <a:lstStyle/>
          <a:p>
            <a:pPr algn="ctr"/>
            <a:endParaRPr lang="en-GB" sz="2000" b="1" dirty="0">
              <a:solidFill>
                <a:schemeClr val="bg1"/>
              </a:solidFill>
              <a:latin typeface="+mj-lt"/>
              <a:cs typeface="Arial" panose="020B0604020202020204" pitchFamily="34" charset="0"/>
            </a:endParaRPr>
          </a:p>
        </p:txBody>
      </p:sp>
      <p:sp>
        <p:nvSpPr>
          <p:cNvPr id="23" name="TextBox 22"/>
          <p:cNvSpPr txBox="1"/>
          <p:nvPr/>
        </p:nvSpPr>
        <p:spPr>
          <a:xfrm>
            <a:off x="2859404" y="5268062"/>
            <a:ext cx="3603442" cy="360000"/>
          </a:xfrm>
          <a:prstGeom prst="rect">
            <a:avLst/>
          </a:prstGeom>
          <a:noFill/>
          <a:ln w="19050">
            <a:noFill/>
          </a:ln>
        </p:spPr>
        <p:txBody>
          <a:bodyPr wrap="square" rtlCol="0" anchor="ctr">
            <a:noAutofit/>
          </a:bodyPr>
          <a:lstStyle/>
          <a:p>
            <a:pPr algn="ctr"/>
            <a:r>
              <a:rPr lang="en-GB" sz="2000" b="1" dirty="0">
                <a:solidFill>
                  <a:schemeClr val="bg1"/>
                </a:solidFill>
                <a:latin typeface="+mj-lt"/>
                <a:cs typeface="Arial" panose="020B0604020202020204" pitchFamily="34" charset="0"/>
              </a:rPr>
              <a:t>Conclusion (10%)</a:t>
            </a:r>
          </a:p>
        </p:txBody>
      </p:sp>
      <p:pic>
        <p:nvPicPr>
          <p:cNvPr id="46" name="Audio 4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21700" y="6235700"/>
            <a:ext cx="406400" cy="406400"/>
          </a:xfrm>
          <a:prstGeom prst="rect">
            <a:avLst/>
          </a:prstGeom>
        </p:spPr>
      </p:pic>
      <p:sp>
        <p:nvSpPr>
          <p:cNvPr id="24" name="TextBox 23">
            <a:extLst>
              <a:ext uri="{FF2B5EF4-FFF2-40B4-BE49-F238E27FC236}">
                <a16:creationId xmlns:a16="http://schemas.microsoft.com/office/drawing/2014/main" id="{B80CDFB9-091A-B663-D1ED-93817C681BF4}"/>
              </a:ext>
            </a:extLst>
          </p:cNvPr>
          <p:cNvSpPr txBox="1"/>
          <p:nvPr/>
        </p:nvSpPr>
        <p:spPr>
          <a:xfrm>
            <a:off x="860882" y="1297396"/>
            <a:ext cx="7660818" cy="338554"/>
          </a:xfrm>
          <a:prstGeom prst="rect">
            <a:avLst/>
          </a:prstGeom>
          <a:noFill/>
        </p:spPr>
        <p:txBody>
          <a:bodyPr wrap="square">
            <a:spAutoFit/>
          </a:bodyPr>
          <a:lstStyle/>
          <a:p>
            <a:pPr algn="ctr"/>
            <a:r>
              <a:rPr lang="en-GB" sz="1600" b="1" dirty="0">
                <a:effectLst/>
                <a:latin typeface="Arial" panose="020B0604020202020204" pitchFamily="34" charset="0"/>
                <a:ea typeface="Calibri" panose="020F0502020204030204" pitchFamily="34" charset="0"/>
                <a:cs typeface="Arial" panose="020B0604020202020204" pitchFamily="34" charset="0"/>
              </a:rPr>
              <a:t>Requirements: 4,000 characters with spaces, no more than 47 lines long</a:t>
            </a:r>
            <a:endParaRPr lang="en-GB" sz="1600" dirty="0">
              <a:latin typeface="Arial" panose="020B0604020202020204" pitchFamily="34" charset="0"/>
              <a:cs typeface="Arial" panose="020B0604020202020204" pitchFamily="34" charset="0"/>
            </a:endParaRPr>
          </a:p>
        </p:txBody>
      </p:sp>
      <p:pic>
        <p:nvPicPr>
          <p:cNvPr id="25" name="Picture 24" descr="Icon&#10;&#10;Description automatically generated">
            <a:extLst>
              <a:ext uri="{FF2B5EF4-FFF2-40B4-BE49-F238E27FC236}">
                <a16:creationId xmlns:a16="http://schemas.microsoft.com/office/drawing/2014/main" id="{94FA4213-6034-3018-1192-0269F1FDA15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31736" y="1231485"/>
            <a:ext cx="658292" cy="595936"/>
          </a:xfrm>
          <a:prstGeom prst="rect">
            <a:avLst/>
          </a:prstGeom>
        </p:spPr>
      </p:pic>
    </p:spTree>
    <p:extLst>
      <p:ext uri="{BB962C8B-B14F-4D97-AF65-F5344CB8AC3E}">
        <p14:creationId xmlns:p14="http://schemas.microsoft.com/office/powerpoint/2010/main" val="190596428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19388" showWhenStopped="0">
                <p:cTn id="7" fill="hold" display="0">
                  <p:stCondLst>
                    <p:cond delay="indefinite"/>
                  </p:stCondLst>
                  <p:endCondLst>
                    <p:cond evt="onStopAudio" delay="0">
                      <p:tgtEl>
                        <p:sldTgt/>
                      </p:tgtEl>
                    </p:cond>
                  </p:endCondLst>
                </p:cTn>
                <p:tgtEl>
                  <p:spTgt spid="46"/>
                </p:tgtEl>
              </p:cMediaNode>
            </p:audio>
          </p:childTnLst>
        </p:cTn>
      </p:par>
    </p:tnLst>
  </p:timing>
</p:sld>
</file>

<file path=ppt/theme/theme1.xml><?xml version="1.0" encoding="utf-8"?>
<a:theme xmlns:a="http://schemas.openxmlformats.org/drawingml/2006/main" name="Office Theme">
  <a:themeElements>
    <a:clrScheme name="Progression+">
      <a:dk1>
        <a:srgbClr val="1D1D1B"/>
      </a:dk1>
      <a:lt1>
        <a:srgbClr val="FFFFFF"/>
      </a:lt1>
      <a:dk2>
        <a:srgbClr val="706F6F"/>
      </a:dk2>
      <a:lt2>
        <a:srgbClr val="FFFFFF"/>
      </a:lt2>
      <a:accent1>
        <a:srgbClr val="612F88"/>
      </a:accent1>
      <a:accent2>
        <a:srgbClr val="36A4DD"/>
      </a:accent2>
      <a:accent3>
        <a:srgbClr val="8BC04D"/>
      </a:accent3>
      <a:accent4>
        <a:srgbClr val="D81B62"/>
      </a:accent4>
      <a:accent5>
        <a:srgbClr val="612F88"/>
      </a:accent5>
      <a:accent6>
        <a:srgbClr val="36A4DD"/>
      </a:accent6>
      <a:hlink>
        <a:srgbClr val="8BC04D"/>
      </a:hlink>
      <a:folHlink>
        <a:srgbClr val="D81B62"/>
      </a:folHlink>
    </a:clrScheme>
    <a:fontScheme name="Progression+">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3238</TotalTime>
  <Words>624</Words>
  <Application>Microsoft Office PowerPoint</Application>
  <PresentationFormat>On-screen Show (4:3)</PresentationFormat>
  <Paragraphs>34</Paragraphs>
  <Slides>1</Slides>
  <Notes>1</Notes>
  <HiddenSlides>0</HiddenSlides>
  <MMClips>1</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Office Theme</vt:lpstr>
      <vt:lpstr>PowerPoint Presentation</vt:lpstr>
    </vt:vector>
  </TitlesOfParts>
  <Company>Chichester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Morris, Emma</dc:creator>
  <cp:lastModifiedBy>Yola Laurie</cp:lastModifiedBy>
  <cp:revision>192</cp:revision>
  <dcterms:created xsi:type="dcterms:W3CDTF">2018-03-26T08:19:00Z</dcterms:created>
  <dcterms:modified xsi:type="dcterms:W3CDTF">2022-06-29T08:30:49Z</dcterms:modified>
</cp:coreProperties>
</file>