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83" r:id="rId6"/>
    <p:sldId id="295" r:id="rId7"/>
    <p:sldId id="297" r:id="rId8"/>
    <p:sldId id="293" r:id="rId9"/>
    <p:sldId id="294" r:id="rId10"/>
    <p:sldId id="296" r:id="rId11"/>
    <p:sldId id="261" r:id="rId12"/>
    <p:sldId id="265" r:id="rId13"/>
    <p:sldId id="26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63"/>
    <a:srgbClr val="0FA252"/>
    <a:srgbClr val="80C9C4"/>
    <a:srgbClr val="EE96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981630-CDE3-0556-5034-33A3C556A589}" v="48" dt="2023-08-24T12:23:45.861"/>
    <p1510:client id="{E249B299-833E-5A22-A08C-1B20718200B2}" v="2" dt="2023-08-24T12:26:23.1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1-28T10:31:56.204"/>
    </inkml:context>
    <inkml:brush xml:id="br0">
      <inkml:brushProperty name="width" value="0.05" units="cm"/>
      <inkml:brushProperty name="height" value="0.05" units="cm"/>
    </inkml:brush>
  </inkml:definitions>
  <inkml:trace contextRef="#ctx0" brushRef="#br0">1 1 24575,'0'0'-8191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2B7CD-FA4B-4B38-2A53-B5A3A9A089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160C67-0767-BDAC-6FCF-1D3FD4AA19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DC8BC45-D3B9-8A6C-571A-24F3D21E253D}"/>
              </a:ext>
            </a:extLst>
          </p:cNvPr>
          <p:cNvSpPr>
            <a:spLocks noGrp="1"/>
          </p:cNvSpPr>
          <p:nvPr>
            <p:ph type="dt" sz="half" idx="10"/>
          </p:nvPr>
        </p:nvSpPr>
        <p:spPr/>
        <p:txBody>
          <a:bodyPr/>
          <a:lstStyle/>
          <a:p>
            <a:fld id="{1F3EAC68-3366-48D9-ABBC-68E49D492B29}" type="datetimeFigureOut">
              <a:rPr lang="en-GB" smtClean="0"/>
              <a:t>17/10/2024</a:t>
            </a:fld>
            <a:endParaRPr lang="en-GB"/>
          </a:p>
        </p:txBody>
      </p:sp>
      <p:sp>
        <p:nvSpPr>
          <p:cNvPr id="5" name="Footer Placeholder 4">
            <a:extLst>
              <a:ext uri="{FF2B5EF4-FFF2-40B4-BE49-F238E27FC236}">
                <a16:creationId xmlns:a16="http://schemas.microsoft.com/office/drawing/2014/main" id="{34B81270-8971-0E20-4D1E-C31872C7D3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5C1645-B70C-A72C-D27C-7B3E905B0C62}"/>
              </a:ext>
            </a:extLst>
          </p:cNvPr>
          <p:cNvSpPr>
            <a:spLocks noGrp="1"/>
          </p:cNvSpPr>
          <p:nvPr>
            <p:ph type="sldNum" sz="quarter" idx="12"/>
          </p:nvPr>
        </p:nvSpPr>
        <p:spPr/>
        <p:txBody>
          <a:bodyPr/>
          <a:lstStyle/>
          <a:p>
            <a:fld id="{BB163B9C-BB51-40D3-B187-4E2B4DB74B85}" type="slidenum">
              <a:rPr lang="en-GB" smtClean="0"/>
              <a:t>‹#›</a:t>
            </a:fld>
            <a:endParaRPr lang="en-GB"/>
          </a:p>
        </p:txBody>
      </p:sp>
    </p:spTree>
    <p:extLst>
      <p:ext uri="{BB962C8B-B14F-4D97-AF65-F5344CB8AC3E}">
        <p14:creationId xmlns:p14="http://schemas.microsoft.com/office/powerpoint/2010/main" val="1132049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A4BFD-A183-6CF3-1BFD-FE3C00FD57E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3565C84-1197-AE5D-8DEE-BE51FC65EA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C50153-8BA3-5379-0320-E0FB6ADF6B7C}"/>
              </a:ext>
            </a:extLst>
          </p:cNvPr>
          <p:cNvSpPr>
            <a:spLocks noGrp="1"/>
          </p:cNvSpPr>
          <p:nvPr>
            <p:ph type="dt" sz="half" idx="10"/>
          </p:nvPr>
        </p:nvSpPr>
        <p:spPr/>
        <p:txBody>
          <a:bodyPr/>
          <a:lstStyle/>
          <a:p>
            <a:fld id="{1F3EAC68-3366-48D9-ABBC-68E49D492B29}" type="datetimeFigureOut">
              <a:rPr lang="en-GB" smtClean="0"/>
              <a:t>17/10/2024</a:t>
            </a:fld>
            <a:endParaRPr lang="en-GB"/>
          </a:p>
        </p:txBody>
      </p:sp>
      <p:sp>
        <p:nvSpPr>
          <p:cNvPr id="5" name="Footer Placeholder 4">
            <a:extLst>
              <a:ext uri="{FF2B5EF4-FFF2-40B4-BE49-F238E27FC236}">
                <a16:creationId xmlns:a16="http://schemas.microsoft.com/office/drawing/2014/main" id="{90312C47-0BCD-5549-293B-529405888F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14BACB-7CFB-6535-B2FE-3CC5868DF34E}"/>
              </a:ext>
            </a:extLst>
          </p:cNvPr>
          <p:cNvSpPr>
            <a:spLocks noGrp="1"/>
          </p:cNvSpPr>
          <p:nvPr>
            <p:ph type="sldNum" sz="quarter" idx="12"/>
          </p:nvPr>
        </p:nvSpPr>
        <p:spPr/>
        <p:txBody>
          <a:bodyPr/>
          <a:lstStyle/>
          <a:p>
            <a:fld id="{BB163B9C-BB51-40D3-B187-4E2B4DB74B85}" type="slidenum">
              <a:rPr lang="en-GB" smtClean="0"/>
              <a:t>‹#›</a:t>
            </a:fld>
            <a:endParaRPr lang="en-GB"/>
          </a:p>
        </p:txBody>
      </p:sp>
    </p:spTree>
    <p:extLst>
      <p:ext uri="{BB962C8B-B14F-4D97-AF65-F5344CB8AC3E}">
        <p14:creationId xmlns:p14="http://schemas.microsoft.com/office/powerpoint/2010/main" val="3084295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5AD26D-A038-EC1C-F6D0-CC01388FBCA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32CB756-7E51-7B93-2451-6F18762EDD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49CB50-E62B-C047-F486-4B55F9C5E518}"/>
              </a:ext>
            </a:extLst>
          </p:cNvPr>
          <p:cNvSpPr>
            <a:spLocks noGrp="1"/>
          </p:cNvSpPr>
          <p:nvPr>
            <p:ph type="dt" sz="half" idx="10"/>
          </p:nvPr>
        </p:nvSpPr>
        <p:spPr/>
        <p:txBody>
          <a:bodyPr/>
          <a:lstStyle/>
          <a:p>
            <a:fld id="{1F3EAC68-3366-48D9-ABBC-68E49D492B29}" type="datetimeFigureOut">
              <a:rPr lang="en-GB" smtClean="0"/>
              <a:t>17/10/2024</a:t>
            </a:fld>
            <a:endParaRPr lang="en-GB"/>
          </a:p>
        </p:txBody>
      </p:sp>
      <p:sp>
        <p:nvSpPr>
          <p:cNvPr id="5" name="Footer Placeholder 4">
            <a:extLst>
              <a:ext uri="{FF2B5EF4-FFF2-40B4-BE49-F238E27FC236}">
                <a16:creationId xmlns:a16="http://schemas.microsoft.com/office/drawing/2014/main" id="{3C32A649-FFE9-B559-E5CD-0DA2EFF669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C37E7C-0486-40AC-A228-89F37DB949F9}"/>
              </a:ext>
            </a:extLst>
          </p:cNvPr>
          <p:cNvSpPr>
            <a:spLocks noGrp="1"/>
          </p:cNvSpPr>
          <p:nvPr>
            <p:ph type="sldNum" sz="quarter" idx="12"/>
          </p:nvPr>
        </p:nvSpPr>
        <p:spPr/>
        <p:txBody>
          <a:bodyPr/>
          <a:lstStyle/>
          <a:p>
            <a:fld id="{BB163B9C-BB51-40D3-B187-4E2B4DB74B85}" type="slidenum">
              <a:rPr lang="en-GB" smtClean="0"/>
              <a:t>‹#›</a:t>
            </a:fld>
            <a:endParaRPr lang="en-GB"/>
          </a:p>
        </p:txBody>
      </p:sp>
    </p:spTree>
    <p:extLst>
      <p:ext uri="{BB962C8B-B14F-4D97-AF65-F5344CB8AC3E}">
        <p14:creationId xmlns:p14="http://schemas.microsoft.com/office/powerpoint/2010/main" val="4148880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F6232-BEC0-8EF0-913B-E1B857BFAE7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940DA7B-DF55-27EF-1227-304A915DC4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400483-4E78-61DA-7D04-CD0BE2511EB3}"/>
              </a:ext>
            </a:extLst>
          </p:cNvPr>
          <p:cNvSpPr>
            <a:spLocks noGrp="1"/>
          </p:cNvSpPr>
          <p:nvPr>
            <p:ph type="dt" sz="half" idx="10"/>
          </p:nvPr>
        </p:nvSpPr>
        <p:spPr/>
        <p:txBody>
          <a:bodyPr/>
          <a:lstStyle/>
          <a:p>
            <a:fld id="{1F3EAC68-3366-48D9-ABBC-68E49D492B29}" type="datetimeFigureOut">
              <a:rPr lang="en-GB" smtClean="0"/>
              <a:t>17/10/2024</a:t>
            </a:fld>
            <a:endParaRPr lang="en-GB"/>
          </a:p>
        </p:txBody>
      </p:sp>
      <p:sp>
        <p:nvSpPr>
          <p:cNvPr id="5" name="Footer Placeholder 4">
            <a:extLst>
              <a:ext uri="{FF2B5EF4-FFF2-40B4-BE49-F238E27FC236}">
                <a16:creationId xmlns:a16="http://schemas.microsoft.com/office/drawing/2014/main" id="{EE8547C5-A201-700E-7FDC-68BABE1D4F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9D9842-E8E0-47E9-10B9-949CE2825D01}"/>
              </a:ext>
            </a:extLst>
          </p:cNvPr>
          <p:cNvSpPr>
            <a:spLocks noGrp="1"/>
          </p:cNvSpPr>
          <p:nvPr>
            <p:ph type="sldNum" sz="quarter" idx="12"/>
          </p:nvPr>
        </p:nvSpPr>
        <p:spPr/>
        <p:txBody>
          <a:bodyPr/>
          <a:lstStyle/>
          <a:p>
            <a:fld id="{BB163B9C-BB51-40D3-B187-4E2B4DB74B85}" type="slidenum">
              <a:rPr lang="en-GB" smtClean="0"/>
              <a:t>‹#›</a:t>
            </a:fld>
            <a:endParaRPr lang="en-GB"/>
          </a:p>
        </p:txBody>
      </p:sp>
    </p:spTree>
    <p:extLst>
      <p:ext uri="{BB962C8B-B14F-4D97-AF65-F5344CB8AC3E}">
        <p14:creationId xmlns:p14="http://schemas.microsoft.com/office/powerpoint/2010/main" val="2397112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F9DDC-F6B3-6434-2E35-DEC92A184D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C9CA588-8CD0-F380-854B-F85F44E823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775194-E2CA-2D73-792C-D23929947064}"/>
              </a:ext>
            </a:extLst>
          </p:cNvPr>
          <p:cNvSpPr>
            <a:spLocks noGrp="1"/>
          </p:cNvSpPr>
          <p:nvPr>
            <p:ph type="dt" sz="half" idx="10"/>
          </p:nvPr>
        </p:nvSpPr>
        <p:spPr/>
        <p:txBody>
          <a:bodyPr/>
          <a:lstStyle/>
          <a:p>
            <a:fld id="{1F3EAC68-3366-48D9-ABBC-68E49D492B29}" type="datetimeFigureOut">
              <a:rPr lang="en-GB" smtClean="0"/>
              <a:t>17/10/2024</a:t>
            </a:fld>
            <a:endParaRPr lang="en-GB"/>
          </a:p>
        </p:txBody>
      </p:sp>
      <p:sp>
        <p:nvSpPr>
          <p:cNvPr id="5" name="Footer Placeholder 4">
            <a:extLst>
              <a:ext uri="{FF2B5EF4-FFF2-40B4-BE49-F238E27FC236}">
                <a16:creationId xmlns:a16="http://schemas.microsoft.com/office/drawing/2014/main" id="{C9198275-0589-6A3A-47A5-6D2D55A9FA6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245670-09F2-83C7-8F0D-B0EF5DD4756F}"/>
              </a:ext>
            </a:extLst>
          </p:cNvPr>
          <p:cNvSpPr>
            <a:spLocks noGrp="1"/>
          </p:cNvSpPr>
          <p:nvPr>
            <p:ph type="sldNum" sz="quarter" idx="12"/>
          </p:nvPr>
        </p:nvSpPr>
        <p:spPr/>
        <p:txBody>
          <a:bodyPr/>
          <a:lstStyle/>
          <a:p>
            <a:fld id="{BB163B9C-BB51-40D3-B187-4E2B4DB74B85}" type="slidenum">
              <a:rPr lang="en-GB" smtClean="0"/>
              <a:t>‹#›</a:t>
            </a:fld>
            <a:endParaRPr lang="en-GB"/>
          </a:p>
        </p:txBody>
      </p:sp>
    </p:spTree>
    <p:extLst>
      <p:ext uri="{BB962C8B-B14F-4D97-AF65-F5344CB8AC3E}">
        <p14:creationId xmlns:p14="http://schemas.microsoft.com/office/powerpoint/2010/main" val="865577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05C28-47DA-6FB8-07A7-D4A82FE0109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DB25BE5-45BF-BD97-F3A4-E381B4B4BF6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B8F424F-29B7-1C8A-68B2-2A64305FCFA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9EA41E5-8F56-A7A3-24C4-C5B3E7F906FB}"/>
              </a:ext>
            </a:extLst>
          </p:cNvPr>
          <p:cNvSpPr>
            <a:spLocks noGrp="1"/>
          </p:cNvSpPr>
          <p:nvPr>
            <p:ph type="dt" sz="half" idx="10"/>
          </p:nvPr>
        </p:nvSpPr>
        <p:spPr/>
        <p:txBody>
          <a:bodyPr/>
          <a:lstStyle/>
          <a:p>
            <a:fld id="{1F3EAC68-3366-48D9-ABBC-68E49D492B29}" type="datetimeFigureOut">
              <a:rPr lang="en-GB" smtClean="0"/>
              <a:t>17/10/2024</a:t>
            </a:fld>
            <a:endParaRPr lang="en-GB"/>
          </a:p>
        </p:txBody>
      </p:sp>
      <p:sp>
        <p:nvSpPr>
          <p:cNvPr id="6" name="Footer Placeholder 5">
            <a:extLst>
              <a:ext uri="{FF2B5EF4-FFF2-40B4-BE49-F238E27FC236}">
                <a16:creationId xmlns:a16="http://schemas.microsoft.com/office/drawing/2014/main" id="{FACA7743-D536-E385-28AB-BE351046C6F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04D8B27-3C1D-D70D-5357-FBA349B6DC86}"/>
              </a:ext>
            </a:extLst>
          </p:cNvPr>
          <p:cNvSpPr>
            <a:spLocks noGrp="1"/>
          </p:cNvSpPr>
          <p:nvPr>
            <p:ph type="sldNum" sz="quarter" idx="12"/>
          </p:nvPr>
        </p:nvSpPr>
        <p:spPr/>
        <p:txBody>
          <a:bodyPr/>
          <a:lstStyle/>
          <a:p>
            <a:fld id="{BB163B9C-BB51-40D3-B187-4E2B4DB74B85}" type="slidenum">
              <a:rPr lang="en-GB" smtClean="0"/>
              <a:t>‹#›</a:t>
            </a:fld>
            <a:endParaRPr lang="en-GB"/>
          </a:p>
        </p:txBody>
      </p:sp>
    </p:spTree>
    <p:extLst>
      <p:ext uri="{BB962C8B-B14F-4D97-AF65-F5344CB8AC3E}">
        <p14:creationId xmlns:p14="http://schemas.microsoft.com/office/powerpoint/2010/main" val="2338150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6E57E-0F0B-02F9-FDB4-5B1D4414C40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009BB1-2342-0499-B00F-C47D2411D6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17C7DA-8AA6-9025-BC33-AD5977DF82F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0D79BD0-A20C-7BC6-C739-D1DB015E68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0E136C-FDC1-EB98-DFF9-B4733239DA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32E4C66-E805-A4EB-1D3B-04FB67EB55DE}"/>
              </a:ext>
            </a:extLst>
          </p:cNvPr>
          <p:cNvSpPr>
            <a:spLocks noGrp="1"/>
          </p:cNvSpPr>
          <p:nvPr>
            <p:ph type="dt" sz="half" idx="10"/>
          </p:nvPr>
        </p:nvSpPr>
        <p:spPr/>
        <p:txBody>
          <a:bodyPr/>
          <a:lstStyle/>
          <a:p>
            <a:fld id="{1F3EAC68-3366-48D9-ABBC-68E49D492B29}" type="datetimeFigureOut">
              <a:rPr lang="en-GB" smtClean="0"/>
              <a:t>17/10/2024</a:t>
            </a:fld>
            <a:endParaRPr lang="en-GB"/>
          </a:p>
        </p:txBody>
      </p:sp>
      <p:sp>
        <p:nvSpPr>
          <p:cNvPr id="8" name="Footer Placeholder 7">
            <a:extLst>
              <a:ext uri="{FF2B5EF4-FFF2-40B4-BE49-F238E27FC236}">
                <a16:creationId xmlns:a16="http://schemas.microsoft.com/office/drawing/2014/main" id="{CB673023-1C43-2F01-DFF0-9BDBA12EBFE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9B47CBD-AFB9-75AD-8ADD-648CCE20631B}"/>
              </a:ext>
            </a:extLst>
          </p:cNvPr>
          <p:cNvSpPr>
            <a:spLocks noGrp="1"/>
          </p:cNvSpPr>
          <p:nvPr>
            <p:ph type="sldNum" sz="quarter" idx="12"/>
          </p:nvPr>
        </p:nvSpPr>
        <p:spPr/>
        <p:txBody>
          <a:bodyPr/>
          <a:lstStyle/>
          <a:p>
            <a:fld id="{BB163B9C-BB51-40D3-B187-4E2B4DB74B85}" type="slidenum">
              <a:rPr lang="en-GB" smtClean="0"/>
              <a:t>‹#›</a:t>
            </a:fld>
            <a:endParaRPr lang="en-GB"/>
          </a:p>
        </p:txBody>
      </p:sp>
    </p:spTree>
    <p:extLst>
      <p:ext uri="{BB962C8B-B14F-4D97-AF65-F5344CB8AC3E}">
        <p14:creationId xmlns:p14="http://schemas.microsoft.com/office/powerpoint/2010/main" val="512960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4D580-074F-4878-B31B-4D131C09EE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78BEBFA-9ACE-7D93-D899-91FF3AF389AA}"/>
              </a:ext>
            </a:extLst>
          </p:cNvPr>
          <p:cNvSpPr>
            <a:spLocks noGrp="1"/>
          </p:cNvSpPr>
          <p:nvPr>
            <p:ph type="dt" sz="half" idx="10"/>
          </p:nvPr>
        </p:nvSpPr>
        <p:spPr/>
        <p:txBody>
          <a:bodyPr/>
          <a:lstStyle/>
          <a:p>
            <a:fld id="{1F3EAC68-3366-48D9-ABBC-68E49D492B29}" type="datetimeFigureOut">
              <a:rPr lang="en-GB" smtClean="0"/>
              <a:t>17/10/2024</a:t>
            </a:fld>
            <a:endParaRPr lang="en-GB"/>
          </a:p>
        </p:txBody>
      </p:sp>
      <p:sp>
        <p:nvSpPr>
          <p:cNvPr id="4" name="Footer Placeholder 3">
            <a:extLst>
              <a:ext uri="{FF2B5EF4-FFF2-40B4-BE49-F238E27FC236}">
                <a16:creationId xmlns:a16="http://schemas.microsoft.com/office/drawing/2014/main" id="{E54F417B-ABFF-573B-0849-B1BBEB31EE3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F9F28A-1186-BBD6-0666-BB025739D738}"/>
              </a:ext>
            </a:extLst>
          </p:cNvPr>
          <p:cNvSpPr>
            <a:spLocks noGrp="1"/>
          </p:cNvSpPr>
          <p:nvPr>
            <p:ph type="sldNum" sz="quarter" idx="12"/>
          </p:nvPr>
        </p:nvSpPr>
        <p:spPr/>
        <p:txBody>
          <a:bodyPr/>
          <a:lstStyle/>
          <a:p>
            <a:fld id="{BB163B9C-BB51-40D3-B187-4E2B4DB74B85}" type="slidenum">
              <a:rPr lang="en-GB" smtClean="0"/>
              <a:t>‹#›</a:t>
            </a:fld>
            <a:endParaRPr lang="en-GB"/>
          </a:p>
        </p:txBody>
      </p:sp>
    </p:spTree>
    <p:extLst>
      <p:ext uri="{BB962C8B-B14F-4D97-AF65-F5344CB8AC3E}">
        <p14:creationId xmlns:p14="http://schemas.microsoft.com/office/powerpoint/2010/main" val="3366323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049BC8-C00B-1220-D510-344DD35EC4BB}"/>
              </a:ext>
            </a:extLst>
          </p:cNvPr>
          <p:cNvSpPr>
            <a:spLocks noGrp="1"/>
          </p:cNvSpPr>
          <p:nvPr>
            <p:ph type="dt" sz="half" idx="10"/>
          </p:nvPr>
        </p:nvSpPr>
        <p:spPr/>
        <p:txBody>
          <a:bodyPr/>
          <a:lstStyle/>
          <a:p>
            <a:fld id="{1F3EAC68-3366-48D9-ABBC-68E49D492B29}" type="datetimeFigureOut">
              <a:rPr lang="en-GB" smtClean="0"/>
              <a:t>17/10/2024</a:t>
            </a:fld>
            <a:endParaRPr lang="en-GB"/>
          </a:p>
        </p:txBody>
      </p:sp>
      <p:sp>
        <p:nvSpPr>
          <p:cNvPr id="3" name="Footer Placeholder 2">
            <a:extLst>
              <a:ext uri="{FF2B5EF4-FFF2-40B4-BE49-F238E27FC236}">
                <a16:creationId xmlns:a16="http://schemas.microsoft.com/office/drawing/2014/main" id="{F8A785C9-FBAB-0E5D-F0FD-C38C2491DCB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EEAC287-6F19-1610-6A14-21842BC3C442}"/>
              </a:ext>
            </a:extLst>
          </p:cNvPr>
          <p:cNvSpPr>
            <a:spLocks noGrp="1"/>
          </p:cNvSpPr>
          <p:nvPr>
            <p:ph type="sldNum" sz="quarter" idx="12"/>
          </p:nvPr>
        </p:nvSpPr>
        <p:spPr/>
        <p:txBody>
          <a:bodyPr/>
          <a:lstStyle/>
          <a:p>
            <a:fld id="{BB163B9C-BB51-40D3-B187-4E2B4DB74B85}" type="slidenum">
              <a:rPr lang="en-GB" smtClean="0"/>
              <a:t>‹#›</a:t>
            </a:fld>
            <a:endParaRPr lang="en-GB"/>
          </a:p>
        </p:txBody>
      </p:sp>
    </p:spTree>
    <p:extLst>
      <p:ext uri="{BB962C8B-B14F-4D97-AF65-F5344CB8AC3E}">
        <p14:creationId xmlns:p14="http://schemas.microsoft.com/office/powerpoint/2010/main" val="494530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D4C66-37C7-356F-FBC2-01E92DBFEF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FA238C-7B2D-49E1-C2C4-94C5E598C1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23EB87C-F937-FEE3-DD56-EF01EBA2D7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34B607-3115-10CA-0668-9DB9971A0A9B}"/>
              </a:ext>
            </a:extLst>
          </p:cNvPr>
          <p:cNvSpPr>
            <a:spLocks noGrp="1"/>
          </p:cNvSpPr>
          <p:nvPr>
            <p:ph type="dt" sz="half" idx="10"/>
          </p:nvPr>
        </p:nvSpPr>
        <p:spPr/>
        <p:txBody>
          <a:bodyPr/>
          <a:lstStyle/>
          <a:p>
            <a:fld id="{1F3EAC68-3366-48D9-ABBC-68E49D492B29}" type="datetimeFigureOut">
              <a:rPr lang="en-GB" smtClean="0"/>
              <a:t>17/10/2024</a:t>
            </a:fld>
            <a:endParaRPr lang="en-GB"/>
          </a:p>
        </p:txBody>
      </p:sp>
      <p:sp>
        <p:nvSpPr>
          <p:cNvPr id="6" name="Footer Placeholder 5">
            <a:extLst>
              <a:ext uri="{FF2B5EF4-FFF2-40B4-BE49-F238E27FC236}">
                <a16:creationId xmlns:a16="http://schemas.microsoft.com/office/drawing/2014/main" id="{590CF48E-E617-BCC3-D276-A98C0480EA4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C73FD4F-3EE8-313B-8A3B-B100D44C9D93}"/>
              </a:ext>
            </a:extLst>
          </p:cNvPr>
          <p:cNvSpPr>
            <a:spLocks noGrp="1"/>
          </p:cNvSpPr>
          <p:nvPr>
            <p:ph type="sldNum" sz="quarter" idx="12"/>
          </p:nvPr>
        </p:nvSpPr>
        <p:spPr/>
        <p:txBody>
          <a:bodyPr/>
          <a:lstStyle/>
          <a:p>
            <a:fld id="{BB163B9C-BB51-40D3-B187-4E2B4DB74B85}" type="slidenum">
              <a:rPr lang="en-GB" smtClean="0"/>
              <a:t>‹#›</a:t>
            </a:fld>
            <a:endParaRPr lang="en-GB"/>
          </a:p>
        </p:txBody>
      </p:sp>
    </p:spTree>
    <p:extLst>
      <p:ext uri="{BB962C8B-B14F-4D97-AF65-F5344CB8AC3E}">
        <p14:creationId xmlns:p14="http://schemas.microsoft.com/office/powerpoint/2010/main" val="770183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900CB-4151-E3B7-97AE-E573459DCE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F5E28DE-1262-65E1-A5ED-20734119D9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690AADF-4073-3535-55BA-CFD4945CC7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B78B04-D1FA-6D60-3208-6DD6E1C702E2}"/>
              </a:ext>
            </a:extLst>
          </p:cNvPr>
          <p:cNvSpPr>
            <a:spLocks noGrp="1"/>
          </p:cNvSpPr>
          <p:nvPr>
            <p:ph type="dt" sz="half" idx="10"/>
          </p:nvPr>
        </p:nvSpPr>
        <p:spPr/>
        <p:txBody>
          <a:bodyPr/>
          <a:lstStyle/>
          <a:p>
            <a:fld id="{1F3EAC68-3366-48D9-ABBC-68E49D492B29}" type="datetimeFigureOut">
              <a:rPr lang="en-GB" smtClean="0"/>
              <a:t>17/10/2024</a:t>
            </a:fld>
            <a:endParaRPr lang="en-GB"/>
          </a:p>
        </p:txBody>
      </p:sp>
      <p:sp>
        <p:nvSpPr>
          <p:cNvPr id="6" name="Footer Placeholder 5">
            <a:extLst>
              <a:ext uri="{FF2B5EF4-FFF2-40B4-BE49-F238E27FC236}">
                <a16:creationId xmlns:a16="http://schemas.microsoft.com/office/drawing/2014/main" id="{D6FB01F5-B85E-BE76-8152-A45100DD655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2D39FDE-5885-8852-DCEA-2EF4467B6163}"/>
              </a:ext>
            </a:extLst>
          </p:cNvPr>
          <p:cNvSpPr>
            <a:spLocks noGrp="1"/>
          </p:cNvSpPr>
          <p:nvPr>
            <p:ph type="sldNum" sz="quarter" idx="12"/>
          </p:nvPr>
        </p:nvSpPr>
        <p:spPr/>
        <p:txBody>
          <a:bodyPr/>
          <a:lstStyle/>
          <a:p>
            <a:fld id="{BB163B9C-BB51-40D3-B187-4E2B4DB74B85}" type="slidenum">
              <a:rPr lang="en-GB" smtClean="0"/>
              <a:t>‹#›</a:t>
            </a:fld>
            <a:endParaRPr lang="en-GB"/>
          </a:p>
        </p:txBody>
      </p:sp>
    </p:spTree>
    <p:extLst>
      <p:ext uri="{BB962C8B-B14F-4D97-AF65-F5344CB8AC3E}">
        <p14:creationId xmlns:p14="http://schemas.microsoft.com/office/powerpoint/2010/main" val="278721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A58021-AAB7-97A4-24A5-F26046761C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F5AA36D-0C23-CFE2-1057-F98A8BA6B9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E44345-D8ED-E7F2-A9F6-379B77E9D7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3EAC68-3366-48D9-ABBC-68E49D492B29}" type="datetimeFigureOut">
              <a:rPr lang="en-GB" smtClean="0"/>
              <a:t>17/10/2024</a:t>
            </a:fld>
            <a:endParaRPr lang="en-GB"/>
          </a:p>
        </p:txBody>
      </p:sp>
      <p:sp>
        <p:nvSpPr>
          <p:cNvPr id="5" name="Footer Placeholder 4">
            <a:extLst>
              <a:ext uri="{FF2B5EF4-FFF2-40B4-BE49-F238E27FC236}">
                <a16:creationId xmlns:a16="http://schemas.microsoft.com/office/drawing/2014/main" id="{C894B255-5EB9-459F-4BAD-15F88D575F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F2BAA8D-66C5-B8F1-5639-6049E88339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163B9C-BB51-40D3-B187-4E2B4DB74B85}" type="slidenum">
              <a:rPr lang="en-GB" smtClean="0"/>
              <a:t>‹#›</a:t>
            </a:fld>
            <a:endParaRPr lang="en-GB"/>
          </a:p>
        </p:txBody>
      </p:sp>
    </p:spTree>
    <p:extLst>
      <p:ext uri="{BB962C8B-B14F-4D97-AF65-F5344CB8AC3E}">
        <p14:creationId xmlns:p14="http://schemas.microsoft.com/office/powerpoint/2010/main" val="1483148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2228C-16E9-D814-9189-15D285055149}"/>
              </a:ext>
            </a:extLst>
          </p:cNvPr>
          <p:cNvSpPr>
            <a:spLocks noGrp="1"/>
          </p:cNvSpPr>
          <p:nvPr>
            <p:ph type="ctrTitle"/>
          </p:nvPr>
        </p:nvSpPr>
        <p:spPr>
          <a:xfrm>
            <a:off x="280458" y="4118987"/>
            <a:ext cx="11149541" cy="2387600"/>
          </a:xfrm>
        </p:spPr>
        <p:txBody>
          <a:bodyPr>
            <a:normAutofit fontScale="90000"/>
          </a:bodyPr>
          <a:lstStyle/>
          <a:p>
            <a:pPr algn="l"/>
            <a:r>
              <a:rPr lang="en-GB" sz="4800" b="1" dirty="0">
                <a:solidFill>
                  <a:schemeClr val="bg1">
                    <a:lumMod val="95000"/>
                  </a:schemeClr>
                </a:solidFill>
                <a:latin typeface="Lato Black"/>
                <a:ea typeface="Lato Black"/>
                <a:cs typeface="Lato Black"/>
              </a:rPr>
              <a:t>Wraparound Care </a:t>
            </a:r>
            <a:br>
              <a:rPr lang="en-GB" sz="4800" b="1" dirty="0">
                <a:latin typeface="Lato Black" panose="020F0502020204030203" pitchFamily="34" charset="0"/>
                <a:ea typeface="Lato Black" panose="020F0502020204030203" pitchFamily="34" charset="0"/>
                <a:cs typeface="Lato Black" panose="020F0502020204030203" pitchFamily="34" charset="0"/>
              </a:rPr>
            </a:br>
            <a:r>
              <a:rPr lang="en-GB" sz="4800" b="1" dirty="0">
                <a:solidFill>
                  <a:schemeClr val="accent6">
                    <a:lumMod val="40000"/>
                    <a:lumOff val="60000"/>
                  </a:schemeClr>
                </a:solidFill>
                <a:latin typeface="Lato Black"/>
                <a:ea typeface="Lato Black"/>
                <a:cs typeface="Lato Black"/>
              </a:rPr>
              <a:t>Playworker</a:t>
            </a:r>
            <a:br>
              <a:rPr lang="en-GB" sz="4800" b="1" dirty="0">
                <a:latin typeface="Lato Black" panose="020F0502020204030203" pitchFamily="34" charset="0"/>
                <a:ea typeface="Lato Black" panose="020F0502020204030203" pitchFamily="34" charset="0"/>
                <a:cs typeface="Lato Black" panose="020F0502020204030203" pitchFamily="34" charset="0"/>
              </a:rPr>
            </a:br>
            <a:br>
              <a:rPr lang="en-GB" sz="4800" b="1" dirty="0">
                <a:latin typeface="Lato Black" panose="020F0502020204030203" pitchFamily="34" charset="0"/>
                <a:ea typeface="Lato Black" panose="020F0502020204030203" pitchFamily="34" charset="0"/>
                <a:cs typeface="Lato Black" panose="020F0502020204030203" pitchFamily="34" charset="0"/>
              </a:rPr>
            </a:br>
            <a:r>
              <a:rPr lang="en-GB" sz="4800" b="1" dirty="0">
                <a:solidFill>
                  <a:schemeClr val="bg1">
                    <a:lumMod val="95000"/>
                  </a:schemeClr>
                </a:solidFill>
                <a:latin typeface="Lato Black"/>
                <a:ea typeface="Lato Black"/>
                <a:cs typeface="Lato Black"/>
              </a:rPr>
              <a:t>Job Description and Person Specification</a:t>
            </a:r>
            <a:endParaRPr lang="en-GB" sz="4800" dirty="0">
              <a:solidFill>
                <a:schemeClr val="bg1">
                  <a:lumMod val="95000"/>
                </a:schemeClr>
              </a:solidFill>
              <a:latin typeface="Lato Black"/>
              <a:ea typeface="Lato Black"/>
              <a:cs typeface="Lato Black"/>
            </a:endParaRPr>
          </a:p>
        </p:txBody>
      </p:sp>
      <p:pic>
        <p:nvPicPr>
          <p:cNvPr id="5" name="Picture 4" descr="Logo&#10;&#10;Description automatically generated with medium confidence">
            <a:extLst>
              <a:ext uri="{FF2B5EF4-FFF2-40B4-BE49-F238E27FC236}">
                <a16:creationId xmlns:a16="http://schemas.microsoft.com/office/drawing/2014/main" id="{99FA22E9-575B-7C24-96B6-42AB6934F2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6538" y="552282"/>
            <a:ext cx="2614133" cy="871378"/>
          </a:xfrm>
          <a:prstGeom prst="rect">
            <a:avLst/>
          </a:prstGeom>
        </p:spPr>
      </p:pic>
    </p:spTree>
    <p:extLst>
      <p:ext uri="{BB962C8B-B14F-4D97-AF65-F5344CB8AC3E}">
        <p14:creationId xmlns:p14="http://schemas.microsoft.com/office/powerpoint/2010/main" val="3247297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2228C-16E9-D814-9189-15D285055149}"/>
              </a:ext>
            </a:extLst>
          </p:cNvPr>
          <p:cNvSpPr>
            <a:spLocks noGrp="1"/>
          </p:cNvSpPr>
          <p:nvPr>
            <p:ph type="ctrTitle"/>
          </p:nvPr>
        </p:nvSpPr>
        <p:spPr>
          <a:xfrm>
            <a:off x="462464" y="527838"/>
            <a:ext cx="9144000" cy="577573"/>
          </a:xfrm>
        </p:spPr>
        <p:txBody>
          <a:bodyPr>
            <a:normAutofit/>
          </a:bodyPr>
          <a:lstStyle/>
          <a:p>
            <a:pPr algn="l"/>
            <a:r>
              <a:rPr lang="en-GB" sz="3200" b="1" dirty="0">
                <a:solidFill>
                  <a:schemeClr val="bg1">
                    <a:lumMod val="95000"/>
                  </a:schemeClr>
                </a:solidFill>
                <a:highlight>
                  <a:srgbClr val="005A63"/>
                </a:highlight>
                <a:latin typeface="Lato Black"/>
                <a:ea typeface="Lato Black"/>
                <a:cs typeface="Lato Black"/>
              </a:rPr>
              <a:t>Standards </a:t>
            </a:r>
            <a:endParaRPr lang="en-GB" sz="3200" dirty="0">
              <a:solidFill>
                <a:schemeClr val="bg1">
                  <a:lumMod val="95000"/>
                </a:schemeClr>
              </a:solidFill>
              <a:highlight>
                <a:srgbClr val="005A63"/>
              </a:highlight>
              <a:latin typeface="Lato Black" panose="020F0502020204030203" pitchFamily="34" charset="0"/>
              <a:ea typeface="Lato Black" panose="020F0502020204030203" pitchFamily="34" charset="0"/>
              <a:cs typeface="Lato Black" panose="020F0502020204030203" pitchFamily="34" charset="0"/>
            </a:endParaRPr>
          </a:p>
        </p:txBody>
      </p:sp>
      <p:sp>
        <p:nvSpPr>
          <p:cNvPr id="3" name="Parallelogram 2">
            <a:extLst>
              <a:ext uri="{FF2B5EF4-FFF2-40B4-BE49-F238E27FC236}">
                <a16:creationId xmlns:a16="http://schemas.microsoft.com/office/drawing/2014/main" id="{19D75289-B39B-FA6B-17EF-7B2840369FBD}"/>
              </a:ext>
            </a:extLst>
          </p:cNvPr>
          <p:cNvSpPr/>
          <p:nvPr/>
        </p:nvSpPr>
        <p:spPr>
          <a:xfrm rot="17245045">
            <a:off x="9487133" y="3808920"/>
            <a:ext cx="5292271" cy="1518193"/>
          </a:xfrm>
          <a:custGeom>
            <a:avLst/>
            <a:gdLst>
              <a:gd name="connsiteX0" fmla="*/ 0 w 5889171"/>
              <a:gd name="connsiteY0" fmla="*/ 2387600 h 2387600"/>
              <a:gd name="connsiteX1" fmla="*/ 596900 w 5889171"/>
              <a:gd name="connsiteY1" fmla="*/ 0 h 2387600"/>
              <a:gd name="connsiteX2" fmla="*/ 5889171 w 5889171"/>
              <a:gd name="connsiteY2" fmla="*/ 0 h 2387600"/>
              <a:gd name="connsiteX3" fmla="*/ 5292271 w 5889171"/>
              <a:gd name="connsiteY3" fmla="*/ 2387600 h 2387600"/>
              <a:gd name="connsiteX4" fmla="*/ 0 w 5889171"/>
              <a:gd name="connsiteY4" fmla="*/ 2387600 h 2387600"/>
              <a:gd name="connsiteX0" fmla="*/ 0 w 5889171"/>
              <a:gd name="connsiteY0" fmla="*/ 2387600 h 2449920"/>
              <a:gd name="connsiteX1" fmla="*/ 596900 w 5889171"/>
              <a:gd name="connsiteY1" fmla="*/ 0 h 2449920"/>
              <a:gd name="connsiteX2" fmla="*/ 5889171 w 5889171"/>
              <a:gd name="connsiteY2" fmla="*/ 0 h 2449920"/>
              <a:gd name="connsiteX3" fmla="*/ 5311821 w 5889171"/>
              <a:gd name="connsiteY3" fmla="*/ 2449920 h 2449920"/>
              <a:gd name="connsiteX4" fmla="*/ 0 w 5889171"/>
              <a:gd name="connsiteY4" fmla="*/ 2387600 h 2449920"/>
              <a:gd name="connsiteX0" fmla="*/ 0 w 5889171"/>
              <a:gd name="connsiteY0" fmla="*/ 2387600 h 2449920"/>
              <a:gd name="connsiteX1" fmla="*/ 596900 w 5889171"/>
              <a:gd name="connsiteY1" fmla="*/ 0 h 2449920"/>
              <a:gd name="connsiteX2" fmla="*/ 5889171 w 5889171"/>
              <a:gd name="connsiteY2" fmla="*/ 0 h 2449920"/>
              <a:gd name="connsiteX3" fmla="*/ 5311821 w 5889171"/>
              <a:gd name="connsiteY3" fmla="*/ 2449920 h 2449920"/>
              <a:gd name="connsiteX4" fmla="*/ 0 w 5889171"/>
              <a:gd name="connsiteY4" fmla="*/ 2387600 h 2449920"/>
              <a:gd name="connsiteX0" fmla="*/ 0 w 5889171"/>
              <a:gd name="connsiteY0" fmla="*/ 2387600 h 2387600"/>
              <a:gd name="connsiteX1" fmla="*/ 596900 w 5889171"/>
              <a:gd name="connsiteY1" fmla="*/ 0 h 2387600"/>
              <a:gd name="connsiteX2" fmla="*/ 5889171 w 5889171"/>
              <a:gd name="connsiteY2" fmla="*/ 0 h 2387600"/>
              <a:gd name="connsiteX3" fmla="*/ 4609015 w 5889171"/>
              <a:gd name="connsiteY3" fmla="*/ 536952 h 2387600"/>
              <a:gd name="connsiteX4" fmla="*/ 0 w 5889171"/>
              <a:gd name="connsiteY4" fmla="*/ 2387600 h 2387600"/>
              <a:gd name="connsiteX0" fmla="*/ 486979 w 5292271"/>
              <a:gd name="connsiteY0" fmla="*/ 1260362 h 1260362"/>
              <a:gd name="connsiteX1" fmla="*/ 0 w 5292271"/>
              <a:gd name="connsiteY1" fmla="*/ 0 h 1260362"/>
              <a:gd name="connsiteX2" fmla="*/ 5292271 w 5292271"/>
              <a:gd name="connsiteY2" fmla="*/ 0 h 1260362"/>
              <a:gd name="connsiteX3" fmla="*/ 4012115 w 5292271"/>
              <a:gd name="connsiteY3" fmla="*/ 536952 h 1260362"/>
              <a:gd name="connsiteX4" fmla="*/ 486979 w 5292271"/>
              <a:gd name="connsiteY4" fmla="*/ 1260362 h 1260362"/>
              <a:gd name="connsiteX0" fmla="*/ 486979 w 5292271"/>
              <a:gd name="connsiteY0" fmla="*/ 1260362 h 1260362"/>
              <a:gd name="connsiteX1" fmla="*/ 0 w 5292271"/>
              <a:gd name="connsiteY1" fmla="*/ 0 h 1260362"/>
              <a:gd name="connsiteX2" fmla="*/ 5292271 w 5292271"/>
              <a:gd name="connsiteY2" fmla="*/ 0 h 1260362"/>
              <a:gd name="connsiteX3" fmla="*/ 4012115 w 5292271"/>
              <a:gd name="connsiteY3" fmla="*/ 536952 h 1260362"/>
              <a:gd name="connsiteX4" fmla="*/ 486979 w 5292271"/>
              <a:gd name="connsiteY4" fmla="*/ 1260362 h 1260362"/>
              <a:gd name="connsiteX0" fmla="*/ 486979 w 5292271"/>
              <a:gd name="connsiteY0" fmla="*/ 1260362 h 1260362"/>
              <a:gd name="connsiteX1" fmla="*/ 0 w 5292271"/>
              <a:gd name="connsiteY1" fmla="*/ 0 h 1260362"/>
              <a:gd name="connsiteX2" fmla="*/ 5292271 w 5292271"/>
              <a:gd name="connsiteY2" fmla="*/ 0 h 1260362"/>
              <a:gd name="connsiteX3" fmla="*/ 4012115 w 5292271"/>
              <a:gd name="connsiteY3" fmla="*/ 536952 h 1260362"/>
              <a:gd name="connsiteX4" fmla="*/ 486979 w 5292271"/>
              <a:gd name="connsiteY4" fmla="*/ 1260362 h 1260362"/>
              <a:gd name="connsiteX0" fmla="*/ 448894 w 5292271"/>
              <a:gd name="connsiteY0" fmla="*/ 1466261 h 1466261"/>
              <a:gd name="connsiteX1" fmla="*/ 0 w 5292271"/>
              <a:gd name="connsiteY1" fmla="*/ 0 h 1466261"/>
              <a:gd name="connsiteX2" fmla="*/ 5292271 w 5292271"/>
              <a:gd name="connsiteY2" fmla="*/ 0 h 1466261"/>
              <a:gd name="connsiteX3" fmla="*/ 4012115 w 5292271"/>
              <a:gd name="connsiteY3" fmla="*/ 536952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4012115 w 5292271"/>
              <a:gd name="connsiteY3" fmla="*/ 536952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3946946 w 5292271"/>
              <a:gd name="connsiteY3" fmla="*/ 329220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3973014 w 5292271"/>
              <a:gd name="connsiteY3" fmla="*/ 412313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3973014 w 5292271"/>
              <a:gd name="connsiteY3" fmla="*/ 412313 h 1466261"/>
              <a:gd name="connsiteX4" fmla="*/ 448894 w 5292271"/>
              <a:gd name="connsiteY4" fmla="*/ 1466261 h 1466261"/>
              <a:gd name="connsiteX0" fmla="*/ 493087 w 5292271"/>
              <a:gd name="connsiteY0" fmla="*/ 1498031 h 1498031"/>
              <a:gd name="connsiteX1" fmla="*/ 0 w 5292271"/>
              <a:gd name="connsiteY1" fmla="*/ 0 h 1498031"/>
              <a:gd name="connsiteX2" fmla="*/ 5292271 w 5292271"/>
              <a:gd name="connsiteY2" fmla="*/ 0 h 1498031"/>
              <a:gd name="connsiteX3" fmla="*/ 3973014 w 5292271"/>
              <a:gd name="connsiteY3" fmla="*/ 412313 h 1498031"/>
              <a:gd name="connsiteX4" fmla="*/ 493087 w 5292271"/>
              <a:gd name="connsiteY4" fmla="*/ 1498031 h 1498031"/>
              <a:gd name="connsiteX0" fmla="*/ 493087 w 5292271"/>
              <a:gd name="connsiteY0" fmla="*/ 1498031 h 1498031"/>
              <a:gd name="connsiteX1" fmla="*/ 0 w 5292271"/>
              <a:gd name="connsiteY1" fmla="*/ 0 h 1498031"/>
              <a:gd name="connsiteX2" fmla="*/ 5292271 w 5292271"/>
              <a:gd name="connsiteY2" fmla="*/ 0 h 1498031"/>
              <a:gd name="connsiteX3" fmla="*/ 3973014 w 5292271"/>
              <a:gd name="connsiteY3" fmla="*/ 412313 h 1498031"/>
              <a:gd name="connsiteX4" fmla="*/ 493087 w 5292271"/>
              <a:gd name="connsiteY4" fmla="*/ 1498031 h 1498031"/>
              <a:gd name="connsiteX0" fmla="*/ 458669 w 5292271"/>
              <a:gd name="connsiteY0" fmla="*/ 1497420 h 1497420"/>
              <a:gd name="connsiteX1" fmla="*/ 0 w 5292271"/>
              <a:gd name="connsiteY1" fmla="*/ 0 h 1497420"/>
              <a:gd name="connsiteX2" fmla="*/ 5292271 w 5292271"/>
              <a:gd name="connsiteY2" fmla="*/ 0 h 1497420"/>
              <a:gd name="connsiteX3" fmla="*/ 3973014 w 5292271"/>
              <a:gd name="connsiteY3" fmla="*/ 412313 h 1497420"/>
              <a:gd name="connsiteX4" fmla="*/ 458669 w 5292271"/>
              <a:gd name="connsiteY4" fmla="*/ 1497420 h 1497420"/>
              <a:gd name="connsiteX0" fmla="*/ 465186 w 5292271"/>
              <a:gd name="connsiteY0" fmla="*/ 1518193 h 1518193"/>
              <a:gd name="connsiteX1" fmla="*/ 0 w 5292271"/>
              <a:gd name="connsiteY1" fmla="*/ 0 h 1518193"/>
              <a:gd name="connsiteX2" fmla="*/ 5292271 w 5292271"/>
              <a:gd name="connsiteY2" fmla="*/ 0 h 1518193"/>
              <a:gd name="connsiteX3" fmla="*/ 3973014 w 5292271"/>
              <a:gd name="connsiteY3" fmla="*/ 412313 h 1518193"/>
              <a:gd name="connsiteX4" fmla="*/ 465186 w 5292271"/>
              <a:gd name="connsiteY4" fmla="*/ 1518193 h 15181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92271" h="1518193">
                <a:moveTo>
                  <a:pt x="465186" y="1518193"/>
                </a:moveTo>
                <a:lnTo>
                  <a:pt x="0" y="0"/>
                </a:lnTo>
                <a:lnTo>
                  <a:pt x="5292271" y="0"/>
                </a:lnTo>
                <a:lnTo>
                  <a:pt x="3973014" y="412313"/>
                </a:lnTo>
                <a:lnTo>
                  <a:pt x="465186" y="1518193"/>
                </a:lnTo>
                <a:close/>
              </a:path>
            </a:pathLst>
          </a:custGeom>
          <a:solidFill>
            <a:srgbClr val="005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 name="Picture 3" descr="Logo&#10;&#10;Description automatically generated with medium confidence">
            <a:extLst>
              <a:ext uri="{FF2B5EF4-FFF2-40B4-BE49-F238E27FC236}">
                <a16:creationId xmlns:a16="http://schemas.microsoft.com/office/drawing/2014/main" id="{9F6E9339-25AC-3C16-E1AB-DAA92F5F644D}"/>
              </a:ext>
            </a:extLst>
          </p:cNvPr>
          <p:cNvPicPr>
            <a:picLocks noChangeAspect="1"/>
          </p:cNvPicPr>
          <p:nvPr/>
        </p:nvPicPr>
        <p:blipFill rotWithShape="1">
          <a:blip r:embed="rId2">
            <a:extLst>
              <a:ext uri="{28A0092B-C50C-407E-A947-70E740481C1C}">
                <a14:useLocalDpi xmlns:a14="http://schemas.microsoft.com/office/drawing/2010/main" val="0"/>
              </a:ext>
            </a:extLst>
          </a:blip>
          <a:srcRect r="64443"/>
          <a:stretch/>
        </p:blipFill>
        <p:spPr>
          <a:xfrm>
            <a:off x="11081428" y="5717403"/>
            <a:ext cx="618464" cy="579783"/>
          </a:xfrm>
          <a:prstGeom prst="rect">
            <a:avLst/>
          </a:prstGeom>
        </p:spPr>
      </p:pic>
      <mc:AlternateContent xmlns:mc="http://schemas.openxmlformats.org/markup-compatibility/2006" xmlns:p14="http://schemas.microsoft.com/office/powerpoint/2010/main">
        <mc:Choice Requires="p14">
          <p:contentPart p14:bwMode="auto" r:id="rId3">
            <p14:nvContentPartPr>
              <p14:cNvPr id="10" name="Ink 9">
                <a:extLst>
                  <a:ext uri="{FF2B5EF4-FFF2-40B4-BE49-F238E27FC236}">
                    <a16:creationId xmlns:a16="http://schemas.microsoft.com/office/drawing/2014/main" id="{A9E4D0C1-02B6-10F4-B48F-9BE4801E4131}"/>
                  </a:ext>
                </a:extLst>
              </p14:cNvPr>
              <p14:cNvContentPartPr/>
              <p14:nvPr/>
            </p14:nvContentPartPr>
            <p14:xfrm>
              <a:off x="4032286" y="3047575"/>
              <a:ext cx="360" cy="360"/>
            </p14:xfrm>
          </p:contentPart>
        </mc:Choice>
        <mc:Fallback xmlns="">
          <p:pic>
            <p:nvPicPr>
              <p:cNvPr id="10" name="Ink 9">
                <a:extLst>
                  <a:ext uri="{FF2B5EF4-FFF2-40B4-BE49-F238E27FC236}">
                    <a16:creationId xmlns:a16="http://schemas.microsoft.com/office/drawing/2014/main" id="{A9E4D0C1-02B6-10F4-B48F-9BE4801E4131}"/>
                  </a:ext>
                </a:extLst>
              </p:cNvPr>
              <p:cNvPicPr/>
              <p:nvPr/>
            </p:nvPicPr>
            <p:blipFill>
              <a:blip r:embed="rId5"/>
              <a:stretch>
                <a:fillRect/>
              </a:stretch>
            </p:blipFill>
            <p:spPr>
              <a:xfrm>
                <a:off x="4023646" y="3038935"/>
                <a:ext cx="18000" cy="18000"/>
              </a:xfrm>
              <a:prstGeom prst="rect">
                <a:avLst/>
              </a:prstGeom>
            </p:spPr>
          </p:pic>
        </mc:Fallback>
      </mc:AlternateContent>
      <p:sp>
        <p:nvSpPr>
          <p:cNvPr id="5" name="Title 1">
            <a:extLst>
              <a:ext uri="{FF2B5EF4-FFF2-40B4-BE49-F238E27FC236}">
                <a16:creationId xmlns:a16="http://schemas.microsoft.com/office/drawing/2014/main" id="{200E500E-B4FF-EAC0-320B-8978E68A866C}"/>
              </a:ext>
            </a:extLst>
          </p:cNvPr>
          <p:cNvSpPr txBox="1">
            <a:spLocks/>
          </p:cNvSpPr>
          <p:nvPr/>
        </p:nvSpPr>
        <p:spPr>
          <a:xfrm>
            <a:off x="2666272" y="1256724"/>
            <a:ext cx="4736384" cy="9871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200" b="1" dirty="0">
                <a:solidFill>
                  <a:srgbClr val="80C9C4"/>
                </a:solidFill>
                <a:latin typeface="Lato Black" panose="020F0502020204030203" pitchFamily="34" charset="0"/>
                <a:ea typeface="Lato Black" panose="020F0502020204030203" pitchFamily="34" charset="0"/>
                <a:cs typeface="Lato Black" panose="020F0502020204030203" pitchFamily="34" charset="0"/>
              </a:rPr>
              <a:t>MOTIVATED</a:t>
            </a:r>
          </a:p>
        </p:txBody>
      </p:sp>
      <p:sp>
        <p:nvSpPr>
          <p:cNvPr id="11" name="Title 1">
            <a:extLst>
              <a:ext uri="{FF2B5EF4-FFF2-40B4-BE49-F238E27FC236}">
                <a16:creationId xmlns:a16="http://schemas.microsoft.com/office/drawing/2014/main" id="{BC6A76F8-24FF-443E-6232-6F414ADAEEE7}"/>
              </a:ext>
            </a:extLst>
          </p:cNvPr>
          <p:cNvSpPr txBox="1">
            <a:spLocks/>
          </p:cNvSpPr>
          <p:nvPr/>
        </p:nvSpPr>
        <p:spPr>
          <a:xfrm>
            <a:off x="1078587" y="2273298"/>
            <a:ext cx="4736384" cy="9871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200" b="1" dirty="0">
                <a:solidFill>
                  <a:srgbClr val="80C9C4"/>
                </a:solidFill>
                <a:latin typeface="Lato Black" panose="020F0502020204030203" pitchFamily="34" charset="0"/>
                <a:ea typeface="Lato Black" panose="020F0502020204030203" pitchFamily="34" charset="0"/>
                <a:cs typeface="Lato Black" panose="020F0502020204030203" pitchFamily="34" charset="0"/>
              </a:rPr>
              <a:t>RELIABLE</a:t>
            </a:r>
          </a:p>
        </p:txBody>
      </p:sp>
      <p:sp>
        <p:nvSpPr>
          <p:cNvPr id="12" name="Title 1">
            <a:extLst>
              <a:ext uri="{FF2B5EF4-FFF2-40B4-BE49-F238E27FC236}">
                <a16:creationId xmlns:a16="http://schemas.microsoft.com/office/drawing/2014/main" id="{FEF4919C-6EDC-D866-F041-7A82F1DF2DBB}"/>
              </a:ext>
            </a:extLst>
          </p:cNvPr>
          <p:cNvSpPr txBox="1">
            <a:spLocks/>
          </p:cNvSpPr>
          <p:nvPr/>
        </p:nvSpPr>
        <p:spPr>
          <a:xfrm>
            <a:off x="1013034" y="3599892"/>
            <a:ext cx="4736384" cy="9871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200" b="1" dirty="0">
                <a:solidFill>
                  <a:srgbClr val="80C9C4"/>
                </a:solidFill>
                <a:latin typeface="Lato Black" panose="020F0502020204030203" pitchFamily="34" charset="0"/>
                <a:ea typeface="Lato Black" panose="020F0502020204030203" pitchFamily="34" charset="0"/>
                <a:cs typeface="Lato Black" panose="020F0502020204030203" pitchFamily="34" charset="0"/>
              </a:rPr>
              <a:t>CREATIVE</a:t>
            </a:r>
          </a:p>
        </p:txBody>
      </p:sp>
      <p:sp>
        <p:nvSpPr>
          <p:cNvPr id="13" name="Title 1">
            <a:extLst>
              <a:ext uri="{FF2B5EF4-FFF2-40B4-BE49-F238E27FC236}">
                <a16:creationId xmlns:a16="http://schemas.microsoft.com/office/drawing/2014/main" id="{B578065D-D624-D0F5-4507-6726801F0C5D}"/>
              </a:ext>
            </a:extLst>
          </p:cNvPr>
          <p:cNvSpPr txBox="1">
            <a:spLocks/>
          </p:cNvSpPr>
          <p:nvPr/>
        </p:nvSpPr>
        <p:spPr>
          <a:xfrm>
            <a:off x="3612149" y="3160075"/>
            <a:ext cx="4274538" cy="9871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3200" b="1" dirty="0">
                <a:solidFill>
                  <a:srgbClr val="80C9C4"/>
                </a:solidFill>
                <a:latin typeface="Lato Black" panose="020F0502020204030203" pitchFamily="34" charset="0"/>
                <a:ea typeface="Lato Black" panose="020F0502020204030203" pitchFamily="34" charset="0"/>
                <a:cs typeface="Lato Black" panose="020F0502020204030203" pitchFamily="34" charset="0"/>
              </a:rPr>
              <a:t>PASSION AND DRIVE TO INSPIRE YOUNG PEOPLE</a:t>
            </a:r>
          </a:p>
        </p:txBody>
      </p:sp>
      <p:sp>
        <p:nvSpPr>
          <p:cNvPr id="14" name="Title 1">
            <a:extLst>
              <a:ext uri="{FF2B5EF4-FFF2-40B4-BE49-F238E27FC236}">
                <a16:creationId xmlns:a16="http://schemas.microsoft.com/office/drawing/2014/main" id="{1C3D9449-C446-8E48-07EF-F58D51625C49}"/>
              </a:ext>
            </a:extLst>
          </p:cNvPr>
          <p:cNvSpPr txBox="1">
            <a:spLocks/>
          </p:cNvSpPr>
          <p:nvPr/>
        </p:nvSpPr>
        <p:spPr>
          <a:xfrm>
            <a:off x="3023440" y="4425594"/>
            <a:ext cx="4736384" cy="9871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200" b="1" dirty="0">
                <a:solidFill>
                  <a:srgbClr val="80C9C4"/>
                </a:solidFill>
                <a:latin typeface="Lato Black" panose="020F0502020204030203" pitchFamily="34" charset="0"/>
                <a:ea typeface="Lato Black" panose="020F0502020204030203" pitchFamily="34" charset="0"/>
                <a:cs typeface="Lato Black" panose="020F0502020204030203" pitchFamily="34" charset="0"/>
              </a:rPr>
              <a:t>CONFIDENT</a:t>
            </a:r>
          </a:p>
        </p:txBody>
      </p:sp>
      <p:sp>
        <p:nvSpPr>
          <p:cNvPr id="15" name="Title 1">
            <a:extLst>
              <a:ext uri="{FF2B5EF4-FFF2-40B4-BE49-F238E27FC236}">
                <a16:creationId xmlns:a16="http://schemas.microsoft.com/office/drawing/2014/main" id="{57B92B53-61B4-C739-570F-EA91CFEAFAE9}"/>
              </a:ext>
            </a:extLst>
          </p:cNvPr>
          <p:cNvSpPr txBox="1">
            <a:spLocks/>
          </p:cNvSpPr>
          <p:nvPr/>
        </p:nvSpPr>
        <p:spPr>
          <a:xfrm>
            <a:off x="7728983" y="2092542"/>
            <a:ext cx="3593489" cy="9871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3200" b="1" dirty="0">
                <a:solidFill>
                  <a:srgbClr val="80C9C4"/>
                </a:solidFill>
                <a:latin typeface="Lato Black" panose="020F0502020204030203" pitchFamily="34" charset="0"/>
                <a:ea typeface="Lato Black" panose="020F0502020204030203" pitchFamily="34" charset="0"/>
                <a:cs typeface="Lato Black" panose="020F0502020204030203" pitchFamily="34" charset="0"/>
              </a:rPr>
              <a:t>DELIVER HIGH QUALITY IN EVERY LESSON</a:t>
            </a:r>
          </a:p>
        </p:txBody>
      </p:sp>
      <p:sp>
        <p:nvSpPr>
          <p:cNvPr id="16" name="Title 1">
            <a:extLst>
              <a:ext uri="{FF2B5EF4-FFF2-40B4-BE49-F238E27FC236}">
                <a16:creationId xmlns:a16="http://schemas.microsoft.com/office/drawing/2014/main" id="{2647C17C-D31A-27F4-06E7-AB7CDF7A8274}"/>
              </a:ext>
            </a:extLst>
          </p:cNvPr>
          <p:cNvSpPr txBox="1">
            <a:spLocks/>
          </p:cNvSpPr>
          <p:nvPr/>
        </p:nvSpPr>
        <p:spPr>
          <a:xfrm>
            <a:off x="6741638" y="4371846"/>
            <a:ext cx="4274538" cy="9871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3200" b="1" dirty="0">
                <a:solidFill>
                  <a:srgbClr val="80C9C4"/>
                </a:solidFill>
                <a:latin typeface="Lato Black" panose="020F0502020204030203" pitchFamily="34" charset="0"/>
                <a:ea typeface="Lato Black" panose="020F0502020204030203" pitchFamily="34" charset="0"/>
                <a:cs typeface="Lato Black" panose="020F0502020204030203" pitchFamily="34" charset="0"/>
              </a:rPr>
              <a:t>ADAPTABLE TO EVERY SITUATION</a:t>
            </a:r>
          </a:p>
        </p:txBody>
      </p:sp>
      <p:sp>
        <p:nvSpPr>
          <p:cNvPr id="17" name="Title 1">
            <a:extLst>
              <a:ext uri="{FF2B5EF4-FFF2-40B4-BE49-F238E27FC236}">
                <a16:creationId xmlns:a16="http://schemas.microsoft.com/office/drawing/2014/main" id="{A0CC7E78-BA7F-EA51-47D7-21996C32236D}"/>
              </a:ext>
            </a:extLst>
          </p:cNvPr>
          <p:cNvSpPr txBox="1">
            <a:spLocks/>
          </p:cNvSpPr>
          <p:nvPr/>
        </p:nvSpPr>
        <p:spPr>
          <a:xfrm>
            <a:off x="4731232" y="5358977"/>
            <a:ext cx="4736384" cy="9871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200" b="1" dirty="0">
                <a:solidFill>
                  <a:srgbClr val="80C9C4"/>
                </a:solidFill>
                <a:latin typeface="Lato Black" panose="020F0502020204030203" pitchFamily="34" charset="0"/>
                <a:ea typeface="Lato Black" panose="020F0502020204030203" pitchFamily="34" charset="0"/>
                <a:cs typeface="Lato Black" panose="020F0502020204030203" pitchFamily="34" charset="0"/>
              </a:rPr>
              <a:t>ABOVE THE LINE</a:t>
            </a:r>
          </a:p>
        </p:txBody>
      </p:sp>
    </p:spTree>
    <p:extLst>
      <p:ext uri="{BB962C8B-B14F-4D97-AF65-F5344CB8AC3E}">
        <p14:creationId xmlns:p14="http://schemas.microsoft.com/office/powerpoint/2010/main" val="2025269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BC89BFD-29E6-3350-42CA-28E927D0A15B}"/>
              </a:ext>
            </a:extLst>
          </p:cNvPr>
          <p:cNvSpPr/>
          <p:nvPr/>
        </p:nvSpPr>
        <p:spPr>
          <a:xfrm>
            <a:off x="-1" y="0"/>
            <a:ext cx="4968815" cy="6858000"/>
          </a:xfrm>
          <a:prstGeom prst="rect">
            <a:avLst/>
          </a:prstGeom>
          <a:solidFill>
            <a:srgbClr val="005A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302228C-16E9-D814-9189-15D285055149}"/>
              </a:ext>
            </a:extLst>
          </p:cNvPr>
          <p:cNvSpPr>
            <a:spLocks noGrp="1"/>
          </p:cNvSpPr>
          <p:nvPr>
            <p:ph type="ctrTitle"/>
          </p:nvPr>
        </p:nvSpPr>
        <p:spPr>
          <a:xfrm>
            <a:off x="492110" y="3616682"/>
            <a:ext cx="4604836" cy="577573"/>
          </a:xfrm>
        </p:spPr>
        <p:txBody>
          <a:bodyPr>
            <a:noAutofit/>
          </a:bodyPr>
          <a:lstStyle/>
          <a:p>
            <a:pPr algn="l"/>
            <a:r>
              <a:rPr lang="en-GB" dirty="0">
                <a:solidFill>
                  <a:schemeClr val="bg1"/>
                </a:solidFill>
                <a:highlight>
                  <a:srgbClr val="005A63"/>
                </a:highlight>
                <a:latin typeface="Lato Black" panose="020F0502020204030203" pitchFamily="34" charset="0"/>
                <a:ea typeface="Lato Black" panose="020F0502020204030203" pitchFamily="34" charset="0"/>
                <a:cs typeface="Lato Black" panose="020F0502020204030203" pitchFamily="34" charset="0"/>
              </a:rPr>
              <a:t>Your Purpose</a:t>
            </a:r>
          </a:p>
        </p:txBody>
      </p:sp>
      <p:sp>
        <p:nvSpPr>
          <p:cNvPr id="8" name="TextBox 7">
            <a:extLst>
              <a:ext uri="{FF2B5EF4-FFF2-40B4-BE49-F238E27FC236}">
                <a16:creationId xmlns:a16="http://schemas.microsoft.com/office/drawing/2014/main" id="{D189A96E-0292-AAE2-8312-99CCFC4EF862}"/>
              </a:ext>
            </a:extLst>
          </p:cNvPr>
          <p:cNvSpPr txBox="1"/>
          <p:nvPr/>
        </p:nvSpPr>
        <p:spPr>
          <a:xfrm>
            <a:off x="5897528" y="2070596"/>
            <a:ext cx="5159248" cy="3416320"/>
          </a:xfrm>
          <a:prstGeom prst="rect">
            <a:avLst/>
          </a:prstGeom>
          <a:noFill/>
        </p:spPr>
        <p:txBody>
          <a:bodyPr wrap="square" rtlCol="0">
            <a:spAutoFit/>
          </a:bodyPr>
          <a:lstStyle/>
          <a:p>
            <a:pPr marL="0" indent="0" algn="ctr">
              <a:lnSpc>
                <a:spcPct val="100000"/>
              </a:lnSpc>
              <a:buNone/>
            </a:pPr>
            <a:r>
              <a:rPr lang="en-GB" dirty="0">
                <a:solidFill>
                  <a:srgbClr val="005A63"/>
                </a:solidFill>
                <a:latin typeface="Lato" panose="020F0502020204030203" pitchFamily="34" charset="0"/>
                <a:ea typeface="Lato" panose="020F0502020204030203" pitchFamily="34" charset="0"/>
                <a:cs typeface="Lato" panose="020F0502020204030203" pitchFamily="34" charset="0"/>
              </a:rPr>
              <a:t>To organise, develop and supervise the activities of pupils attending Wraparound Care. </a:t>
            </a:r>
          </a:p>
          <a:p>
            <a:pPr marL="0" indent="0" algn="ctr">
              <a:lnSpc>
                <a:spcPct val="100000"/>
              </a:lnSpc>
              <a:buNone/>
            </a:pPr>
            <a:r>
              <a:rPr lang="en-GB" dirty="0">
                <a:solidFill>
                  <a:srgbClr val="005A63"/>
                </a:solidFill>
                <a:latin typeface="Lato" panose="020F0502020204030203" pitchFamily="34" charset="0"/>
                <a:ea typeface="Lato" panose="020F0502020204030203" pitchFamily="34" charset="0"/>
                <a:cs typeface="Lato" panose="020F0502020204030203" pitchFamily="34" charset="0"/>
              </a:rPr>
              <a:t>To plan, organise and deliver a weekly schedule of valuable, interesting and appropriate activities to promote learning through play. </a:t>
            </a:r>
          </a:p>
          <a:p>
            <a:pPr marL="0" indent="0" algn="ctr">
              <a:lnSpc>
                <a:spcPct val="100000"/>
              </a:lnSpc>
              <a:buNone/>
            </a:pPr>
            <a:r>
              <a:rPr lang="en-GB" dirty="0">
                <a:solidFill>
                  <a:srgbClr val="005A63"/>
                </a:solidFill>
                <a:latin typeface="Lato" panose="020F0502020204030203" pitchFamily="34" charset="0"/>
                <a:ea typeface="Lato" panose="020F0502020204030203" pitchFamily="34" charset="0"/>
                <a:cs typeface="Lato" panose="020F0502020204030203" pitchFamily="34" charset="0"/>
              </a:rPr>
              <a:t>Maintain positive interactions with children, acting as role model and being aware of and responding appropriately to individual needs. </a:t>
            </a:r>
          </a:p>
          <a:p>
            <a:pPr marL="0" indent="0" algn="ctr">
              <a:lnSpc>
                <a:spcPct val="100000"/>
              </a:lnSpc>
              <a:buNone/>
            </a:pPr>
            <a:r>
              <a:rPr lang="en-GB" dirty="0">
                <a:solidFill>
                  <a:srgbClr val="005A63"/>
                </a:solidFill>
                <a:latin typeface="Lato" panose="020F0502020204030203" pitchFamily="34" charset="0"/>
                <a:ea typeface="Lato" panose="020F0502020204030203" pitchFamily="34" charset="0"/>
                <a:cs typeface="Lato" panose="020F0502020204030203" pitchFamily="34" charset="0"/>
              </a:rPr>
              <a:t> Liaise with staff in connection with WAC.</a:t>
            </a:r>
          </a:p>
          <a:p>
            <a:pPr marL="0" indent="0" algn="ctr">
              <a:lnSpc>
                <a:spcPct val="100000"/>
              </a:lnSpc>
              <a:buNone/>
            </a:pPr>
            <a:r>
              <a:rPr lang="en-GB" dirty="0">
                <a:solidFill>
                  <a:srgbClr val="005A63"/>
                </a:solidFill>
                <a:latin typeface="Lato" panose="020F0502020204030203" pitchFamily="34" charset="0"/>
                <a:ea typeface="Lato" panose="020F0502020204030203" pitchFamily="34" charset="0"/>
                <a:cs typeface="Lato" panose="020F0502020204030203" pitchFamily="34" charset="0"/>
              </a:rPr>
              <a:t> Comply with all Health &amp; Safety regulations and policies and procedures pertaining to Wraparound Care. </a:t>
            </a:r>
          </a:p>
        </p:txBody>
      </p:sp>
      <p:sp>
        <p:nvSpPr>
          <p:cNvPr id="5" name="TextBox 4">
            <a:extLst>
              <a:ext uri="{FF2B5EF4-FFF2-40B4-BE49-F238E27FC236}">
                <a16:creationId xmlns:a16="http://schemas.microsoft.com/office/drawing/2014/main" id="{9EB6F56E-FA76-785E-4674-668EF4C5823D}"/>
              </a:ext>
            </a:extLst>
          </p:cNvPr>
          <p:cNvSpPr txBox="1"/>
          <p:nvPr/>
        </p:nvSpPr>
        <p:spPr>
          <a:xfrm>
            <a:off x="7095827" y="1320834"/>
            <a:ext cx="6097554" cy="584775"/>
          </a:xfrm>
          <a:prstGeom prst="rect">
            <a:avLst/>
          </a:prstGeom>
          <a:noFill/>
        </p:spPr>
        <p:txBody>
          <a:bodyPr wrap="square">
            <a:spAutoFit/>
          </a:bodyPr>
          <a:lstStyle/>
          <a:p>
            <a:r>
              <a:rPr lang="en-GB" sz="3200" b="1" dirty="0">
                <a:latin typeface="Lato" panose="020F0502020204030203" pitchFamily="34" charset="0"/>
                <a:ea typeface="Lato" panose="020F0502020204030203" pitchFamily="34" charset="0"/>
                <a:cs typeface="Lato" panose="020F0502020204030203" pitchFamily="34" charset="0"/>
              </a:rPr>
              <a:t>Your Impact </a:t>
            </a:r>
          </a:p>
        </p:txBody>
      </p:sp>
    </p:spTree>
    <p:extLst>
      <p:ext uri="{BB962C8B-B14F-4D97-AF65-F5344CB8AC3E}">
        <p14:creationId xmlns:p14="http://schemas.microsoft.com/office/powerpoint/2010/main" val="2437881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BC89BFD-29E6-3350-42CA-28E927D0A15B}"/>
              </a:ext>
            </a:extLst>
          </p:cNvPr>
          <p:cNvSpPr/>
          <p:nvPr/>
        </p:nvSpPr>
        <p:spPr>
          <a:xfrm>
            <a:off x="-1" y="0"/>
            <a:ext cx="4968815" cy="6858000"/>
          </a:xfrm>
          <a:prstGeom prst="rect">
            <a:avLst/>
          </a:prstGeom>
          <a:solidFill>
            <a:srgbClr val="005A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302228C-16E9-D814-9189-15D285055149}"/>
              </a:ext>
            </a:extLst>
          </p:cNvPr>
          <p:cNvSpPr>
            <a:spLocks noGrp="1"/>
          </p:cNvSpPr>
          <p:nvPr>
            <p:ph type="ctrTitle"/>
          </p:nvPr>
        </p:nvSpPr>
        <p:spPr>
          <a:xfrm>
            <a:off x="492110" y="3616682"/>
            <a:ext cx="4604836" cy="577573"/>
          </a:xfrm>
        </p:spPr>
        <p:txBody>
          <a:bodyPr>
            <a:noAutofit/>
          </a:bodyPr>
          <a:lstStyle/>
          <a:p>
            <a:pPr algn="l"/>
            <a:r>
              <a:rPr lang="en-GB" dirty="0">
                <a:solidFill>
                  <a:schemeClr val="bg1"/>
                </a:solidFill>
                <a:highlight>
                  <a:srgbClr val="005A63"/>
                </a:highlight>
                <a:latin typeface="Lato Black" panose="020F0502020204030203" pitchFamily="34" charset="0"/>
                <a:ea typeface="Lato Black" panose="020F0502020204030203" pitchFamily="34" charset="0"/>
                <a:cs typeface="Lato Black" panose="020F0502020204030203" pitchFamily="34" charset="0"/>
              </a:rPr>
              <a:t>Job Description</a:t>
            </a:r>
          </a:p>
        </p:txBody>
      </p:sp>
      <p:sp>
        <p:nvSpPr>
          <p:cNvPr id="5" name="TextBox 4">
            <a:extLst>
              <a:ext uri="{FF2B5EF4-FFF2-40B4-BE49-F238E27FC236}">
                <a16:creationId xmlns:a16="http://schemas.microsoft.com/office/drawing/2014/main" id="{632538E7-BFF3-6C0F-10C3-28B8AB8F7ED2}"/>
              </a:ext>
            </a:extLst>
          </p:cNvPr>
          <p:cNvSpPr txBox="1"/>
          <p:nvPr/>
        </p:nvSpPr>
        <p:spPr>
          <a:xfrm>
            <a:off x="5007429" y="542091"/>
            <a:ext cx="7184571" cy="5632311"/>
          </a:xfrm>
          <a:prstGeom prst="rect">
            <a:avLst/>
          </a:prstGeom>
          <a:noFill/>
        </p:spPr>
        <p:txBody>
          <a:bodyPr wrap="square">
            <a:spAutoFit/>
          </a:bodyPr>
          <a:lstStyle/>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be well established with and confident in understanding the club's policies and procedures and be able to explain how these policies are suitably aligned to your daily practice.  </a:t>
            </a:r>
          </a:p>
          <a:p>
            <a:pPr algn="l" rtl="0" fontAlgn="base"/>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 </a:t>
            </a: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Responsible for the monitoring of headcounts, ratios and signing children in and out of the provision through the use of attendance registers, ensuring that all individuals remain safe from harm and the venue is compliant with Ofsted.  </a:t>
            </a:r>
          </a:p>
          <a:p>
            <a:pPr algn="l" rtl="0" fontAlgn="base"/>
            <a:endPar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set up learning spaces including moving equipment and furniture and understanding the impact of enabling environments.  </a:t>
            </a:r>
          </a:p>
          <a:p>
            <a:pPr algn="l" rtl="0" fontAlgn="base"/>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 </a:t>
            </a: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monitor and maintain a healthy, safe and secure working environment by completing risk assessments to mitigate risk across the venue.  </a:t>
            </a:r>
          </a:p>
          <a:p>
            <a:pPr algn="l" rtl="0" fontAlgn="base"/>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 </a:t>
            </a: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plan, prepare and deliver the highest quality play opportunities within a safe and caring environment. </a:t>
            </a:r>
          </a:p>
          <a:p>
            <a:pPr algn="l" rtl="0" fontAlgn="base"/>
            <a:endPar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Before the arrival of children, to ensure that the environment is inclusive for all, recognises and encourages diversity, and ensuring that all SEN needs are catered for.  </a:t>
            </a:r>
            <a:endParaRPr lang="en-GB" sz="1200" dirty="0">
              <a:solidFill>
                <a:srgbClr val="005A63"/>
              </a:solidFill>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endPar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seek the views of children and involve them in the planning of activities, deeply respecting their values and contributions to their preferred learning styles.  </a:t>
            </a:r>
          </a:p>
          <a:p>
            <a:pPr algn="l" rtl="0" fontAlgn="base"/>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 </a:t>
            </a: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enable child-centred play in a structured and relaxed environment maintaining overall quality of care, supporting children to engage in a range of play opportunities allowing for safe risks and challenges. </a:t>
            </a:r>
            <a:endParaRPr lang="en-GB" sz="1200" dirty="0">
              <a:solidFill>
                <a:srgbClr val="005A63"/>
              </a:solidFill>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endPar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In line with the food and hygiene standards, support the preparation of making nutritious snacks and refreshments whilst promoting independence, encouragement and self-choice to children, including those in Early Years.  </a:t>
            </a:r>
          </a:p>
          <a:p>
            <a:pPr marL="171450" indent="-171450" algn="l" rtl="0" fontAlgn="base">
              <a:buFont typeface="Arial" panose="020B0604020202020204" pitchFamily="34" charset="0"/>
              <a:buChar char="•"/>
            </a:pPr>
            <a:endParaRPr lang="en-GB" sz="800" dirty="0">
              <a:solidFill>
                <a:srgbClr val="2D2D2D"/>
              </a:solidFill>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endParaRPr lang="en-GB" sz="100" b="0" i="0"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endParaRPr lang="en-GB" sz="300" b="0" i="0" dirty="0">
              <a:solidFill>
                <a:srgbClr val="000000"/>
              </a:solidFill>
              <a:effectLst/>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788068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BC89BFD-29E6-3350-42CA-28E927D0A15B}"/>
              </a:ext>
            </a:extLst>
          </p:cNvPr>
          <p:cNvSpPr/>
          <p:nvPr/>
        </p:nvSpPr>
        <p:spPr>
          <a:xfrm>
            <a:off x="-1" y="0"/>
            <a:ext cx="4968815" cy="6858000"/>
          </a:xfrm>
          <a:prstGeom prst="rect">
            <a:avLst/>
          </a:prstGeom>
          <a:solidFill>
            <a:srgbClr val="005A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302228C-16E9-D814-9189-15D285055149}"/>
              </a:ext>
            </a:extLst>
          </p:cNvPr>
          <p:cNvSpPr>
            <a:spLocks noGrp="1"/>
          </p:cNvSpPr>
          <p:nvPr>
            <p:ph type="ctrTitle"/>
          </p:nvPr>
        </p:nvSpPr>
        <p:spPr>
          <a:xfrm>
            <a:off x="492110" y="3616682"/>
            <a:ext cx="4604836" cy="577573"/>
          </a:xfrm>
        </p:spPr>
        <p:txBody>
          <a:bodyPr>
            <a:noAutofit/>
          </a:bodyPr>
          <a:lstStyle/>
          <a:p>
            <a:pPr algn="l"/>
            <a:r>
              <a:rPr lang="en-GB" dirty="0">
                <a:solidFill>
                  <a:schemeClr val="bg1"/>
                </a:solidFill>
                <a:highlight>
                  <a:srgbClr val="005A63"/>
                </a:highlight>
                <a:latin typeface="Lato Black" panose="020F0502020204030203" pitchFamily="34" charset="0"/>
                <a:ea typeface="Lato Black" panose="020F0502020204030203" pitchFamily="34" charset="0"/>
                <a:cs typeface="Lato Black" panose="020F0502020204030203" pitchFamily="34" charset="0"/>
              </a:rPr>
              <a:t>Job Description</a:t>
            </a:r>
            <a:br>
              <a:rPr lang="en-GB" dirty="0">
                <a:solidFill>
                  <a:schemeClr val="bg1"/>
                </a:solidFill>
                <a:highlight>
                  <a:srgbClr val="005A63"/>
                </a:highlight>
                <a:latin typeface="Lato Black" panose="020F0502020204030203" pitchFamily="34" charset="0"/>
                <a:ea typeface="Lato Black" panose="020F0502020204030203" pitchFamily="34" charset="0"/>
                <a:cs typeface="Lato Black" panose="020F0502020204030203" pitchFamily="34" charset="0"/>
              </a:rPr>
            </a:br>
            <a:r>
              <a:rPr lang="en-GB" dirty="0">
                <a:solidFill>
                  <a:schemeClr val="bg1"/>
                </a:solidFill>
                <a:highlight>
                  <a:srgbClr val="005A63"/>
                </a:highlight>
                <a:latin typeface="Lato Black" panose="020F0502020204030203" pitchFamily="34" charset="0"/>
                <a:ea typeface="Lato Black" panose="020F0502020204030203" pitchFamily="34" charset="0"/>
                <a:cs typeface="Lato Black" panose="020F0502020204030203" pitchFamily="34" charset="0"/>
              </a:rPr>
              <a:t>Continued</a:t>
            </a:r>
          </a:p>
        </p:txBody>
      </p:sp>
      <p:sp>
        <p:nvSpPr>
          <p:cNvPr id="5" name="TextBox 4">
            <a:extLst>
              <a:ext uri="{FF2B5EF4-FFF2-40B4-BE49-F238E27FC236}">
                <a16:creationId xmlns:a16="http://schemas.microsoft.com/office/drawing/2014/main" id="{632538E7-BFF3-6C0F-10C3-28B8AB8F7ED2}"/>
              </a:ext>
            </a:extLst>
          </p:cNvPr>
          <p:cNvSpPr txBox="1"/>
          <p:nvPr/>
        </p:nvSpPr>
        <p:spPr>
          <a:xfrm>
            <a:off x="5096946" y="1206619"/>
            <a:ext cx="6602944" cy="3831818"/>
          </a:xfrm>
          <a:prstGeom prst="rect">
            <a:avLst/>
          </a:prstGeom>
          <a:noFill/>
        </p:spPr>
        <p:txBody>
          <a:bodyPr wrap="square">
            <a:spAutoFit/>
          </a:bodyPr>
          <a:lstStyle/>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recognise the importance of safeguarding, how it can differentiate, applying procedures in practice, and take any action required to ensure the safety and welfare of children. </a:t>
            </a:r>
          </a:p>
          <a:p>
            <a:pPr algn="l" rtl="0" fontAlgn="base"/>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 </a:t>
            </a: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be proactive in ensuring that you are clear on your responsibilities in relation to safeguarding and child protection and you know how to report any low or high-level concerns immediately to the Venue Lead. </a:t>
            </a:r>
          </a:p>
          <a:p>
            <a:pPr algn="l" rtl="0" fontAlgn="base"/>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 </a:t>
            </a: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provide comprehensive care for children of all ages, including collecting them from their classes, overseeing and delivering them safely to their parents/carers. </a:t>
            </a:r>
          </a:p>
          <a:p>
            <a:pPr algn="l" rtl="0" fontAlgn="base"/>
            <a:endPar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understand your responsibilities set out in meeting the differentiating needs of the EYFS children and what your additional roles are to ensure their care is met and allied to the framework for the early years foundation stage.  </a:t>
            </a:r>
          </a:p>
          <a:p>
            <a:pPr algn="l" rtl="0" fontAlgn="base"/>
            <a:endPar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understand your duties for supporting all levels of intimate care situations and ensuring that respectful, consent of care is maintained and safer working practices are in place at all times.  </a:t>
            </a:r>
          </a:p>
          <a:p>
            <a:pPr algn="l" rtl="0" fontAlgn="base"/>
            <a:endPar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buFont typeface="Arial" panose="020B0604020202020204" pitchFamily="34" charset="0"/>
              <a:buChar char="•"/>
            </a:pPr>
            <a:r>
              <a:rPr lang="en-GB" sz="12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support the maintaining and logging of confidential records as required, e.g. accident/ incident forms, medication and safeguarding disclosures.  </a:t>
            </a:r>
          </a:p>
          <a:p>
            <a:pPr marL="171450" indent="-171450" algn="l" rtl="0" fontAlgn="base">
              <a:buFont typeface="Arial" panose="020B0604020202020204" pitchFamily="34" charset="0"/>
              <a:buChar char="•"/>
            </a:pPr>
            <a:endParaRPr lang="en-GB" sz="300" b="0" i="0" dirty="0">
              <a:solidFill>
                <a:srgbClr val="000000"/>
              </a:solidFill>
              <a:effectLst/>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904925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BC89BFD-29E6-3350-42CA-28E927D0A15B}"/>
              </a:ext>
            </a:extLst>
          </p:cNvPr>
          <p:cNvSpPr/>
          <p:nvPr/>
        </p:nvSpPr>
        <p:spPr>
          <a:xfrm>
            <a:off x="-1" y="0"/>
            <a:ext cx="4968815" cy="6858000"/>
          </a:xfrm>
          <a:prstGeom prst="rect">
            <a:avLst/>
          </a:prstGeom>
          <a:solidFill>
            <a:srgbClr val="005A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302228C-16E9-D814-9189-15D285055149}"/>
              </a:ext>
            </a:extLst>
          </p:cNvPr>
          <p:cNvSpPr>
            <a:spLocks noGrp="1"/>
          </p:cNvSpPr>
          <p:nvPr>
            <p:ph type="ctrTitle"/>
          </p:nvPr>
        </p:nvSpPr>
        <p:spPr>
          <a:xfrm>
            <a:off x="181988" y="3616682"/>
            <a:ext cx="4604836" cy="577573"/>
          </a:xfrm>
        </p:spPr>
        <p:txBody>
          <a:bodyPr>
            <a:noAutofit/>
          </a:bodyPr>
          <a:lstStyle/>
          <a:p>
            <a:pPr algn="l"/>
            <a:r>
              <a:rPr lang="en-GB" dirty="0">
                <a:solidFill>
                  <a:schemeClr val="bg1"/>
                </a:solidFill>
                <a:highlight>
                  <a:srgbClr val="005A63"/>
                </a:highlight>
                <a:latin typeface="Lato Black" panose="020F0502020204030203" pitchFamily="34" charset="0"/>
                <a:ea typeface="Lato Black" panose="020F0502020204030203" pitchFamily="34" charset="0"/>
                <a:cs typeface="Lato Black" panose="020F0502020204030203" pitchFamily="34" charset="0"/>
              </a:rPr>
              <a:t>Person Specification</a:t>
            </a:r>
          </a:p>
        </p:txBody>
      </p:sp>
      <p:sp>
        <p:nvSpPr>
          <p:cNvPr id="8" name="TextBox 7">
            <a:extLst>
              <a:ext uri="{FF2B5EF4-FFF2-40B4-BE49-F238E27FC236}">
                <a16:creationId xmlns:a16="http://schemas.microsoft.com/office/drawing/2014/main" id="{D189A96E-0292-AAE2-8312-99CCFC4EF862}"/>
              </a:ext>
            </a:extLst>
          </p:cNvPr>
          <p:cNvSpPr txBox="1"/>
          <p:nvPr/>
        </p:nvSpPr>
        <p:spPr>
          <a:xfrm>
            <a:off x="4993697" y="105462"/>
            <a:ext cx="7198303" cy="6866367"/>
          </a:xfrm>
          <a:prstGeom prst="rect">
            <a:avLst/>
          </a:prstGeom>
          <a:noFill/>
        </p:spPr>
        <p:txBody>
          <a:bodyPr wrap="square" rtlCol="0">
            <a:spAutoFit/>
          </a:bodyPr>
          <a:lstStyle/>
          <a:p>
            <a:pPr marL="0" indent="0">
              <a:lnSpc>
                <a:spcPct val="150000"/>
              </a:lnSpc>
              <a:buNone/>
            </a:pPr>
            <a:r>
              <a:rPr lang="en-GB" sz="950" b="1" dirty="0">
                <a:solidFill>
                  <a:srgbClr val="005A63"/>
                </a:solidFill>
                <a:latin typeface="Lato" panose="020F0502020204030203" pitchFamily="34" charset="0"/>
                <a:ea typeface="Lato" panose="020F0502020204030203" pitchFamily="34" charset="0"/>
                <a:cs typeface="Lato" panose="020F0502020204030203" pitchFamily="34" charset="0"/>
              </a:rPr>
              <a:t>Essential knowledge:</a:t>
            </a:r>
          </a:p>
          <a:p>
            <a:pPr marL="285750" indent="-285750">
              <a:lnSpc>
                <a:spcPct val="150000"/>
              </a:lnSpc>
              <a:buFont typeface="Arial" panose="020B0604020202020204" pitchFamily="34" charset="0"/>
              <a:buChar char="•"/>
            </a:pPr>
            <a:r>
              <a:rPr lang="en-GB" sz="950" dirty="0">
                <a:latin typeface="Lato" panose="020F0502020204030203" pitchFamily="34" charset="0"/>
                <a:ea typeface="Lato" panose="020F0502020204030203" pitchFamily="34" charset="0"/>
                <a:cs typeface="Lato" panose="020F0502020204030203" pitchFamily="34" charset="0"/>
              </a:rPr>
              <a:t>Relevant knowledge and experience of child development, including club and coach development </a:t>
            </a:r>
          </a:p>
          <a:p>
            <a:pPr marL="285750" indent="-285750">
              <a:lnSpc>
                <a:spcPct val="150000"/>
              </a:lnSpc>
              <a:buFont typeface="Arial" panose="020B0604020202020204" pitchFamily="34" charset="0"/>
              <a:buChar char="•"/>
            </a:pPr>
            <a:r>
              <a:rPr lang="en-GB" sz="950" dirty="0">
                <a:latin typeface="Lato" panose="020F0502020204030203" pitchFamily="34" charset="0"/>
                <a:ea typeface="Lato" panose="020F0502020204030203" pitchFamily="34" charset="0"/>
                <a:cs typeface="Lato" panose="020F0502020204030203" pitchFamily="34" charset="0"/>
              </a:rPr>
              <a:t>Good understanding of child protection, child development, health &amp; safety legislation</a:t>
            </a:r>
          </a:p>
          <a:p>
            <a:pPr marL="285750" indent="-285750">
              <a:lnSpc>
                <a:spcPct val="150000"/>
              </a:lnSpc>
              <a:buFont typeface="Arial" panose="020B0604020202020204" pitchFamily="34" charset="0"/>
              <a:buChar char="•"/>
            </a:pPr>
            <a:r>
              <a:rPr lang="en-GB" sz="950" dirty="0">
                <a:latin typeface="Lato" panose="020F0502020204030203" pitchFamily="34" charset="0"/>
                <a:ea typeface="Lato" panose="020F0502020204030203" pitchFamily="34" charset="0"/>
                <a:cs typeface="Lato" panose="020F0502020204030203" pitchFamily="34" charset="0"/>
              </a:rPr>
              <a:t>To provide full care for the children including maintaining a register of children attending the Club, following up any unexpected absences and the safe delivery to parents and/or named carers. </a:t>
            </a:r>
          </a:p>
          <a:p>
            <a:pPr marL="285750" indent="-285750">
              <a:lnSpc>
                <a:spcPct val="150000"/>
              </a:lnSpc>
              <a:buFont typeface="Arial" panose="020B0604020202020204" pitchFamily="34" charset="0"/>
              <a:buChar char="•"/>
            </a:pPr>
            <a:r>
              <a:rPr lang="en-GB" sz="950" dirty="0">
                <a:latin typeface="Lato" panose="020F0502020204030203" pitchFamily="34" charset="0"/>
                <a:ea typeface="Lato" panose="020F0502020204030203" pitchFamily="34" charset="0"/>
                <a:cs typeface="Lato" panose="020F0502020204030203" pitchFamily="34" charset="0"/>
              </a:rPr>
              <a:t>Present high standards of appearance at all times and display a professional example relating to punctuality, general behaviour, attention to detail, adaptability and flexibility.</a:t>
            </a:r>
          </a:p>
          <a:p>
            <a:pPr marL="285750" indent="-285750">
              <a:lnSpc>
                <a:spcPct val="150000"/>
              </a:lnSpc>
              <a:buFont typeface="Arial" panose="020B0604020202020204" pitchFamily="34" charset="0"/>
              <a:buChar char="•"/>
            </a:pPr>
            <a:r>
              <a:rPr lang="en-GB" sz="950" dirty="0">
                <a:latin typeface="Lato" panose="020F0502020204030203" pitchFamily="34" charset="0"/>
                <a:ea typeface="Lato" panose="020F0502020204030203" pitchFamily="34" charset="0"/>
                <a:cs typeface="Lato" panose="020F0502020204030203" pitchFamily="34" charset="0"/>
              </a:rPr>
              <a:t>Be aware of and comply with policies and procedures relating to child protection, health, safety and security, confidentiality and data protection, behaviour management reporting all concerns to an appropriate person. </a:t>
            </a:r>
          </a:p>
          <a:p>
            <a:pPr marL="285750" indent="-285750">
              <a:lnSpc>
                <a:spcPct val="150000"/>
              </a:lnSpc>
              <a:buFont typeface="Arial" panose="020B0604020202020204" pitchFamily="34" charset="0"/>
              <a:buChar char="•"/>
            </a:pPr>
            <a:r>
              <a:rPr lang="en-GB" sz="950" dirty="0">
                <a:latin typeface="Lato" panose="020F0502020204030203" pitchFamily="34" charset="0"/>
                <a:ea typeface="Lato" panose="020F0502020204030203" pitchFamily="34" charset="0"/>
                <a:cs typeface="Lato" panose="020F0502020204030203" pitchFamily="34" charset="0"/>
              </a:rPr>
              <a:t>Contribute to the overall ethos of the club. </a:t>
            </a:r>
          </a:p>
          <a:p>
            <a:pPr>
              <a:lnSpc>
                <a:spcPct val="150000"/>
              </a:lnSpc>
            </a:pPr>
            <a:endParaRPr lang="en-GB" sz="950" dirty="0">
              <a:solidFill>
                <a:srgbClr val="005A63"/>
              </a:solidFill>
              <a:latin typeface="Lato" panose="020F0502020204030203" pitchFamily="34" charset="0"/>
              <a:ea typeface="Lato" panose="020F0502020204030203" pitchFamily="34" charset="0"/>
              <a:cs typeface="Lato" panose="020F0502020204030203" pitchFamily="34" charset="0"/>
            </a:endParaRPr>
          </a:p>
          <a:p>
            <a:pPr marL="0" indent="0">
              <a:lnSpc>
                <a:spcPct val="150000"/>
              </a:lnSpc>
              <a:buNone/>
            </a:pPr>
            <a:r>
              <a:rPr lang="en-GB" sz="950" b="1" dirty="0">
                <a:solidFill>
                  <a:srgbClr val="005A63"/>
                </a:solidFill>
                <a:latin typeface="Lato" panose="020F0502020204030203" pitchFamily="34" charset="0"/>
                <a:ea typeface="Lato" panose="020F0502020204030203" pitchFamily="34" charset="0"/>
                <a:cs typeface="Lato" panose="020F0502020204030203" pitchFamily="34" charset="0"/>
              </a:rPr>
              <a:t>Essential skills and abilities: </a:t>
            </a:r>
          </a:p>
          <a:p>
            <a:pPr marL="171450" indent="-171450">
              <a:lnSpc>
                <a:spcPct val="150000"/>
              </a:lnSpc>
              <a:buFont typeface="Arial" panose="020B0604020202020204" pitchFamily="34" charset="0"/>
              <a:buChar char="•"/>
            </a:pPr>
            <a:r>
              <a:rPr lang="en-GB" sz="1000" dirty="0"/>
              <a:t>Equivalent to NVQ Level 2 in Early Years/Play work/Teaching Assistant (willing to start a course immediately)</a:t>
            </a:r>
            <a:endParaRPr lang="en-GB" sz="950" b="1" dirty="0">
              <a:solidFill>
                <a:srgbClr val="005A63"/>
              </a:solidFill>
              <a:latin typeface="Lato" panose="020F0502020204030203" pitchFamily="34" charset="0"/>
              <a:ea typeface="Lato" panose="020F0502020204030203" pitchFamily="34" charset="0"/>
              <a:cs typeface="Lato" panose="020F0502020204030203" pitchFamily="34" charset="0"/>
            </a:endParaRPr>
          </a:p>
          <a:p>
            <a:pPr marL="171450" indent="-171450" algn="l" rtl="0" fontAlgn="base">
              <a:lnSpc>
                <a:spcPct val="150000"/>
              </a:lnSpc>
              <a:buFont typeface="Arial" panose="020B0604020202020204" pitchFamily="34" charset="0"/>
              <a:buChar char="•"/>
            </a:pPr>
            <a:r>
              <a:rPr lang="en-GB" sz="950" dirty="0">
                <a:latin typeface="Lato" panose="020F0502020204030203" pitchFamily="34" charset="0"/>
                <a:ea typeface="Lato" panose="020F0502020204030203" pitchFamily="34" charset="0"/>
                <a:cs typeface="Lato" panose="020F0502020204030203" pitchFamily="34" charset="0"/>
              </a:rPr>
              <a:t> </a:t>
            </a:r>
            <a:r>
              <a:rPr lang="en-GB" sz="950" b="0" i="0" dirty="0">
                <a:effectLst/>
                <a:latin typeface="Lato" panose="020F0502020204030203" pitchFamily="34" charset="0"/>
                <a:ea typeface="Lato" panose="020F0502020204030203" pitchFamily="34" charset="0"/>
                <a:cs typeface="Lato" panose="020F0502020204030203" pitchFamily="34" charset="0"/>
              </a:rPr>
              <a:t>To show enthusiasm and interest for engaging with the children, role modelling and facilitating their play alongside them. </a:t>
            </a:r>
          </a:p>
          <a:p>
            <a:pPr marL="171450" indent="-171450" algn="l" rtl="0" fontAlgn="base">
              <a:lnSpc>
                <a:spcPct val="150000"/>
              </a:lnSpc>
              <a:buFont typeface="Arial" panose="020B0604020202020204" pitchFamily="34" charset="0"/>
              <a:buChar char="•"/>
            </a:pPr>
            <a:r>
              <a:rPr lang="en-GB" sz="950" b="0" i="0" dirty="0">
                <a:effectLst/>
                <a:latin typeface="Lato" panose="020F0502020204030203" pitchFamily="34" charset="0"/>
                <a:ea typeface="Lato" panose="020F0502020204030203" pitchFamily="34" charset="0"/>
                <a:cs typeface="Lato" panose="020F0502020204030203" pitchFamily="34" charset="0"/>
              </a:rPr>
              <a:t>To ensure you are enthusiastic and can hold conversation to detail, in maintaining good relationships with school, children and parents. </a:t>
            </a:r>
          </a:p>
          <a:p>
            <a:pPr marL="171450" indent="-171450" algn="l" rtl="0" fontAlgn="base">
              <a:lnSpc>
                <a:spcPct val="150000"/>
              </a:lnSpc>
              <a:buFont typeface="Arial" panose="020B0604020202020204" pitchFamily="34" charset="0"/>
              <a:buChar char="•"/>
            </a:pPr>
            <a:r>
              <a:rPr lang="en-GB" sz="950" b="0" i="0" dirty="0">
                <a:effectLst/>
                <a:latin typeface="Lato" panose="020F0502020204030203" pitchFamily="34" charset="0"/>
                <a:ea typeface="Lato" panose="020F0502020204030203" pitchFamily="34" charset="0"/>
                <a:cs typeface="Lato" panose="020F0502020204030203" pitchFamily="34" charset="0"/>
              </a:rPr>
              <a:t>To develop and maintain positive attitude with children, families, where you are setting an example at all times.  </a:t>
            </a:r>
          </a:p>
          <a:p>
            <a:pPr marL="171450" indent="-171450" algn="l" rtl="0" fontAlgn="base">
              <a:lnSpc>
                <a:spcPct val="150000"/>
              </a:lnSpc>
              <a:buFont typeface="Arial" panose="020B0604020202020204" pitchFamily="34" charset="0"/>
              <a:buChar char="•"/>
            </a:pPr>
            <a:r>
              <a:rPr lang="en-GB" sz="950" b="0" i="0" dirty="0">
                <a:effectLst/>
                <a:latin typeface="Lato" panose="020F0502020204030203" pitchFamily="34" charset="0"/>
                <a:ea typeface="Lato" panose="020F0502020204030203" pitchFamily="34" charset="0"/>
                <a:cs typeface="Lato" panose="020F0502020204030203" pitchFamily="34" charset="0"/>
              </a:rPr>
              <a:t>To remain vigilant to ensure all children are protected from any potential harm. </a:t>
            </a:r>
          </a:p>
          <a:p>
            <a:pPr marL="171450" indent="-171450" algn="l" rtl="0" fontAlgn="base">
              <a:lnSpc>
                <a:spcPct val="150000"/>
              </a:lnSpc>
              <a:buFont typeface="Arial" panose="020B0604020202020204" pitchFamily="34" charset="0"/>
              <a:buChar char="•"/>
            </a:pPr>
            <a:r>
              <a:rPr lang="en-GB" sz="950" b="0" i="0" dirty="0">
                <a:effectLst/>
                <a:latin typeface="Lato" panose="020F0502020204030203" pitchFamily="34" charset="0"/>
                <a:ea typeface="Lato" panose="020F0502020204030203" pitchFamily="34" charset="0"/>
                <a:cs typeface="Lato" panose="020F0502020204030203" pitchFamily="34" charset="0"/>
              </a:rPr>
              <a:t>To be passionate about children and their development. </a:t>
            </a:r>
          </a:p>
          <a:p>
            <a:pPr marL="171450" indent="-171450" algn="l" rtl="0" fontAlgn="base">
              <a:lnSpc>
                <a:spcPct val="150000"/>
              </a:lnSpc>
              <a:buFont typeface="Arial" panose="020B0604020202020204" pitchFamily="34" charset="0"/>
              <a:buChar char="•"/>
            </a:pPr>
            <a:r>
              <a:rPr lang="en-GB" sz="950" b="0" i="0" dirty="0">
                <a:effectLst/>
                <a:latin typeface="Lato" panose="020F0502020204030203" pitchFamily="34" charset="0"/>
                <a:ea typeface="Lato" panose="020F0502020204030203" pitchFamily="34" charset="0"/>
                <a:cs typeface="Lato" panose="020F0502020204030203" pitchFamily="34" charset="0"/>
              </a:rPr>
              <a:t>Caring &amp; empathetic </a:t>
            </a:r>
          </a:p>
          <a:p>
            <a:pPr marL="171450" indent="-171450" algn="l" rtl="0" fontAlgn="base">
              <a:lnSpc>
                <a:spcPct val="150000"/>
              </a:lnSpc>
              <a:buFont typeface="Arial" panose="020B0604020202020204" pitchFamily="34" charset="0"/>
              <a:buChar char="•"/>
            </a:pPr>
            <a:r>
              <a:rPr lang="en-GB" sz="950" b="0" i="0" dirty="0">
                <a:effectLst/>
                <a:latin typeface="Lato" panose="020F0502020204030203" pitchFamily="34" charset="0"/>
                <a:ea typeface="Lato" panose="020F0502020204030203" pitchFamily="34" charset="0"/>
                <a:cs typeface="Lato" panose="020F0502020204030203" pitchFamily="34" charset="0"/>
              </a:rPr>
              <a:t>Have good Literacy and Numeracy skills, able to support children in reading, writing and maths as they will be allocated time to continue with their learning during WAC </a:t>
            </a:r>
          </a:p>
          <a:p>
            <a:pPr marL="171450" indent="-171450" algn="l" rtl="0" fontAlgn="base">
              <a:lnSpc>
                <a:spcPct val="150000"/>
              </a:lnSpc>
              <a:buFont typeface="Arial" panose="020B0604020202020204" pitchFamily="34" charset="0"/>
              <a:buChar char="•"/>
            </a:pPr>
            <a:r>
              <a:rPr lang="en-GB" sz="950" b="0" i="0" dirty="0">
                <a:effectLst/>
                <a:latin typeface="Lato" panose="020F0502020204030203" pitchFamily="34" charset="0"/>
                <a:ea typeface="Lato" panose="020F0502020204030203" pitchFamily="34" charset="0"/>
                <a:cs typeface="Lato" panose="020F0502020204030203" pitchFamily="34" charset="0"/>
              </a:rPr>
              <a:t>A sound understanding of the play work principles and the seven EYFS characteristics of learning</a:t>
            </a:r>
          </a:p>
          <a:p>
            <a:pPr marL="171450" indent="-171450" algn="l" rtl="0" fontAlgn="base">
              <a:lnSpc>
                <a:spcPct val="150000"/>
              </a:lnSpc>
              <a:buFont typeface="Arial" panose="020B0604020202020204" pitchFamily="34" charset="0"/>
              <a:buChar char="•"/>
            </a:pPr>
            <a:endParaRPr lang="en-GB" sz="950" dirty="0">
              <a:solidFill>
                <a:srgbClr val="005A63"/>
              </a:solidFill>
              <a:latin typeface="Lato" panose="020F0502020204030203" pitchFamily="34" charset="0"/>
              <a:ea typeface="Lato" panose="020F0502020204030203" pitchFamily="34" charset="0"/>
              <a:cs typeface="Lato" panose="020F0502020204030203" pitchFamily="34" charset="0"/>
            </a:endParaRPr>
          </a:p>
          <a:p>
            <a:pPr marL="0" indent="0">
              <a:lnSpc>
                <a:spcPct val="150000"/>
              </a:lnSpc>
              <a:buNone/>
            </a:pPr>
            <a:r>
              <a:rPr lang="en-GB" sz="950" b="1" dirty="0">
                <a:solidFill>
                  <a:srgbClr val="005A63"/>
                </a:solidFill>
                <a:latin typeface="Lato" panose="020F0502020204030203" pitchFamily="34" charset="0"/>
                <a:ea typeface="Lato" panose="020F0502020204030203" pitchFamily="34" charset="0"/>
                <a:cs typeface="Lato" panose="020F0502020204030203" pitchFamily="34" charset="0"/>
              </a:rPr>
              <a:t>Essential experience: </a:t>
            </a:r>
          </a:p>
          <a:p>
            <a:pPr marL="285750" indent="-285750">
              <a:lnSpc>
                <a:spcPct val="150000"/>
              </a:lnSpc>
              <a:buFont typeface="Arial" panose="020B0604020202020204" pitchFamily="34" charset="0"/>
              <a:buChar char="•"/>
            </a:pPr>
            <a:r>
              <a:rPr lang="en-GB" sz="950" dirty="0">
                <a:latin typeface="Lato" panose="020F0502020204030203" pitchFamily="34" charset="0"/>
                <a:ea typeface="Lato" panose="020F0502020204030203" pitchFamily="34" charset="0"/>
                <a:cs typeface="Lato" panose="020F0502020204030203" pitchFamily="34" charset="0"/>
              </a:rPr>
              <a:t>5 GCSE qualifications including Maths and English </a:t>
            </a:r>
          </a:p>
          <a:p>
            <a:pPr marL="285750" indent="-285750">
              <a:lnSpc>
                <a:spcPct val="150000"/>
              </a:lnSpc>
              <a:buFont typeface="Arial" panose="020B0604020202020204" pitchFamily="34" charset="0"/>
              <a:buChar char="•"/>
            </a:pPr>
            <a:r>
              <a:rPr lang="en-GB" sz="950" dirty="0">
                <a:latin typeface="Lato" panose="020F0502020204030203" pitchFamily="34" charset="0"/>
                <a:ea typeface="Lato" panose="020F0502020204030203" pitchFamily="34" charset="0"/>
                <a:cs typeface="Lato" panose="020F0502020204030203" pitchFamily="34" charset="0"/>
              </a:rPr>
              <a:t>Understanding of the EYFS</a:t>
            </a:r>
          </a:p>
          <a:p>
            <a:pPr marL="285750" indent="-285750">
              <a:lnSpc>
                <a:spcPct val="150000"/>
              </a:lnSpc>
              <a:buFont typeface="Arial" panose="020B0604020202020204" pitchFamily="34" charset="0"/>
              <a:buChar char="•"/>
            </a:pPr>
            <a:r>
              <a:rPr lang="en-GB" sz="950" dirty="0"/>
              <a:t>Experience of working as part of a team within a childcare setting </a:t>
            </a:r>
          </a:p>
          <a:p>
            <a:pPr marL="285750" indent="-285750">
              <a:lnSpc>
                <a:spcPct val="150000"/>
              </a:lnSpc>
              <a:buFont typeface="Arial" panose="020B0604020202020204" pitchFamily="34" charset="0"/>
              <a:buChar char="•"/>
            </a:pPr>
            <a:r>
              <a:rPr lang="en-GB" sz="950" dirty="0"/>
              <a:t>Knowledge of legislation relating to childcare</a:t>
            </a:r>
          </a:p>
          <a:p>
            <a:pPr marL="285750" indent="-285750">
              <a:lnSpc>
                <a:spcPct val="150000"/>
              </a:lnSpc>
              <a:buFont typeface="Arial" panose="020B0604020202020204" pitchFamily="34" charset="0"/>
              <a:buChar char="•"/>
            </a:pPr>
            <a:r>
              <a:rPr lang="en-GB" sz="950" dirty="0"/>
              <a:t>An understanding of the requirements of children with special needs</a:t>
            </a:r>
          </a:p>
          <a:p>
            <a:pPr marL="285750" indent="-285750">
              <a:lnSpc>
                <a:spcPct val="150000"/>
              </a:lnSpc>
              <a:buFont typeface="Arial" panose="020B0604020202020204" pitchFamily="34" charset="0"/>
              <a:buChar char="•"/>
            </a:pPr>
            <a:r>
              <a:rPr lang="en-GB" sz="950" dirty="0"/>
              <a:t>Knowledge of Child Protection </a:t>
            </a:r>
            <a:endParaRPr lang="en-GB" sz="950" dirty="0">
              <a:solidFill>
                <a:srgbClr val="005A63"/>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2641873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BC89BFD-29E6-3350-42CA-28E927D0A15B}"/>
              </a:ext>
            </a:extLst>
          </p:cNvPr>
          <p:cNvSpPr/>
          <p:nvPr/>
        </p:nvSpPr>
        <p:spPr>
          <a:xfrm>
            <a:off x="-1" y="0"/>
            <a:ext cx="4968815" cy="6858000"/>
          </a:xfrm>
          <a:prstGeom prst="rect">
            <a:avLst/>
          </a:prstGeom>
          <a:solidFill>
            <a:srgbClr val="005A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302228C-16E9-D814-9189-15D285055149}"/>
              </a:ext>
            </a:extLst>
          </p:cNvPr>
          <p:cNvSpPr>
            <a:spLocks noGrp="1"/>
          </p:cNvSpPr>
          <p:nvPr>
            <p:ph type="ctrTitle"/>
          </p:nvPr>
        </p:nvSpPr>
        <p:spPr>
          <a:xfrm>
            <a:off x="181988" y="3616682"/>
            <a:ext cx="4604836" cy="577573"/>
          </a:xfrm>
        </p:spPr>
        <p:txBody>
          <a:bodyPr>
            <a:noAutofit/>
          </a:bodyPr>
          <a:lstStyle/>
          <a:p>
            <a:pPr algn="l"/>
            <a:r>
              <a:rPr lang="en-GB" dirty="0">
                <a:solidFill>
                  <a:schemeClr val="bg1"/>
                </a:solidFill>
                <a:highlight>
                  <a:srgbClr val="005A63"/>
                </a:highlight>
                <a:latin typeface="Lato Black" panose="020F0502020204030203" pitchFamily="34" charset="0"/>
                <a:ea typeface="Lato Black" panose="020F0502020204030203" pitchFamily="34" charset="0"/>
                <a:cs typeface="Lato Black" panose="020F0502020204030203" pitchFamily="34" charset="0"/>
              </a:rPr>
              <a:t>Skillsets required</a:t>
            </a:r>
          </a:p>
        </p:txBody>
      </p:sp>
      <p:sp>
        <p:nvSpPr>
          <p:cNvPr id="5" name="TextBox 4">
            <a:extLst>
              <a:ext uri="{FF2B5EF4-FFF2-40B4-BE49-F238E27FC236}">
                <a16:creationId xmlns:a16="http://schemas.microsoft.com/office/drawing/2014/main" id="{486B85E2-51DB-1187-0CDB-56F05B5F1DD4}"/>
              </a:ext>
            </a:extLst>
          </p:cNvPr>
          <p:cNvSpPr txBox="1"/>
          <p:nvPr/>
        </p:nvSpPr>
        <p:spPr>
          <a:xfrm>
            <a:off x="5216117" y="1509156"/>
            <a:ext cx="6190860" cy="4345420"/>
          </a:xfrm>
          <a:prstGeom prst="rect">
            <a:avLst/>
          </a:prstGeom>
          <a:noFill/>
        </p:spPr>
        <p:txBody>
          <a:bodyPr wrap="square">
            <a:spAutoFit/>
          </a:bodyPr>
          <a:lstStyle/>
          <a:p>
            <a:pPr marL="285750" indent="-285750">
              <a:lnSpc>
                <a:spcPct val="150000"/>
              </a:lnSpc>
              <a:buFont typeface="Arial" panose="020B0604020202020204" pitchFamily="34" charset="0"/>
              <a:buChar char="•"/>
            </a:pPr>
            <a:r>
              <a:rPr lang="en-GB" sz="1400" dirty="0">
                <a:solidFill>
                  <a:srgbClr val="005A63"/>
                </a:solidFill>
                <a:latin typeface="Lato" panose="020F0502020204030203" pitchFamily="34" charset="0"/>
                <a:ea typeface="Lato" panose="020F0502020204030203" pitchFamily="34" charset="0"/>
                <a:cs typeface="Lato" panose="020F0502020204030203" pitchFamily="34" charset="0"/>
              </a:rPr>
              <a:t>Passion to provide fun, warm and consistent care to everyone attending the club </a:t>
            </a:r>
          </a:p>
          <a:p>
            <a:pPr marL="285750" indent="-285750">
              <a:lnSpc>
                <a:spcPct val="150000"/>
              </a:lnSpc>
              <a:buFont typeface="Arial" panose="020B0604020202020204" pitchFamily="34" charset="0"/>
              <a:buChar char="•"/>
            </a:pPr>
            <a:r>
              <a:rPr lang="en-GB" sz="1400" dirty="0">
                <a:solidFill>
                  <a:srgbClr val="005A63"/>
                </a:solidFill>
                <a:latin typeface="Lato" panose="020F0502020204030203" pitchFamily="34" charset="0"/>
                <a:ea typeface="Lato" panose="020F0502020204030203" pitchFamily="34" charset="0"/>
                <a:cs typeface="Lato" panose="020F0502020204030203" pitchFamily="34" charset="0"/>
              </a:rPr>
              <a:t>A basic understanding of child development and learning </a:t>
            </a:r>
          </a:p>
          <a:p>
            <a:pPr marL="285750" indent="-285750">
              <a:lnSpc>
                <a:spcPct val="150000"/>
              </a:lnSpc>
              <a:buFont typeface="Arial" panose="020B0604020202020204" pitchFamily="34" charset="0"/>
              <a:buChar char="•"/>
            </a:pPr>
            <a:r>
              <a:rPr lang="en-GB" sz="1400" dirty="0">
                <a:solidFill>
                  <a:srgbClr val="005A63"/>
                </a:solidFill>
                <a:latin typeface="Lato" panose="020F0502020204030203" pitchFamily="34" charset="0"/>
                <a:ea typeface="Lato" panose="020F0502020204030203" pitchFamily="34" charset="0"/>
                <a:cs typeface="Lato" panose="020F0502020204030203" pitchFamily="34" charset="0"/>
              </a:rPr>
              <a:t>Able to communicate effectively and sensitively with children and young people, parent carers, staff and other professionals</a:t>
            </a:r>
          </a:p>
          <a:p>
            <a:pPr marL="285750" indent="-285750">
              <a:lnSpc>
                <a:spcPct val="150000"/>
              </a:lnSpc>
              <a:buFont typeface="Arial" panose="020B0604020202020204" pitchFamily="34" charset="0"/>
              <a:buChar char="•"/>
            </a:pPr>
            <a:r>
              <a:rPr lang="en-GB" sz="1400" dirty="0">
                <a:solidFill>
                  <a:srgbClr val="005A63"/>
                </a:solidFill>
                <a:latin typeface="Lato" panose="020F0502020204030203" pitchFamily="34" charset="0"/>
                <a:ea typeface="Lato" panose="020F0502020204030203" pitchFamily="34" charset="0"/>
                <a:cs typeface="Lato" panose="020F0502020204030203" pitchFamily="34" charset="0"/>
              </a:rPr>
              <a:t> Able to work with and contribute to the team </a:t>
            </a:r>
          </a:p>
          <a:p>
            <a:pPr marL="285750" indent="-285750">
              <a:lnSpc>
                <a:spcPct val="150000"/>
              </a:lnSpc>
              <a:buFont typeface="Arial" panose="020B0604020202020204" pitchFamily="34" charset="0"/>
              <a:buChar char="•"/>
            </a:pPr>
            <a:r>
              <a:rPr lang="en-GB" sz="1400" dirty="0">
                <a:solidFill>
                  <a:srgbClr val="005A63"/>
                </a:solidFill>
                <a:latin typeface="Lato" panose="020F0502020204030203" pitchFamily="34" charset="0"/>
                <a:ea typeface="Lato" panose="020F0502020204030203" pitchFamily="34" charset="0"/>
                <a:cs typeface="Lato" panose="020F0502020204030203" pitchFamily="34" charset="0"/>
              </a:rPr>
              <a:t>An understanding of safeguarding issues and a commitment to safeguarding responsibilities.</a:t>
            </a:r>
          </a:p>
          <a:p>
            <a:pPr marL="285750" indent="-285750">
              <a:lnSpc>
                <a:spcPct val="150000"/>
              </a:lnSpc>
              <a:buFont typeface="Arial" panose="020B0604020202020204" pitchFamily="34" charset="0"/>
              <a:buChar char="•"/>
            </a:pPr>
            <a:r>
              <a:rPr lang="en-GB" sz="1400" dirty="0">
                <a:solidFill>
                  <a:srgbClr val="005A63"/>
                </a:solidFill>
                <a:latin typeface="Lato" panose="020F0502020204030203" pitchFamily="34" charset="0"/>
                <a:ea typeface="Lato" panose="020F0502020204030203" pitchFamily="34" charset="0"/>
                <a:cs typeface="Lato" panose="020F0502020204030203" pitchFamily="34" charset="0"/>
              </a:rPr>
              <a:t>Willingness to undertake training and development, e.g. safeguarding children, administration of emergency medication </a:t>
            </a:r>
          </a:p>
          <a:p>
            <a:pPr marL="285750" indent="-285750">
              <a:lnSpc>
                <a:spcPct val="150000"/>
              </a:lnSpc>
              <a:buFont typeface="Arial" panose="020B0604020202020204" pitchFamily="34" charset="0"/>
              <a:buChar char="•"/>
            </a:pPr>
            <a:r>
              <a:rPr lang="en-GB" sz="1400" dirty="0">
                <a:solidFill>
                  <a:srgbClr val="005A63"/>
                </a:solidFill>
                <a:latin typeface="Lato" panose="020F0502020204030203" pitchFamily="34" charset="0"/>
                <a:ea typeface="Lato" panose="020F0502020204030203" pitchFamily="34" charset="0"/>
                <a:cs typeface="Lato" panose="020F0502020204030203" pitchFamily="34" charset="0"/>
              </a:rPr>
              <a:t>A positive, ‘can do’ attitude and the ability to work on own initiative. </a:t>
            </a:r>
          </a:p>
          <a:p>
            <a:pPr marL="285750" indent="-285750">
              <a:lnSpc>
                <a:spcPct val="150000"/>
              </a:lnSpc>
              <a:buFont typeface="Arial" panose="020B0604020202020204" pitchFamily="34" charset="0"/>
              <a:buChar char="•"/>
            </a:pPr>
            <a:r>
              <a:rPr lang="en-GB" sz="1400" dirty="0">
                <a:solidFill>
                  <a:srgbClr val="005A63"/>
                </a:solidFill>
                <a:latin typeface="Lato" panose="020F0502020204030203" pitchFamily="34" charset="0"/>
                <a:ea typeface="Lato" panose="020F0502020204030203" pitchFamily="34" charset="0"/>
                <a:cs typeface="Lato" panose="020F0502020204030203" pitchFamily="34" charset="0"/>
              </a:rPr>
              <a:t>Ability to motivate and empower staff and to greater participation, commitment and high standards of performance.</a:t>
            </a:r>
          </a:p>
        </p:txBody>
      </p:sp>
    </p:spTree>
    <p:extLst>
      <p:ext uri="{BB962C8B-B14F-4D97-AF65-F5344CB8AC3E}">
        <p14:creationId xmlns:p14="http://schemas.microsoft.com/office/powerpoint/2010/main" val="930307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BC89BFD-29E6-3350-42CA-28E927D0A15B}"/>
              </a:ext>
            </a:extLst>
          </p:cNvPr>
          <p:cNvSpPr/>
          <p:nvPr/>
        </p:nvSpPr>
        <p:spPr>
          <a:xfrm>
            <a:off x="-1" y="0"/>
            <a:ext cx="4968815" cy="6858000"/>
          </a:xfrm>
          <a:prstGeom prst="rect">
            <a:avLst/>
          </a:prstGeom>
          <a:solidFill>
            <a:srgbClr val="005A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302228C-16E9-D814-9189-15D285055149}"/>
              </a:ext>
            </a:extLst>
          </p:cNvPr>
          <p:cNvSpPr>
            <a:spLocks noGrp="1"/>
          </p:cNvSpPr>
          <p:nvPr>
            <p:ph type="ctrTitle"/>
          </p:nvPr>
        </p:nvSpPr>
        <p:spPr>
          <a:xfrm>
            <a:off x="181987" y="3616682"/>
            <a:ext cx="4786827" cy="577573"/>
          </a:xfrm>
        </p:spPr>
        <p:txBody>
          <a:bodyPr>
            <a:noAutofit/>
          </a:bodyPr>
          <a:lstStyle/>
          <a:p>
            <a:pPr algn="l"/>
            <a:r>
              <a:rPr lang="en-GB" sz="4800" dirty="0">
                <a:solidFill>
                  <a:schemeClr val="bg1"/>
                </a:solidFill>
                <a:highlight>
                  <a:srgbClr val="005A63"/>
                </a:highlight>
                <a:latin typeface="Lato Black" panose="020F0502020204030203" pitchFamily="34" charset="0"/>
                <a:ea typeface="Lato Black" panose="020F0502020204030203" pitchFamily="34" charset="0"/>
                <a:cs typeface="Lato Black" panose="020F0502020204030203" pitchFamily="34" charset="0"/>
              </a:rPr>
              <a:t>Other Considerations required</a:t>
            </a:r>
          </a:p>
        </p:txBody>
      </p:sp>
      <p:sp>
        <p:nvSpPr>
          <p:cNvPr id="8" name="TextBox 7">
            <a:extLst>
              <a:ext uri="{FF2B5EF4-FFF2-40B4-BE49-F238E27FC236}">
                <a16:creationId xmlns:a16="http://schemas.microsoft.com/office/drawing/2014/main" id="{D189A96E-0292-AAE2-8312-99CCFC4EF862}"/>
              </a:ext>
            </a:extLst>
          </p:cNvPr>
          <p:cNvSpPr txBox="1"/>
          <p:nvPr/>
        </p:nvSpPr>
        <p:spPr>
          <a:xfrm>
            <a:off x="5048165" y="173268"/>
            <a:ext cx="6961848" cy="6511463"/>
          </a:xfrm>
          <a:prstGeom prst="rect">
            <a:avLst/>
          </a:prstGeom>
          <a:noFill/>
        </p:spPr>
        <p:txBody>
          <a:bodyPr wrap="square" rtlCol="0">
            <a:spAutoFit/>
          </a:bodyPr>
          <a:lstStyle/>
          <a:p>
            <a:pPr>
              <a:lnSpc>
                <a:spcPct val="150000"/>
              </a:lnSpc>
            </a:pPr>
            <a:r>
              <a:rPr lang="en-GB" sz="1100" b="1" dirty="0">
                <a:solidFill>
                  <a:srgbClr val="005A63"/>
                </a:solidFill>
                <a:latin typeface="Lato" panose="020F0502020204030203" pitchFamily="34" charset="0"/>
                <a:ea typeface="Lato" panose="020F0502020204030203" pitchFamily="34" charset="0"/>
                <a:cs typeface="Lato" panose="020F0502020204030203" pitchFamily="34" charset="0"/>
              </a:rPr>
              <a:t>Mandatory training</a:t>
            </a:r>
            <a:endParaRPr lang="en-GB" sz="1100" dirty="0">
              <a:solidFill>
                <a:srgbClr val="005A63"/>
              </a:solidFill>
              <a:latin typeface="Lato" panose="020F0502020204030203" pitchFamily="34" charset="0"/>
              <a:ea typeface="Lato" panose="020F0502020204030203" pitchFamily="34" charset="0"/>
              <a:cs typeface="Lato" panose="020F0502020204030203" pitchFamily="34" charset="0"/>
            </a:endParaRPr>
          </a:p>
          <a:p>
            <a:pPr>
              <a:lnSpc>
                <a:spcPct val="150000"/>
              </a:lnSpc>
            </a:pPr>
            <a:r>
              <a:rPr lang="en-GB" sz="1100" i="1" dirty="0">
                <a:latin typeface="Lato" panose="020F0502020204030203" pitchFamily="34" charset="0"/>
                <a:ea typeface="Lato" panose="020F0502020204030203" pitchFamily="34" charset="0"/>
                <a:cs typeface="Lato" panose="020F0502020204030203" pitchFamily="34" charset="0"/>
              </a:rPr>
              <a:t>This will involve: </a:t>
            </a:r>
          </a:p>
          <a:p>
            <a:pPr algn="l" rtl="0" fontAlgn="base"/>
            <a:endParaRPr lang="en-GB" sz="1100" b="0" i="0"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lnSpc>
                <a:spcPct val="150000"/>
              </a:lnSpc>
              <a:buFont typeface="Arial" panose="020B0604020202020204" pitchFamily="34" charset="0"/>
              <a:buChar char="•"/>
            </a:pPr>
            <a:r>
              <a:rPr lang="en-GB" sz="1100" b="0" i="0" dirty="0">
                <a:solidFill>
                  <a:srgbClr val="005A63"/>
                </a:solidFill>
                <a:effectLst/>
                <a:latin typeface="Lato" panose="020F0502020204030203" pitchFamily="34" charset="0"/>
                <a:ea typeface="Lato" panose="020F0502020204030203" pitchFamily="34" charset="0"/>
                <a:cs typeface="Lato" panose="020F0502020204030203" pitchFamily="34" charset="0"/>
              </a:rPr>
              <a:t>Expected to undertake all mandatory training modules which are provided by Premier Education to assist you in carrying out all of duties safely and effectively prior to starting work directly with the children. Training modules may look like: Safeguarding, Prevent, FGM, Equality, GDPR.  </a:t>
            </a:r>
          </a:p>
          <a:p>
            <a:pPr algn="l" rtl="0" fontAlgn="base">
              <a:lnSpc>
                <a:spcPct val="150000"/>
              </a:lnSpc>
            </a:pPr>
            <a:endParaRPr lang="en-GB" sz="1100" b="0" i="0" dirty="0">
              <a:solidFill>
                <a:srgbClr val="005A63"/>
              </a:solidFill>
              <a:effectLst/>
              <a:latin typeface="Lato" panose="020F0502020204030203" pitchFamily="34" charset="0"/>
              <a:ea typeface="Lato" panose="020F0502020204030203" pitchFamily="34" charset="0"/>
              <a:cs typeface="Lato" panose="020F0502020204030203" pitchFamily="34" charset="0"/>
            </a:endParaRPr>
          </a:p>
          <a:p>
            <a:pPr marL="171450" indent="-171450" algn="l" rtl="0" fontAlgn="base">
              <a:lnSpc>
                <a:spcPct val="150000"/>
              </a:lnSpc>
              <a:buFont typeface="Arial" panose="020B0604020202020204" pitchFamily="34" charset="0"/>
              <a:buChar char="•"/>
            </a:pPr>
            <a:r>
              <a:rPr lang="en-GB" sz="1100" b="0" i="0" dirty="0">
                <a:solidFill>
                  <a:srgbClr val="005A63"/>
                </a:solidFill>
                <a:effectLst/>
                <a:latin typeface="Lato" panose="020F0502020204030203" pitchFamily="34" charset="0"/>
                <a:ea typeface="Lato" panose="020F0502020204030203" pitchFamily="34" charset="0"/>
                <a:cs typeface="Lato" panose="020F0502020204030203" pitchFamily="34" charset="0"/>
              </a:rPr>
              <a:t>To complete Level 3 Paediatric First Aid training, as you are expected to deliver and respond to all levels of first aid when necessary. </a:t>
            </a:r>
            <a:endParaRPr lang="en-GB" sz="1100" dirty="0">
              <a:solidFill>
                <a:srgbClr val="005A63"/>
              </a:solidFill>
              <a:latin typeface="Lato" panose="020F0502020204030203" pitchFamily="34" charset="0"/>
              <a:ea typeface="Lato" panose="020F0502020204030203" pitchFamily="34" charset="0"/>
              <a:cs typeface="Lato" panose="020F0502020204030203" pitchFamily="34" charset="0"/>
            </a:endParaRPr>
          </a:p>
          <a:p>
            <a:pPr algn="l" rtl="0" fontAlgn="base"/>
            <a:endParaRPr lang="en-GB" sz="1100" b="1" dirty="0">
              <a:solidFill>
                <a:srgbClr val="005A63"/>
              </a:solidFill>
              <a:latin typeface="Lato" panose="020F0502020204030203" pitchFamily="34" charset="0"/>
              <a:ea typeface="Lato" panose="020F0502020204030203" pitchFamily="34" charset="0"/>
              <a:cs typeface="Lato" panose="020F0502020204030203" pitchFamily="34" charset="0"/>
            </a:endParaRPr>
          </a:p>
          <a:p>
            <a:pPr>
              <a:lnSpc>
                <a:spcPct val="150000"/>
              </a:lnSpc>
            </a:pPr>
            <a:r>
              <a:rPr lang="en-GB" sz="1100" b="1" dirty="0">
                <a:solidFill>
                  <a:srgbClr val="005A63"/>
                </a:solidFill>
                <a:latin typeface="Lato" panose="020F0502020204030203" pitchFamily="34" charset="0"/>
                <a:ea typeface="Lato" panose="020F0502020204030203" pitchFamily="34" charset="0"/>
                <a:cs typeface="Lato" panose="020F0502020204030203" pitchFamily="34" charset="0"/>
              </a:rPr>
              <a:t>Data Protection </a:t>
            </a:r>
            <a:endParaRPr lang="en-GB" sz="1100" dirty="0">
              <a:solidFill>
                <a:srgbClr val="005A63"/>
              </a:solidFill>
              <a:latin typeface="Lato" panose="020F0502020204030203" pitchFamily="34" charset="0"/>
              <a:ea typeface="Lato" panose="020F0502020204030203" pitchFamily="34" charset="0"/>
              <a:cs typeface="Lato" panose="020F0502020204030203" pitchFamily="34" charset="0"/>
            </a:endParaRPr>
          </a:p>
          <a:p>
            <a:pPr>
              <a:lnSpc>
                <a:spcPct val="150000"/>
              </a:lnSpc>
            </a:pPr>
            <a:r>
              <a:rPr lang="en-GB" sz="1100" i="1" dirty="0">
                <a:latin typeface="Lato" panose="020F0502020204030203" pitchFamily="34" charset="0"/>
                <a:ea typeface="Lato" panose="020F0502020204030203" pitchFamily="34" charset="0"/>
                <a:cs typeface="Lato" panose="020F0502020204030203" pitchFamily="34" charset="0"/>
              </a:rPr>
              <a:t>This will involve: </a:t>
            </a:r>
          </a:p>
          <a:p>
            <a:pPr marL="171450" indent="-171450">
              <a:lnSpc>
                <a:spcPct val="150000"/>
              </a:lnSpc>
              <a:buFont typeface="Arial" panose="020B0604020202020204" pitchFamily="34" charset="0"/>
              <a:buChar char="•"/>
            </a:pPr>
            <a:r>
              <a:rPr lang="en-GB" sz="1100" dirty="0">
                <a:solidFill>
                  <a:srgbClr val="005A63"/>
                </a:solidFill>
                <a:latin typeface="Lato" panose="020F0502020204030203" pitchFamily="34" charset="0"/>
                <a:ea typeface="Lato" panose="020F0502020204030203" pitchFamily="34" charset="0"/>
                <a:cs typeface="Lato" panose="020F0502020204030203" pitchFamily="34" charset="0"/>
              </a:rPr>
              <a:t>To be aware of the companies' responsibilities under the Data Protection Act 2018 for the security, accuracy and relevance of personal data held on such systems and ensure that all administrative and financial processes comply with this.</a:t>
            </a:r>
          </a:p>
          <a:p>
            <a:pPr marL="171450" indent="-171450">
              <a:lnSpc>
                <a:spcPct val="150000"/>
              </a:lnSpc>
              <a:buFont typeface="Arial" panose="020B0604020202020204" pitchFamily="34" charset="0"/>
              <a:buChar char="•"/>
            </a:pPr>
            <a:r>
              <a:rPr lang="en-GB" sz="1100" dirty="0">
                <a:solidFill>
                  <a:srgbClr val="005A63"/>
                </a:solidFill>
                <a:latin typeface="Lato" panose="020F0502020204030203" pitchFamily="34" charset="0"/>
                <a:ea typeface="Lato" panose="020F0502020204030203" pitchFamily="34" charset="0"/>
                <a:cs typeface="Lato" panose="020F0502020204030203" pitchFamily="34" charset="0"/>
              </a:rPr>
              <a:t>To maintain children’s records and archive systems, in accordance with companies' procedure, policy and statutory requirements. </a:t>
            </a:r>
          </a:p>
          <a:p>
            <a:pPr>
              <a:lnSpc>
                <a:spcPct val="150000"/>
              </a:lnSpc>
            </a:pPr>
            <a:endParaRPr lang="en-GB" sz="1100" dirty="0">
              <a:solidFill>
                <a:srgbClr val="005A63"/>
              </a:solidFill>
              <a:latin typeface="Lato" panose="020F0502020204030203" pitchFamily="34" charset="0"/>
              <a:ea typeface="Lato" panose="020F0502020204030203" pitchFamily="34" charset="0"/>
              <a:cs typeface="Lato" panose="020F0502020204030203" pitchFamily="34" charset="0"/>
            </a:endParaRPr>
          </a:p>
          <a:p>
            <a:pPr>
              <a:lnSpc>
                <a:spcPct val="150000"/>
              </a:lnSpc>
            </a:pPr>
            <a:r>
              <a:rPr lang="en-GB" sz="1100" b="1" dirty="0">
                <a:solidFill>
                  <a:srgbClr val="005A63"/>
                </a:solidFill>
                <a:latin typeface="Lato" panose="020F0502020204030203" pitchFamily="34" charset="0"/>
                <a:ea typeface="Lato" panose="020F0502020204030203" pitchFamily="34" charset="0"/>
                <a:cs typeface="Lato" panose="020F0502020204030203" pitchFamily="34" charset="0"/>
              </a:rPr>
              <a:t>Confidentiality </a:t>
            </a:r>
            <a:endParaRPr lang="en-GB" sz="1100" dirty="0">
              <a:solidFill>
                <a:srgbClr val="005A63"/>
              </a:solidFill>
              <a:latin typeface="Lato" panose="020F0502020204030203" pitchFamily="34" charset="0"/>
              <a:ea typeface="Lato" panose="020F0502020204030203" pitchFamily="34" charset="0"/>
              <a:cs typeface="Lato" panose="020F0502020204030203" pitchFamily="34" charset="0"/>
            </a:endParaRPr>
          </a:p>
          <a:p>
            <a:pPr>
              <a:lnSpc>
                <a:spcPct val="150000"/>
              </a:lnSpc>
            </a:pPr>
            <a:r>
              <a:rPr lang="en-GB" sz="1100" i="1" dirty="0">
                <a:latin typeface="Lato" panose="020F0502020204030203" pitchFamily="34" charset="0"/>
                <a:ea typeface="Lato" panose="020F0502020204030203" pitchFamily="34" charset="0"/>
                <a:cs typeface="Lato" panose="020F0502020204030203" pitchFamily="34" charset="0"/>
              </a:rPr>
              <a:t>This will involve: </a:t>
            </a:r>
          </a:p>
          <a:p>
            <a:pPr marL="171450" indent="-171450">
              <a:lnSpc>
                <a:spcPct val="150000"/>
              </a:lnSpc>
              <a:buFont typeface="Arial" panose="020B0604020202020204" pitchFamily="34" charset="0"/>
              <a:buChar char="•"/>
            </a:pPr>
            <a:r>
              <a:rPr lang="en-GB" sz="1100" dirty="0">
                <a:solidFill>
                  <a:srgbClr val="005A63"/>
                </a:solidFill>
                <a:latin typeface="Lato" panose="020F0502020204030203" pitchFamily="34" charset="0"/>
                <a:ea typeface="Lato" panose="020F0502020204030203" pitchFamily="34" charset="0"/>
                <a:cs typeface="Lato" panose="020F0502020204030203" pitchFamily="34" charset="0"/>
              </a:rPr>
              <a:t>You are expected to treat all information acquired through your employment, both formally and informally, in strict confidence. </a:t>
            </a:r>
          </a:p>
          <a:p>
            <a:pPr marL="171450" indent="-171450">
              <a:lnSpc>
                <a:spcPct val="150000"/>
              </a:lnSpc>
              <a:buFont typeface="Arial" panose="020B0604020202020204" pitchFamily="34" charset="0"/>
              <a:buChar char="•"/>
            </a:pPr>
            <a:r>
              <a:rPr lang="en-GB" sz="1100" dirty="0">
                <a:solidFill>
                  <a:srgbClr val="005A63"/>
                </a:solidFill>
                <a:latin typeface="Lato" panose="020F0502020204030203" pitchFamily="34" charset="0"/>
                <a:ea typeface="Lato" panose="020F0502020204030203" pitchFamily="34" charset="0"/>
                <a:cs typeface="Lato" panose="020F0502020204030203" pitchFamily="34" charset="0"/>
              </a:rPr>
              <a:t>There are strict rules and protocols defining employees’ access to and use of the companies’ databases. </a:t>
            </a:r>
          </a:p>
          <a:p>
            <a:pPr marL="171450" indent="-171450">
              <a:lnSpc>
                <a:spcPct val="150000"/>
              </a:lnSpc>
              <a:buFont typeface="Arial" panose="020B0604020202020204" pitchFamily="34" charset="0"/>
              <a:buChar char="•"/>
            </a:pPr>
            <a:r>
              <a:rPr lang="en-GB" sz="1100" dirty="0">
                <a:solidFill>
                  <a:srgbClr val="005A63"/>
                </a:solidFill>
                <a:latin typeface="Lato" panose="020F0502020204030203" pitchFamily="34" charset="0"/>
                <a:ea typeface="Lato" panose="020F0502020204030203" pitchFamily="34" charset="0"/>
                <a:cs typeface="Lato" panose="020F0502020204030203" pitchFamily="34" charset="0"/>
              </a:rPr>
              <a:t>Any breach of these rules and protocols will be regarded as subject to disciplinary investigation. There are internal procedures in place for employees to raise matters of concern regarding such issues as bad practice or mismanagement</a:t>
            </a:r>
            <a:r>
              <a:rPr lang="en-GB" sz="1200" dirty="0">
                <a:solidFill>
                  <a:srgbClr val="005A63"/>
                </a:solidFill>
                <a:latin typeface="Lato" panose="020F0502020204030203" pitchFamily="34" charset="0"/>
                <a:ea typeface="Lato" panose="020F0502020204030203" pitchFamily="34" charset="0"/>
                <a:cs typeface="Lato" panose="020F0502020204030203" pitchFamily="34" charset="0"/>
              </a:rPr>
              <a:t>.</a:t>
            </a:r>
            <a:endParaRPr lang="en-GB" sz="1000" dirty="0">
              <a:solidFill>
                <a:srgbClr val="005A63"/>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2492337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2228C-16E9-D814-9189-15D285055149}"/>
              </a:ext>
            </a:extLst>
          </p:cNvPr>
          <p:cNvSpPr>
            <a:spLocks noGrp="1"/>
          </p:cNvSpPr>
          <p:nvPr>
            <p:ph type="ctrTitle"/>
          </p:nvPr>
        </p:nvSpPr>
        <p:spPr>
          <a:xfrm>
            <a:off x="462464" y="504418"/>
            <a:ext cx="9144000" cy="577573"/>
          </a:xfrm>
        </p:spPr>
        <p:txBody>
          <a:bodyPr>
            <a:normAutofit/>
          </a:bodyPr>
          <a:lstStyle/>
          <a:p>
            <a:pPr algn="l"/>
            <a:r>
              <a:rPr lang="en-GB" sz="3200" b="1" dirty="0">
                <a:solidFill>
                  <a:schemeClr val="bg1">
                    <a:lumMod val="95000"/>
                  </a:schemeClr>
                </a:solidFill>
                <a:highlight>
                  <a:srgbClr val="005A63"/>
                </a:highlight>
                <a:latin typeface="Lato Black" panose="020F0502020204030203" pitchFamily="34" charset="0"/>
                <a:ea typeface="Lato Black" panose="020F0502020204030203" pitchFamily="34" charset="0"/>
                <a:cs typeface="Lato Black" panose="020F0502020204030203" pitchFamily="34" charset="0"/>
              </a:rPr>
              <a:t>Progression highlights</a:t>
            </a:r>
            <a:endParaRPr lang="en-GB" sz="3200" dirty="0">
              <a:solidFill>
                <a:schemeClr val="bg1">
                  <a:lumMod val="95000"/>
                </a:schemeClr>
              </a:solidFill>
              <a:highlight>
                <a:srgbClr val="005A63"/>
              </a:highlight>
              <a:latin typeface="Lato Black" panose="020F0502020204030203" pitchFamily="34" charset="0"/>
              <a:ea typeface="Lato Black" panose="020F0502020204030203" pitchFamily="34" charset="0"/>
              <a:cs typeface="Lato Black" panose="020F0502020204030203" pitchFamily="34" charset="0"/>
            </a:endParaRPr>
          </a:p>
        </p:txBody>
      </p:sp>
      <p:sp>
        <p:nvSpPr>
          <p:cNvPr id="3" name="Parallelogram 2">
            <a:extLst>
              <a:ext uri="{FF2B5EF4-FFF2-40B4-BE49-F238E27FC236}">
                <a16:creationId xmlns:a16="http://schemas.microsoft.com/office/drawing/2014/main" id="{19D75289-B39B-FA6B-17EF-7B2840369FBD}"/>
              </a:ext>
            </a:extLst>
          </p:cNvPr>
          <p:cNvSpPr/>
          <p:nvPr/>
        </p:nvSpPr>
        <p:spPr>
          <a:xfrm rot="17245045">
            <a:off x="9487133" y="3808920"/>
            <a:ext cx="5292271" cy="1518193"/>
          </a:xfrm>
          <a:custGeom>
            <a:avLst/>
            <a:gdLst>
              <a:gd name="connsiteX0" fmla="*/ 0 w 5889171"/>
              <a:gd name="connsiteY0" fmla="*/ 2387600 h 2387600"/>
              <a:gd name="connsiteX1" fmla="*/ 596900 w 5889171"/>
              <a:gd name="connsiteY1" fmla="*/ 0 h 2387600"/>
              <a:gd name="connsiteX2" fmla="*/ 5889171 w 5889171"/>
              <a:gd name="connsiteY2" fmla="*/ 0 h 2387600"/>
              <a:gd name="connsiteX3" fmla="*/ 5292271 w 5889171"/>
              <a:gd name="connsiteY3" fmla="*/ 2387600 h 2387600"/>
              <a:gd name="connsiteX4" fmla="*/ 0 w 5889171"/>
              <a:gd name="connsiteY4" fmla="*/ 2387600 h 2387600"/>
              <a:gd name="connsiteX0" fmla="*/ 0 w 5889171"/>
              <a:gd name="connsiteY0" fmla="*/ 2387600 h 2449920"/>
              <a:gd name="connsiteX1" fmla="*/ 596900 w 5889171"/>
              <a:gd name="connsiteY1" fmla="*/ 0 h 2449920"/>
              <a:gd name="connsiteX2" fmla="*/ 5889171 w 5889171"/>
              <a:gd name="connsiteY2" fmla="*/ 0 h 2449920"/>
              <a:gd name="connsiteX3" fmla="*/ 5311821 w 5889171"/>
              <a:gd name="connsiteY3" fmla="*/ 2449920 h 2449920"/>
              <a:gd name="connsiteX4" fmla="*/ 0 w 5889171"/>
              <a:gd name="connsiteY4" fmla="*/ 2387600 h 2449920"/>
              <a:gd name="connsiteX0" fmla="*/ 0 w 5889171"/>
              <a:gd name="connsiteY0" fmla="*/ 2387600 h 2449920"/>
              <a:gd name="connsiteX1" fmla="*/ 596900 w 5889171"/>
              <a:gd name="connsiteY1" fmla="*/ 0 h 2449920"/>
              <a:gd name="connsiteX2" fmla="*/ 5889171 w 5889171"/>
              <a:gd name="connsiteY2" fmla="*/ 0 h 2449920"/>
              <a:gd name="connsiteX3" fmla="*/ 5311821 w 5889171"/>
              <a:gd name="connsiteY3" fmla="*/ 2449920 h 2449920"/>
              <a:gd name="connsiteX4" fmla="*/ 0 w 5889171"/>
              <a:gd name="connsiteY4" fmla="*/ 2387600 h 2449920"/>
              <a:gd name="connsiteX0" fmla="*/ 0 w 5889171"/>
              <a:gd name="connsiteY0" fmla="*/ 2387600 h 2387600"/>
              <a:gd name="connsiteX1" fmla="*/ 596900 w 5889171"/>
              <a:gd name="connsiteY1" fmla="*/ 0 h 2387600"/>
              <a:gd name="connsiteX2" fmla="*/ 5889171 w 5889171"/>
              <a:gd name="connsiteY2" fmla="*/ 0 h 2387600"/>
              <a:gd name="connsiteX3" fmla="*/ 4609015 w 5889171"/>
              <a:gd name="connsiteY3" fmla="*/ 536952 h 2387600"/>
              <a:gd name="connsiteX4" fmla="*/ 0 w 5889171"/>
              <a:gd name="connsiteY4" fmla="*/ 2387600 h 2387600"/>
              <a:gd name="connsiteX0" fmla="*/ 486979 w 5292271"/>
              <a:gd name="connsiteY0" fmla="*/ 1260362 h 1260362"/>
              <a:gd name="connsiteX1" fmla="*/ 0 w 5292271"/>
              <a:gd name="connsiteY1" fmla="*/ 0 h 1260362"/>
              <a:gd name="connsiteX2" fmla="*/ 5292271 w 5292271"/>
              <a:gd name="connsiteY2" fmla="*/ 0 h 1260362"/>
              <a:gd name="connsiteX3" fmla="*/ 4012115 w 5292271"/>
              <a:gd name="connsiteY3" fmla="*/ 536952 h 1260362"/>
              <a:gd name="connsiteX4" fmla="*/ 486979 w 5292271"/>
              <a:gd name="connsiteY4" fmla="*/ 1260362 h 1260362"/>
              <a:gd name="connsiteX0" fmla="*/ 486979 w 5292271"/>
              <a:gd name="connsiteY0" fmla="*/ 1260362 h 1260362"/>
              <a:gd name="connsiteX1" fmla="*/ 0 w 5292271"/>
              <a:gd name="connsiteY1" fmla="*/ 0 h 1260362"/>
              <a:gd name="connsiteX2" fmla="*/ 5292271 w 5292271"/>
              <a:gd name="connsiteY2" fmla="*/ 0 h 1260362"/>
              <a:gd name="connsiteX3" fmla="*/ 4012115 w 5292271"/>
              <a:gd name="connsiteY3" fmla="*/ 536952 h 1260362"/>
              <a:gd name="connsiteX4" fmla="*/ 486979 w 5292271"/>
              <a:gd name="connsiteY4" fmla="*/ 1260362 h 1260362"/>
              <a:gd name="connsiteX0" fmla="*/ 486979 w 5292271"/>
              <a:gd name="connsiteY0" fmla="*/ 1260362 h 1260362"/>
              <a:gd name="connsiteX1" fmla="*/ 0 w 5292271"/>
              <a:gd name="connsiteY1" fmla="*/ 0 h 1260362"/>
              <a:gd name="connsiteX2" fmla="*/ 5292271 w 5292271"/>
              <a:gd name="connsiteY2" fmla="*/ 0 h 1260362"/>
              <a:gd name="connsiteX3" fmla="*/ 4012115 w 5292271"/>
              <a:gd name="connsiteY3" fmla="*/ 536952 h 1260362"/>
              <a:gd name="connsiteX4" fmla="*/ 486979 w 5292271"/>
              <a:gd name="connsiteY4" fmla="*/ 1260362 h 1260362"/>
              <a:gd name="connsiteX0" fmla="*/ 448894 w 5292271"/>
              <a:gd name="connsiteY0" fmla="*/ 1466261 h 1466261"/>
              <a:gd name="connsiteX1" fmla="*/ 0 w 5292271"/>
              <a:gd name="connsiteY1" fmla="*/ 0 h 1466261"/>
              <a:gd name="connsiteX2" fmla="*/ 5292271 w 5292271"/>
              <a:gd name="connsiteY2" fmla="*/ 0 h 1466261"/>
              <a:gd name="connsiteX3" fmla="*/ 4012115 w 5292271"/>
              <a:gd name="connsiteY3" fmla="*/ 536952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4012115 w 5292271"/>
              <a:gd name="connsiteY3" fmla="*/ 536952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3946946 w 5292271"/>
              <a:gd name="connsiteY3" fmla="*/ 329220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3973014 w 5292271"/>
              <a:gd name="connsiteY3" fmla="*/ 412313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3973014 w 5292271"/>
              <a:gd name="connsiteY3" fmla="*/ 412313 h 1466261"/>
              <a:gd name="connsiteX4" fmla="*/ 448894 w 5292271"/>
              <a:gd name="connsiteY4" fmla="*/ 1466261 h 1466261"/>
              <a:gd name="connsiteX0" fmla="*/ 493087 w 5292271"/>
              <a:gd name="connsiteY0" fmla="*/ 1498031 h 1498031"/>
              <a:gd name="connsiteX1" fmla="*/ 0 w 5292271"/>
              <a:gd name="connsiteY1" fmla="*/ 0 h 1498031"/>
              <a:gd name="connsiteX2" fmla="*/ 5292271 w 5292271"/>
              <a:gd name="connsiteY2" fmla="*/ 0 h 1498031"/>
              <a:gd name="connsiteX3" fmla="*/ 3973014 w 5292271"/>
              <a:gd name="connsiteY3" fmla="*/ 412313 h 1498031"/>
              <a:gd name="connsiteX4" fmla="*/ 493087 w 5292271"/>
              <a:gd name="connsiteY4" fmla="*/ 1498031 h 1498031"/>
              <a:gd name="connsiteX0" fmla="*/ 493087 w 5292271"/>
              <a:gd name="connsiteY0" fmla="*/ 1498031 h 1498031"/>
              <a:gd name="connsiteX1" fmla="*/ 0 w 5292271"/>
              <a:gd name="connsiteY1" fmla="*/ 0 h 1498031"/>
              <a:gd name="connsiteX2" fmla="*/ 5292271 w 5292271"/>
              <a:gd name="connsiteY2" fmla="*/ 0 h 1498031"/>
              <a:gd name="connsiteX3" fmla="*/ 3973014 w 5292271"/>
              <a:gd name="connsiteY3" fmla="*/ 412313 h 1498031"/>
              <a:gd name="connsiteX4" fmla="*/ 493087 w 5292271"/>
              <a:gd name="connsiteY4" fmla="*/ 1498031 h 1498031"/>
              <a:gd name="connsiteX0" fmla="*/ 458669 w 5292271"/>
              <a:gd name="connsiteY0" fmla="*/ 1497420 h 1497420"/>
              <a:gd name="connsiteX1" fmla="*/ 0 w 5292271"/>
              <a:gd name="connsiteY1" fmla="*/ 0 h 1497420"/>
              <a:gd name="connsiteX2" fmla="*/ 5292271 w 5292271"/>
              <a:gd name="connsiteY2" fmla="*/ 0 h 1497420"/>
              <a:gd name="connsiteX3" fmla="*/ 3973014 w 5292271"/>
              <a:gd name="connsiteY3" fmla="*/ 412313 h 1497420"/>
              <a:gd name="connsiteX4" fmla="*/ 458669 w 5292271"/>
              <a:gd name="connsiteY4" fmla="*/ 1497420 h 1497420"/>
              <a:gd name="connsiteX0" fmla="*/ 465186 w 5292271"/>
              <a:gd name="connsiteY0" fmla="*/ 1518193 h 1518193"/>
              <a:gd name="connsiteX1" fmla="*/ 0 w 5292271"/>
              <a:gd name="connsiteY1" fmla="*/ 0 h 1518193"/>
              <a:gd name="connsiteX2" fmla="*/ 5292271 w 5292271"/>
              <a:gd name="connsiteY2" fmla="*/ 0 h 1518193"/>
              <a:gd name="connsiteX3" fmla="*/ 3973014 w 5292271"/>
              <a:gd name="connsiteY3" fmla="*/ 412313 h 1518193"/>
              <a:gd name="connsiteX4" fmla="*/ 465186 w 5292271"/>
              <a:gd name="connsiteY4" fmla="*/ 1518193 h 15181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92271" h="1518193">
                <a:moveTo>
                  <a:pt x="465186" y="1518193"/>
                </a:moveTo>
                <a:lnTo>
                  <a:pt x="0" y="0"/>
                </a:lnTo>
                <a:lnTo>
                  <a:pt x="5292271" y="0"/>
                </a:lnTo>
                <a:lnTo>
                  <a:pt x="3973014" y="412313"/>
                </a:lnTo>
                <a:lnTo>
                  <a:pt x="465186" y="1518193"/>
                </a:lnTo>
                <a:close/>
              </a:path>
            </a:pathLst>
          </a:custGeom>
          <a:solidFill>
            <a:srgbClr val="005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 name="Picture 3" descr="Logo&#10;&#10;Description automatically generated with medium confidence">
            <a:extLst>
              <a:ext uri="{FF2B5EF4-FFF2-40B4-BE49-F238E27FC236}">
                <a16:creationId xmlns:a16="http://schemas.microsoft.com/office/drawing/2014/main" id="{9F6E9339-25AC-3C16-E1AB-DAA92F5F644D}"/>
              </a:ext>
            </a:extLst>
          </p:cNvPr>
          <p:cNvPicPr>
            <a:picLocks noChangeAspect="1"/>
          </p:cNvPicPr>
          <p:nvPr/>
        </p:nvPicPr>
        <p:blipFill rotWithShape="1">
          <a:blip r:embed="rId2">
            <a:extLst>
              <a:ext uri="{28A0092B-C50C-407E-A947-70E740481C1C}">
                <a14:useLocalDpi xmlns:a14="http://schemas.microsoft.com/office/drawing/2010/main" val="0"/>
              </a:ext>
            </a:extLst>
          </a:blip>
          <a:srcRect r="64443"/>
          <a:stretch/>
        </p:blipFill>
        <p:spPr>
          <a:xfrm>
            <a:off x="11081428" y="5717403"/>
            <a:ext cx="618464" cy="579783"/>
          </a:xfrm>
          <a:prstGeom prst="rect">
            <a:avLst/>
          </a:prstGeom>
        </p:spPr>
      </p:pic>
      <p:graphicFrame>
        <p:nvGraphicFramePr>
          <p:cNvPr id="5" name="Table 5">
            <a:extLst>
              <a:ext uri="{FF2B5EF4-FFF2-40B4-BE49-F238E27FC236}">
                <a16:creationId xmlns:a16="http://schemas.microsoft.com/office/drawing/2014/main" id="{D002DEBD-BDD4-7389-210B-B2FD6F310925}"/>
              </a:ext>
            </a:extLst>
          </p:cNvPr>
          <p:cNvGraphicFramePr>
            <a:graphicFrameLocks noGrp="1"/>
          </p:cNvGraphicFramePr>
          <p:nvPr>
            <p:extLst>
              <p:ext uri="{D42A27DB-BD31-4B8C-83A1-F6EECF244321}">
                <p14:modId xmlns:p14="http://schemas.microsoft.com/office/powerpoint/2010/main" val="2873009558"/>
              </p:ext>
            </p:extLst>
          </p:nvPr>
        </p:nvGraphicFramePr>
        <p:xfrm>
          <a:off x="558083" y="1815983"/>
          <a:ext cx="7111680" cy="4596390"/>
        </p:xfrm>
        <a:graphic>
          <a:graphicData uri="http://schemas.openxmlformats.org/drawingml/2006/table">
            <a:tbl>
              <a:tblPr firstRow="1" bandRow="1">
                <a:tableStyleId>{5C22544A-7EE6-4342-B048-85BDC9FD1C3A}</a:tableStyleId>
              </a:tblPr>
              <a:tblGrid>
                <a:gridCol w="3211013">
                  <a:extLst>
                    <a:ext uri="{9D8B030D-6E8A-4147-A177-3AD203B41FA5}">
                      <a16:colId xmlns:a16="http://schemas.microsoft.com/office/drawing/2014/main" val="3342197426"/>
                    </a:ext>
                  </a:extLst>
                </a:gridCol>
                <a:gridCol w="3900667">
                  <a:extLst>
                    <a:ext uri="{9D8B030D-6E8A-4147-A177-3AD203B41FA5}">
                      <a16:colId xmlns:a16="http://schemas.microsoft.com/office/drawing/2014/main" val="2852081772"/>
                    </a:ext>
                  </a:extLst>
                </a:gridCol>
              </a:tblGrid>
              <a:tr h="699225">
                <a:tc>
                  <a:txBody>
                    <a:bodyPr/>
                    <a:lstStyle/>
                    <a:p>
                      <a:pPr algn="ctr">
                        <a:lnSpc>
                          <a:spcPct val="200000"/>
                        </a:lnSpc>
                      </a:pPr>
                      <a:r>
                        <a:rPr lang="en-GB" dirty="0">
                          <a:latin typeface="Lato Black" panose="020F0502020204030203" pitchFamily="34" charset="0"/>
                          <a:ea typeface="Lato Black" panose="020F0502020204030203" pitchFamily="34" charset="0"/>
                          <a:cs typeface="Lato Black" panose="020F0502020204030203" pitchFamily="34" charset="0"/>
                        </a:rPr>
                        <a:t>Role/Position</a:t>
                      </a:r>
                    </a:p>
                  </a:txBody>
                  <a:tcPr>
                    <a:solidFill>
                      <a:srgbClr val="005A63"/>
                    </a:solidFill>
                  </a:tcPr>
                </a:tc>
                <a:tc>
                  <a:txBody>
                    <a:bodyPr/>
                    <a:lstStyle/>
                    <a:p>
                      <a:pPr algn="ctr">
                        <a:lnSpc>
                          <a:spcPct val="200000"/>
                        </a:lnSpc>
                      </a:pPr>
                      <a:r>
                        <a:rPr lang="en-GB" dirty="0">
                          <a:latin typeface="Lato Black" panose="020F0502020204030203" pitchFamily="34" charset="0"/>
                          <a:ea typeface="Lato Black" panose="020F0502020204030203" pitchFamily="34" charset="0"/>
                          <a:cs typeface="Lato Black" panose="020F0502020204030203" pitchFamily="34" charset="0"/>
                        </a:rPr>
                        <a:t>Role Progression Responsibility</a:t>
                      </a:r>
                    </a:p>
                  </a:txBody>
                  <a:tcPr>
                    <a:solidFill>
                      <a:srgbClr val="005A63"/>
                    </a:solidFill>
                  </a:tcPr>
                </a:tc>
                <a:extLst>
                  <a:ext uri="{0D108BD9-81ED-4DB2-BD59-A6C34878D82A}">
                    <a16:rowId xmlns:a16="http://schemas.microsoft.com/office/drawing/2014/main" val="480000228"/>
                  </a:ext>
                </a:extLst>
              </a:tr>
              <a:tr h="699225">
                <a:tc>
                  <a:txBody>
                    <a:bodyPr/>
                    <a:lstStyle/>
                    <a:p>
                      <a:pPr algn="ctr">
                        <a:lnSpc>
                          <a:spcPct val="200000"/>
                        </a:lnSpc>
                      </a:pPr>
                      <a:r>
                        <a:rPr lang="en-GB" b="1" dirty="0">
                          <a:solidFill>
                            <a:srgbClr val="005A63"/>
                          </a:solidFill>
                          <a:latin typeface="Lato" panose="020F0502020204030203" pitchFamily="34" charset="0"/>
                          <a:ea typeface="Lato" panose="020F0502020204030203" pitchFamily="34" charset="0"/>
                          <a:cs typeface="Lato" panose="020F0502020204030203" pitchFamily="34" charset="0"/>
                        </a:rPr>
                        <a:t>Lead Management</a:t>
                      </a:r>
                    </a:p>
                  </a:txBody>
                  <a:tcPr>
                    <a:solidFill>
                      <a:srgbClr val="80C9C4"/>
                    </a:solidFill>
                  </a:tcPr>
                </a:tc>
                <a:tc>
                  <a:txBody>
                    <a:bodyPr/>
                    <a:lstStyle/>
                    <a:p>
                      <a:pPr algn="ctr">
                        <a:lnSpc>
                          <a:spcPct val="200000"/>
                        </a:lnSpc>
                      </a:pPr>
                      <a:r>
                        <a:rPr lang="en-GB" sz="1600" dirty="0">
                          <a:solidFill>
                            <a:srgbClr val="005A63"/>
                          </a:solidFill>
                          <a:latin typeface="Lato" panose="020F0502020204030203" pitchFamily="34" charset="0"/>
                          <a:ea typeface="Lato" panose="020F0502020204030203" pitchFamily="34" charset="0"/>
                          <a:cs typeface="Lato" panose="020F0502020204030203" pitchFamily="34" charset="0"/>
                        </a:rPr>
                        <a:t>Managing all WAC venues</a:t>
                      </a:r>
                    </a:p>
                  </a:txBody>
                  <a:tcPr>
                    <a:solidFill>
                      <a:srgbClr val="80C9C4"/>
                    </a:solidFill>
                  </a:tcPr>
                </a:tc>
                <a:extLst>
                  <a:ext uri="{0D108BD9-81ED-4DB2-BD59-A6C34878D82A}">
                    <a16:rowId xmlns:a16="http://schemas.microsoft.com/office/drawing/2014/main" val="1773227575"/>
                  </a:ext>
                </a:extLst>
              </a:tr>
              <a:tr h="699225">
                <a:tc>
                  <a:txBody>
                    <a:bodyPr/>
                    <a:lstStyle/>
                    <a:p>
                      <a:pPr algn="ctr">
                        <a:lnSpc>
                          <a:spcPct val="200000"/>
                        </a:lnSpc>
                      </a:pPr>
                      <a:r>
                        <a:rPr lang="en-GB" b="1" dirty="0">
                          <a:solidFill>
                            <a:srgbClr val="005A63"/>
                          </a:solidFill>
                          <a:latin typeface="Lato" panose="020F0502020204030203" pitchFamily="34" charset="0"/>
                          <a:ea typeface="Lato" panose="020F0502020204030203" pitchFamily="34" charset="0"/>
                          <a:cs typeface="Lato" panose="020F0502020204030203" pitchFamily="34" charset="0"/>
                        </a:rPr>
                        <a:t>WAC Manager</a:t>
                      </a:r>
                    </a:p>
                  </a:txBody>
                  <a:tcPr/>
                </a:tc>
                <a:tc>
                  <a:txBody>
                    <a:bodyPr/>
                    <a:lstStyle/>
                    <a:p>
                      <a:pPr algn="ctr">
                        <a:lnSpc>
                          <a:spcPct val="100000"/>
                        </a:lnSpc>
                      </a:pPr>
                      <a:r>
                        <a:rPr lang="en-GB" sz="1600" dirty="0">
                          <a:solidFill>
                            <a:srgbClr val="005A63"/>
                          </a:solidFill>
                          <a:latin typeface="Lato" panose="020F0502020204030203" pitchFamily="34" charset="0"/>
                          <a:ea typeface="Lato" panose="020F0502020204030203" pitchFamily="34" charset="0"/>
                          <a:cs typeface="Lato" panose="020F0502020204030203" pitchFamily="34" charset="0"/>
                        </a:rPr>
                        <a:t>Overseeing and leading WAC venue</a:t>
                      </a:r>
                    </a:p>
                  </a:txBody>
                  <a:tcPr/>
                </a:tc>
                <a:extLst>
                  <a:ext uri="{0D108BD9-81ED-4DB2-BD59-A6C34878D82A}">
                    <a16:rowId xmlns:a16="http://schemas.microsoft.com/office/drawing/2014/main" val="4101826644"/>
                  </a:ext>
                </a:extLst>
              </a:tr>
              <a:tr h="699225">
                <a:tc>
                  <a:txBody>
                    <a:bodyPr/>
                    <a:lstStyle/>
                    <a:p>
                      <a:pPr algn="ctr">
                        <a:lnSpc>
                          <a:spcPct val="200000"/>
                        </a:lnSpc>
                      </a:pPr>
                      <a:r>
                        <a:rPr lang="en-GB" b="1" dirty="0">
                          <a:solidFill>
                            <a:srgbClr val="005A63"/>
                          </a:solidFill>
                          <a:latin typeface="Lato" panose="020F0502020204030203" pitchFamily="34" charset="0"/>
                          <a:ea typeface="Lato" panose="020F0502020204030203" pitchFamily="34" charset="0"/>
                          <a:cs typeface="Lato" panose="020F0502020204030203" pitchFamily="34" charset="0"/>
                        </a:rPr>
                        <a:t>WAC Assistant Lead</a:t>
                      </a:r>
                    </a:p>
                  </a:txBody>
                  <a:tcPr>
                    <a:solidFill>
                      <a:srgbClr val="80C9C4"/>
                    </a:solidFill>
                  </a:tcPr>
                </a:tc>
                <a:tc>
                  <a:txBody>
                    <a:bodyPr/>
                    <a:lstStyle/>
                    <a:p>
                      <a:pPr algn="ctr">
                        <a:lnSpc>
                          <a:spcPct val="100000"/>
                        </a:lnSpc>
                      </a:pPr>
                      <a:r>
                        <a:rPr lang="en-GB" sz="1600" dirty="0">
                          <a:solidFill>
                            <a:srgbClr val="005A63"/>
                          </a:solidFill>
                          <a:latin typeface="Lato" panose="020F0502020204030203" pitchFamily="34" charset="0"/>
                          <a:ea typeface="Lato" panose="020F0502020204030203" pitchFamily="34" charset="0"/>
                          <a:cs typeface="Lato" panose="020F0502020204030203" pitchFamily="34" charset="0"/>
                        </a:rPr>
                        <a:t>Assistant to Venue Lead (admin/delivery)</a:t>
                      </a:r>
                    </a:p>
                  </a:txBody>
                  <a:tcPr>
                    <a:solidFill>
                      <a:srgbClr val="80C9C4"/>
                    </a:solidFill>
                  </a:tcPr>
                </a:tc>
                <a:extLst>
                  <a:ext uri="{0D108BD9-81ED-4DB2-BD59-A6C34878D82A}">
                    <a16:rowId xmlns:a16="http://schemas.microsoft.com/office/drawing/2014/main" val="685679774"/>
                  </a:ext>
                </a:extLst>
              </a:tr>
              <a:tr h="699225">
                <a:tc>
                  <a:txBody>
                    <a:bodyPr/>
                    <a:lstStyle/>
                    <a:p>
                      <a:pPr algn="ctr">
                        <a:lnSpc>
                          <a:spcPct val="200000"/>
                        </a:lnSpc>
                      </a:pPr>
                      <a:r>
                        <a:rPr lang="en-GB" b="1" dirty="0">
                          <a:solidFill>
                            <a:srgbClr val="005A63"/>
                          </a:solidFill>
                          <a:latin typeface="Lato"/>
                          <a:ea typeface="Lato"/>
                          <a:cs typeface="Lato"/>
                        </a:rPr>
                        <a:t>Activity Professional or Playworker </a:t>
                      </a:r>
                      <a:endParaRPr lang="en-GB" b="1" dirty="0">
                        <a:solidFill>
                          <a:srgbClr val="005A63"/>
                        </a:solidFill>
                        <a:latin typeface="Lato" panose="020F0502020204030203" pitchFamily="34" charset="0"/>
                        <a:ea typeface="Lato" panose="020F0502020204030203" pitchFamily="34" charset="0"/>
                        <a:cs typeface="Lato" panose="020F0502020204030203" pitchFamily="34" charset="0"/>
                      </a:endParaRPr>
                    </a:p>
                  </a:txBody>
                  <a:tcPr/>
                </a:tc>
                <a:tc>
                  <a:txBody>
                    <a:bodyPr/>
                    <a:lstStyle/>
                    <a:p>
                      <a:pPr algn="ctr">
                        <a:lnSpc>
                          <a:spcPct val="200000"/>
                        </a:lnSpc>
                      </a:pPr>
                      <a:r>
                        <a:rPr lang="en-GB" sz="1600" dirty="0">
                          <a:solidFill>
                            <a:srgbClr val="005A63"/>
                          </a:solidFill>
                          <a:latin typeface="Lato" panose="020F0502020204030203" pitchFamily="34" charset="0"/>
                          <a:ea typeface="Lato" panose="020F0502020204030203" pitchFamily="34" charset="0"/>
                          <a:cs typeface="Lato" panose="020F0502020204030203" pitchFamily="34" charset="0"/>
                        </a:rPr>
                        <a:t>Operational level EY and WAC venue</a:t>
                      </a:r>
                    </a:p>
                  </a:txBody>
                  <a:tcPr/>
                </a:tc>
                <a:extLst>
                  <a:ext uri="{0D108BD9-81ED-4DB2-BD59-A6C34878D82A}">
                    <a16:rowId xmlns:a16="http://schemas.microsoft.com/office/drawing/2014/main" val="2878026864"/>
                  </a:ext>
                </a:extLst>
              </a:tr>
              <a:tr h="699225">
                <a:tc>
                  <a:txBody>
                    <a:bodyPr/>
                    <a:lstStyle/>
                    <a:p>
                      <a:pPr algn="ctr">
                        <a:lnSpc>
                          <a:spcPct val="200000"/>
                        </a:lnSpc>
                      </a:pPr>
                      <a:r>
                        <a:rPr lang="en-GB" b="1" dirty="0">
                          <a:solidFill>
                            <a:srgbClr val="005A63"/>
                          </a:solidFill>
                          <a:latin typeface="Lato" panose="020F0502020204030203" pitchFamily="34" charset="0"/>
                          <a:ea typeface="Lato" panose="020F0502020204030203" pitchFamily="34" charset="0"/>
                          <a:cs typeface="Lato" panose="020F0502020204030203" pitchFamily="34" charset="0"/>
                        </a:rPr>
                        <a:t>Apprentice</a:t>
                      </a:r>
                    </a:p>
                  </a:txBody>
                  <a:tcPr>
                    <a:solidFill>
                      <a:srgbClr val="80C9C4"/>
                    </a:solidFill>
                  </a:tcPr>
                </a:tc>
                <a:tc>
                  <a:txBody>
                    <a:bodyPr/>
                    <a:lstStyle/>
                    <a:p>
                      <a:pPr algn="ctr">
                        <a:lnSpc>
                          <a:spcPct val="200000"/>
                        </a:lnSpc>
                      </a:pPr>
                      <a:r>
                        <a:rPr lang="en-GB" sz="1600" dirty="0">
                          <a:solidFill>
                            <a:srgbClr val="005A63"/>
                          </a:solidFill>
                          <a:latin typeface="Lato" panose="020F0502020204030203" pitchFamily="34" charset="0"/>
                          <a:ea typeface="Lato" panose="020F0502020204030203" pitchFamily="34" charset="0"/>
                          <a:cs typeface="Lato" panose="020F0502020204030203" pitchFamily="34" charset="0"/>
                        </a:rPr>
                        <a:t>Supporting the venue day to day</a:t>
                      </a:r>
                    </a:p>
                  </a:txBody>
                  <a:tcPr>
                    <a:solidFill>
                      <a:srgbClr val="80C9C4"/>
                    </a:solidFill>
                  </a:tcPr>
                </a:tc>
                <a:extLst>
                  <a:ext uri="{0D108BD9-81ED-4DB2-BD59-A6C34878D82A}">
                    <a16:rowId xmlns:a16="http://schemas.microsoft.com/office/drawing/2014/main" val="3343516782"/>
                  </a:ext>
                </a:extLst>
              </a:tr>
            </a:tbl>
          </a:graphicData>
        </a:graphic>
      </p:graphicFrame>
      <p:sp>
        <p:nvSpPr>
          <p:cNvPr id="6" name="Google Shape;187;p6">
            <a:extLst>
              <a:ext uri="{FF2B5EF4-FFF2-40B4-BE49-F238E27FC236}">
                <a16:creationId xmlns:a16="http://schemas.microsoft.com/office/drawing/2014/main" id="{B0680138-BD50-68FE-1719-88123E23796D}"/>
              </a:ext>
            </a:extLst>
          </p:cNvPr>
          <p:cNvSpPr txBox="1"/>
          <p:nvPr/>
        </p:nvSpPr>
        <p:spPr>
          <a:xfrm>
            <a:off x="7287447" y="6005942"/>
            <a:ext cx="4092547" cy="46162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dirty="0">
                <a:solidFill>
                  <a:srgbClr val="005A63"/>
                </a:solidFill>
                <a:highlight>
                  <a:srgbClr val="80C9C4"/>
                </a:highlight>
                <a:latin typeface="Lato Black" panose="020F0502020204030203" pitchFamily="34" charset="0"/>
                <a:ea typeface="Lato Black" panose="020F0502020204030203" pitchFamily="34" charset="0"/>
                <a:cs typeface="Lato Black" panose="020F0502020204030203" pitchFamily="34" charset="0"/>
                <a:sym typeface="Calibri"/>
              </a:rPr>
              <a:t>Apprentice</a:t>
            </a:r>
            <a:endParaRPr sz="2400" dirty="0">
              <a:solidFill>
                <a:srgbClr val="005A63"/>
              </a:solidFill>
              <a:highlight>
                <a:srgbClr val="80C9C4"/>
              </a:highlight>
              <a:latin typeface="Lato Black" panose="020F0502020204030203" pitchFamily="34" charset="0"/>
              <a:ea typeface="Lato Black" panose="020F0502020204030203" pitchFamily="34" charset="0"/>
              <a:cs typeface="Lato Black" panose="020F0502020204030203" pitchFamily="34" charset="0"/>
            </a:endParaRPr>
          </a:p>
        </p:txBody>
      </p:sp>
      <p:sp>
        <p:nvSpPr>
          <p:cNvPr id="7" name="Google Shape;188;p6">
            <a:extLst>
              <a:ext uri="{FF2B5EF4-FFF2-40B4-BE49-F238E27FC236}">
                <a16:creationId xmlns:a16="http://schemas.microsoft.com/office/drawing/2014/main" id="{4834FB69-9136-405E-3CFB-8A8BF8613C82}"/>
              </a:ext>
            </a:extLst>
          </p:cNvPr>
          <p:cNvSpPr txBox="1"/>
          <p:nvPr/>
        </p:nvSpPr>
        <p:spPr>
          <a:xfrm>
            <a:off x="7560186" y="4466793"/>
            <a:ext cx="3982495" cy="830956"/>
          </a:xfrm>
          <a:prstGeom prst="rect">
            <a:avLst/>
          </a:prstGeom>
          <a:noFill/>
          <a:ln>
            <a:noFill/>
          </a:ln>
        </p:spPr>
        <p:txBody>
          <a:bodyPr spcFirstLastPara="1" wrap="square" lIns="91425" tIns="45700" rIns="91425" bIns="45700" anchor="t" anchorCtr="0">
            <a:spAutoFit/>
          </a:bodyPr>
          <a:lstStyle/>
          <a:p>
            <a:pPr algn="ctr"/>
            <a:r>
              <a:rPr lang="en-US" sz="2400" dirty="0">
                <a:solidFill>
                  <a:srgbClr val="005A63"/>
                </a:solidFill>
                <a:highlight>
                  <a:srgbClr val="80C9C4"/>
                </a:highlight>
                <a:latin typeface="Lato Black"/>
                <a:ea typeface="Lato Black"/>
                <a:cs typeface="Lato Black"/>
                <a:sym typeface="Calibri"/>
              </a:rPr>
              <a:t>Activity Professional/Playworker</a:t>
            </a:r>
            <a:endParaRPr sz="2400" dirty="0">
              <a:solidFill>
                <a:srgbClr val="005A63"/>
              </a:solidFill>
              <a:highlight>
                <a:srgbClr val="80C9C4"/>
              </a:highlight>
              <a:latin typeface="Lato Black" panose="020F0502020204030203" pitchFamily="34" charset="0"/>
              <a:ea typeface="Lato Black" panose="020F0502020204030203" pitchFamily="34" charset="0"/>
              <a:cs typeface="Lato Black" panose="020F0502020204030203" pitchFamily="34" charset="0"/>
            </a:endParaRPr>
          </a:p>
        </p:txBody>
      </p:sp>
      <p:sp>
        <p:nvSpPr>
          <p:cNvPr id="9" name="Google Shape;189;p6">
            <a:extLst>
              <a:ext uri="{FF2B5EF4-FFF2-40B4-BE49-F238E27FC236}">
                <a16:creationId xmlns:a16="http://schemas.microsoft.com/office/drawing/2014/main" id="{02557AA8-E609-9A5B-7D6F-27744C549B44}"/>
              </a:ext>
            </a:extLst>
          </p:cNvPr>
          <p:cNvSpPr txBox="1"/>
          <p:nvPr/>
        </p:nvSpPr>
        <p:spPr>
          <a:xfrm>
            <a:off x="7771535" y="3334132"/>
            <a:ext cx="3549083" cy="46162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dirty="0">
                <a:solidFill>
                  <a:srgbClr val="005A63"/>
                </a:solidFill>
                <a:highlight>
                  <a:srgbClr val="80C9C4"/>
                </a:highlight>
                <a:latin typeface="Lato Black" panose="020F0502020204030203" pitchFamily="34" charset="0"/>
                <a:ea typeface="Lato Black" panose="020F0502020204030203" pitchFamily="34" charset="0"/>
                <a:cs typeface="Lato Black" panose="020F0502020204030203" pitchFamily="34" charset="0"/>
                <a:sym typeface="Calibri"/>
              </a:rPr>
              <a:t>WAC Assistant Lead</a:t>
            </a:r>
            <a:endParaRPr sz="2400" dirty="0">
              <a:solidFill>
                <a:srgbClr val="005A63"/>
              </a:solidFill>
              <a:highlight>
                <a:srgbClr val="80C9C4"/>
              </a:highlight>
              <a:latin typeface="Lato Black" panose="020F0502020204030203" pitchFamily="34" charset="0"/>
              <a:ea typeface="Lato Black" panose="020F0502020204030203" pitchFamily="34" charset="0"/>
              <a:cs typeface="Lato Black" panose="020F0502020204030203" pitchFamily="34" charset="0"/>
            </a:endParaRPr>
          </a:p>
        </p:txBody>
      </p:sp>
      <p:sp>
        <p:nvSpPr>
          <p:cNvPr id="10" name="Arrow: Right 9">
            <a:extLst>
              <a:ext uri="{FF2B5EF4-FFF2-40B4-BE49-F238E27FC236}">
                <a16:creationId xmlns:a16="http://schemas.microsoft.com/office/drawing/2014/main" id="{381B8BFA-DFE8-9136-5448-D4329B874E12}"/>
              </a:ext>
            </a:extLst>
          </p:cNvPr>
          <p:cNvSpPr/>
          <p:nvPr/>
        </p:nvSpPr>
        <p:spPr>
          <a:xfrm rot="16200000">
            <a:off x="9045460" y="5480043"/>
            <a:ext cx="497353" cy="388238"/>
          </a:xfrm>
          <a:prstGeom prst="rightArrow">
            <a:avLst/>
          </a:prstGeom>
          <a:solidFill>
            <a:srgbClr val="005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Arrow: Right 11">
            <a:extLst>
              <a:ext uri="{FF2B5EF4-FFF2-40B4-BE49-F238E27FC236}">
                <a16:creationId xmlns:a16="http://schemas.microsoft.com/office/drawing/2014/main" id="{2081E147-FFA5-B64D-A00A-E195BACB2D6B}"/>
              </a:ext>
            </a:extLst>
          </p:cNvPr>
          <p:cNvSpPr/>
          <p:nvPr/>
        </p:nvSpPr>
        <p:spPr>
          <a:xfrm rot="16200000">
            <a:off x="9025670" y="3950790"/>
            <a:ext cx="497353" cy="388238"/>
          </a:xfrm>
          <a:prstGeom prst="rightArrow">
            <a:avLst/>
          </a:prstGeom>
          <a:solidFill>
            <a:srgbClr val="005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Google Shape;189;p6">
            <a:extLst>
              <a:ext uri="{FF2B5EF4-FFF2-40B4-BE49-F238E27FC236}">
                <a16:creationId xmlns:a16="http://schemas.microsoft.com/office/drawing/2014/main" id="{A890204E-8C8E-1592-2E2E-C56F6E00AD9A}"/>
              </a:ext>
            </a:extLst>
          </p:cNvPr>
          <p:cNvSpPr txBox="1"/>
          <p:nvPr/>
        </p:nvSpPr>
        <p:spPr>
          <a:xfrm>
            <a:off x="7476091" y="2228127"/>
            <a:ext cx="3549083" cy="46162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dirty="0">
                <a:solidFill>
                  <a:srgbClr val="005A63"/>
                </a:solidFill>
                <a:highlight>
                  <a:srgbClr val="80C9C4"/>
                </a:highlight>
                <a:latin typeface="Lato Black" panose="020F0502020204030203" pitchFamily="34" charset="0"/>
                <a:ea typeface="Lato Black" panose="020F0502020204030203" pitchFamily="34" charset="0"/>
                <a:cs typeface="Lato Black" panose="020F0502020204030203" pitchFamily="34" charset="0"/>
                <a:sym typeface="Calibri"/>
              </a:rPr>
              <a:t>WAC Manager</a:t>
            </a:r>
            <a:endParaRPr sz="2400" dirty="0">
              <a:solidFill>
                <a:srgbClr val="005A63"/>
              </a:solidFill>
              <a:highlight>
                <a:srgbClr val="80C9C4"/>
              </a:highlight>
              <a:latin typeface="Lato Black" panose="020F0502020204030203" pitchFamily="34" charset="0"/>
              <a:ea typeface="Lato Black" panose="020F0502020204030203" pitchFamily="34" charset="0"/>
              <a:cs typeface="Lato Black" panose="020F0502020204030203" pitchFamily="34" charset="0"/>
            </a:endParaRPr>
          </a:p>
        </p:txBody>
      </p:sp>
      <p:sp>
        <p:nvSpPr>
          <p:cNvPr id="14" name="Arrow: Right 13">
            <a:extLst>
              <a:ext uri="{FF2B5EF4-FFF2-40B4-BE49-F238E27FC236}">
                <a16:creationId xmlns:a16="http://schemas.microsoft.com/office/drawing/2014/main" id="{AD63CDFC-9CE9-3DBA-1509-34E0682B4E1E}"/>
              </a:ext>
            </a:extLst>
          </p:cNvPr>
          <p:cNvSpPr/>
          <p:nvPr/>
        </p:nvSpPr>
        <p:spPr>
          <a:xfrm rot="16200000">
            <a:off x="9025670" y="2844785"/>
            <a:ext cx="497353" cy="388238"/>
          </a:xfrm>
          <a:prstGeom prst="rightArrow">
            <a:avLst/>
          </a:prstGeom>
          <a:solidFill>
            <a:srgbClr val="005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Google Shape;189;p6">
            <a:extLst>
              <a:ext uri="{FF2B5EF4-FFF2-40B4-BE49-F238E27FC236}">
                <a16:creationId xmlns:a16="http://schemas.microsoft.com/office/drawing/2014/main" id="{5E0FFA53-ADEA-CF43-38F3-3607C73AD913}"/>
              </a:ext>
            </a:extLst>
          </p:cNvPr>
          <p:cNvSpPr txBox="1"/>
          <p:nvPr/>
        </p:nvSpPr>
        <p:spPr>
          <a:xfrm>
            <a:off x="7447680" y="1095466"/>
            <a:ext cx="3549083" cy="46162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dirty="0">
                <a:solidFill>
                  <a:srgbClr val="005A63"/>
                </a:solidFill>
                <a:highlight>
                  <a:srgbClr val="80C9C4"/>
                </a:highlight>
                <a:latin typeface="Lato Black" panose="020F0502020204030203" pitchFamily="34" charset="0"/>
                <a:ea typeface="Lato Black" panose="020F0502020204030203" pitchFamily="34" charset="0"/>
                <a:cs typeface="Lato Black" panose="020F0502020204030203" pitchFamily="34" charset="0"/>
                <a:sym typeface="Calibri"/>
              </a:rPr>
              <a:t>Lead Management</a:t>
            </a:r>
            <a:endParaRPr sz="2400" dirty="0">
              <a:solidFill>
                <a:srgbClr val="005A63"/>
              </a:solidFill>
              <a:highlight>
                <a:srgbClr val="80C9C4"/>
              </a:highlight>
              <a:latin typeface="Lato Black" panose="020F0502020204030203" pitchFamily="34" charset="0"/>
              <a:ea typeface="Lato Black" panose="020F0502020204030203" pitchFamily="34" charset="0"/>
              <a:cs typeface="Lato Black" panose="020F0502020204030203" pitchFamily="34" charset="0"/>
            </a:endParaRPr>
          </a:p>
        </p:txBody>
      </p:sp>
      <p:sp>
        <p:nvSpPr>
          <p:cNvPr id="16" name="Arrow: Right 15">
            <a:extLst>
              <a:ext uri="{FF2B5EF4-FFF2-40B4-BE49-F238E27FC236}">
                <a16:creationId xmlns:a16="http://schemas.microsoft.com/office/drawing/2014/main" id="{11968091-7509-D845-2D93-CC27C741AE79}"/>
              </a:ext>
            </a:extLst>
          </p:cNvPr>
          <p:cNvSpPr/>
          <p:nvPr/>
        </p:nvSpPr>
        <p:spPr>
          <a:xfrm rot="16200000">
            <a:off x="9025670" y="1715582"/>
            <a:ext cx="497353" cy="388238"/>
          </a:xfrm>
          <a:prstGeom prst="rightArrow">
            <a:avLst/>
          </a:prstGeom>
          <a:solidFill>
            <a:srgbClr val="005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4280335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rallelogram 2">
            <a:extLst>
              <a:ext uri="{FF2B5EF4-FFF2-40B4-BE49-F238E27FC236}">
                <a16:creationId xmlns:a16="http://schemas.microsoft.com/office/drawing/2014/main" id="{19D75289-B39B-FA6B-17EF-7B2840369FBD}"/>
              </a:ext>
            </a:extLst>
          </p:cNvPr>
          <p:cNvSpPr/>
          <p:nvPr/>
        </p:nvSpPr>
        <p:spPr>
          <a:xfrm rot="17245045">
            <a:off x="9487133" y="3808920"/>
            <a:ext cx="5292271" cy="1518193"/>
          </a:xfrm>
          <a:custGeom>
            <a:avLst/>
            <a:gdLst>
              <a:gd name="connsiteX0" fmla="*/ 0 w 5889171"/>
              <a:gd name="connsiteY0" fmla="*/ 2387600 h 2387600"/>
              <a:gd name="connsiteX1" fmla="*/ 596900 w 5889171"/>
              <a:gd name="connsiteY1" fmla="*/ 0 h 2387600"/>
              <a:gd name="connsiteX2" fmla="*/ 5889171 w 5889171"/>
              <a:gd name="connsiteY2" fmla="*/ 0 h 2387600"/>
              <a:gd name="connsiteX3" fmla="*/ 5292271 w 5889171"/>
              <a:gd name="connsiteY3" fmla="*/ 2387600 h 2387600"/>
              <a:gd name="connsiteX4" fmla="*/ 0 w 5889171"/>
              <a:gd name="connsiteY4" fmla="*/ 2387600 h 2387600"/>
              <a:gd name="connsiteX0" fmla="*/ 0 w 5889171"/>
              <a:gd name="connsiteY0" fmla="*/ 2387600 h 2449920"/>
              <a:gd name="connsiteX1" fmla="*/ 596900 w 5889171"/>
              <a:gd name="connsiteY1" fmla="*/ 0 h 2449920"/>
              <a:gd name="connsiteX2" fmla="*/ 5889171 w 5889171"/>
              <a:gd name="connsiteY2" fmla="*/ 0 h 2449920"/>
              <a:gd name="connsiteX3" fmla="*/ 5311821 w 5889171"/>
              <a:gd name="connsiteY3" fmla="*/ 2449920 h 2449920"/>
              <a:gd name="connsiteX4" fmla="*/ 0 w 5889171"/>
              <a:gd name="connsiteY4" fmla="*/ 2387600 h 2449920"/>
              <a:gd name="connsiteX0" fmla="*/ 0 w 5889171"/>
              <a:gd name="connsiteY0" fmla="*/ 2387600 h 2449920"/>
              <a:gd name="connsiteX1" fmla="*/ 596900 w 5889171"/>
              <a:gd name="connsiteY1" fmla="*/ 0 h 2449920"/>
              <a:gd name="connsiteX2" fmla="*/ 5889171 w 5889171"/>
              <a:gd name="connsiteY2" fmla="*/ 0 h 2449920"/>
              <a:gd name="connsiteX3" fmla="*/ 5311821 w 5889171"/>
              <a:gd name="connsiteY3" fmla="*/ 2449920 h 2449920"/>
              <a:gd name="connsiteX4" fmla="*/ 0 w 5889171"/>
              <a:gd name="connsiteY4" fmla="*/ 2387600 h 2449920"/>
              <a:gd name="connsiteX0" fmla="*/ 0 w 5889171"/>
              <a:gd name="connsiteY0" fmla="*/ 2387600 h 2387600"/>
              <a:gd name="connsiteX1" fmla="*/ 596900 w 5889171"/>
              <a:gd name="connsiteY1" fmla="*/ 0 h 2387600"/>
              <a:gd name="connsiteX2" fmla="*/ 5889171 w 5889171"/>
              <a:gd name="connsiteY2" fmla="*/ 0 h 2387600"/>
              <a:gd name="connsiteX3" fmla="*/ 4609015 w 5889171"/>
              <a:gd name="connsiteY3" fmla="*/ 536952 h 2387600"/>
              <a:gd name="connsiteX4" fmla="*/ 0 w 5889171"/>
              <a:gd name="connsiteY4" fmla="*/ 2387600 h 2387600"/>
              <a:gd name="connsiteX0" fmla="*/ 486979 w 5292271"/>
              <a:gd name="connsiteY0" fmla="*/ 1260362 h 1260362"/>
              <a:gd name="connsiteX1" fmla="*/ 0 w 5292271"/>
              <a:gd name="connsiteY1" fmla="*/ 0 h 1260362"/>
              <a:gd name="connsiteX2" fmla="*/ 5292271 w 5292271"/>
              <a:gd name="connsiteY2" fmla="*/ 0 h 1260362"/>
              <a:gd name="connsiteX3" fmla="*/ 4012115 w 5292271"/>
              <a:gd name="connsiteY3" fmla="*/ 536952 h 1260362"/>
              <a:gd name="connsiteX4" fmla="*/ 486979 w 5292271"/>
              <a:gd name="connsiteY4" fmla="*/ 1260362 h 1260362"/>
              <a:gd name="connsiteX0" fmla="*/ 486979 w 5292271"/>
              <a:gd name="connsiteY0" fmla="*/ 1260362 h 1260362"/>
              <a:gd name="connsiteX1" fmla="*/ 0 w 5292271"/>
              <a:gd name="connsiteY1" fmla="*/ 0 h 1260362"/>
              <a:gd name="connsiteX2" fmla="*/ 5292271 w 5292271"/>
              <a:gd name="connsiteY2" fmla="*/ 0 h 1260362"/>
              <a:gd name="connsiteX3" fmla="*/ 4012115 w 5292271"/>
              <a:gd name="connsiteY3" fmla="*/ 536952 h 1260362"/>
              <a:gd name="connsiteX4" fmla="*/ 486979 w 5292271"/>
              <a:gd name="connsiteY4" fmla="*/ 1260362 h 1260362"/>
              <a:gd name="connsiteX0" fmla="*/ 486979 w 5292271"/>
              <a:gd name="connsiteY0" fmla="*/ 1260362 h 1260362"/>
              <a:gd name="connsiteX1" fmla="*/ 0 w 5292271"/>
              <a:gd name="connsiteY1" fmla="*/ 0 h 1260362"/>
              <a:gd name="connsiteX2" fmla="*/ 5292271 w 5292271"/>
              <a:gd name="connsiteY2" fmla="*/ 0 h 1260362"/>
              <a:gd name="connsiteX3" fmla="*/ 4012115 w 5292271"/>
              <a:gd name="connsiteY3" fmla="*/ 536952 h 1260362"/>
              <a:gd name="connsiteX4" fmla="*/ 486979 w 5292271"/>
              <a:gd name="connsiteY4" fmla="*/ 1260362 h 1260362"/>
              <a:gd name="connsiteX0" fmla="*/ 448894 w 5292271"/>
              <a:gd name="connsiteY0" fmla="*/ 1466261 h 1466261"/>
              <a:gd name="connsiteX1" fmla="*/ 0 w 5292271"/>
              <a:gd name="connsiteY1" fmla="*/ 0 h 1466261"/>
              <a:gd name="connsiteX2" fmla="*/ 5292271 w 5292271"/>
              <a:gd name="connsiteY2" fmla="*/ 0 h 1466261"/>
              <a:gd name="connsiteX3" fmla="*/ 4012115 w 5292271"/>
              <a:gd name="connsiteY3" fmla="*/ 536952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4012115 w 5292271"/>
              <a:gd name="connsiteY3" fmla="*/ 536952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3946946 w 5292271"/>
              <a:gd name="connsiteY3" fmla="*/ 329220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3973014 w 5292271"/>
              <a:gd name="connsiteY3" fmla="*/ 412313 h 1466261"/>
              <a:gd name="connsiteX4" fmla="*/ 448894 w 5292271"/>
              <a:gd name="connsiteY4" fmla="*/ 1466261 h 1466261"/>
              <a:gd name="connsiteX0" fmla="*/ 448894 w 5292271"/>
              <a:gd name="connsiteY0" fmla="*/ 1466261 h 1466261"/>
              <a:gd name="connsiteX1" fmla="*/ 0 w 5292271"/>
              <a:gd name="connsiteY1" fmla="*/ 0 h 1466261"/>
              <a:gd name="connsiteX2" fmla="*/ 5292271 w 5292271"/>
              <a:gd name="connsiteY2" fmla="*/ 0 h 1466261"/>
              <a:gd name="connsiteX3" fmla="*/ 3973014 w 5292271"/>
              <a:gd name="connsiteY3" fmla="*/ 412313 h 1466261"/>
              <a:gd name="connsiteX4" fmla="*/ 448894 w 5292271"/>
              <a:gd name="connsiteY4" fmla="*/ 1466261 h 1466261"/>
              <a:gd name="connsiteX0" fmla="*/ 493087 w 5292271"/>
              <a:gd name="connsiteY0" fmla="*/ 1498031 h 1498031"/>
              <a:gd name="connsiteX1" fmla="*/ 0 w 5292271"/>
              <a:gd name="connsiteY1" fmla="*/ 0 h 1498031"/>
              <a:gd name="connsiteX2" fmla="*/ 5292271 w 5292271"/>
              <a:gd name="connsiteY2" fmla="*/ 0 h 1498031"/>
              <a:gd name="connsiteX3" fmla="*/ 3973014 w 5292271"/>
              <a:gd name="connsiteY3" fmla="*/ 412313 h 1498031"/>
              <a:gd name="connsiteX4" fmla="*/ 493087 w 5292271"/>
              <a:gd name="connsiteY4" fmla="*/ 1498031 h 1498031"/>
              <a:gd name="connsiteX0" fmla="*/ 493087 w 5292271"/>
              <a:gd name="connsiteY0" fmla="*/ 1498031 h 1498031"/>
              <a:gd name="connsiteX1" fmla="*/ 0 w 5292271"/>
              <a:gd name="connsiteY1" fmla="*/ 0 h 1498031"/>
              <a:gd name="connsiteX2" fmla="*/ 5292271 w 5292271"/>
              <a:gd name="connsiteY2" fmla="*/ 0 h 1498031"/>
              <a:gd name="connsiteX3" fmla="*/ 3973014 w 5292271"/>
              <a:gd name="connsiteY3" fmla="*/ 412313 h 1498031"/>
              <a:gd name="connsiteX4" fmla="*/ 493087 w 5292271"/>
              <a:gd name="connsiteY4" fmla="*/ 1498031 h 1498031"/>
              <a:gd name="connsiteX0" fmla="*/ 458669 w 5292271"/>
              <a:gd name="connsiteY0" fmla="*/ 1497420 h 1497420"/>
              <a:gd name="connsiteX1" fmla="*/ 0 w 5292271"/>
              <a:gd name="connsiteY1" fmla="*/ 0 h 1497420"/>
              <a:gd name="connsiteX2" fmla="*/ 5292271 w 5292271"/>
              <a:gd name="connsiteY2" fmla="*/ 0 h 1497420"/>
              <a:gd name="connsiteX3" fmla="*/ 3973014 w 5292271"/>
              <a:gd name="connsiteY3" fmla="*/ 412313 h 1497420"/>
              <a:gd name="connsiteX4" fmla="*/ 458669 w 5292271"/>
              <a:gd name="connsiteY4" fmla="*/ 1497420 h 1497420"/>
              <a:gd name="connsiteX0" fmla="*/ 465186 w 5292271"/>
              <a:gd name="connsiteY0" fmla="*/ 1518193 h 1518193"/>
              <a:gd name="connsiteX1" fmla="*/ 0 w 5292271"/>
              <a:gd name="connsiteY1" fmla="*/ 0 h 1518193"/>
              <a:gd name="connsiteX2" fmla="*/ 5292271 w 5292271"/>
              <a:gd name="connsiteY2" fmla="*/ 0 h 1518193"/>
              <a:gd name="connsiteX3" fmla="*/ 3973014 w 5292271"/>
              <a:gd name="connsiteY3" fmla="*/ 412313 h 1518193"/>
              <a:gd name="connsiteX4" fmla="*/ 465186 w 5292271"/>
              <a:gd name="connsiteY4" fmla="*/ 1518193 h 15181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92271" h="1518193">
                <a:moveTo>
                  <a:pt x="465186" y="1518193"/>
                </a:moveTo>
                <a:lnTo>
                  <a:pt x="0" y="0"/>
                </a:lnTo>
                <a:lnTo>
                  <a:pt x="5292271" y="0"/>
                </a:lnTo>
                <a:lnTo>
                  <a:pt x="3973014" y="412313"/>
                </a:lnTo>
                <a:lnTo>
                  <a:pt x="465186" y="1518193"/>
                </a:lnTo>
                <a:close/>
              </a:path>
            </a:pathLst>
          </a:custGeom>
          <a:solidFill>
            <a:srgbClr val="005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 name="Picture 3" descr="Logo&#10;&#10;Description automatically generated with medium confidence">
            <a:extLst>
              <a:ext uri="{FF2B5EF4-FFF2-40B4-BE49-F238E27FC236}">
                <a16:creationId xmlns:a16="http://schemas.microsoft.com/office/drawing/2014/main" id="{9F6E9339-25AC-3C16-E1AB-DAA92F5F644D}"/>
              </a:ext>
            </a:extLst>
          </p:cNvPr>
          <p:cNvPicPr>
            <a:picLocks noChangeAspect="1"/>
          </p:cNvPicPr>
          <p:nvPr/>
        </p:nvPicPr>
        <p:blipFill rotWithShape="1">
          <a:blip r:embed="rId2">
            <a:extLst>
              <a:ext uri="{28A0092B-C50C-407E-A947-70E740481C1C}">
                <a14:useLocalDpi xmlns:a14="http://schemas.microsoft.com/office/drawing/2010/main" val="0"/>
              </a:ext>
            </a:extLst>
          </a:blip>
          <a:srcRect r="64443"/>
          <a:stretch/>
        </p:blipFill>
        <p:spPr>
          <a:xfrm>
            <a:off x="11081428" y="5717403"/>
            <a:ext cx="618464" cy="579783"/>
          </a:xfrm>
          <a:prstGeom prst="rect">
            <a:avLst/>
          </a:prstGeom>
        </p:spPr>
      </p:pic>
      <p:sp>
        <p:nvSpPr>
          <p:cNvPr id="6" name="TextBox 5">
            <a:extLst>
              <a:ext uri="{FF2B5EF4-FFF2-40B4-BE49-F238E27FC236}">
                <a16:creationId xmlns:a16="http://schemas.microsoft.com/office/drawing/2014/main" id="{3D7479FC-B30C-B0EE-2CCD-128189716227}"/>
              </a:ext>
            </a:extLst>
          </p:cNvPr>
          <p:cNvSpPr txBox="1"/>
          <p:nvPr/>
        </p:nvSpPr>
        <p:spPr>
          <a:xfrm>
            <a:off x="846830" y="2126004"/>
            <a:ext cx="3181633" cy="584775"/>
          </a:xfrm>
          <a:prstGeom prst="rect">
            <a:avLst/>
          </a:prstGeom>
          <a:noFill/>
        </p:spPr>
        <p:txBody>
          <a:bodyPr wrap="square" rtlCol="0">
            <a:spAutoFit/>
          </a:bodyPr>
          <a:lstStyle/>
          <a:p>
            <a:pPr lvl="0" algn="ctr">
              <a:spcAft>
                <a:spcPts val="300"/>
              </a:spcAft>
              <a:buSzPct val="100000"/>
            </a:pPr>
            <a:r>
              <a:rPr lang="en-GB" sz="1600" b="1" dirty="0">
                <a:solidFill>
                  <a:srgbClr val="005A63"/>
                </a:solidFill>
                <a:latin typeface="Lato" panose="020F0502020204030203" pitchFamily="34" charset="0"/>
                <a:ea typeface="Lato" panose="020F0502020204030203" pitchFamily="34" charset="0"/>
                <a:cs typeface="Lato" panose="020F0502020204030203" pitchFamily="34" charset="0"/>
              </a:rPr>
              <a:t>Supporting the team in all areas of WAC (EYFS – YEAR 6)</a:t>
            </a:r>
            <a:endParaRPr lang="en-GB" sz="1600" b="1" dirty="0">
              <a:solidFill>
                <a:srgbClr val="005A63"/>
              </a:solidFill>
              <a:effectLst/>
              <a:latin typeface="Lato" panose="020F0502020204030203" pitchFamily="34" charset="0"/>
              <a:ea typeface="Lato" panose="020F0502020204030203" pitchFamily="34" charset="0"/>
              <a:cs typeface="Lato" panose="020F0502020204030203" pitchFamily="34" charset="0"/>
            </a:endParaRPr>
          </a:p>
        </p:txBody>
      </p:sp>
      <p:sp>
        <p:nvSpPr>
          <p:cNvPr id="5" name="TextBox 4">
            <a:extLst>
              <a:ext uri="{FF2B5EF4-FFF2-40B4-BE49-F238E27FC236}">
                <a16:creationId xmlns:a16="http://schemas.microsoft.com/office/drawing/2014/main" id="{CF7FBF84-A6E0-9C10-BFAF-E760E9F5A909}"/>
              </a:ext>
            </a:extLst>
          </p:cNvPr>
          <p:cNvSpPr txBox="1"/>
          <p:nvPr/>
        </p:nvSpPr>
        <p:spPr>
          <a:xfrm>
            <a:off x="1688230" y="4615002"/>
            <a:ext cx="2165634" cy="584775"/>
          </a:xfrm>
          <a:prstGeom prst="rect">
            <a:avLst/>
          </a:prstGeom>
          <a:noFill/>
        </p:spPr>
        <p:txBody>
          <a:bodyPr wrap="square" rtlCol="0">
            <a:spAutoFit/>
          </a:bodyPr>
          <a:lstStyle/>
          <a:p>
            <a:pPr lvl="0" algn="ctr">
              <a:spcAft>
                <a:spcPts val="300"/>
              </a:spcAft>
              <a:buSzPct val="100000"/>
            </a:pPr>
            <a:r>
              <a:rPr lang="en-GB" sz="1600" b="1" dirty="0">
                <a:solidFill>
                  <a:srgbClr val="005A63"/>
                </a:solidFill>
                <a:latin typeface="Lato" panose="020F0502020204030203" pitchFamily="34" charset="0"/>
                <a:ea typeface="Lato" panose="020F0502020204030203" pitchFamily="34" charset="0"/>
                <a:cs typeface="Lato" panose="020F0502020204030203" pitchFamily="34" charset="0"/>
              </a:rPr>
              <a:t>Deliver ‘wow’ with every interaction</a:t>
            </a:r>
            <a:endParaRPr lang="en-GB" sz="1600" b="1" dirty="0">
              <a:solidFill>
                <a:srgbClr val="005A63"/>
              </a:solidFill>
              <a:effectLst/>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0949A801-7E7F-3A49-32D9-8FB3BA1AD400}"/>
              </a:ext>
            </a:extLst>
          </p:cNvPr>
          <p:cNvSpPr txBox="1"/>
          <p:nvPr/>
        </p:nvSpPr>
        <p:spPr>
          <a:xfrm>
            <a:off x="7983783" y="2283819"/>
            <a:ext cx="3342272" cy="584775"/>
          </a:xfrm>
          <a:prstGeom prst="rect">
            <a:avLst/>
          </a:prstGeom>
          <a:noFill/>
        </p:spPr>
        <p:txBody>
          <a:bodyPr wrap="square" rtlCol="0">
            <a:spAutoFit/>
          </a:bodyPr>
          <a:lstStyle/>
          <a:p>
            <a:pPr lvl="0" algn="ctr">
              <a:spcAft>
                <a:spcPts val="300"/>
              </a:spcAft>
              <a:buSzPct val="100000"/>
            </a:pPr>
            <a:r>
              <a:rPr lang="en-GB" sz="1600" b="1" dirty="0">
                <a:solidFill>
                  <a:srgbClr val="005A63"/>
                </a:solidFill>
                <a:latin typeface="Lato" panose="020F0502020204030203" pitchFamily="34" charset="0"/>
                <a:ea typeface="Lato" panose="020F0502020204030203" pitchFamily="34" charset="0"/>
                <a:cs typeface="Lato" panose="020F0502020204030203" pitchFamily="34" charset="0"/>
              </a:rPr>
              <a:t>Understanding and appreciating all staffing roles and responsibilities</a:t>
            </a:r>
            <a:endParaRPr lang="en-GB" sz="1600" b="1" dirty="0">
              <a:solidFill>
                <a:srgbClr val="005A63"/>
              </a:solidFill>
              <a:effectLst/>
              <a:latin typeface="Lato" panose="020F0502020204030203" pitchFamily="34" charset="0"/>
              <a:ea typeface="Lato" panose="020F0502020204030203" pitchFamily="34" charset="0"/>
              <a:cs typeface="Lato" panose="020F0502020204030203" pitchFamily="34" charset="0"/>
            </a:endParaRPr>
          </a:p>
        </p:txBody>
      </p:sp>
      <p:sp>
        <p:nvSpPr>
          <p:cNvPr id="9" name="TextBox 8">
            <a:extLst>
              <a:ext uri="{FF2B5EF4-FFF2-40B4-BE49-F238E27FC236}">
                <a16:creationId xmlns:a16="http://schemas.microsoft.com/office/drawing/2014/main" id="{B7670B6F-4E53-C8FE-C762-31899AB5EC0B}"/>
              </a:ext>
            </a:extLst>
          </p:cNvPr>
          <p:cNvSpPr txBox="1"/>
          <p:nvPr/>
        </p:nvSpPr>
        <p:spPr>
          <a:xfrm>
            <a:off x="7715632" y="4699117"/>
            <a:ext cx="2165634" cy="584775"/>
          </a:xfrm>
          <a:prstGeom prst="rect">
            <a:avLst/>
          </a:prstGeom>
          <a:noFill/>
        </p:spPr>
        <p:txBody>
          <a:bodyPr wrap="square" rtlCol="0">
            <a:spAutoFit/>
          </a:bodyPr>
          <a:lstStyle/>
          <a:p>
            <a:pPr lvl="0" algn="ctr">
              <a:spcAft>
                <a:spcPts val="300"/>
              </a:spcAft>
              <a:buSzPct val="100000"/>
            </a:pPr>
            <a:r>
              <a:rPr lang="en-GB" sz="1600" b="1" dirty="0">
                <a:solidFill>
                  <a:srgbClr val="005A63"/>
                </a:solidFill>
                <a:latin typeface="Lato" panose="020F0502020204030203" pitchFamily="34" charset="0"/>
                <a:ea typeface="Lato" panose="020F0502020204030203" pitchFamily="34" charset="0"/>
                <a:cs typeface="Lato" panose="020F0502020204030203" pitchFamily="34" charset="0"/>
              </a:rPr>
              <a:t>Be adaptable to every situation</a:t>
            </a:r>
            <a:endParaRPr lang="en-GB" sz="1600" b="1" dirty="0">
              <a:solidFill>
                <a:srgbClr val="005A63"/>
              </a:solidFill>
              <a:effectLst/>
              <a:latin typeface="Lato" panose="020F0502020204030203" pitchFamily="34" charset="0"/>
              <a:ea typeface="Lato" panose="020F0502020204030203" pitchFamily="34" charset="0"/>
              <a:cs typeface="Lato" panose="020F0502020204030203" pitchFamily="34" charset="0"/>
            </a:endParaRPr>
          </a:p>
        </p:txBody>
      </p:sp>
      <p:pic>
        <p:nvPicPr>
          <p:cNvPr id="11" name="Graphic 10" descr="Users with solid fill">
            <a:extLst>
              <a:ext uri="{FF2B5EF4-FFF2-40B4-BE49-F238E27FC236}">
                <a16:creationId xmlns:a16="http://schemas.microsoft.com/office/drawing/2014/main" id="{0C6009C4-AA7D-D21C-A1FD-C3944D4A96A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72921" y="2418392"/>
            <a:ext cx="2691337" cy="2691337"/>
          </a:xfrm>
          <a:prstGeom prst="rect">
            <a:avLst/>
          </a:prstGeom>
        </p:spPr>
      </p:pic>
      <p:sp>
        <p:nvSpPr>
          <p:cNvPr id="12" name="Arrow: Right 11">
            <a:extLst>
              <a:ext uri="{FF2B5EF4-FFF2-40B4-BE49-F238E27FC236}">
                <a16:creationId xmlns:a16="http://schemas.microsoft.com/office/drawing/2014/main" id="{9C61B50E-2D2B-5992-944C-95671ECFC2E2}"/>
              </a:ext>
            </a:extLst>
          </p:cNvPr>
          <p:cNvSpPr/>
          <p:nvPr/>
        </p:nvSpPr>
        <p:spPr>
          <a:xfrm rot="19686723">
            <a:off x="7236490" y="2523862"/>
            <a:ext cx="674539" cy="529169"/>
          </a:xfrm>
          <a:prstGeom prst="rightArrow">
            <a:avLst/>
          </a:prstGeom>
          <a:solidFill>
            <a:srgbClr val="005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Arrow: Right 12">
            <a:extLst>
              <a:ext uri="{FF2B5EF4-FFF2-40B4-BE49-F238E27FC236}">
                <a16:creationId xmlns:a16="http://schemas.microsoft.com/office/drawing/2014/main" id="{84D7DEFB-BFD4-139D-B61F-871EBA9D4632}"/>
              </a:ext>
            </a:extLst>
          </p:cNvPr>
          <p:cNvSpPr/>
          <p:nvPr/>
        </p:nvSpPr>
        <p:spPr>
          <a:xfrm rot="1860565">
            <a:off x="7234590" y="4534667"/>
            <a:ext cx="674539" cy="529169"/>
          </a:xfrm>
          <a:prstGeom prst="rightArrow">
            <a:avLst/>
          </a:prstGeom>
          <a:solidFill>
            <a:srgbClr val="005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Arrow: Right 13">
            <a:extLst>
              <a:ext uri="{FF2B5EF4-FFF2-40B4-BE49-F238E27FC236}">
                <a16:creationId xmlns:a16="http://schemas.microsoft.com/office/drawing/2014/main" id="{A7D8386A-18B1-DA02-B0AD-E8FE7D21A1CB}"/>
              </a:ext>
            </a:extLst>
          </p:cNvPr>
          <p:cNvSpPr/>
          <p:nvPr/>
        </p:nvSpPr>
        <p:spPr>
          <a:xfrm rot="12700818">
            <a:off x="3867896" y="2556094"/>
            <a:ext cx="674539" cy="529169"/>
          </a:xfrm>
          <a:prstGeom prst="rightArrow">
            <a:avLst/>
          </a:prstGeom>
          <a:solidFill>
            <a:srgbClr val="005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Arrow: Right 14">
            <a:extLst>
              <a:ext uri="{FF2B5EF4-FFF2-40B4-BE49-F238E27FC236}">
                <a16:creationId xmlns:a16="http://schemas.microsoft.com/office/drawing/2014/main" id="{F1045460-12EE-4D4B-D822-5C081600036A}"/>
              </a:ext>
            </a:extLst>
          </p:cNvPr>
          <p:cNvSpPr/>
          <p:nvPr/>
        </p:nvSpPr>
        <p:spPr>
          <a:xfrm rot="9192008">
            <a:off x="3812585" y="4483332"/>
            <a:ext cx="674539" cy="529169"/>
          </a:xfrm>
          <a:prstGeom prst="rightArrow">
            <a:avLst/>
          </a:prstGeom>
          <a:solidFill>
            <a:srgbClr val="005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51F81E5-1B1A-4236-A6B9-9E3E43209D49}"/>
              </a:ext>
            </a:extLst>
          </p:cNvPr>
          <p:cNvSpPr>
            <a:spLocks noGrp="1"/>
          </p:cNvSpPr>
          <p:nvPr/>
        </p:nvSpPr>
        <p:spPr>
          <a:xfrm>
            <a:off x="462464" y="527838"/>
            <a:ext cx="9144000" cy="57757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200" b="1" dirty="0">
                <a:solidFill>
                  <a:schemeClr val="bg1">
                    <a:lumMod val="95000"/>
                  </a:schemeClr>
                </a:solidFill>
                <a:highlight>
                  <a:srgbClr val="005A63"/>
                </a:highlight>
                <a:latin typeface="Lato Black"/>
                <a:ea typeface="Lato Black"/>
                <a:cs typeface="Lato Black"/>
              </a:rPr>
              <a:t> Expectations</a:t>
            </a:r>
            <a:endParaRPr lang="en-GB" sz="3200" dirty="0">
              <a:solidFill>
                <a:schemeClr val="bg1">
                  <a:lumMod val="95000"/>
                </a:schemeClr>
              </a:solidFill>
              <a:highlight>
                <a:srgbClr val="005A63"/>
              </a:highlight>
              <a:latin typeface="Lato Black"/>
              <a:ea typeface="Lato Black"/>
              <a:cs typeface="Lato Black"/>
            </a:endParaRPr>
          </a:p>
        </p:txBody>
      </p:sp>
    </p:spTree>
    <p:extLst>
      <p:ext uri="{BB962C8B-B14F-4D97-AF65-F5344CB8AC3E}">
        <p14:creationId xmlns:p14="http://schemas.microsoft.com/office/powerpoint/2010/main" val="1471571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ae67d1d1-2d39-4f4a-ac68-92d2ee11ea19">
      <UserInfo>
        <DisplayName/>
        <AccountId xsi:nil="true"/>
        <AccountType/>
      </UserInfo>
    </SharedWithUsers>
    <_Flow_SignoffStatus xmlns="542d3458-b0b6-459f-9d59-25ad83a4d56f" xsi:nil="true"/>
    <MediaLengthInSeconds xmlns="542d3458-b0b6-459f-9d59-25ad83a4d56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C94B4BA7F3E4D48AB2BD32E6739BB46" ma:contentTypeVersion="12" ma:contentTypeDescription="Create a new document." ma:contentTypeScope="" ma:versionID="8e9752a8690530996aa19388fca9f3ab">
  <xsd:schema xmlns:xsd="http://www.w3.org/2001/XMLSchema" xmlns:xs="http://www.w3.org/2001/XMLSchema" xmlns:p="http://schemas.microsoft.com/office/2006/metadata/properties" xmlns:ns2="542d3458-b0b6-459f-9d59-25ad83a4d56f" xmlns:ns3="ae67d1d1-2d39-4f4a-ac68-92d2ee11ea19" targetNamespace="http://schemas.microsoft.com/office/2006/metadata/properties" ma:root="true" ma:fieldsID="b1fc685c28817477b6590bf560031ac6" ns2:_="" ns3:_="">
    <xsd:import namespace="542d3458-b0b6-459f-9d59-25ad83a4d56f"/>
    <xsd:import namespace="ae67d1d1-2d39-4f4a-ac68-92d2ee11ea1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2d3458-b0b6-459f-9d59-25ad83a4d5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_Flow_SignoffStatus" ma:index="18"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67d1d1-2d39-4f4a-ac68-92d2ee11ea19"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5E1D51-0529-4B98-B2F5-BCF50860686A}">
  <ds:schemaRefs>
    <ds:schemaRef ds:uri="http://schemas.microsoft.com/sharepoint/v3/contenttype/forms"/>
  </ds:schemaRefs>
</ds:datastoreItem>
</file>

<file path=customXml/itemProps2.xml><?xml version="1.0" encoding="utf-8"?>
<ds:datastoreItem xmlns:ds="http://schemas.openxmlformats.org/officeDocument/2006/customXml" ds:itemID="{6E845394-B305-4AF2-8382-FA914204EAA1}">
  <ds:schemaRefs>
    <ds:schemaRef ds:uri="http://www.w3.org/XML/1998/namespace"/>
    <ds:schemaRef ds:uri="http://purl.org/dc/terms/"/>
    <ds:schemaRef ds:uri="68fdaedf-a41c-4713-9b4f-1b9d35174351"/>
    <ds:schemaRef ds:uri="http://schemas.microsoft.com/sharepoint/v3"/>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fc8271f4-d20c-4014-bca1-06e9c2476581"/>
    <ds:schemaRef ds:uri="http://purl.org/dc/dcmitype/"/>
    <ds:schemaRef ds:uri="ae67d1d1-2d39-4f4a-ac68-92d2ee11ea19"/>
    <ds:schemaRef ds:uri="542d3458-b0b6-459f-9d59-25ad83a4d56f"/>
  </ds:schemaRefs>
</ds:datastoreItem>
</file>

<file path=customXml/itemProps3.xml><?xml version="1.0" encoding="utf-8"?>
<ds:datastoreItem xmlns:ds="http://schemas.openxmlformats.org/officeDocument/2006/customXml" ds:itemID="{56F288A6-DD13-43A3-B8FD-9B34ECFA45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2d3458-b0b6-459f-9d59-25ad83a4d56f"/>
    <ds:schemaRef ds:uri="ae67d1d1-2d39-4f4a-ac68-92d2ee11ea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11404</TotalTime>
  <Words>1378</Words>
  <Application>Microsoft Office PowerPoint</Application>
  <PresentationFormat>Widescreen</PresentationFormat>
  <Paragraphs>125</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Lato</vt:lpstr>
      <vt:lpstr>Lato Black</vt:lpstr>
      <vt:lpstr>Office Theme</vt:lpstr>
      <vt:lpstr>Wraparound Care  Playworker  Job Description and Person Specification</vt:lpstr>
      <vt:lpstr>Your Purpose</vt:lpstr>
      <vt:lpstr>Job Description</vt:lpstr>
      <vt:lpstr>Job Description Continued</vt:lpstr>
      <vt:lpstr>Person Specification</vt:lpstr>
      <vt:lpstr>Skillsets required</vt:lpstr>
      <vt:lpstr>Other Considerations required</vt:lpstr>
      <vt:lpstr>Progression highlights</vt:lpstr>
      <vt:lpstr>PowerPoint Presentation</vt:lpstr>
      <vt:lpstr>Standards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Expectations  of the Manager in  Wraparound Care Education</dc:title>
  <dc:creator>Ellie Zwanepoel</dc:creator>
  <cp:lastModifiedBy>Chanelle Billy</cp:lastModifiedBy>
  <cp:revision>22</cp:revision>
  <dcterms:created xsi:type="dcterms:W3CDTF">2022-11-28T09:35:37Z</dcterms:created>
  <dcterms:modified xsi:type="dcterms:W3CDTF">2024-10-17T11:04:09Z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0x0101002C94B4BA7F3E4D48AB2BD32E6739BB46</vt:lpwstr>
  </property>
  <property fmtid="{D5CDD505-2E9C-101B-9397-08002B2CF9AE}" pid="3" name="MediaServiceImageTags">
    <vt:lpwstr/>
  </property>
  <property fmtid="{D5CDD505-2E9C-101B-9397-08002B2CF9AE}" pid="4" name="Order">
    <vt:r8>1239800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