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3" r:id="rId6"/>
    <p:sldId id="295" r:id="rId7"/>
    <p:sldId id="297" r:id="rId8"/>
    <p:sldId id="293" r:id="rId9"/>
    <p:sldId id="294" r:id="rId10"/>
    <p:sldId id="296" r:id="rId11"/>
    <p:sldId id="261" r:id="rId12"/>
    <p:sldId id="265"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63"/>
    <a:srgbClr val="0FA252"/>
    <a:srgbClr val="80C9C4"/>
    <a:srgbClr val="EE9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81630-CDE3-0556-5034-33A3C556A589}" v="48" dt="2023-08-24T12:23:45.861"/>
    <p1510:client id="{E249B299-833E-5A22-A08C-1B20718200B2}" v="2" dt="2023-08-24T12:26:23.1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8T10:31:56.204"/>
    </inkml:context>
    <inkml:brush xml:id="br0">
      <inkml:brushProperty name="width" value="0.05" units="cm"/>
      <inkml:brushProperty name="height" value="0.05" units="cm"/>
    </inkml:brush>
  </inkml:definitions>
  <inkml:trace contextRef="#ctx0" brushRef="#br0">1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B7CD-FA4B-4B38-2A53-B5A3A9A089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160C67-0767-BDAC-6FCF-1D3FD4AA19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C8BC45-D3B9-8A6C-571A-24F3D21E253D}"/>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34B81270-8971-0E20-4D1E-C31872C7D3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5C1645-B70C-A72C-D27C-7B3E905B0C62}"/>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113204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A4BFD-A183-6CF3-1BFD-FE3C00FD57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565C84-1197-AE5D-8DEE-BE51FC65EA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C50153-8BA3-5379-0320-E0FB6ADF6B7C}"/>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90312C47-0BCD-5549-293B-529405888F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14BACB-7CFB-6535-B2FE-3CC5868DF34E}"/>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308429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AD26D-A038-EC1C-F6D0-CC01388FBC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CB756-7E51-7B93-2451-6F18762EDD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49CB50-E62B-C047-F486-4B55F9C5E518}"/>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3C32A649-FFE9-B559-E5CD-0DA2EFF669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C37E7C-0486-40AC-A228-89F37DB949F9}"/>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414888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F6232-BEC0-8EF0-913B-E1B857BFAE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40DA7B-DF55-27EF-1227-304A915DC4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400483-4E78-61DA-7D04-CD0BE2511EB3}"/>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EE8547C5-A201-700E-7FDC-68BABE1D4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9D9842-E8E0-47E9-10B9-949CE2825D01}"/>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239711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9DDC-F6B3-6434-2E35-DEC92A184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9CA588-8CD0-F380-854B-F85F44E823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75194-E2CA-2D73-792C-D23929947064}"/>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C9198275-0589-6A3A-47A5-6D2D55A9FA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245670-09F2-83C7-8F0D-B0EF5DD4756F}"/>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86557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5C28-47DA-6FB8-07A7-D4A82FE010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B25BE5-45BF-BD97-F3A4-E381B4B4B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8F424F-29B7-1C8A-68B2-2A64305FCF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9EA41E5-8F56-A7A3-24C4-C5B3E7F906FB}"/>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6" name="Footer Placeholder 5">
            <a:extLst>
              <a:ext uri="{FF2B5EF4-FFF2-40B4-BE49-F238E27FC236}">
                <a16:creationId xmlns:a16="http://schemas.microsoft.com/office/drawing/2014/main" id="{FACA7743-D536-E385-28AB-BE351046C6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4D8B27-3C1D-D70D-5357-FBA349B6DC86}"/>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233815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E57E-0F0B-02F9-FDB4-5B1D4414C4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009BB1-2342-0499-B00F-C47D2411D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17C7DA-8AA6-9025-BC33-AD5977DF82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D79BD0-A20C-7BC6-C739-D1DB015E68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E136C-FDC1-EB98-DFF9-B4733239DA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2E4C66-E805-A4EB-1D3B-04FB67EB55DE}"/>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8" name="Footer Placeholder 7">
            <a:extLst>
              <a:ext uri="{FF2B5EF4-FFF2-40B4-BE49-F238E27FC236}">
                <a16:creationId xmlns:a16="http://schemas.microsoft.com/office/drawing/2014/main" id="{CB673023-1C43-2F01-DFF0-9BDBA12EBF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B47CBD-AFB9-75AD-8ADD-648CCE20631B}"/>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51296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D580-074F-4878-B31B-4D131C09EE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8BEBFA-9ACE-7D93-D899-91FF3AF389AA}"/>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4" name="Footer Placeholder 3">
            <a:extLst>
              <a:ext uri="{FF2B5EF4-FFF2-40B4-BE49-F238E27FC236}">
                <a16:creationId xmlns:a16="http://schemas.microsoft.com/office/drawing/2014/main" id="{E54F417B-ABFF-573B-0849-B1BBEB31EE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F9F28A-1186-BBD6-0666-BB025739D738}"/>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336632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49BC8-C00B-1220-D510-344DD35EC4BB}"/>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3" name="Footer Placeholder 2">
            <a:extLst>
              <a:ext uri="{FF2B5EF4-FFF2-40B4-BE49-F238E27FC236}">
                <a16:creationId xmlns:a16="http://schemas.microsoft.com/office/drawing/2014/main" id="{F8A785C9-FBAB-0E5D-F0FD-C38C2491DC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EAC287-6F19-1610-6A14-21842BC3C442}"/>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49453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4C66-37C7-356F-FBC2-01E92DBFE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FA238C-7B2D-49E1-C2C4-94C5E598C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3EB87C-F937-FEE3-DD56-EF01EBA2D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4B607-3115-10CA-0668-9DB9971A0A9B}"/>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6" name="Footer Placeholder 5">
            <a:extLst>
              <a:ext uri="{FF2B5EF4-FFF2-40B4-BE49-F238E27FC236}">
                <a16:creationId xmlns:a16="http://schemas.microsoft.com/office/drawing/2014/main" id="{590CF48E-E617-BCC3-D276-A98C0480EA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73FD4F-3EE8-313B-8A3B-B100D44C9D93}"/>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77018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00CB-4151-E3B7-97AE-E573459DC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5E28DE-1262-65E1-A5ED-20734119D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90AADF-4073-3535-55BA-CFD4945CC7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B78B04-D1FA-6D60-3208-6DD6E1C702E2}"/>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6" name="Footer Placeholder 5">
            <a:extLst>
              <a:ext uri="{FF2B5EF4-FFF2-40B4-BE49-F238E27FC236}">
                <a16:creationId xmlns:a16="http://schemas.microsoft.com/office/drawing/2014/main" id="{D6FB01F5-B85E-BE76-8152-A45100DD65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D39FDE-5885-8852-DCEA-2EF4467B6163}"/>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278721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A58021-AAB7-97A4-24A5-F26046761C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5AA36D-0C23-CFE2-1057-F98A8BA6B9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E44345-D8ED-E7F2-A9F6-379B77E9D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C894B255-5EB9-459F-4BAD-15F88D575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F2BAA8D-66C5-B8F1-5639-6049E8833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63B9C-BB51-40D3-B187-4E2B4DB74B85}" type="slidenum">
              <a:rPr lang="en-GB" smtClean="0"/>
              <a:t>‹#›</a:t>
            </a:fld>
            <a:endParaRPr lang="en-GB"/>
          </a:p>
        </p:txBody>
      </p:sp>
    </p:spTree>
    <p:extLst>
      <p:ext uri="{BB962C8B-B14F-4D97-AF65-F5344CB8AC3E}">
        <p14:creationId xmlns:p14="http://schemas.microsoft.com/office/powerpoint/2010/main" val="148314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280458" y="4118987"/>
            <a:ext cx="11149541" cy="2387600"/>
          </a:xfrm>
        </p:spPr>
        <p:txBody>
          <a:bodyPr>
            <a:normAutofit fontScale="90000"/>
          </a:bodyPr>
          <a:lstStyle/>
          <a:p>
            <a:pPr algn="l"/>
            <a:r>
              <a:rPr lang="en-GB" sz="4800" b="1" dirty="0">
                <a:solidFill>
                  <a:schemeClr val="bg1">
                    <a:lumMod val="95000"/>
                  </a:schemeClr>
                </a:solidFill>
                <a:latin typeface="Lato Black"/>
                <a:ea typeface="Lato Black"/>
                <a:cs typeface="Lato Black"/>
              </a:rPr>
              <a:t>Wraparound Care </a:t>
            </a:r>
            <a:br>
              <a:rPr lang="en-GB" sz="4800" b="1" dirty="0">
                <a:latin typeface="Lato Black" panose="020F0502020204030203" pitchFamily="34" charset="0"/>
                <a:ea typeface="Lato Black" panose="020F0502020204030203" pitchFamily="34" charset="0"/>
                <a:cs typeface="Lato Black" panose="020F0502020204030203" pitchFamily="34" charset="0"/>
              </a:rPr>
            </a:br>
            <a:r>
              <a:rPr lang="en-GB" sz="4800" b="1" dirty="0">
                <a:solidFill>
                  <a:schemeClr val="accent6">
                    <a:lumMod val="40000"/>
                    <a:lumOff val="60000"/>
                  </a:schemeClr>
                </a:solidFill>
                <a:latin typeface="Lato Black"/>
                <a:ea typeface="Lato Black"/>
                <a:cs typeface="Lato Black"/>
              </a:rPr>
              <a:t>Playworker</a:t>
            </a:r>
            <a:br>
              <a:rPr lang="en-GB" sz="4800" b="1" dirty="0">
                <a:latin typeface="Lato Black" panose="020F0502020204030203" pitchFamily="34" charset="0"/>
                <a:ea typeface="Lato Black" panose="020F0502020204030203" pitchFamily="34" charset="0"/>
                <a:cs typeface="Lato Black" panose="020F0502020204030203" pitchFamily="34" charset="0"/>
              </a:rPr>
            </a:br>
            <a:br>
              <a:rPr lang="en-GB" sz="4800" b="1" dirty="0">
                <a:latin typeface="Lato Black" panose="020F0502020204030203" pitchFamily="34" charset="0"/>
                <a:ea typeface="Lato Black" panose="020F0502020204030203" pitchFamily="34" charset="0"/>
                <a:cs typeface="Lato Black" panose="020F0502020204030203" pitchFamily="34" charset="0"/>
              </a:rPr>
            </a:br>
            <a:r>
              <a:rPr lang="en-GB" sz="4800" b="1" dirty="0">
                <a:solidFill>
                  <a:schemeClr val="bg1">
                    <a:lumMod val="95000"/>
                  </a:schemeClr>
                </a:solidFill>
                <a:latin typeface="Lato Black"/>
                <a:ea typeface="Lato Black"/>
                <a:cs typeface="Lato Black"/>
              </a:rPr>
              <a:t>Job Description and Person Specification</a:t>
            </a:r>
            <a:endParaRPr lang="en-GB" sz="4800" dirty="0">
              <a:solidFill>
                <a:schemeClr val="bg1">
                  <a:lumMod val="95000"/>
                </a:schemeClr>
              </a:solidFill>
              <a:latin typeface="Lato Black"/>
              <a:ea typeface="Lato Black"/>
              <a:cs typeface="Lato Black"/>
            </a:endParaRPr>
          </a:p>
        </p:txBody>
      </p:sp>
      <p:pic>
        <p:nvPicPr>
          <p:cNvPr id="5" name="Picture 4" descr="Logo&#10;&#10;Description automatically generated with medium confidence">
            <a:extLst>
              <a:ext uri="{FF2B5EF4-FFF2-40B4-BE49-F238E27FC236}">
                <a16:creationId xmlns:a16="http://schemas.microsoft.com/office/drawing/2014/main" id="{99FA22E9-575B-7C24-96B6-42AB6934F2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538" y="552282"/>
            <a:ext cx="2614133" cy="871378"/>
          </a:xfrm>
          <a:prstGeom prst="rect">
            <a:avLst/>
          </a:prstGeom>
        </p:spPr>
      </p:pic>
    </p:spTree>
    <p:extLst>
      <p:ext uri="{BB962C8B-B14F-4D97-AF65-F5344CB8AC3E}">
        <p14:creationId xmlns:p14="http://schemas.microsoft.com/office/powerpoint/2010/main" val="324729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62464" y="527838"/>
            <a:ext cx="9144000" cy="577573"/>
          </a:xfrm>
        </p:spPr>
        <p:txBody>
          <a:bodyPr>
            <a:normAutofit/>
          </a:bodyPr>
          <a:lstStyle/>
          <a:p>
            <a:pPr algn="l"/>
            <a:r>
              <a:rPr lang="en-GB" sz="3200" b="1" dirty="0">
                <a:solidFill>
                  <a:schemeClr val="bg1">
                    <a:lumMod val="95000"/>
                  </a:schemeClr>
                </a:solidFill>
                <a:highlight>
                  <a:srgbClr val="005A63"/>
                </a:highlight>
                <a:latin typeface="Lato Black"/>
                <a:ea typeface="Lato Black"/>
                <a:cs typeface="Lato Black"/>
              </a:rPr>
              <a:t>Standards </a:t>
            </a:r>
            <a:endParaRPr lang="en-GB" sz="3200" dirty="0">
              <a:solidFill>
                <a:schemeClr val="bg1">
                  <a:lumMod val="95000"/>
                </a:schemeClr>
              </a:solidFill>
              <a:highlight>
                <a:srgbClr val="005A63"/>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3" name="Parallelogram 2">
            <a:extLst>
              <a:ext uri="{FF2B5EF4-FFF2-40B4-BE49-F238E27FC236}">
                <a16:creationId xmlns:a16="http://schemas.microsoft.com/office/drawing/2014/main" id="{19D75289-B39B-FA6B-17EF-7B2840369FBD}"/>
              </a:ext>
            </a:extLst>
          </p:cNvPr>
          <p:cNvSpPr/>
          <p:nvPr/>
        </p:nvSpPr>
        <p:spPr>
          <a:xfrm rot="17245045">
            <a:off x="9487133" y="3808920"/>
            <a:ext cx="5292271" cy="1518193"/>
          </a:xfrm>
          <a:custGeom>
            <a:avLst/>
            <a:gdLst>
              <a:gd name="connsiteX0" fmla="*/ 0 w 5889171"/>
              <a:gd name="connsiteY0" fmla="*/ 2387600 h 2387600"/>
              <a:gd name="connsiteX1" fmla="*/ 596900 w 5889171"/>
              <a:gd name="connsiteY1" fmla="*/ 0 h 2387600"/>
              <a:gd name="connsiteX2" fmla="*/ 5889171 w 5889171"/>
              <a:gd name="connsiteY2" fmla="*/ 0 h 2387600"/>
              <a:gd name="connsiteX3" fmla="*/ 5292271 w 5889171"/>
              <a:gd name="connsiteY3" fmla="*/ 2387600 h 2387600"/>
              <a:gd name="connsiteX4" fmla="*/ 0 w 5889171"/>
              <a:gd name="connsiteY4" fmla="*/ 2387600 h 238760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387600"/>
              <a:gd name="connsiteX1" fmla="*/ 596900 w 5889171"/>
              <a:gd name="connsiteY1" fmla="*/ 0 h 2387600"/>
              <a:gd name="connsiteX2" fmla="*/ 5889171 w 5889171"/>
              <a:gd name="connsiteY2" fmla="*/ 0 h 2387600"/>
              <a:gd name="connsiteX3" fmla="*/ 4609015 w 5889171"/>
              <a:gd name="connsiteY3" fmla="*/ 536952 h 2387600"/>
              <a:gd name="connsiteX4" fmla="*/ 0 w 5889171"/>
              <a:gd name="connsiteY4" fmla="*/ 2387600 h 2387600"/>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46946 w 5292271"/>
              <a:gd name="connsiteY3" fmla="*/ 329220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58669 w 5292271"/>
              <a:gd name="connsiteY0" fmla="*/ 1497420 h 1497420"/>
              <a:gd name="connsiteX1" fmla="*/ 0 w 5292271"/>
              <a:gd name="connsiteY1" fmla="*/ 0 h 1497420"/>
              <a:gd name="connsiteX2" fmla="*/ 5292271 w 5292271"/>
              <a:gd name="connsiteY2" fmla="*/ 0 h 1497420"/>
              <a:gd name="connsiteX3" fmla="*/ 3973014 w 5292271"/>
              <a:gd name="connsiteY3" fmla="*/ 412313 h 1497420"/>
              <a:gd name="connsiteX4" fmla="*/ 458669 w 5292271"/>
              <a:gd name="connsiteY4" fmla="*/ 1497420 h 1497420"/>
              <a:gd name="connsiteX0" fmla="*/ 465186 w 5292271"/>
              <a:gd name="connsiteY0" fmla="*/ 1518193 h 1518193"/>
              <a:gd name="connsiteX1" fmla="*/ 0 w 5292271"/>
              <a:gd name="connsiteY1" fmla="*/ 0 h 1518193"/>
              <a:gd name="connsiteX2" fmla="*/ 5292271 w 5292271"/>
              <a:gd name="connsiteY2" fmla="*/ 0 h 1518193"/>
              <a:gd name="connsiteX3" fmla="*/ 3973014 w 5292271"/>
              <a:gd name="connsiteY3" fmla="*/ 412313 h 1518193"/>
              <a:gd name="connsiteX4" fmla="*/ 465186 w 5292271"/>
              <a:gd name="connsiteY4" fmla="*/ 1518193 h 151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2271" h="1518193">
                <a:moveTo>
                  <a:pt x="465186" y="1518193"/>
                </a:moveTo>
                <a:lnTo>
                  <a:pt x="0" y="0"/>
                </a:lnTo>
                <a:lnTo>
                  <a:pt x="5292271" y="0"/>
                </a:lnTo>
                <a:lnTo>
                  <a:pt x="3973014" y="412313"/>
                </a:lnTo>
                <a:lnTo>
                  <a:pt x="465186" y="1518193"/>
                </a:lnTo>
                <a:close/>
              </a:path>
            </a:pathLst>
          </a:cu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Logo&#10;&#10;Description automatically generated with medium confidence">
            <a:extLst>
              <a:ext uri="{FF2B5EF4-FFF2-40B4-BE49-F238E27FC236}">
                <a16:creationId xmlns:a16="http://schemas.microsoft.com/office/drawing/2014/main" id="{9F6E9339-25AC-3C16-E1AB-DAA92F5F644D}"/>
              </a:ext>
            </a:extLst>
          </p:cNvPr>
          <p:cNvPicPr>
            <a:picLocks noChangeAspect="1"/>
          </p:cNvPicPr>
          <p:nvPr/>
        </p:nvPicPr>
        <p:blipFill rotWithShape="1">
          <a:blip r:embed="rId2">
            <a:extLst>
              <a:ext uri="{28A0092B-C50C-407E-A947-70E740481C1C}">
                <a14:useLocalDpi xmlns:a14="http://schemas.microsoft.com/office/drawing/2010/main" val="0"/>
              </a:ext>
            </a:extLst>
          </a:blip>
          <a:srcRect r="64443"/>
          <a:stretch/>
        </p:blipFill>
        <p:spPr>
          <a:xfrm>
            <a:off x="11081428" y="5717403"/>
            <a:ext cx="618464" cy="579783"/>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A9E4D0C1-02B6-10F4-B48F-9BE4801E4131}"/>
                  </a:ext>
                </a:extLst>
              </p14:cNvPr>
              <p14:cNvContentPartPr/>
              <p14:nvPr/>
            </p14:nvContentPartPr>
            <p14:xfrm>
              <a:off x="4032286" y="3047575"/>
              <a:ext cx="360" cy="360"/>
            </p14:xfrm>
          </p:contentPart>
        </mc:Choice>
        <mc:Fallback xmlns="">
          <p:pic>
            <p:nvPicPr>
              <p:cNvPr id="10" name="Ink 9">
                <a:extLst>
                  <a:ext uri="{FF2B5EF4-FFF2-40B4-BE49-F238E27FC236}">
                    <a16:creationId xmlns:a16="http://schemas.microsoft.com/office/drawing/2014/main" id="{A9E4D0C1-02B6-10F4-B48F-9BE4801E4131}"/>
                  </a:ext>
                </a:extLst>
              </p:cNvPr>
              <p:cNvPicPr/>
              <p:nvPr/>
            </p:nvPicPr>
            <p:blipFill>
              <a:blip r:embed="rId5"/>
              <a:stretch>
                <a:fillRect/>
              </a:stretch>
            </p:blipFill>
            <p:spPr>
              <a:xfrm>
                <a:off x="4023646" y="3038935"/>
                <a:ext cx="18000" cy="18000"/>
              </a:xfrm>
              <a:prstGeom prst="rect">
                <a:avLst/>
              </a:prstGeom>
            </p:spPr>
          </p:pic>
        </mc:Fallback>
      </mc:AlternateContent>
      <p:sp>
        <p:nvSpPr>
          <p:cNvPr id="5" name="Title 1">
            <a:extLst>
              <a:ext uri="{FF2B5EF4-FFF2-40B4-BE49-F238E27FC236}">
                <a16:creationId xmlns:a16="http://schemas.microsoft.com/office/drawing/2014/main" id="{200E500E-B4FF-EAC0-320B-8978E68A866C}"/>
              </a:ext>
            </a:extLst>
          </p:cNvPr>
          <p:cNvSpPr txBox="1">
            <a:spLocks/>
          </p:cNvSpPr>
          <p:nvPr/>
        </p:nvSpPr>
        <p:spPr>
          <a:xfrm>
            <a:off x="2666272" y="1256724"/>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MOTIVATED</a:t>
            </a:r>
          </a:p>
        </p:txBody>
      </p:sp>
      <p:sp>
        <p:nvSpPr>
          <p:cNvPr id="11" name="Title 1">
            <a:extLst>
              <a:ext uri="{FF2B5EF4-FFF2-40B4-BE49-F238E27FC236}">
                <a16:creationId xmlns:a16="http://schemas.microsoft.com/office/drawing/2014/main" id="{BC6A76F8-24FF-443E-6232-6F414ADAEEE7}"/>
              </a:ext>
            </a:extLst>
          </p:cNvPr>
          <p:cNvSpPr txBox="1">
            <a:spLocks/>
          </p:cNvSpPr>
          <p:nvPr/>
        </p:nvSpPr>
        <p:spPr>
          <a:xfrm>
            <a:off x="1078587" y="2273298"/>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RELIABLE</a:t>
            </a:r>
          </a:p>
        </p:txBody>
      </p:sp>
      <p:sp>
        <p:nvSpPr>
          <p:cNvPr id="12" name="Title 1">
            <a:extLst>
              <a:ext uri="{FF2B5EF4-FFF2-40B4-BE49-F238E27FC236}">
                <a16:creationId xmlns:a16="http://schemas.microsoft.com/office/drawing/2014/main" id="{FEF4919C-6EDC-D866-F041-7A82F1DF2DBB}"/>
              </a:ext>
            </a:extLst>
          </p:cNvPr>
          <p:cNvSpPr txBox="1">
            <a:spLocks/>
          </p:cNvSpPr>
          <p:nvPr/>
        </p:nvSpPr>
        <p:spPr>
          <a:xfrm>
            <a:off x="1013034" y="3599892"/>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CREATIVE</a:t>
            </a:r>
          </a:p>
        </p:txBody>
      </p:sp>
      <p:sp>
        <p:nvSpPr>
          <p:cNvPr id="13" name="Title 1">
            <a:extLst>
              <a:ext uri="{FF2B5EF4-FFF2-40B4-BE49-F238E27FC236}">
                <a16:creationId xmlns:a16="http://schemas.microsoft.com/office/drawing/2014/main" id="{B578065D-D624-D0F5-4507-6726801F0C5D}"/>
              </a:ext>
            </a:extLst>
          </p:cNvPr>
          <p:cNvSpPr txBox="1">
            <a:spLocks/>
          </p:cNvSpPr>
          <p:nvPr/>
        </p:nvSpPr>
        <p:spPr>
          <a:xfrm>
            <a:off x="3612149" y="3160075"/>
            <a:ext cx="4274538"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PASSION AND DRIVE TO INSPIRE YOUNG PEOPLE</a:t>
            </a:r>
          </a:p>
        </p:txBody>
      </p:sp>
      <p:sp>
        <p:nvSpPr>
          <p:cNvPr id="14" name="Title 1">
            <a:extLst>
              <a:ext uri="{FF2B5EF4-FFF2-40B4-BE49-F238E27FC236}">
                <a16:creationId xmlns:a16="http://schemas.microsoft.com/office/drawing/2014/main" id="{1C3D9449-C446-8E48-07EF-F58D51625C49}"/>
              </a:ext>
            </a:extLst>
          </p:cNvPr>
          <p:cNvSpPr txBox="1">
            <a:spLocks/>
          </p:cNvSpPr>
          <p:nvPr/>
        </p:nvSpPr>
        <p:spPr>
          <a:xfrm>
            <a:off x="3023440" y="4425594"/>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CONFIDENT</a:t>
            </a:r>
          </a:p>
        </p:txBody>
      </p:sp>
      <p:sp>
        <p:nvSpPr>
          <p:cNvPr id="15" name="Title 1">
            <a:extLst>
              <a:ext uri="{FF2B5EF4-FFF2-40B4-BE49-F238E27FC236}">
                <a16:creationId xmlns:a16="http://schemas.microsoft.com/office/drawing/2014/main" id="{57B92B53-61B4-C739-570F-EA91CFEAFAE9}"/>
              </a:ext>
            </a:extLst>
          </p:cNvPr>
          <p:cNvSpPr txBox="1">
            <a:spLocks/>
          </p:cNvSpPr>
          <p:nvPr/>
        </p:nvSpPr>
        <p:spPr>
          <a:xfrm>
            <a:off x="7728983" y="2092542"/>
            <a:ext cx="3593489"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DELIVER HIGH QUALITY IN EVERY LESSON</a:t>
            </a:r>
          </a:p>
        </p:txBody>
      </p:sp>
      <p:sp>
        <p:nvSpPr>
          <p:cNvPr id="16" name="Title 1">
            <a:extLst>
              <a:ext uri="{FF2B5EF4-FFF2-40B4-BE49-F238E27FC236}">
                <a16:creationId xmlns:a16="http://schemas.microsoft.com/office/drawing/2014/main" id="{2647C17C-D31A-27F4-06E7-AB7CDF7A8274}"/>
              </a:ext>
            </a:extLst>
          </p:cNvPr>
          <p:cNvSpPr txBox="1">
            <a:spLocks/>
          </p:cNvSpPr>
          <p:nvPr/>
        </p:nvSpPr>
        <p:spPr>
          <a:xfrm>
            <a:off x="6741638" y="4371846"/>
            <a:ext cx="4274538"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ADAPTABLE TO EVERY SITUATION</a:t>
            </a:r>
          </a:p>
        </p:txBody>
      </p:sp>
      <p:sp>
        <p:nvSpPr>
          <p:cNvPr id="17" name="Title 1">
            <a:extLst>
              <a:ext uri="{FF2B5EF4-FFF2-40B4-BE49-F238E27FC236}">
                <a16:creationId xmlns:a16="http://schemas.microsoft.com/office/drawing/2014/main" id="{A0CC7E78-BA7F-EA51-47D7-21996C32236D}"/>
              </a:ext>
            </a:extLst>
          </p:cNvPr>
          <p:cNvSpPr txBox="1">
            <a:spLocks/>
          </p:cNvSpPr>
          <p:nvPr/>
        </p:nvSpPr>
        <p:spPr>
          <a:xfrm>
            <a:off x="4731232" y="5358977"/>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ABOVE THE LINE</a:t>
            </a:r>
          </a:p>
        </p:txBody>
      </p:sp>
    </p:spTree>
    <p:extLst>
      <p:ext uri="{BB962C8B-B14F-4D97-AF65-F5344CB8AC3E}">
        <p14:creationId xmlns:p14="http://schemas.microsoft.com/office/powerpoint/2010/main" val="202526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92110"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Your Purpose</a:t>
            </a:r>
          </a:p>
        </p:txBody>
      </p:sp>
      <p:sp>
        <p:nvSpPr>
          <p:cNvPr id="8" name="TextBox 7">
            <a:extLst>
              <a:ext uri="{FF2B5EF4-FFF2-40B4-BE49-F238E27FC236}">
                <a16:creationId xmlns:a16="http://schemas.microsoft.com/office/drawing/2014/main" id="{D189A96E-0292-AAE2-8312-99CCFC4EF862}"/>
              </a:ext>
            </a:extLst>
          </p:cNvPr>
          <p:cNvSpPr txBox="1"/>
          <p:nvPr/>
        </p:nvSpPr>
        <p:spPr>
          <a:xfrm>
            <a:off x="5897528" y="2070596"/>
            <a:ext cx="5159248" cy="3416320"/>
          </a:xfrm>
          <a:prstGeom prst="rect">
            <a:avLst/>
          </a:prstGeom>
          <a:noFill/>
        </p:spPr>
        <p:txBody>
          <a:bodyPr wrap="square" rtlCol="0">
            <a:spAutoFit/>
          </a:bodyPr>
          <a:lstStyle/>
          <a:p>
            <a:pPr marL="0" indent="0" algn="ctr">
              <a:lnSpc>
                <a:spcPct val="100000"/>
              </a:lnSpc>
              <a:buNone/>
            </a:pPr>
            <a:r>
              <a:rPr lang="en-GB" dirty="0">
                <a:solidFill>
                  <a:srgbClr val="005A63"/>
                </a:solidFill>
                <a:latin typeface="Lato" panose="020F0502020204030203" pitchFamily="34" charset="0"/>
                <a:ea typeface="Lato" panose="020F0502020204030203" pitchFamily="34" charset="0"/>
                <a:cs typeface="Lato" panose="020F0502020204030203" pitchFamily="34" charset="0"/>
              </a:rPr>
              <a:t>To organise, develop and supervise the activities of pupils attending Wraparound Care. </a:t>
            </a:r>
          </a:p>
          <a:p>
            <a:pPr marL="0" indent="0" algn="ctr">
              <a:lnSpc>
                <a:spcPct val="100000"/>
              </a:lnSpc>
              <a:buNone/>
            </a:pPr>
            <a:r>
              <a:rPr lang="en-GB" dirty="0">
                <a:solidFill>
                  <a:srgbClr val="005A63"/>
                </a:solidFill>
                <a:latin typeface="Lato" panose="020F0502020204030203" pitchFamily="34" charset="0"/>
                <a:ea typeface="Lato" panose="020F0502020204030203" pitchFamily="34" charset="0"/>
                <a:cs typeface="Lato" panose="020F0502020204030203" pitchFamily="34" charset="0"/>
              </a:rPr>
              <a:t>To plan, organise and deliver a weekly schedule of valuable, interesting and appropriate activities to promote learning through play. </a:t>
            </a:r>
          </a:p>
          <a:p>
            <a:pPr marL="0" indent="0" algn="ctr">
              <a:lnSpc>
                <a:spcPct val="100000"/>
              </a:lnSpc>
              <a:buNone/>
            </a:pPr>
            <a:r>
              <a:rPr lang="en-GB" dirty="0">
                <a:solidFill>
                  <a:srgbClr val="005A63"/>
                </a:solidFill>
                <a:latin typeface="Lato" panose="020F0502020204030203" pitchFamily="34" charset="0"/>
                <a:ea typeface="Lato" panose="020F0502020204030203" pitchFamily="34" charset="0"/>
                <a:cs typeface="Lato" panose="020F0502020204030203" pitchFamily="34" charset="0"/>
              </a:rPr>
              <a:t>Maintain positive interactions with children, acting as role model and being aware of and responding appropriately to individual needs. </a:t>
            </a:r>
          </a:p>
          <a:p>
            <a:pPr marL="0" indent="0" algn="ctr">
              <a:lnSpc>
                <a:spcPct val="100000"/>
              </a:lnSpc>
              <a:buNone/>
            </a:pPr>
            <a:r>
              <a:rPr lang="en-GB" dirty="0">
                <a:solidFill>
                  <a:srgbClr val="005A63"/>
                </a:solidFill>
                <a:latin typeface="Lato" panose="020F0502020204030203" pitchFamily="34" charset="0"/>
                <a:ea typeface="Lato" panose="020F0502020204030203" pitchFamily="34" charset="0"/>
                <a:cs typeface="Lato" panose="020F0502020204030203" pitchFamily="34" charset="0"/>
              </a:rPr>
              <a:t> Liaise with staff in connection with WAC.</a:t>
            </a:r>
          </a:p>
          <a:p>
            <a:pPr marL="0" indent="0" algn="ctr">
              <a:lnSpc>
                <a:spcPct val="100000"/>
              </a:lnSpc>
              <a:buNone/>
            </a:pPr>
            <a:r>
              <a:rPr lang="en-GB" dirty="0">
                <a:solidFill>
                  <a:srgbClr val="005A63"/>
                </a:solidFill>
                <a:latin typeface="Lato" panose="020F0502020204030203" pitchFamily="34" charset="0"/>
                <a:ea typeface="Lato" panose="020F0502020204030203" pitchFamily="34" charset="0"/>
                <a:cs typeface="Lato" panose="020F0502020204030203" pitchFamily="34" charset="0"/>
              </a:rPr>
              <a:t> Comply with all Health &amp; Safety regulations and policies and procedures pertaining to Wraparound Care. </a:t>
            </a:r>
          </a:p>
        </p:txBody>
      </p:sp>
      <p:sp>
        <p:nvSpPr>
          <p:cNvPr id="5" name="TextBox 4">
            <a:extLst>
              <a:ext uri="{FF2B5EF4-FFF2-40B4-BE49-F238E27FC236}">
                <a16:creationId xmlns:a16="http://schemas.microsoft.com/office/drawing/2014/main" id="{9EB6F56E-FA76-785E-4674-668EF4C5823D}"/>
              </a:ext>
            </a:extLst>
          </p:cNvPr>
          <p:cNvSpPr txBox="1"/>
          <p:nvPr/>
        </p:nvSpPr>
        <p:spPr>
          <a:xfrm>
            <a:off x="7095827" y="1320834"/>
            <a:ext cx="6097554" cy="584775"/>
          </a:xfrm>
          <a:prstGeom prst="rect">
            <a:avLst/>
          </a:prstGeom>
          <a:noFill/>
        </p:spPr>
        <p:txBody>
          <a:bodyPr wrap="square">
            <a:spAutoFit/>
          </a:bodyPr>
          <a:lstStyle/>
          <a:p>
            <a:r>
              <a:rPr lang="en-GB" sz="3200" b="1" dirty="0">
                <a:latin typeface="Lato" panose="020F0502020204030203" pitchFamily="34" charset="0"/>
                <a:ea typeface="Lato" panose="020F0502020204030203" pitchFamily="34" charset="0"/>
                <a:cs typeface="Lato" panose="020F0502020204030203" pitchFamily="34" charset="0"/>
              </a:rPr>
              <a:t>Your Impact </a:t>
            </a:r>
          </a:p>
        </p:txBody>
      </p:sp>
    </p:spTree>
    <p:extLst>
      <p:ext uri="{BB962C8B-B14F-4D97-AF65-F5344CB8AC3E}">
        <p14:creationId xmlns:p14="http://schemas.microsoft.com/office/powerpoint/2010/main" val="2437881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92110"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Job Description</a:t>
            </a:r>
          </a:p>
        </p:txBody>
      </p:sp>
      <p:sp>
        <p:nvSpPr>
          <p:cNvPr id="5" name="TextBox 4">
            <a:extLst>
              <a:ext uri="{FF2B5EF4-FFF2-40B4-BE49-F238E27FC236}">
                <a16:creationId xmlns:a16="http://schemas.microsoft.com/office/drawing/2014/main" id="{632538E7-BFF3-6C0F-10C3-28B8AB8F7ED2}"/>
              </a:ext>
            </a:extLst>
          </p:cNvPr>
          <p:cNvSpPr txBox="1"/>
          <p:nvPr/>
        </p:nvSpPr>
        <p:spPr>
          <a:xfrm>
            <a:off x="5007429" y="542091"/>
            <a:ext cx="7184571" cy="5632311"/>
          </a:xfrm>
          <a:prstGeom prst="rect">
            <a:avLst/>
          </a:prstGeom>
          <a:noFill/>
        </p:spPr>
        <p:txBody>
          <a:bodyPr wrap="square">
            <a:spAutoFit/>
          </a:bodyPr>
          <a:lstStyle/>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be well established with and confident in understanding the club's policies and procedures and be able to explain how these policies are suitably aligned to your daily practice.  </a:t>
            </a:r>
          </a:p>
          <a:p>
            <a:pPr algn="l" rtl="0" fontAlgn="base"/>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 </a:t>
            </a: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Responsible for the monitoring of headcounts, ratios and signing children in and out of the provision through the use of attendance registers, ensuring that all individuals remain safe from harm and the venue is compliant with Ofsted.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set up learning spaces including moving equipment and furniture and understanding the impact of enabling environments.  </a:t>
            </a:r>
          </a:p>
          <a:p>
            <a:pPr algn="l" rtl="0" fontAlgn="base"/>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 </a:t>
            </a: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monitor and maintain a healthy, safe and secure working environment by completing risk assessments to mitigate risk across the venue.  </a:t>
            </a:r>
          </a:p>
          <a:p>
            <a:pPr algn="l" rtl="0" fontAlgn="base"/>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 </a:t>
            </a: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plan, prepare and deliver the highest quality play opportunities within a safe and caring environment.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Before the arrival of children, to ensure that the environment is inclusive for all, recognises and encourages diversity, and ensuring that all SEN needs are catered for.  </a:t>
            </a:r>
            <a:endParaRPr lang="en-GB" sz="120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seek the views of children and involve them in the planning of activities, deeply respecting their values and contributions to their preferred learning styles.  </a:t>
            </a:r>
          </a:p>
          <a:p>
            <a:pPr algn="l" rtl="0" fontAlgn="base"/>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 </a:t>
            </a: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enable child-centred play in a structured and relaxed environment maintaining overall quality of care, supporting children to engage in a range of play opportunities allowing for safe risks and challenges. </a:t>
            </a:r>
            <a:endParaRPr lang="en-GB" sz="120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In line with the food and hygiene standards, support the preparation of making nutritious snacks and refreshments whilst promoting independence, encouragement and self-choice to children, including those in Early Years.  </a:t>
            </a:r>
          </a:p>
          <a:p>
            <a:pPr marL="171450" indent="-171450" algn="l" rtl="0" fontAlgn="base">
              <a:buFont typeface="Arial" panose="020B0604020202020204" pitchFamily="34" charset="0"/>
              <a:buChar char="•"/>
            </a:pPr>
            <a:endParaRPr lang="en-GB" sz="800" dirty="0">
              <a:solidFill>
                <a:srgbClr val="2D2D2D"/>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1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3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78806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92110"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Job Description</a:t>
            </a:r>
            <a:b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br>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Continued</a:t>
            </a:r>
          </a:p>
        </p:txBody>
      </p:sp>
      <p:sp>
        <p:nvSpPr>
          <p:cNvPr id="5" name="TextBox 4">
            <a:extLst>
              <a:ext uri="{FF2B5EF4-FFF2-40B4-BE49-F238E27FC236}">
                <a16:creationId xmlns:a16="http://schemas.microsoft.com/office/drawing/2014/main" id="{632538E7-BFF3-6C0F-10C3-28B8AB8F7ED2}"/>
              </a:ext>
            </a:extLst>
          </p:cNvPr>
          <p:cNvSpPr txBox="1"/>
          <p:nvPr/>
        </p:nvSpPr>
        <p:spPr>
          <a:xfrm>
            <a:off x="5096946" y="1206619"/>
            <a:ext cx="6602944" cy="3831818"/>
          </a:xfrm>
          <a:prstGeom prst="rect">
            <a:avLst/>
          </a:prstGeom>
          <a:noFill/>
        </p:spPr>
        <p:txBody>
          <a:bodyPr wrap="square">
            <a:spAutoFit/>
          </a:bodyPr>
          <a:lstStyle/>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recognise the importance of safeguarding, how it can differentiate, applying procedures in practice, and take any action required to ensure the safety and welfare of children. </a:t>
            </a:r>
          </a:p>
          <a:p>
            <a:pPr algn="l" rtl="0" fontAlgn="base"/>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 </a:t>
            </a: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be proactive in ensuring that you are clear on your responsibilities in relation to safeguarding and child protection and you know how to report any low or high-level concerns immediately to the Venue Lead. </a:t>
            </a:r>
          </a:p>
          <a:p>
            <a:pPr algn="l" rtl="0" fontAlgn="base"/>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 </a:t>
            </a: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provide comprehensive care for children of all ages, including collecting them from their classes, overseeing and delivering them safely to their parents/carers.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understand your responsibilities set out in meeting the differentiating needs of the EYFS children and what your additional roles are to ensure their care is met and allied to the framework for the early years foundation stage.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understand your duties for supporting all levels of intimate care situations and ensuring that respectful, consent of care is maintained and safer working practices are in place at all times.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support the maintaining and logging of confidential records as required, e.g. accident/ incident forms, medication and safeguarding disclosures.  </a:t>
            </a:r>
          </a:p>
          <a:p>
            <a:pPr marL="171450" indent="-171450" algn="l" rtl="0" fontAlgn="base">
              <a:buFont typeface="Arial" panose="020B0604020202020204" pitchFamily="34" charset="0"/>
              <a:buChar char="•"/>
            </a:pPr>
            <a:endParaRPr lang="en-GB" sz="3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04925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181988"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Person Specification</a:t>
            </a:r>
          </a:p>
        </p:txBody>
      </p:sp>
      <p:sp>
        <p:nvSpPr>
          <p:cNvPr id="8" name="TextBox 7">
            <a:extLst>
              <a:ext uri="{FF2B5EF4-FFF2-40B4-BE49-F238E27FC236}">
                <a16:creationId xmlns:a16="http://schemas.microsoft.com/office/drawing/2014/main" id="{D189A96E-0292-AAE2-8312-99CCFC4EF862}"/>
              </a:ext>
            </a:extLst>
          </p:cNvPr>
          <p:cNvSpPr txBox="1"/>
          <p:nvPr/>
        </p:nvSpPr>
        <p:spPr>
          <a:xfrm>
            <a:off x="4993697" y="105462"/>
            <a:ext cx="7198303" cy="6866367"/>
          </a:xfrm>
          <a:prstGeom prst="rect">
            <a:avLst/>
          </a:prstGeom>
          <a:noFill/>
        </p:spPr>
        <p:txBody>
          <a:bodyPr wrap="square" rtlCol="0">
            <a:spAutoFit/>
          </a:bodyPr>
          <a:lstStyle/>
          <a:p>
            <a:pPr marL="0" indent="0">
              <a:lnSpc>
                <a:spcPct val="150000"/>
              </a:lnSpc>
              <a:buNone/>
            </a:pPr>
            <a:r>
              <a:rPr lang="en-GB" sz="950" b="1" dirty="0">
                <a:solidFill>
                  <a:srgbClr val="005A63"/>
                </a:solidFill>
                <a:latin typeface="Lato" panose="020F0502020204030203" pitchFamily="34" charset="0"/>
                <a:ea typeface="Lato" panose="020F0502020204030203" pitchFamily="34" charset="0"/>
                <a:cs typeface="Lato" panose="020F0502020204030203" pitchFamily="34" charset="0"/>
              </a:rPr>
              <a:t>Essential knowledge:</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Relevant knowledge and experience of child development, including club and coach development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Good understanding of child protection, child development, health &amp; safety legislation</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To provide full care for the children including maintaining a register of children attending the Club, following up any unexpected absences and the safe delivery to parents and/or named carers.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Present high standards of appearance at all times and display a professional example relating to punctuality, general behaviour, attention to detail, adaptability and flexibility.</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Be aware of and comply with policies and procedures relating to child protection, health, safety and security, confidentiality and data protection, behaviour management reporting all concerns to an appropriate person.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Contribute to the overall ethos of the club. </a:t>
            </a:r>
          </a:p>
          <a:p>
            <a:pPr>
              <a:lnSpc>
                <a:spcPct val="150000"/>
              </a:lnSpc>
            </a:pPr>
            <a:endParaRPr lang="en-GB" sz="95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0" indent="0">
              <a:lnSpc>
                <a:spcPct val="150000"/>
              </a:lnSpc>
              <a:buNone/>
            </a:pPr>
            <a:r>
              <a:rPr lang="en-GB" sz="950" b="1" dirty="0">
                <a:solidFill>
                  <a:srgbClr val="005A63"/>
                </a:solidFill>
                <a:latin typeface="Lato" panose="020F0502020204030203" pitchFamily="34" charset="0"/>
                <a:ea typeface="Lato" panose="020F0502020204030203" pitchFamily="34" charset="0"/>
                <a:cs typeface="Lato" panose="020F0502020204030203" pitchFamily="34" charset="0"/>
              </a:rPr>
              <a:t>Essential skills and abilities: </a:t>
            </a:r>
          </a:p>
          <a:p>
            <a:pPr marL="171450" indent="-171450">
              <a:lnSpc>
                <a:spcPct val="150000"/>
              </a:lnSpc>
              <a:buFont typeface="Arial" panose="020B0604020202020204" pitchFamily="34" charset="0"/>
              <a:buChar char="•"/>
            </a:pPr>
            <a:r>
              <a:rPr lang="en-GB" sz="1000" dirty="0"/>
              <a:t>Equivalent to NVQ Level 2 in Early Years/Play work/Teaching Assistant (willing to start a course immediately)</a:t>
            </a:r>
            <a:endParaRPr lang="en-GB" sz="950" b="1"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 </a:t>
            </a:r>
            <a:r>
              <a:rPr lang="en-GB" sz="950" b="0" i="0" dirty="0">
                <a:effectLst/>
                <a:latin typeface="Lato" panose="020F0502020204030203" pitchFamily="34" charset="0"/>
                <a:ea typeface="Lato" panose="020F0502020204030203" pitchFamily="34" charset="0"/>
                <a:cs typeface="Lato" panose="020F0502020204030203" pitchFamily="34" charset="0"/>
              </a:rPr>
              <a:t>To show enthusiasm and interest for engaging with the children, role modelling and facilitating their play alongside them.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To ensure you are enthusiastic and can hold conversation to detail, in maintaining good relationships with school, children and parents.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To develop and maintain positive attitude with children, families, where you are setting an example at all times.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To remain vigilant to ensure all children are protected from any potential harm.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To be passionate about children and their development.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Caring &amp; empathetic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Have good Literacy and Numeracy skills, able to support children in reading, writing and maths as they will be allocated time to continue with their learning during WAC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A sound understanding of the play work principles and the seven EYFS characteristics of learning</a:t>
            </a:r>
          </a:p>
          <a:p>
            <a:pPr marL="171450" indent="-171450" algn="l" rtl="0" fontAlgn="base">
              <a:lnSpc>
                <a:spcPct val="150000"/>
              </a:lnSpc>
              <a:buFont typeface="Arial" panose="020B0604020202020204" pitchFamily="34" charset="0"/>
              <a:buChar char="•"/>
            </a:pPr>
            <a:endParaRPr lang="en-GB" sz="95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0" indent="0">
              <a:lnSpc>
                <a:spcPct val="150000"/>
              </a:lnSpc>
              <a:buNone/>
            </a:pPr>
            <a:r>
              <a:rPr lang="en-GB" sz="950" b="1" dirty="0">
                <a:solidFill>
                  <a:srgbClr val="005A63"/>
                </a:solidFill>
                <a:latin typeface="Lato" panose="020F0502020204030203" pitchFamily="34" charset="0"/>
                <a:ea typeface="Lato" panose="020F0502020204030203" pitchFamily="34" charset="0"/>
                <a:cs typeface="Lato" panose="020F0502020204030203" pitchFamily="34" charset="0"/>
              </a:rPr>
              <a:t>Essential experience: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5 GCSE qualifications including Maths and English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Understanding of the EYFS</a:t>
            </a:r>
          </a:p>
          <a:p>
            <a:pPr marL="285750" indent="-285750">
              <a:lnSpc>
                <a:spcPct val="150000"/>
              </a:lnSpc>
              <a:buFont typeface="Arial" panose="020B0604020202020204" pitchFamily="34" charset="0"/>
              <a:buChar char="•"/>
            </a:pPr>
            <a:r>
              <a:rPr lang="en-GB" sz="950" dirty="0"/>
              <a:t>Experience of working as part of a team within a childcare setting </a:t>
            </a:r>
          </a:p>
          <a:p>
            <a:pPr marL="285750" indent="-285750">
              <a:lnSpc>
                <a:spcPct val="150000"/>
              </a:lnSpc>
              <a:buFont typeface="Arial" panose="020B0604020202020204" pitchFamily="34" charset="0"/>
              <a:buChar char="•"/>
            </a:pPr>
            <a:r>
              <a:rPr lang="en-GB" sz="950" dirty="0"/>
              <a:t>Knowledge of legislation relating to childcare</a:t>
            </a:r>
          </a:p>
          <a:p>
            <a:pPr marL="285750" indent="-285750">
              <a:lnSpc>
                <a:spcPct val="150000"/>
              </a:lnSpc>
              <a:buFont typeface="Arial" panose="020B0604020202020204" pitchFamily="34" charset="0"/>
              <a:buChar char="•"/>
            </a:pPr>
            <a:r>
              <a:rPr lang="en-GB" sz="950" dirty="0"/>
              <a:t>An understanding of the requirements of children with special needs</a:t>
            </a:r>
          </a:p>
          <a:p>
            <a:pPr marL="285750" indent="-285750">
              <a:lnSpc>
                <a:spcPct val="150000"/>
              </a:lnSpc>
              <a:buFont typeface="Arial" panose="020B0604020202020204" pitchFamily="34" charset="0"/>
              <a:buChar char="•"/>
            </a:pPr>
            <a:r>
              <a:rPr lang="en-GB" sz="950" dirty="0"/>
              <a:t>Knowledge of Child Protection </a:t>
            </a:r>
            <a:endParaRPr lang="en-GB" sz="950" dirty="0">
              <a:solidFill>
                <a:srgbClr val="005A63"/>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64187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181988"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Skillsets required</a:t>
            </a:r>
          </a:p>
        </p:txBody>
      </p:sp>
      <p:sp>
        <p:nvSpPr>
          <p:cNvPr id="5" name="TextBox 4">
            <a:extLst>
              <a:ext uri="{FF2B5EF4-FFF2-40B4-BE49-F238E27FC236}">
                <a16:creationId xmlns:a16="http://schemas.microsoft.com/office/drawing/2014/main" id="{486B85E2-51DB-1187-0CDB-56F05B5F1DD4}"/>
              </a:ext>
            </a:extLst>
          </p:cNvPr>
          <p:cNvSpPr txBox="1"/>
          <p:nvPr/>
        </p:nvSpPr>
        <p:spPr>
          <a:xfrm>
            <a:off x="5216117" y="1509156"/>
            <a:ext cx="6190860" cy="434542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Passion to provide fun, warm and consistent care to everyone attending the club </a:t>
            </a:r>
          </a:p>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A basic understanding of child development and learning </a:t>
            </a:r>
          </a:p>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Able to communicate effectively and sensitively with children and young people, parent carers, staff and other professionals</a:t>
            </a:r>
          </a:p>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 Able to work with and contribute to the team </a:t>
            </a:r>
          </a:p>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An understanding of safeguarding issues and a commitment to safeguarding responsibilities.</a:t>
            </a:r>
          </a:p>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Willingness to undertake training and development, e.g. safeguarding children, administration of emergency medication </a:t>
            </a:r>
          </a:p>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A positive, ‘can do’ attitude and the ability to work on own initiative. </a:t>
            </a:r>
          </a:p>
          <a:p>
            <a:pPr marL="285750" indent="-285750">
              <a:lnSpc>
                <a:spcPct val="150000"/>
              </a:lnSpc>
              <a:buFont typeface="Arial" panose="020B0604020202020204" pitchFamily="34" charset="0"/>
              <a:buChar char="•"/>
            </a:pPr>
            <a:r>
              <a:rPr lang="en-GB" sz="1400" dirty="0">
                <a:solidFill>
                  <a:srgbClr val="005A63"/>
                </a:solidFill>
                <a:latin typeface="Lato" panose="020F0502020204030203" pitchFamily="34" charset="0"/>
                <a:ea typeface="Lato" panose="020F0502020204030203" pitchFamily="34" charset="0"/>
                <a:cs typeface="Lato" panose="020F0502020204030203" pitchFamily="34" charset="0"/>
              </a:rPr>
              <a:t>Ability to motivate and empower staff and to greater participation, commitment and high standards of performance.</a:t>
            </a:r>
          </a:p>
        </p:txBody>
      </p:sp>
    </p:spTree>
    <p:extLst>
      <p:ext uri="{BB962C8B-B14F-4D97-AF65-F5344CB8AC3E}">
        <p14:creationId xmlns:p14="http://schemas.microsoft.com/office/powerpoint/2010/main" val="93030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181987" y="3616682"/>
            <a:ext cx="4786827" cy="577573"/>
          </a:xfrm>
        </p:spPr>
        <p:txBody>
          <a:bodyPr>
            <a:noAutofit/>
          </a:bodyPr>
          <a:lstStyle/>
          <a:p>
            <a:pPr algn="l"/>
            <a:r>
              <a:rPr lang="en-GB" sz="4800"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Other Considerations required</a:t>
            </a:r>
          </a:p>
        </p:txBody>
      </p:sp>
      <p:sp>
        <p:nvSpPr>
          <p:cNvPr id="8" name="TextBox 7">
            <a:extLst>
              <a:ext uri="{FF2B5EF4-FFF2-40B4-BE49-F238E27FC236}">
                <a16:creationId xmlns:a16="http://schemas.microsoft.com/office/drawing/2014/main" id="{D189A96E-0292-AAE2-8312-99CCFC4EF862}"/>
              </a:ext>
            </a:extLst>
          </p:cNvPr>
          <p:cNvSpPr txBox="1"/>
          <p:nvPr/>
        </p:nvSpPr>
        <p:spPr>
          <a:xfrm>
            <a:off x="5048165" y="173268"/>
            <a:ext cx="6961848" cy="6511463"/>
          </a:xfrm>
          <a:prstGeom prst="rect">
            <a:avLst/>
          </a:prstGeom>
          <a:noFill/>
        </p:spPr>
        <p:txBody>
          <a:bodyPr wrap="square" rtlCol="0">
            <a:spAutoFit/>
          </a:bodyPr>
          <a:lstStyle/>
          <a:p>
            <a:pPr>
              <a:lnSpc>
                <a:spcPct val="150000"/>
              </a:lnSpc>
            </a:pPr>
            <a:r>
              <a:rPr lang="en-GB" sz="1100" b="1" dirty="0">
                <a:solidFill>
                  <a:srgbClr val="005A63"/>
                </a:solidFill>
                <a:latin typeface="Lato" panose="020F0502020204030203" pitchFamily="34" charset="0"/>
                <a:ea typeface="Lato" panose="020F0502020204030203" pitchFamily="34" charset="0"/>
                <a:cs typeface="Lato" panose="020F0502020204030203" pitchFamily="34" charset="0"/>
              </a:rPr>
              <a:t>Mandatory training</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i="1" dirty="0">
                <a:latin typeface="Lato" panose="020F0502020204030203" pitchFamily="34" charset="0"/>
                <a:ea typeface="Lato" panose="020F0502020204030203" pitchFamily="34" charset="0"/>
                <a:cs typeface="Lato" panose="020F0502020204030203" pitchFamily="34" charset="0"/>
              </a:rPr>
              <a:t>This will involve: </a:t>
            </a:r>
          </a:p>
          <a:p>
            <a:pPr algn="l" rtl="0" fontAlgn="base"/>
            <a:endParaRPr lang="en-GB" sz="11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lnSpc>
                <a:spcPct val="150000"/>
              </a:lnSpc>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Expected to undertake all mandatory training modules which are provided by Premier Education to assist you in carrying out all of duties safely and effectively prior to starting work directly with the children. Training modules may look like: Safeguarding, Prevent, FGM, Equality, GDPR.  </a:t>
            </a:r>
          </a:p>
          <a:p>
            <a:pPr algn="l" rtl="0" fontAlgn="base">
              <a:lnSpc>
                <a:spcPct val="150000"/>
              </a:lnSpc>
            </a:pPr>
            <a:endPar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lnSpc>
                <a:spcPct val="150000"/>
              </a:lnSpc>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complete Level 3 Paediatric First Aid training, as you are expected to deliver and respond to all levels of first aid when necessary. </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gn="l" rtl="0" fontAlgn="base"/>
            <a:endParaRPr lang="en-GB" sz="1100" b="1"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b="1" dirty="0">
                <a:solidFill>
                  <a:srgbClr val="005A63"/>
                </a:solidFill>
                <a:latin typeface="Lato" panose="020F0502020204030203" pitchFamily="34" charset="0"/>
                <a:ea typeface="Lato" panose="020F0502020204030203" pitchFamily="34" charset="0"/>
                <a:cs typeface="Lato" panose="020F0502020204030203" pitchFamily="34" charset="0"/>
              </a:rPr>
              <a:t>Data Protection </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i="1" dirty="0">
                <a:latin typeface="Lato" panose="020F0502020204030203" pitchFamily="34" charset="0"/>
                <a:ea typeface="Lato" panose="020F0502020204030203" pitchFamily="34" charset="0"/>
                <a:cs typeface="Lato" panose="020F0502020204030203" pitchFamily="34" charset="0"/>
              </a:rPr>
              <a:t>This will involve: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To be aware of the companies' responsibilities under the Data Protection Act 2018 for the security, accuracy and relevance of personal data held on such systems and ensure that all administrative and financial processes comply with this.</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To maintain children’s records and archive systems, in accordance with companies' procedure, policy and statutory requirements. </a:t>
            </a:r>
          </a:p>
          <a:p>
            <a:pPr>
              <a:lnSpc>
                <a:spcPct val="150000"/>
              </a:lnSpc>
            </a:pP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b="1" dirty="0">
                <a:solidFill>
                  <a:srgbClr val="005A63"/>
                </a:solidFill>
                <a:latin typeface="Lato" panose="020F0502020204030203" pitchFamily="34" charset="0"/>
                <a:ea typeface="Lato" panose="020F0502020204030203" pitchFamily="34" charset="0"/>
                <a:cs typeface="Lato" panose="020F0502020204030203" pitchFamily="34" charset="0"/>
              </a:rPr>
              <a:t>Confidentiality </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i="1" dirty="0">
                <a:latin typeface="Lato" panose="020F0502020204030203" pitchFamily="34" charset="0"/>
                <a:ea typeface="Lato" panose="020F0502020204030203" pitchFamily="34" charset="0"/>
                <a:cs typeface="Lato" panose="020F0502020204030203" pitchFamily="34" charset="0"/>
              </a:rPr>
              <a:t>This will involve: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You are expected to treat all information acquired through your employment, both formally and informally, in strict confidence.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There are strict rules and protocols defining employees’ access to and use of the companies’ databases.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Any breach of these rules and protocols will be regarded as subject to disciplinary investigation. There are internal procedures in place for employees to raise matters of concern regarding such issues as bad practice or mismanagement</a:t>
            </a:r>
            <a:r>
              <a:rPr lang="en-GB" sz="1200" dirty="0">
                <a:solidFill>
                  <a:srgbClr val="005A63"/>
                </a:solidFill>
                <a:latin typeface="Lato" panose="020F0502020204030203" pitchFamily="34" charset="0"/>
                <a:ea typeface="Lato" panose="020F0502020204030203" pitchFamily="34" charset="0"/>
                <a:cs typeface="Lato" panose="020F0502020204030203" pitchFamily="34" charset="0"/>
              </a:rPr>
              <a:t>.</a:t>
            </a:r>
            <a:endParaRPr lang="en-GB" sz="1000" dirty="0">
              <a:solidFill>
                <a:srgbClr val="005A63"/>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9233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62464" y="504418"/>
            <a:ext cx="9144000" cy="577573"/>
          </a:xfrm>
        </p:spPr>
        <p:txBody>
          <a:bodyPr>
            <a:normAutofit/>
          </a:bodyPr>
          <a:lstStyle/>
          <a:p>
            <a:pPr algn="l"/>
            <a:r>
              <a:rPr lang="en-GB" sz="3200" b="1" dirty="0">
                <a:solidFill>
                  <a:schemeClr val="bg1">
                    <a:lumMod val="95000"/>
                  </a:schemeClr>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Progression highlights</a:t>
            </a:r>
            <a:endParaRPr lang="en-GB" sz="3200" dirty="0">
              <a:solidFill>
                <a:schemeClr val="bg1">
                  <a:lumMod val="95000"/>
                </a:schemeClr>
              </a:solidFill>
              <a:highlight>
                <a:srgbClr val="005A63"/>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3" name="Parallelogram 2">
            <a:extLst>
              <a:ext uri="{FF2B5EF4-FFF2-40B4-BE49-F238E27FC236}">
                <a16:creationId xmlns:a16="http://schemas.microsoft.com/office/drawing/2014/main" id="{19D75289-B39B-FA6B-17EF-7B2840369FBD}"/>
              </a:ext>
            </a:extLst>
          </p:cNvPr>
          <p:cNvSpPr/>
          <p:nvPr/>
        </p:nvSpPr>
        <p:spPr>
          <a:xfrm rot="17245045">
            <a:off x="9487133" y="3808920"/>
            <a:ext cx="5292271" cy="1518193"/>
          </a:xfrm>
          <a:custGeom>
            <a:avLst/>
            <a:gdLst>
              <a:gd name="connsiteX0" fmla="*/ 0 w 5889171"/>
              <a:gd name="connsiteY0" fmla="*/ 2387600 h 2387600"/>
              <a:gd name="connsiteX1" fmla="*/ 596900 w 5889171"/>
              <a:gd name="connsiteY1" fmla="*/ 0 h 2387600"/>
              <a:gd name="connsiteX2" fmla="*/ 5889171 w 5889171"/>
              <a:gd name="connsiteY2" fmla="*/ 0 h 2387600"/>
              <a:gd name="connsiteX3" fmla="*/ 5292271 w 5889171"/>
              <a:gd name="connsiteY3" fmla="*/ 2387600 h 2387600"/>
              <a:gd name="connsiteX4" fmla="*/ 0 w 5889171"/>
              <a:gd name="connsiteY4" fmla="*/ 2387600 h 238760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387600"/>
              <a:gd name="connsiteX1" fmla="*/ 596900 w 5889171"/>
              <a:gd name="connsiteY1" fmla="*/ 0 h 2387600"/>
              <a:gd name="connsiteX2" fmla="*/ 5889171 w 5889171"/>
              <a:gd name="connsiteY2" fmla="*/ 0 h 2387600"/>
              <a:gd name="connsiteX3" fmla="*/ 4609015 w 5889171"/>
              <a:gd name="connsiteY3" fmla="*/ 536952 h 2387600"/>
              <a:gd name="connsiteX4" fmla="*/ 0 w 5889171"/>
              <a:gd name="connsiteY4" fmla="*/ 2387600 h 2387600"/>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46946 w 5292271"/>
              <a:gd name="connsiteY3" fmla="*/ 329220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58669 w 5292271"/>
              <a:gd name="connsiteY0" fmla="*/ 1497420 h 1497420"/>
              <a:gd name="connsiteX1" fmla="*/ 0 w 5292271"/>
              <a:gd name="connsiteY1" fmla="*/ 0 h 1497420"/>
              <a:gd name="connsiteX2" fmla="*/ 5292271 w 5292271"/>
              <a:gd name="connsiteY2" fmla="*/ 0 h 1497420"/>
              <a:gd name="connsiteX3" fmla="*/ 3973014 w 5292271"/>
              <a:gd name="connsiteY3" fmla="*/ 412313 h 1497420"/>
              <a:gd name="connsiteX4" fmla="*/ 458669 w 5292271"/>
              <a:gd name="connsiteY4" fmla="*/ 1497420 h 1497420"/>
              <a:gd name="connsiteX0" fmla="*/ 465186 w 5292271"/>
              <a:gd name="connsiteY0" fmla="*/ 1518193 h 1518193"/>
              <a:gd name="connsiteX1" fmla="*/ 0 w 5292271"/>
              <a:gd name="connsiteY1" fmla="*/ 0 h 1518193"/>
              <a:gd name="connsiteX2" fmla="*/ 5292271 w 5292271"/>
              <a:gd name="connsiteY2" fmla="*/ 0 h 1518193"/>
              <a:gd name="connsiteX3" fmla="*/ 3973014 w 5292271"/>
              <a:gd name="connsiteY3" fmla="*/ 412313 h 1518193"/>
              <a:gd name="connsiteX4" fmla="*/ 465186 w 5292271"/>
              <a:gd name="connsiteY4" fmla="*/ 1518193 h 151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2271" h="1518193">
                <a:moveTo>
                  <a:pt x="465186" y="1518193"/>
                </a:moveTo>
                <a:lnTo>
                  <a:pt x="0" y="0"/>
                </a:lnTo>
                <a:lnTo>
                  <a:pt x="5292271" y="0"/>
                </a:lnTo>
                <a:lnTo>
                  <a:pt x="3973014" y="412313"/>
                </a:lnTo>
                <a:lnTo>
                  <a:pt x="465186" y="1518193"/>
                </a:lnTo>
                <a:close/>
              </a:path>
            </a:pathLst>
          </a:cu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Logo&#10;&#10;Description automatically generated with medium confidence">
            <a:extLst>
              <a:ext uri="{FF2B5EF4-FFF2-40B4-BE49-F238E27FC236}">
                <a16:creationId xmlns:a16="http://schemas.microsoft.com/office/drawing/2014/main" id="{9F6E9339-25AC-3C16-E1AB-DAA92F5F644D}"/>
              </a:ext>
            </a:extLst>
          </p:cNvPr>
          <p:cNvPicPr>
            <a:picLocks noChangeAspect="1"/>
          </p:cNvPicPr>
          <p:nvPr/>
        </p:nvPicPr>
        <p:blipFill rotWithShape="1">
          <a:blip r:embed="rId2">
            <a:extLst>
              <a:ext uri="{28A0092B-C50C-407E-A947-70E740481C1C}">
                <a14:useLocalDpi xmlns:a14="http://schemas.microsoft.com/office/drawing/2010/main" val="0"/>
              </a:ext>
            </a:extLst>
          </a:blip>
          <a:srcRect r="64443"/>
          <a:stretch/>
        </p:blipFill>
        <p:spPr>
          <a:xfrm>
            <a:off x="11081428" y="5717403"/>
            <a:ext cx="618464" cy="579783"/>
          </a:xfrm>
          <a:prstGeom prst="rect">
            <a:avLst/>
          </a:prstGeom>
        </p:spPr>
      </p:pic>
      <p:graphicFrame>
        <p:nvGraphicFramePr>
          <p:cNvPr id="5" name="Table 5">
            <a:extLst>
              <a:ext uri="{FF2B5EF4-FFF2-40B4-BE49-F238E27FC236}">
                <a16:creationId xmlns:a16="http://schemas.microsoft.com/office/drawing/2014/main" id="{D002DEBD-BDD4-7389-210B-B2FD6F310925}"/>
              </a:ext>
            </a:extLst>
          </p:cNvPr>
          <p:cNvGraphicFramePr>
            <a:graphicFrameLocks noGrp="1"/>
          </p:cNvGraphicFramePr>
          <p:nvPr>
            <p:extLst>
              <p:ext uri="{D42A27DB-BD31-4B8C-83A1-F6EECF244321}">
                <p14:modId xmlns:p14="http://schemas.microsoft.com/office/powerpoint/2010/main" val="2873009558"/>
              </p:ext>
            </p:extLst>
          </p:nvPr>
        </p:nvGraphicFramePr>
        <p:xfrm>
          <a:off x="558083" y="1815983"/>
          <a:ext cx="7111680" cy="4596390"/>
        </p:xfrm>
        <a:graphic>
          <a:graphicData uri="http://schemas.openxmlformats.org/drawingml/2006/table">
            <a:tbl>
              <a:tblPr firstRow="1" bandRow="1">
                <a:tableStyleId>{5C22544A-7EE6-4342-B048-85BDC9FD1C3A}</a:tableStyleId>
              </a:tblPr>
              <a:tblGrid>
                <a:gridCol w="3211013">
                  <a:extLst>
                    <a:ext uri="{9D8B030D-6E8A-4147-A177-3AD203B41FA5}">
                      <a16:colId xmlns:a16="http://schemas.microsoft.com/office/drawing/2014/main" val="3342197426"/>
                    </a:ext>
                  </a:extLst>
                </a:gridCol>
                <a:gridCol w="3900667">
                  <a:extLst>
                    <a:ext uri="{9D8B030D-6E8A-4147-A177-3AD203B41FA5}">
                      <a16:colId xmlns:a16="http://schemas.microsoft.com/office/drawing/2014/main" val="2852081772"/>
                    </a:ext>
                  </a:extLst>
                </a:gridCol>
              </a:tblGrid>
              <a:tr h="699225">
                <a:tc>
                  <a:txBody>
                    <a:bodyPr/>
                    <a:lstStyle/>
                    <a:p>
                      <a:pPr algn="ctr">
                        <a:lnSpc>
                          <a:spcPct val="200000"/>
                        </a:lnSpc>
                      </a:pPr>
                      <a:r>
                        <a:rPr lang="en-GB" dirty="0">
                          <a:latin typeface="Lato Black" panose="020F0502020204030203" pitchFamily="34" charset="0"/>
                          <a:ea typeface="Lato Black" panose="020F0502020204030203" pitchFamily="34" charset="0"/>
                          <a:cs typeface="Lato Black" panose="020F0502020204030203" pitchFamily="34" charset="0"/>
                        </a:rPr>
                        <a:t>Role/Position</a:t>
                      </a:r>
                    </a:p>
                  </a:txBody>
                  <a:tcPr>
                    <a:solidFill>
                      <a:srgbClr val="005A63"/>
                    </a:solidFill>
                  </a:tcPr>
                </a:tc>
                <a:tc>
                  <a:txBody>
                    <a:bodyPr/>
                    <a:lstStyle/>
                    <a:p>
                      <a:pPr algn="ctr">
                        <a:lnSpc>
                          <a:spcPct val="200000"/>
                        </a:lnSpc>
                      </a:pPr>
                      <a:r>
                        <a:rPr lang="en-GB" dirty="0">
                          <a:latin typeface="Lato Black" panose="020F0502020204030203" pitchFamily="34" charset="0"/>
                          <a:ea typeface="Lato Black" panose="020F0502020204030203" pitchFamily="34" charset="0"/>
                          <a:cs typeface="Lato Black" panose="020F0502020204030203" pitchFamily="34" charset="0"/>
                        </a:rPr>
                        <a:t>Role Progression Responsibility</a:t>
                      </a:r>
                    </a:p>
                  </a:txBody>
                  <a:tcPr>
                    <a:solidFill>
                      <a:srgbClr val="005A63"/>
                    </a:solidFill>
                  </a:tcPr>
                </a:tc>
                <a:extLst>
                  <a:ext uri="{0D108BD9-81ED-4DB2-BD59-A6C34878D82A}">
                    <a16:rowId xmlns:a16="http://schemas.microsoft.com/office/drawing/2014/main" val="480000228"/>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Lead Management</a:t>
                      </a:r>
                    </a:p>
                  </a:txBody>
                  <a:tcPr>
                    <a:solidFill>
                      <a:srgbClr val="80C9C4"/>
                    </a:solidFill>
                  </a:tcPr>
                </a:tc>
                <a:tc>
                  <a:txBody>
                    <a:bodyPr/>
                    <a:lstStyle/>
                    <a:p>
                      <a:pPr algn="ctr">
                        <a:lnSpc>
                          <a:spcPct val="2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Managing all WAC venues</a:t>
                      </a:r>
                    </a:p>
                  </a:txBody>
                  <a:tcPr>
                    <a:solidFill>
                      <a:srgbClr val="80C9C4"/>
                    </a:solidFill>
                  </a:tcPr>
                </a:tc>
                <a:extLst>
                  <a:ext uri="{0D108BD9-81ED-4DB2-BD59-A6C34878D82A}">
                    <a16:rowId xmlns:a16="http://schemas.microsoft.com/office/drawing/2014/main" val="1773227575"/>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WAC Manager</a:t>
                      </a:r>
                    </a:p>
                  </a:txBody>
                  <a:tcPr/>
                </a:tc>
                <a:tc>
                  <a:txBody>
                    <a:bodyPr/>
                    <a:lstStyle/>
                    <a:p>
                      <a:pPr algn="ctr">
                        <a:lnSpc>
                          <a:spcPct val="1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Overseeing and leading WAC venue</a:t>
                      </a:r>
                    </a:p>
                  </a:txBody>
                  <a:tcPr/>
                </a:tc>
                <a:extLst>
                  <a:ext uri="{0D108BD9-81ED-4DB2-BD59-A6C34878D82A}">
                    <a16:rowId xmlns:a16="http://schemas.microsoft.com/office/drawing/2014/main" val="4101826644"/>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WAC Assistant Lead</a:t>
                      </a:r>
                    </a:p>
                  </a:txBody>
                  <a:tcPr>
                    <a:solidFill>
                      <a:srgbClr val="80C9C4"/>
                    </a:solidFill>
                  </a:tcPr>
                </a:tc>
                <a:tc>
                  <a:txBody>
                    <a:bodyPr/>
                    <a:lstStyle/>
                    <a:p>
                      <a:pPr algn="ctr">
                        <a:lnSpc>
                          <a:spcPct val="1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Assistant to Venue Lead (admin/delivery)</a:t>
                      </a:r>
                    </a:p>
                  </a:txBody>
                  <a:tcPr>
                    <a:solidFill>
                      <a:srgbClr val="80C9C4"/>
                    </a:solidFill>
                  </a:tcPr>
                </a:tc>
                <a:extLst>
                  <a:ext uri="{0D108BD9-81ED-4DB2-BD59-A6C34878D82A}">
                    <a16:rowId xmlns:a16="http://schemas.microsoft.com/office/drawing/2014/main" val="685679774"/>
                  </a:ext>
                </a:extLst>
              </a:tr>
              <a:tr h="699225">
                <a:tc>
                  <a:txBody>
                    <a:bodyPr/>
                    <a:lstStyle/>
                    <a:p>
                      <a:pPr algn="ctr">
                        <a:lnSpc>
                          <a:spcPct val="200000"/>
                        </a:lnSpc>
                      </a:pPr>
                      <a:r>
                        <a:rPr lang="en-GB" b="1" dirty="0">
                          <a:solidFill>
                            <a:srgbClr val="005A63"/>
                          </a:solidFill>
                          <a:latin typeface="Lato"/>
                          <a:ea typeface="Lato"/>
                          <a:cs typeface="Lato"/>
                        </a:rPr>
                        <a:t>Activity Professional or Playworker </a:t>
                      </a:r>
                      <a:endParaRPr lang="en-GB" b="1" dirty="0">
                        <a:solidFill>
                          <a:srgbClr val="005A63"/>
                        </a:solidFill>
                        <a:latin typeface="Lato" panose="020F0502020204030203" pitchFamily="34" charset="0"/>
                        <a:ea typeface="Lato" panose="020F0502020204030203" pitchFamily="34" charset="0"/>
                        <a:cs typeface="Lato" panose="020F0502020204030203" pitchFamily="34" charset="0"/>
                      </a:endParaRPr>
                    </a:p>
                  </a:txBody>
                  <a:tcPr/>
                </a:tc>
                <a:tc>
                  <a:txBody>
                    <a:bodyPr/>
                    <a:lstStyle/>
                    <a:p>
                      <a:pPr algn="ctr">
                        <a:lnSpc>
                          <a:spcPct val="2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Operational level EY and WAC venue</a:t>
                      </a:r>
                    </a:p>
                  </a:txBody>
                  <a:tcPr/>
                </a:tc>
                <a:extLst>
                  <a:ext uri="{0D108BD9-81ED-4DB2-BD59-A6C34878D82A}">
                    <a16:rowId xmlns:a16="http://schemas.microsoft.com/office/drawing/2014/main" val="2878026864"/>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Apprentice</a:t>
                      </a:r>
                    </a:p>
                  </a:txBody>
                  <a:tcPr>
                    <a:solidFill>
                      <a:srgbClr val="80C9C4"/>
                    </a:solidFill>
                  </a:tcPr>
                </a:tc>
                <a:tc>
                  <a:txBody>
                    <a:bodyPr/>
                    <a:lstStyle/>
                    <a:p>
                      <a:pPr algn="ctr">
                        <a:lnSpc>
                          <a:spcPct val="2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Supporting the venue day to day</a:t>
                      </a:r>
                    </a:p>
                  </a:txBody>
                  <a:tcPr>
                    <a:solidFill>
                      <a:srgbClr val="80C9C4"/>
                    </a:solidFill>
                  </a:tcPr>
                </a:tc>
                <a:extLst>
                  <a:ext uri="{0D108BD9-81ED-4DB2-BD59-A6C34878D82A}">
                    <a16:rowId xmlns:a16="http://schemas.microsoft.com/office/drawing/2014/main" val="3343516782"/>
                  </a:ext>
                </a:extLst>
              </a:tr>
            </a:tbl>
          </a:graphicData>
        </a:graphic>
      </p:graphicFrame>
      <p:sp>
        <p:nvSpPr>
          <p:cNvPr id="6" name="Google Shape;187;p6">
            <a:extLst>
              <a:ext uri="{FF2B5EF4-FFF2-40B4-BE49-F238E27FC236}">
                <a16:creationId xmlns:a16="http://schemas.microsoft.com/office/drawing/2014/main" id="{B0680138-BD50-68FE-1719-88123E23796D}"/>
              </a:ext>
            </a:extLst>
          </p:cNvPr>
          <p:cNvSpPr txBox="1"/>
          <p:nvPr/>
        </p:nvSpPr>
        <p:spPr>
          <a:xfrm>
            <a:off x="7287447" y="6005942"/>
            <a:ext cx="4092547"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Apprentice</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7" name="Google Shape;188;p6">
            <a:extLst>
              <a:ext uri="{FF2B5EF4-FFF2-40B4-BE49-F238E27FC236}">
                <a16:creationId xmlns:a16="http://schemas.microsoft.com/office/drawing/2014/main" id="{4834FB69-9136-405E-3CFB-8A8BF8613C82}"/>
              </a:ext>
            </a:extLst>
          </p:cNvPr>
          <p:cNvSpPr txBox="1"/>
          <p:nvPr/>
        </p:nvSpPr>
        <p:spPr>
          <a:xfrm>
            <a:off x="7560186" y="4466793"/>
            <a:ext cx="3982495" cy="830956"/>
          </a:xfrm>
          <a:prstGeom prst="rect">
            <a:avLst/>
          </a:prstGeom>
          <a:noFill/>
          <a:ln>
            <a:noFill/>
          </a:ln>
        </p:spPr>
        <p:txBody>
          <a:bodyPr spcFirstLastPara="1" wrap="square" lIns="91425" tIns="45700" rIns="91425" bIns="45700" anchor="t" anchorCtr="0">
            <a:spAutoFit/>
          </a:bodyPr>
          <a:lstStyle/>
          <a:p>
            <a:pPr algn="ctr"/>
            <a:r>
              <a:rPr lang="en-US" sz="2400" dirty="0">
                <a:solidFill>
                  <a:srgbClr val="005A63"/>
                </a:solidFill>
                <a:highlight>
                  <a:srgbClr val="80C9C4"/>
                </a:highlight>
                <a:latin typeface="Lato Black"/>
                <a:ea typeface="Lato Black"/>
                <a:cs typeface="Lato Black"/>
                <a:sym typeface="Calibri"/>
              </a:rPr>
              <a:t>Activity Professional/Playworker</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9" name="Google Shape;189;p6">
            <a:extLst>
              <a:ext uri="{FF2B5EF4-FFF2-40B4-BE49-F238E27FC236}">
                <a16:creationId xmlns:a16="http://schemas.microsoft.com/office/drawing/2014/main" id="{02557AA8-E609-9A5B-7D6F-27744C549B44}"/>
              </a:ext>
            </a:extLst>
          </p:cNvPr>
          <p:cNvSpPr txBox="1"/>
          <p:nvPr/>
        </p:nvSpPr>
        <p:spPr>
          <a:xfrm>
            <a:off x="7771535" y="3334132"/>
            <a:ext cx="354908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WAC Assistant Lead</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10" name="Arrow: Right 9">
            <a:extLst>
              <a:ext uri="{FF2B5EF4-FFF2-40B4-BE49-F238E27FC236}">
                <a16:creationId xmlns:a16="http://schemas.microsoft.com/office/drawing/2014/main" id="{381B8BFA-DFE8-9136-5448-D4329B874E12}"/>
              </a:ext>
            </a:extLst>
          </p:cNvPr>
          <p:cNvSpPr/>
          <p:nvPr/>
        </p:nvSpPr>
        <p:spPr>
          <a:xfrm rot="16200000">
            <a:off x="9045460" y="5480043"/>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Arrow: Right 11">
            <a:extLst>
              <a:ext uri="{FF2B5EF4-FFF2-40B4-BE49-F238E27FC236}">
                <a16:creationId xmlns:a16="http://schemas.microsoft.com/office/drawing/2014/main" id="{2081E147-FFA5-B64D-A00A-E195BACB2D6B}"/>
              </a:ext>
            </a:extLst>
          </p:cNvPr>
          <p:cNvSpPr/>
          <p:nvPr/>
        </p:nvSpPr>
        <p:spPr>
          <a:xfrm rot="16200000">
            <a:off x="9025670" y="3950790"/>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Google Shape;189;p6">
            <a:extLst>
              <a:ext uri="{FF2B5EF4-FFF2-40B4-BE49-F238E27FC236}">
                <a16:creationId xmlns:a16="http://schemas.microsoft.com/office/drawing/2014/main" id="{A890204E-8C8E-1592-2E2E-C56F6E00AD9A}"/>
              </a:ext>
            </a:extLst>
          </p:cNvPr>
          <p:cNvSpPr txBox="1"/>
          <p:nvPr/>
        </p:nvSpPr>
        <p:spPr>
          <a:xfrm>
            <a:off x="7476091" y="2228127"/>
            <a:ext cx="3549083"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WAC Manager</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14" name="Arrow: Right 13">
            <a:extLst>
              <a:ext uri="{FF2B5EF4-FFF2-40B4-BE49-F238E27FC236}">
                <a16:creationId xmlns:a16="http://schemas.microsoft.com/office/drawing/2014/main" id="{AD63CDFC-9CE9-3DBA-1509-34E0682B4E1E}"/>
              </a:ext>
            </a:extLst>
          </p:cNvPr>
          <p:cNvSpPr/>
          <p:nvPr/>
        </p:nvSpPr>
        <p:spPr>
          <a:xfrm rot="16200000">
            <a:off x="9025670" y="2844785"/>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Google Shape;189;p6">
            <a:extLst>
              <a:ext uri="{FF2B5EF4-FFF2-40B4-BE49-F238E27FC236}">
                <a16:creationId xmlns:a16="http://schemas.microsoft.com/office/drawing/2014/main" id="{5E0FFA53-ADEA-CF43-38F3-3607C73AD913}"/>
              </a:ext>
            </a:extLst>
          </p:cNvPr>
          <p:cNvSpPr txBox="1"/>
          <p:nvPr/>
        </p:nvSpPr>
        <p:spPr>
          <a:xfrm>
            <a:off x="7447680" y="1095466"/>
            <a:ext cx="3549083"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Lead Management</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16" name="Arrow: Right 15">
            <a:extLst>
              <a:ext uri="{FF2B5EF4-FFF2-40B4-BE49-F238E27FC236}">
                <a16:creationId xmlns:a16="http://schemas.microsoft.com/office/drawing/2014/main" id="{11968091-7509-D845-2D93-CC27C741AE79}"/>
              </a:ext>
            </a:extLst>
          </p:cNvPr>
          <p:cNvSpPr/>
          <p:nvPr/>
        </p:nvSpPr>
        <p:spPr>
          <a:xfrm rot="16200000">
            <a:off x="9025670" y="1715582"/>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80335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allelogram 2">
            <a:extLst>
              <a:ext uri="{FF2B5EF4-FFF2-40B4-BE49-F238E27FC236}">
                <a16:creationId xmlns:a16="http://schemas.microsoft.com/office/drawing/2014/main" id="{19D75289-B39B-FA6B-17EF-7B2840369FBD}"/>
              </a:ext>
            </a:extLst>
          </p:cNvPr>
          <p:cNvSpPr/>
          <p:nvPr/>
        </p:nvSpPr>
        <p:spPr>
          <a:xfrm rot="17245045">
            <a:off x="9487133" y="3808920"/>
            <a:ext cx="5292271" cy="1518193"/>
          </a:xfrm>
          <a:custGeom>
            <a:avLst/>
            <a:gdLst>
              <a:gd name="connsiteX0" fmla="*/ 0 w 5889171"/>
              <a:gd name="connsiteY0" fmla="*/ 2387600 h 2387600"/>
              <a:gd name="connsiteX1" fmla="*/ 596900 w 5889171"/>
              <a:gd name="connsiteY1" fmla="*/ 0 h 2387600"/>
              <a:gd name="connsiteX2" fmla="*/ 5889171 w 5889171"/>
              <a:gd name="connsiteY2" fmla="*/ 0 h 2387600"/>
              <a:gd name="connsiteX3" fmla="*/ 5292271 w 5889171"/>
              <a:gd name="connsiteY3" fmla="*/ 2387600 h 2387600"/>
              <a:gd name="connsiteX4" fmla="*/ 0 w 5889171"/>
              <a:gd name="connsiteY4" fmla="*/ 2387600 h 238760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387600"/>
              <a:gd name="connsiteX1" fmla="*/ 596900 w 5889171"/>
              <a:gd name="connsiteY1" fmla="*/ 0 h 2387600"/>
              <a:gd name="connsiteX2" fmla="*/ 5889171 w 5889171"/>
              <a:gd name="connsiteY2" fmla="*/ 0 h 2387600"/>
              <a:gd name="connsiteX3" fmla="*/ 4609015 w 5889171"/>
              <a:gd name="connsiteY3" fmla="*/ 536952 h 2387600"/>
              <a:gd name="connsiteX4" fmla="*/ 0 w 5889171"/>
              <a:gd name="connsiteY4" fmla="*/ 2387600 h 2387600"/>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46946 w 5292271"/>
              <a:gd name="connsiteY3" fmla="*/ 329220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58669 w 5292271"/>
              <a:gd name="connsiteY0" fmla="*/ 1497420 h 1497420"/>
              <a:gd name="connsiteX1" fmla="*/ 0 w 5292271"/>
              <a:gd name="connsiteY1" fmla="*/ 0 h 1497420"/>
              <a:gd name="connsiteX2" fmla="*/ 5292271 w 5292271"/>
              <a:gd name="connsiteY2" fmla="*/ 0 h 1497420"/>
              <a:gd name="connsiteX3" fmla="*/ 3973014 w 5292271"/>
              <a:gd name="connsiteY3" fmla="*/ 412313 h 1497420"/>
              <a:gd name="connsiteX4" fmla="*/ 458669 w 5292271"/>
              <a:gd name="connsiteY4" fmla="*/ 1497420 h 1497420"/>
              <a:gd name="connsiteX0" fmla="*/ 465186 w 5292271"/>
              <a:gd name="connsiteY0" fmla="*/ 1518193 h 1518193"/>
              <a:gd name="connsiteX1" fmla="*/ 0 w 5292271"/>
              <a:gd name="connsiteY1" fmla="*/ 0 h 1518193"/>
              <a:gd name="connsiteX2" fmla="*/ 5292271 w 5292271"/>
              <a:gd name="connsiteY2" fmla="*/ 0 h 1518193"/>
              <a:gd name="connsiteX3" fmla="*/ 3973014 w 5292271"/>
              <a:gd name="connsiteY3" fmla="*/ 412313 h 1518193"/>
              <a:gd name="connsiteX4" fmla="*/ 465186 w 5292271"/>
              <a:gd name="connsiteY4" fmla="*/ 1518193 h 151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2271" h="1518193">
                <a:moveTo>
                  <a:pt x="465186" y="1518193"/>
                </a:moveTo>
                <a:lnTo>
                  <a:pt x="0" y="0"/>
                </a:lnTo>
                <a:lnTo>
                  <a:pt x="5292271" y="0"/>
                </a:lnTo>
                <a:lnTo>
                  <a:pt x="3973014" y="412313"/>
                </a:lnTo>
                <a:lnTo>
                  <a:pt x="465186" y="1518193"/>
                </a:lnTo>
                <a:close/>
              </a:path>
            </a:pathLst>
          </a:cu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Logo&#10;&#10;Description automatically generated with medium confidence">
            <a:extLst>
              <a:ext uri="{FF2B5EF4-FFF2-40B4-BE49-F238E27FC236}">
                <a16:creationId xmlns:a16="http://schemas.microsoft.com/office/drawing/2014/main" id="{9F6E9339-25AC-3C16-E1AB-DAA92F5F644D}"/>
              </a:ext>
            </a:extLst>
          </p:cNvPr>
          <p:cNvPicPr>
            <a:picLocks noChangeAspect="1"/>
          </p:cNvPicPr>
          <p:nvPr/>
        </p:nvPicPr>
        <p:blipFill rotWithShape="1">
          <a:blip r:embed="rId2">
            <a:extLst>
              <a:ext uri="{28A0092B-C50C-407E-A947-70E740481C1C}">
                <a14:useLocalDpi xmlns:a14="http://schemas.microsoft.com/office/drawing/2010/main" val="0"/>
              </a:ext>
            </a:extLst>
          </a:blip>
          <a:srcRect r="64443"/>
          <a:stretch/>
        </p:blipFill>
        <p:spPr>
          <a:xfrm>
            <a:off x="11081428" y="5717403"/>
            <a:ext cx="618464" cy="579783"/>
          </a:xfrm>
          <a:prstGeom prst="rect">
            <a:avLst/>
          </a:prstGeom>
        </p:spPr>
      </p:pic>
      <p:sp>
        <p:nvSpPr>
          <p:cNvPr id="6" name="TextBox 5">
            <a:extLst>
              <a:ext uri="{FF2B5EF4-FFF2-40B4-BE49-F238E27FC236}">
                <a16:creationId xmlns:a16="http://schemas.microsoft.com/office/drawing/2014/main" id="{3D7479FC-B30C-B0EE-2CCD-128189716227}"/>
              </a:ext>
            </a:extLst>
          </p:cNvPr>
          <p:cNvSpPr txBox="1"/>
          <p:nvPr/>
        </p:nvSpPr>
        <p:spPr>
          <a:xfrm>
            <a:off x="846830" y="2126004"/>
            <a:ext cx="3181633"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Supporting the team in all areas of WAC (EYFS – YEAR 6)</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sp>
        <p:nvSpPr>
          <p:cNvPr id="5" name="TextBox 4">
            <a:extLst>
              <a:ext uri="{FF2B5EF4-FFF2-40B4-BE49-F238E27FC236}">
                <a16:creationId xmlns:a16="http://schemas.microsoft.com/office/drawing/2014/main" id="{CF7FBF84-A6E0-9C10-BFAF-E760E9F5A909}"/>
              </a:ext>
            </a:extLst>
          </p:cNvPr>
          <p:cNvSpPr txBox="1"/>
          <p:nvPr/>
        </p:nvSpPr>
        <p:spPr>
          <a:xfrm>
            <a:off x="1688230" y="4615002"/>
            <a:ext cx="2165634"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Deliver ‘wow’ with every interaction</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0949A801-7E7F-3A49-32D9-8FB3BA1AD400}"/>
              </a:ext>
            </a:extLst>
          </p:cNvPr>
          <p:cNvSpPr txBox="1"/>
          <p:nvPr/>
        </p:nvSpPr>
        <p:spPr>
          <a:xfrm>
            <a:off x="7983783" y="2283819"/>
            <a:ext cx="3342272"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Understanding and appreciating all staffing roles and responsibilities</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sp>
        <p:nvSpPr>
          <p:cNvPr id="9" name="TextBox 8">
            <a:extLst>
              <a:ext uri="{FF2B5EF4-FFF2-40B4-BE49-F238E27FC236}">
                <a16:creationId xmlns:a16="http://schemas.microsoft.com/office/drawing/2014/main" id="{B7670B6F-4E53-C8FE-C762-31899AB5EC0B}"/>
              </a:ext>
            </a:extLst>
          </p:cNvPr>
          <p:cNvSpPr txBox="1"/>
          <p:nvPr/>
        </p:nvSpPr>
        <p:spPr>
          <a:xfrm>
            <a:off x="7715632" y="4699117"/>
            <a:ext cx="2165634"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Be adaptable to every situation</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pic>
        <p:nvPicPr>
          <p:cNvPr id="11" name="Graphic 10" descr="Users with solid fill">
            <a:extLst>
              <a:ext uri="{FF2B5EF4-FFF2-40B4-BE49-F238E27FC236}">
                <a16:creationId xmlns:a16="http://schemas.microsoft.com/office/drawing/2014/main" id="{0C6009C4-AA7D-D21C-A1FD-C3944D4A96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2921" y="2418392"/>
            <a:ext cx="2691337" cy="2691337"/>
          </a:xfrm>
          <a:prstGeom prst="rect">
            <a:avLst/>
          </a:prstGeom>
        </p:spPr>
      </p:pic>
      <p:sp>
        <p:nvSpPr>
          <p:cNvPr id="12" name="Arrow: Right 11">
            <a:extLst>
              <a:ext uri="{FF2B5EF4-FFF2-40B4-BE49-F238E27FC236}">
                <a16:creationId xmlns:a16="http://schemas.microsoft.com/office/drawing/2014/main" id="{9C61B50E-2D2B-5992-944C-95671ECFC2E2}"/>
              </a:ext>
            </a:extLst>
          </p:cNvPr>
          <p:cNvSpPr/>
          <p:nvPr/>
        </p:nvSpPr>
        <p:spPr>
          <a:xfrm rot="19686723">
            <a:off x="7236490" y="2523862"/>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84D7DEFB-BFD4-139D-B61F-871EBA9D4632}"/>
              </a:ext>
            </a:extLst>
          </p:cNvPr>
          <p:cNvSpPr/>
          <p:nvPr/>
        </p:nvSpPr>
        <p:spPr>
          <a:xfrm rot="1860565">
            <a:off x="7234590" y="4534667"/>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A7D8386A-18B1-DA02-B0AD-E8FE7D21A1CB}"/>
              </a:ext>
            </a:extLst>
          </p:cNvPr>
          <p:cNvSpPr/>
          <p:nvPr/>
        </p:nvSpPr>
        <p:spPr>
          <a:xfrm rot="12700818">
            <a:off x="3867896" y="2556094"/>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a16="http://schemas.microsoft.com/office/drawing/2014/main" id="{F1045460-12EE-4D4B-D822-5C081600036A}"/>
              </a:ext>
            </a:extLst>
          </p:cNvPr>
          <p:cNvSpPr/>
          <p:nvPr/>
        </p:nvSpPr>
        <p:spPr>
          <a:xfrm rot="9192008">
            <a:off x="3812585" y="4483332"/>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51F81E5-1B1A-4236-A6B9-9E3E43209D49}"/>
              </a:ext>
            </a:extLst>
          </p:cNvPr>
          <p:cNvSpPr>
            <a:spLocks noGrp="1"/>
          </p:cNvSpPr>
          <p:nvPr/>
        </p:nvSpPr>
        <p:spPr>
          <a:xfrm>
            <a:off x="462464" y="527838"/>
            <a:ext cx="9144000" cy="5775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chemeClr val="bg1">
                    <a:lumMod val="95000"/>
                  </a:schemeClr>
                </a:solidFill>
                <a:highlight>
                  <a:srgbClr val="005A63"/>
                </a:highlight>
                <a:latin typeface="Lato Black"/>
                <a:ea typeface="Lato Black"/>
                <a:cs typeface="Lato Black"/>
              </a:rPr>
              <a:t> Expectations</a:t>
            </a:r>
            <a:endParaRPr lang="en-GB" sz="3200" dirty="0">
              <a:solidFill>
                <a:schemeClr val="bg1">
                  <a:lumMod val="95000"/>
                </a:schemeClr>
              </a:solidFill>
              <a:highlight>
                <a:srgbClr val="005A63"/>
              </a:highlight>
              <a:latin typeface="Lato Black"/>
              <a:ea typeface="Lato Black"/>
              <a:cs typeface="Lato Black"/>
            </a:endParaRPr>
          </a:p>
        </p:txBody>
      </p:sp>
    </p:spTree>
    <p:extLst>
      <p:ext uri="{BB962C8B-B14F-4D97-AF65-F5344CB8AC3E}">
        <p14:creationId xmlns:p14="http://schemas.microsoft.com/office/powerpoint/2010/main" val="1471571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e67d1d1-2d39-4f4a-ac68-92d2ee11ea19">
      <UserInfo>
        <DisplayName/>
        <AccountId xsi:nil="true"/>
        <AccountType/>
      </UserInfo>
    </SharedWithUsers>
    <_Flow_SignoffStatus xmlns="542d3458-b0b6-459f-9d59-25ad83a4d56f" xsi:nil="true"/>
    <MediaLengthInSeconds xmlns="542d3458-b0b6-459f-9d59-25ad83a4d56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C94B4BA7F3E4D48AB2BD32E6739BB46" ma:contentTypeVersion="12" ma:contentTypeDescription="Create a new document." ma:contentTypeScope="" ma:versionID="8e9752a8690530996aa19388fca9f3ab">
  <xsd:schema xmlns:xsd="http://www.w3.org/2001/XMLSchema" xmlns:xs="http://www.w3.org/2001/XMLSchema" xmlns:p="http://schemas.microsoft.com/office/2006/metadata/properties" xmlns:ns2="542d3458-b0b6-459f-9d59-25ad83a4d56f" xmlns:ns3="ae67d1d1-2d39-4f4a-ac68-92d2ee11ea19" targetNamespace="http://schemas.microsoft.com/office/2006/metadata/properties" ma:root="true" ma:fieldsID="b1fc685c28817477b6590bf560031ac6" ns2:_="" ns3:_="">
    <xsd:import namespace="542d3458-b0b6-459f-9d59-25ad83a4d56f"/>
    <xsd:import namespace="ae67d1d1-2d39-4f4a-ac68-92d2ee11ea1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2d3458-b0b6-459f-9d59-25ad83a4d5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67d1d1-2d39-4f4a-ac68-92d2ee11ea1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5E1D51-0529-4B98-B2F5-BCF50860686A}">
  <ds:schemaRefs>
    <ds:schemaRef ds:uri="http://schemas.microsoft.com/sharepoint/v3/contenttype/forms"/>
  </ds:schemaRefs>
</ds:datastoreItem>
</file>

<file path=customXml/itemProps2.xml><?xml version="1.0" encoding="utf-8"?>
<ds:datastoreItem xmlns:ds="http://schemas.openxmlformats.org/officeDocument/2006/customXml" ds:itemID="{6E845394-B305-4AF2-8382-FA914204EAA1}">
  <ds:schemaRefs>
    <ds:schemaRef ds:uri="http://www.w3.org/XML/1998/namespace"/>
    <ds:schemaRef ds:uri="http://purl.org/dc/terms/"/>
    <ds:schemaRef ds:uri="68fdaedf-a41c-4713-9b4f-1b9d35174351"/>
    <ds:schemaRef ds:uri="http://schemas.microsoft.com/sharepoint/v3"/>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fc8271f4-d20c-4014-bca1-06e9c2476581"/>
    <ds:schemaRef ds:uri="http://purl.org/dc/dcmitype/"/>
    <ds:schemaRef ds:uri="ae67d1d1-2d39-4f4a-ac68-92d2ee11ea19"/>
    <ds:schemaRef ds:uri="542d3458-b0b6-459f-9d59-25ad83a4d56f"/>
  </ds:schemaRefs>
</ds:datastoreItem>
</file>

<file path=customXml/itemProps3.xml><?xml version="1.0" encoding="utf-8"?>
<ds:datastoreItem xmlns:ds="http://schemas.openxmlformats.org/officeDocument/2006/customXml" ds:itemID="{56F288A6-DD13-43A3-B8FD-9B34ECFA4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2d3458-b0b6-459f-9d59-25ad83a4d56f"/>
    <ds:schemaRef ds:uri="ae67d1d1-2d39-4f4a-ac68-92d2ee11ea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11404</TotalTime>
  <Words>1378</Words>
  <Application>Microsoft Office PowerPoint</Application>
  <PresentationFormat>Widescreen</PresentationFormat>
  <Paragraphs>125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Lato</vt:lpstr>
      <vt:lpstr>Lato Black</vt:lpstr>
      <vt:lpstr>Office Theme</vt:lpstr>
      <vt:lpstr>Wraparound Care  Playworker  Job Description and Person Specification</vt:lpstr>
      <vt:lpstr>Your Purpose</vt:lpstr>
      <vt:lpstr>Job Description</vt:lpstr>
      <vt:lpstr>Job Description Continued</vt:lpstr>
      <vt:lpstr>Person Specification</vt:lpstr>
      <vt:lpstr>Skillsets required</vt:lpstr>
      <vt:lpstr>Other Considerations required</vt:lpstr>
      <vt:lpstr>Progression highlights</vt:lpstr>
      <vt:lpstr>PowerPoint Presentation</vt:lpstr>
      <vt:lpstr>Standards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Expectations  of the Manager in  Wraparound Care Education</dc:title>
  <dc:creator>Ellie Zwanepoel</dc:creator>
  <cp:lastModifiedBy>Chanelle Billy</cp:lastModifiedBy>
  <cp:revision>22</cp:revision>
  <dcterms:created xsi:type="dcterms:W3CDTF">2022-11-28T09:35:37Z</dcterms:created>
  <dcterms:modified xsi:type="dcterms:W3CDTF">2024-10-17T11:04:09Z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0x0101002C94B4BA7F3E4D48AB2BD32E6739BB46</vt:lpwstr>
  </property>
  <property fmtid="{D5CDD505-2E9C-101B-9397-08002B2CF9AE}" pid="3" name="MediaServiceImageTags">
    <vt:lpwstr/>
  </property>
  <property fmtid="{D5CDD505-2E9C-101B-9397-08002B2CF9AE}" pid="4" name="Order">
    <vt:r8>1239800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