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3" r:id="rId6"/>
    <p:sldId id="295" r:id="rId7"/>
    <p:sldId id="297" r:id="rId8"/>
    <p:sldId id="293" r:id="rId9"/>
    <p:sldId id="294" r:id="rId10"/>
    <p:sldId id="296" r:id="rId11"/>
    <p:sldId id="261" r:id="rId12"/>
    <p:sldId id="265" r:id="rId13"/>
    <p:sldId id="2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63"/>
    <a:srgbClr val="0FA252"/>
    <a:srgbClr val="80C9C4"/>
    <a:srgbClr val="EE96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1-28T10:31:56.204"/>
    </inkml:context>
    <inkml:brush xml:id="br0">
      <inkml:brushProperty name="width" value="0.05" units="cm"/>
      <inkml:brushProperty name="height" value="0.05" units="cm"/>
    </inkml:brush>
  </inkml:definitions>
  <inkml:trace contextRef="#ctx0" brushRef="#br0">1 1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2B7CD-FA4B-4B38-2A53-B5A3A9A089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160C67-0767-BDAC-6FCF-1D3FD4AA19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C8BC45-D3B9-8A6C-571A-24F3D21E253D}"/>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34B81270-8971-0E20-4D1E-C31872C7D3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5C1645-B70C-A72C-D27C-7B3E905B0C62}"/>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113204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A4BFD-A183-6CF3-1BFD-FE3C00FD57E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3565C84-1197-AE5D-8DEE-BE51FC65EA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C50153-8BA3-5379-0320-E0FB6ADF6B7C}"/>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90312C47-0BCD-5549-293B-529405888F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14BACB-7CFB-6535-B2FE-3CC5868DF34E}"/>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308429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AD26D-A038-EC1C-F6D0-CC01388FBC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32CB756-7E51-7B93-2451-6F18762EDD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49CB50-E62B-C047-F486-4B55F9C5E518}"/>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3C32A649-FFE9-B559-E5CD-0DA2EFF669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C37E7C-0486-40AC-A228-89F37DB949F9}"/>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4148880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F6232-BEC0-8EF0-913B-E1B857BFAE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40DA7B-DF55-27EF-1227-304A915DC4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400483-4E78-61DA-7D04-CD0BE2511EB3}"/>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EE8547C5-A201-700E-7FDC-68BABE1D4F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9D9842-E8E0-47E9-10B9-949CE2825D01}"/>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2397112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9DDC-F6B3-6434-2E35-DEC92A184D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C9CA588-8CD0-F380-854B-F85F44E823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75194-E2CA-2D73-792C-D23929947064}"/>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C9198275-0589-6A3A-47A5-6D2D55A9FA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245670-09F2-83C7-8F0D-B0EF5DD4756F}"/>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86557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5C28-47DA-6FB8-07A7-D4A82FE0109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B25BE5-45BF-BD97-F3A4-E381B4B4BF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8F424F-29B7-1C8A-68B2-2A64305FCF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9EA41E5-8F56-A7A3-24C4-C5B3E7F906FB}"/>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6" name="Footer Placeholder 5">
            <a:extLst>
              <a:ext uri="{FF2B5EF4-FFF2-40B4-BE49-F238E27FC236}">
                <a16:creationId xmlns:a16="http://schemas.microsoft.com/office/drawing/2014/main" id="{FACA7743-D536-E385-28AB-BE351046C6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4D8B27-3C1D-D70D-5357-FBA349B6DC86}"/>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233815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E57E-0F0B-02F9-FDB4-5B1D4414C4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009BB1-2342-0499-B00F-C47D2411D6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17C7DA-8AA6-9025-BC33-AD5977DF82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D79BD0-A20C-7BC6-C739-D1DB015E68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0E136C-FDC1-EB98-DFF9-B4733239DA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2E4C66-E805-A4EB-1D3B-04FB67EB55DE}"/>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8" name="Footer Placeholder 7">
            <a:extLst>
              <a:ext uri="{FF2B5EF4-FFF2-40B4-BE49-F238E27FC236}">
                <a16:creationId xmlns:a16="http://schemas.microsoft.com/office/drawing/2014/main" id="{CB673023-1C43-2F01-DFF0-9BDBA12EBF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B47CBD-AFB9-75AD-8ADD-648CCE20631B}"/>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51296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D580-074F-4878-B31B-4D131C09EE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78BEBFA-9ACE-7D93-D899-91FF3AF389AA}"/>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4" name="Footer Placeholder 3">
            <a:extLst>
              <a:ext uri="{FF2B5EF4-FFF2-40B4-BE49-F238E27FC236}">
                <a16:creationId xmlns:a16="http://schemas.microsoft.com/office/drawing/2014/main" id="{E54F417B-ABFF-573B-0849-B1BBEB31EE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F9F28A-1186-BBD6-0666-BB025739D738}"/>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336632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49BC8-C00B-1220-D510-344DD35EC4BB}"/>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3" name="Footer Placeholder 2">
            <a:extLst>
              <a:ext uri="{FF2B5EF4-FFF2-40B4-BE49-F238E27FC236}">
                <a16:creationId xmlns:a16="http://schemas.microsoft.com/office/drawing/2014/main" id="{F8A785C9-FBAB-0E5D-F0FD-C38C2491DC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EEAC287-6F19-1610-6A14-21842BC3C442}"/>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49453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4C66-37C7-356F-FBC2-01E92DBFEF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FA238C-7B2D-49E1-C2C4-94C5E598C1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3EB87C-F937-FEE3-DD56-EF01EBA2D7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34B607-3115-10CA-0668-9DB9971A0A9B}"/>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6" name="Footer Placeholder 5">
            <a:extLst>
              <a:ext uri="{FF2B5EF4-FFF2-40B4-BE49-F238E27FC236}">
                <a16:creationId xmlns:a16="http://schemas.microsoft.com/office/drawing/2014/main" id="{590CF48E-E617-BCC3-D276-A98C0480EA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73FD4F-3EE8-313B-8A3B-B100D44C9D93}"/>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77018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00CB-4151-E3B7-97AE-E573459DCE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5E28DE-1262-65E1-A5ED-20734119D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690AADF-4073-3535-55BA-CFD4945CC7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B78B04-D1FA-6D60-3208-6DD6E1C702E2}"/>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6" name="Footer Placeholder 5">
            <a:extLst>
              <a:ext uri="{FF2B5EF4-FFF2-40B4-BE49-F238E27FC236}">
                <a16:creationId xmlns:a16="http://schemas.microsoft.com/office/drawing/2014/main" id="{D6FB01F5-B85E-BE76-8152-A45100DD65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D39FDE-5885-8852-DCEA-2EF4467B6163}"/>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278721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A58021-AAB7-97A4-24A5-F26046761C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5AA36D-0C23-CFE2-1057-F98A8BA6B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E44345-D8ED-E7F2-A9F6-379B77E9D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C894B255-5EB9-459F-4BAD-15F88D575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F2BAA8D-66C5-B8F1-5639-6049E88339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63B9C-BB51-40D3-B187-4E2B4DB74B85}" type="slidenum">
              <a:rPr lang="en-GB" smtClean="0"/>
              <a:t>‹#›</a:t>
            </a:fld>
            <a:endParaRPr lang="en-GB"/>
          </a:p>
        </p:txBody>
      </p:sp>
    </p:spTree>
    <p:extLst>
      <p:ext uri="{BB962C8B-B14F-4D97-AF65-F5344CB8AC3E}">
        <p14:creationId xmlns:p14="http://schemas.microsoft.com/office/powerpoint/2010/main" val="1483148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280458" y="4118987"/>
            <a:ext cx="11149541" cy="2387600"/>
          </a:xfrm>
        </p:spPr>
        <p:txBody>
          <a:bodyPr>
            <a:normAutofit fontScale="90000"/>
          </a:bodyPr>
          <a:lstStyle/>
          <a:p>
            <a:pPr algn="l"/>
            <a:r>
              <a:rPr lang="en-GB" sz="4800" b="1" dirty="0">
                <a:solidFill>
                  <a:schemeClr val="bg1">
                    <a:lumMod val="95000"/>
                  </a:schemeClr>
                </a:solidFill>
                <a:latin typeface="Lato Black"/>
                <a:ea typeface="Lato Black"/>
                <a:cs typeface="Lato Black"/>
              </a:rPr>
              <a:t>Wraparound Care </a:t>
            </a:r>
            <a:br>
              <a:rPr lang="en-GB" sz="4800" b="1" dirty="0">
                <a:latin typeface="Lato Black" panose="020F0502020204030203" pitchFamily="34" charset="0"/>
                <a:ea typeface="Lato Black" panose="020F0502020204030203" pitchFamily="34" charset="0"/>
                <a:cs typeface="Lato Black" panose="020F0502020204030203" pitchFamily="34" charset="0"/>
              </a:rPr>
            </a:br>
            <a:r>
              <a:rPr lang="en-GB" sz="4800" b="1" dirty="0">
                <a:solidFill>
                  <a:schemeClr val="accent6">
                    <a:lumMod val="40000"/>
                    <a:lumOff val="60000"/>
                  </a:schemeClr>
                </a:solidFill>
                <a:latin typeface="Lato Black"/>
                <a:ea typeface="Lato Black"/>
                <a:cs typeface="Lato Black"/>
              </a:rPr>
              <a:t>WAC Assistant Lead</a:t>
            </a:r>
            <a:br>
              <a:rPr lang="en-GB" sz="4800" b="1" dirty="0">
                <a:latin typeface="Lato Black" panose="020F0502020204030203" pitchFamily="34" charset="0"/>
                <a:ea typeface="Lato Black" panose="020F0502020204030203" pitchFamily="34" charset="0"/>
                <a:cs typeface="Lato Black" panose="020F0502020204030203" pitchFamily="34" charset="0"/>
              </a:rPr>
            </a:br>
            <a:br>
              <a:rPr lang="en-GB" sz="4800" b="1" dirty="0">
                <a:latin typeface="Lato Black" panose="020F0502020204030203" pitchFamily="34" charset="0"/>
                <a:ea typeface="Lato Black" panose="020F0502020204030203" pitchFamily="34" charset="0"/>
                <a:cs typeface="Lato Black" panose="020F0502020204030203" pitchFamily="34" charset="0"/>
              </a:rPr>
            </a:br>
            <a:r>
              <a:rPr lang="en-GB" sz="4800" b="1" dirty="0">
                <a:solidFill>
                  <a:schemeClr val="bg1">
                    <a:lumMod val="95000"/>
                  </a:schemeClr>
                </a:solidFill>
                <a:latin typeface="Lato Black"/>
                <a:ea typeface="Lato Black"/>
                <a:cs typeface="Lato Black"/>
              </a:rPr>
              <a:t>Job Description and Person Specification</a:t>
            </a:r>
            <a:endParaRPr lang="en-GB" sz="4800" dirty="0">
              <a:solidFill>
                <a:schemeClr val="bg1">
                  <a:lumMod val="95000"/>
                </a:schemeClr>
              </a:solidFill>
              <a:latin typeface="Lato Black"/>
              <a:ea typeface="Lato Black"/>
              <a:cs typeface="Lato Black"/>
            </a:endParaRPr>
          </a:p>
        </p:txBody>
      </p:sp>
      <p:pic>
        <p:nvPicPr>
          <p:cNvPr id="5" name="Picture 4" descr="Logo&#10;&#10;Description automatically generated with medium confidence">
            <a:extLst>
              <a:ext uri="{FF2B5EF4-FFF2-40B4-BE49-F238E27FC236}">
                <a16:creationId xmlns:a16="http://schemas.microsoft.com/office/drawing/2014/main" id="{99FA22E9-575B-7C24-96B6-42AB6934F2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538" y="552282"/>
            <a:ext cx="2614133" cy="871378"/>
          </a:xfrm>
          <a:prstGeom prst="rect">
            <a:avLst/>
          </a:prstGeom>
        </p:spPr>
      </p:pic>
    </p:spTree>
    <p:extLst>
      <p:ext uri="{BB962C8B-B14F-4D97-AF65-F5344CB8AC3E}">
        <p14:creationId xmlns:p14="http://schemas.microsoft.com/office/powerpoint/2010/main" val="324729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62464" y="527838"/>
            <a:ext cx="9144000" cy="577573"/>
          </a:xfrm>
        </p:spPr>
        <p:txBody>
          <a:bodyPr>
            <a:normAutofit/>
          </a:bodyPr>
          <a:lstStyle/>
          <a:p>
            <a:pPr algn="l"/>
            <a:r>
              <a:rPr lang="en-GB" sz="3200" b="1" dirty="0">
                <a:solidFill>
                  <a:schemeClr val="bg1">
                    <a:lumMod val="95000"/>
                  </a:schemeClr>
                </a:solidFill>
                <a:highlight>
                  <a:srgbClr val="005A63"/>
                </a:highlight>
                <a:latin typeface="Lato Black"/>
                <a:ea typeface="Lato Black"/>
                <a:cs typeface="Lato Black"/>
              </a:rPr>
              <a:t>Standards</a:t>
            </a:r>
            <a:endParaRPr lang="en-GB" sz="3200" dirty="0">
              <a:solidFill>
                <a:schemeClr val="bg1">
                  <a:lumMod val="95000"/>
                </a:schemeClr>
              </a:solidFill>
              <a:highlight>
                <a:srgbClr val="005A63"/>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3" name="Parallelogram 2">
            <a:extLst>
              <a:ext uri="{FF2B5EF4-FFF2-40B4-BE49-F238E27FC236}">
                <a16:creationId xmlns:a16="http://schemas.microsoft.com/office/drawing/2014/main" id="{19D75289-B39B-FA6B-17EF-7B2840369FBD}"/>
              </a:ext>
            </a:extLst>
          </p:cNvPr>
          <p:cNvSpPr/>
          <p:nvPr/>
        </p:nvSpPr>
        <p:spPr>
          <a:xfrm rot="17245045">
            <a:off x="9487133" y="3808920"/>
            <a:ext cx="5292271" cy="1518193"/>
          </a:xfrm>
          <a:custGeom>
            <a:avLst/>
            <a:gdLst>
              <a:gd name="connsiteX0" fmla="*/ 0 w 5889171"/>
              <a:gd name="connsiteY0" fmla="*/ 2387600 h 2387600"/>
              <a:gd name="connsiteX1" fmla="*/ 596900 w 5889171"/>
              <a:gd name="connsiteY1" fmla="*/ 0 h 2387600"/>
              <a:gd name="connsiteX2" fmla="*/ 5889171 w 5889171"/>
              <a:gd name="connsiteY2" fmla="*/ 0 h 2387600"/>
              <a:gd name="connsiteX3" fmla="*/ 5292271 w 5889171"/>
              <a:gd name="connsiteY3" fmla="*/ 2387600 h 2387600"/>
              <a:gd name="connsiteX4" fmla="*/ 0 w 5889171"/>
              <a:gd name="connsiteY4" fmla="*/ 2387600 h 238760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387600"/>
              <a:gd name="connsiteX1" fmla="*/ 596900 w 5889171"/>
              <a:gd name="connsiteY1" fmla="*/ 0 h 2387600"/>
              <a:gd name="connsiteX2" fmla="*/ 5889171 w 5889171"/>
              <a:gd name="connsiteY2" fmla="*/ 0 h 2387600"/>
              <a:gd name="connsiteX3" fmla="*/ 4609015 w 5889171"/>
              <a:gd name="connsiteY3" fmla="*/ 536952 h 2387600"/>
              <a:gd name="connsiteX4" fmla="*/ 0 w 5889171"/>
              <a:gd name="connsiteY4" fmla="*/ 2387600 h 2387600"/>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46946 w 5292271"/>
              <a:gd name="connsiteY3" fmla="*/ 329220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58669 w 5292271"/>
              <a:gd name="connsiteY0" fmla="*/ 1497420 h 1497420"/>
              <a:gd name="connsiteX1" fmla="*/ 0 w 5292271"/>
              <a:gd name="connsiteY1" fmla="*/ 0 h 1497420"/>
              <a:gd name="connsiteX2" fmla="*/ 5292271 w 5292271"/>
              <a:gd name="connsiteY2" fmla="*/ 0 h 1497420"/>
              <a:gd name="connsiteX3" fmla="*/ 3973014 w 5292271"/>
              <a:gd name="connsiteY3" fmla="*/ 412313 h 1497420"/>
              <a:gd name="connsiteX4" fmla="*/ 458669 w 5292271"/>
              <a:gd name="connsiteY4" fmla="*/ 1497420 h 1497420"/>
              <a:gd name="connsiteX0" fmla="*/ 465186 w 5292271"/>
              <a:gd name="connsiteY0" fmla="*/ 1518193 h 1518193"/>
              <a:gd name="connsiteX1" fmla="*/ 0 w 5292271"/>
              <a:gd name="connsiteY1" fmla="*/ 0 h 1518193"/>
              <a:gd name="connsiteX2" fmla="*/ 5292271 w 5292271"/>
              <a:gd name="connsiteY2" fmla="*/ 0 h 1518193"/>
              <a:gd name="connsiteX3" fmla="*/ 3973014 w 5292271"/>
              <a:gd name="connsiteY3" fmla="*/ 412313 h 1518193"/>
              <a:gd name="connsiteX4" fmla="*/ 465186 w 5292271"/>
              <a:gd name="connsiteY4" fmla="*/ 1518193 h 1518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2271" h="1518193">
                <a:moveTo>
                  <a:pt x="465186" y="1518193"/>
                </a:moveTo>
                <a:lnTo>
                  <a:pt x="0" y="0"/>
                </a:lnTo>
                <a:lnTo>
                  <a:pt x="5292271" y="0"/>
                </a:lnTo>
                <a:lnTo>
                  <a:pt x="3973014" y="412313"/>
                </a:lnTo>
                <a:lnTo>
                  <a:pt x="465186" y="1518193"/>
                </a:lnTo>
                <a:close/>
              </a:path>
            </a:pathLst>
          </a:cu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Logo&#10;&#10;Description automatically generated with medium confidence">
            <a:extLst>
              <a:ext uri="{FF2B5EF4-FFF2-40B4-BE49-F238E27FC236}">
                <a16:creationId xmlns:a16="http://schemas.microsoft.com/office/drawing/2014/main" id="{9F6E9339-25AC-3C16-E1AB-DAA92F5F644D}"/>
              </a:ext>
            </a:extLst>
          </p:cNvPr>
          <p:cNvPicPr>
            <a:picLocks noChangeAspect="1"/>
          </p:cNvPicPr>
          <p:nvPr/>
        </p:nvPicPr>
        <p:blipFill rotWithShape="1">
          <a:blip r:embed="rId2">
            <a:extLst>
              <a:ext uri="{28A0092B-C50C-407E-A947-70E740481C1C}">
                <a14:useLocalDpi xmlns:a14="http://schemas.microsoft.com/office/drawing/2010/main" val="0"/>
              </a:ext>
            </a:extLst>
          </a:blip>
          <a:srcRect r="64443"/>
          <a:stretch/>
        </p:blipFill>
        <p:spPr>
          <a:xfrm>
            <a:off x="11081428" y="5717403"/>
            <a:ext cx="618464" cy="579783"/>
          </a:xfrm>
          <a:prstGeom prst="rect">
            <a:avLst/>
          </a:prstGeom>
        </p:spPr>
      </p:pic>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A9E4D0C1-02B6-10F4-B48F-9BE4801E4131}"/>
                  </a:ext>
                </a:extLst>
              </p14:cNvPr>
              <p14:cNvContentPartPr/>
              <p14:nvPr/>
            </p14:nvContentPartPr>
            <p14:xfrm>
              <a:off x="4032286" y="3047575"/>
              <a:ext cx="360" cy="360"/>
            </p14:xfrm>
          </p:contentPart>
        </mc:Choice>
        <mc:Fallback xmlns="">
          <p:pic>
            <p:nvPicPr>
              <p:cNvPr id="10" name="Ink 9">
                <a:extLst>
                  <a:ext uri="{FF2B5EF4-FFF2-40B4-BE49-F238E27FC236}">
                    <a16:creationId xmlns:a16="http://schemas.microsoft.com/office/drawing/2014/main" id="{A9E4D0C1-02B6-10F4-B48F-9BE4801E4131}"/>
                  </a:ext>
                </a:extLst>
              </p:cNvPr>
              <p:cNvPicPr/>
              <p:nvPr/>
            </p:nvPicPr>
            <p:blipFill>
              <a:blip r:embed="rId5"/>
              <a:stretch>
                <a:fillRect/>
              </a:stretch>
            </p:blipFill>
            <p:spPr>
              <a:xfrm>
                <a:off x="4023646" y="3038935"/>
                <a:ext cx="18000" cy="18000"/>
              </a:xfrm>
              <a:prstGeom prst="rect">
                <a:avLst/>
              </a:prstGeom>
            </p:spPr>
          </p:pic>
        </mc:Fallback>
      </mc:AlternateContent>
      <p:sp>
        <p:nvSpPr>
          <p:cNvPr id="5" name="Title 1">
            <a:extLst>
              <a:ext uri="{FF2B5EF4-FFF2-40B4-BE49-F238E27FC236}">
                <a16:creationId xmlns:a16="http://schemas.microsoft.com/office/drawing/2014/main" id="{200E500E-B4FF-EAC0-320B-8978E68A866C}"/>
              </a:ext>
            </a:extLst>
          </p:cNvPr>
          <p:cNvSpPr txBox="1">
            <a:spLocks/>
          </p:cNvSpPr>
          <p:nvPr/>
        </p:nvSpPr>
        <p:spPr>
          <a:xfrm>
            <a:off x="2666272" y="1256724"/>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MOTIVATED</a:t>
            </a:r>
          </a:p>
        </p:txBody>
      </p:sp>
      <p:sp>
        <p:nvSpPr>
          <p:cNvPr id="11" name="Title 1">
            <a:extLst>
              <a:ext uri="{FF2B5EF4-FFF2-40B4-BE49-F238E27FC236}">
                <a16:creationId xmlns:a16="http://schemas.microsoft.com/office/drawing/2014/main" id="{BC6A76F8-24FF-443E-6232-6F414ADAEEE7}"/>
              </a:ext>
            </a:extLst>
          </p:cNvPr>
          <p:cNvSpPr txBox="1">
            <a:spLocks/>
          </p:cNvSpPr>
          <p:nvPr/>
        </p:nvSpPr>
        <p:spPr>
          <a:xfrm>
            <a:off x="1078587" y="2273298"/>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RELIABLE</a:t>
            </a:r>
          </a:p>
        </p:txBody>
      </p:sp>
      <p:sp>
        <p:nvSpPr>
          <p:cNvPr id="12" name="Title 1">
            <a:extLst>
              <a:ext uri="{FF2B5EF4-FFF2-40B4-BE49-F238E27FC236}">
                <a16:creationId xmlns:a16="http://schemas.microsoft.com/office/drawing/2014/main" id="{FEF4919C-6EDC-D866-F041-7A82F1DF2DBB}"/>
              </a:ext>
            </a:extLst>
          </p:cNvPr>
          <p:cNvSpPr txBox="1">
            <a:spLocks/>
          </p:cNvSpPr>
          <p:nvPr/>
        </p:nvSpPr>
        <p:spPr>
          <a:xfrm>
            <a:off x="1013034" y="3599892"/>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CREATIVE</a:t>
            </a:r>
          </a:p>
        </p:txBody>
      </p:sp>
      <p:sp>
        <p:nvSpPr>
          <p:cNvPr id="13" name="Title 1">
            <a:extLst>
              <a:ext uri="{FF2B5EF4-FFF2-40B4-BE49-F238E27FC236}">
                <a16:creationId xmlns:a16="http://schemas.microsoft.com/office/drawing/2014/main" id="{B578065D-D624-D0F5-4507-6726801F0C5D}"/>
              </a:ext>
            </a:extLst>
          </p:cNvPr>
          <p:cNvSpPr txBox="1">
            <a:spLocks/>
          </p:cNvSpPr>
          <p:nvPr/>
        </p:nvSpPr>
        <p:spPr>
          <a:xfrm>
            <a:off x="3612149" y="3160075"/>
            <a:ext cx="4274538"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PASSION AND DRIVE TO INSPIRE YOUNG PEOPLE</a:t>
            </a:r>
          </a:p>
        </p:txBody>
      </p:sp>
      <p:sp>
        <p:nvSpPr>
          <p:cNvPr id="14" name="Title 1">
            <a:extLst>
              <a:ext uri="{FF2B5EF4-FFF2-40B4-BE49-F238E27FC236}">
                <a16:creationId xmlns:a16="http://schemas.microsoft.com/office/drawing/2014/main" id="{1C3D9449-C446-8E48-07EF-F58D51625C49}"/>
              </a:ext>
            </a:extLst>
          </p:cNvPr>
          <p:cNvSpPr txBox="1">
            <a:spLocks/>
          </p:cNvSpPr>
          <p:nvPr/>
        </p:nvSpPr>
        <p:spPr>
          <a:xfrm>
            <a:off x="3023440" y="4425594"/>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CONFIDENT</a:t>
            </a:r>
          </a:p>
        </p:txBody>
      </p:sp>
      <p:sp>
        <p:nvSpPr>
          <p:cNvPr id="15" name="Title 1">
            <a:extLst>
              <a:ext uri="{FF2B5EF4-FFF2-40B4-BE49-F238E27FC236}">
                <a16:creationId xmlns:a16="http://schemas.microsoft.com/office/drawing/2014/main" id="{57B92B53-61B4-C739-570F-EA91CFEAFAE9}"/>
              </a:ext>
            </a:extLst>
          </p:cNvPr>
          <p:cNvSpPr txBox="1">
            <a:spLocks/>
          </p:cNvSpPr>
          <p:nvPr/>
        </p:nvSpPr>
        <p:spPr>
          <a:xfrm>
            <a:off x="7728983" y="2092542"/>
            <a:ext cx="3593489"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DELIVER HIGH QUALITY IN EVERY LESSON</a:t>
            </a:r>
          </a:p>
        </p:txBody>
      </p:sp>
      <p:sp>
        <p:nvSpPr>
          <p:cNvPr id="16" name="Title 1">
            <a:extLst>
              <a:ext uri="{FF2B5EF4-FFF2-40B4-BE49-F238E27FC236}">
                <a16:creationId xmlns:a16="http://schemas.microsoft.com/office/drawing/2014/main" id="{2647C17C-D31A-27F4-06E7-AB7CDF7A8274}"/>
              </a:ext>
            </a:extLst>
          </p:cNvPr>
          <p:cNvSpPr txBox="1">
            <a:spLocks/>
          </p:cNvSpPr>
          <p:nvPr/>
        </p:nvSpPr>
        <p:spPr>
          <a:xfrm>
            <a:off x="6741638" y="4371846"/>
            <a:ext cx="4274538"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ADAPTABLE TO EVERY SITUATION</a:t>
            </a:r>
          </a:p>
        </p:txBody>
      </p:sp>
      <p:sp>
        <p:nvSpPr>
          <p:cNvPr id="17" name="Title 1">
            <a:extLst>
              <a:ext uri="{FF2B5EF4-FFF2-40B4-BE49-F238E27FC236}">
                <a16:creationId xmlns:a16="http://schemas.microsoft.com/office/drawing/2014/main" id="{A0CC7E78-BA7F-EA51-47D7-21996C32236D}"/>
              </a:ext>
            </a:extLst>
          </p:cNvPr>
          <p:cNvSpPr txBox="1">
            <a:spLocks/>
          </p:cNvSpPr>
          <p:nvPr/>
        </p:nvSpPr>
        <p:spPr>
          <a:xfrm>
            <a:off x="4731232" y="5358977"/>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ABOVE THE LINE</a:t>
            </a:r>
          </a:p>
        </p:txBody>
      </p:sp>
    </p:spTree>
    <p:extLst>
      <p:ext uri="{BB962C8B-B14F-4D97-AF65-F5344CB8AC3E}">
        <p14:creationId xmlns:p14="http://schemas.microsoft.com/office/powerpoint/2010/main" val="202526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92110"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Your Purpose</a:t>
            </a:r>
          </a:p>
        </p:txBody>
      </p:sp>
      <p:sp>
        <p:nvSpPr>
          <p:cNvPr id="8" name="TextBox 7">
            <a:extLst>
              <a:ext uri="{FF2B5EF4-FFF2-40B4-BE49-F238E27FC236}">
                <a16:creationId xmlns:a16="http://schemas.microsoft.com/office/drawing/2014/main" id="{D189A96E-0292-AAE2-8312-99CCFC4EF862}"/>
              </a:ext>
            </a:extLst>
          </p:cNvPr>
          <p:cNvSpPr txBox="1"/>
          <p:nvPr/>
        </p:nvSpPr>
        <p:spPr>
          <a:xfrm>
            <a:off x="5897528" y="2070596"/>
            <a:ext cx="5159248" cy="3139321"/>
          </a:xfrm>
          <a:prstGeom prst="rect">
            <a:avLst/>
          </a:prstGeom>
          <a:noFill/>
        </p:spPr>
        <p:txBody>
          <a:bodyPr wrap="square" rtlCol="0">
            <a:spAutoFit/>
          </a:bodyPr>
          <a:lstStyle/>
          <a:p>
            <a:pPr marL="0" indent="0" algn="ctr">
              <a:lnSpc>
                <a:spcPct val="100000"/>
              </a:lnSpc>
              <a:buNone/>
            </a:pPr>
            <a:r>
              <a:rPr lang="en-GB" dirty="0">
                <a:solidFill>
                  <a:srgbClr val="005A63"/>
                </a:solidFill>
              </a:rPr>
              <a:t>You will be expected to provide a high quality childcare experience for the children in Wraparound Care.</a:t>
            </a:r>
          </a:p>
          <a:p>
            <a:pPr marL="0" indent="0" algn="ctr">
              <a:lnSpc>
                <a:spcPct val="100000"/>
              </a:lnSpc>
              <a:buNone/>
            </a:pPr>
            <a:r>
              <a:rPr lang="en-GB" dirty="0">
                <a:solidFill>
                  <a:srgbClr val="005A63"/>
                </a:solidFill>
              </a:rPr>
              <a:t>You will oversee the operations including the planning and delivery of timetabled activities, termly timetabling of extra-curricular clubs.</a:t>
            </a:r>
          </a:p>
          <a:p>
            <a:pPr marL="0" indent="0" algn="ctr">
              <a:lnSpc>
                <a:spcPct val="100000"/>
              </a:lnSpc>
              <a:buNone/>
            </a:pPr>
            <a:endParaRPr lang="en-GB" dirty="0">
              <a:solidFill>
                <a:srgbClr val="005A63"/>
              </a:solidFill>
            </a:endParaRPr>
          </a:p>
          <a:p>
            <a:pPr marL="0" indent="0" algn="ctr">
              <a:lnSpc>
                <a:spcPct val="100000"/>
              </a:lnSpc>
              <a:buNone/>
            </a:pPr>
            <a:r>
              <a:rPr lang="en-GB" dirty="0">
                <a:solidFill>
                  <a:srgbClr val="005A63"/>
                </a:solidFill>
              </a:rPr>
              <a:t>Maintain the health and safety legislation responsibilities of the Wraparound care to the highest standards, ensuring that the best possible environment and care are provided for the children. </a:t>
            </a:r>
            <a:endParaRPr lang="en-GB" dirty="0">
              <a:solidFill>
                <a:srgbClr val="005A63"/>
              </a:solidFill>
              <a:latin typeface="Lato" panose="020F0502020204030203" pitchFamily="34" charset="0"/>
              <a:ea typeface="Lato" panose="020F0502020204030203" pitchFamily="34" charset="0"/>
              <a:cs typeface="Lato" panose="020F0502020204030203" pitchFamily="34" charset="0"/>
            </a:endParaRPr>
          </a:p>
        </p:txBody>
      </p:sp>
      <p:sp>
        <p:nvSpPr>
          <p:cNvPr id="5" name="TextBox 4">
            <a:extLst>
              <a:ext uri="{FF2B5EF4-FFF2-40B4-BE49-F238E27FC236}">
                <a16:creationId xmlns:a16="http://schemas.microsoft.com/office/drawing/2014/main" id="{9EB6F56E-FA76-785E-4674-668EF4C5823D}"/>
              </a:ext>
            </a:extLst>
          </p:cNvPr>
          <p:cNvSpPr txBox="1"/>
          <p:nvPr/>
        </p:nvSpPr>
        <p:spPr>
          <a:xfrm>
            <a:off x="7095827" y="1320834"/>
            <a:ext cx="6097554" cy="584775"/>
          </a:xfrm>
          <a:prstGeom prst="rect">
            <a:avLst/>
          </a:prstGeom>
          <a:noFill/>
        </p:spPr>
        <p:txBody>
          <a:bodyPr wrap="square">
            <a:spAutoFit/>
          </a:bodyPr>
          <a:lstStyle/>
          <a:p>
            <a:r>
              <a:rPr lang="en-GB" sz="3200" b="1" dirty="0">
                <a:latin typeface="Lato" panose="020F0502020204030203" pitchFamily="34" charset="0"/>
                <a:ea typeface="Lato" panose="020F0502020204030203" pitchFamily="34" charset="0"/>
                <a:cs typeface="Lato" panose="020F0502020204030203" pitchFamily="34" charset="0"/>
              </a:rPr>
              <a:t>Your Impact </a:t>
            </a:r>
          </a:p>
        </p:txBody>
      </p:sp>
    </p:spTree>
    <p:extLst>
      <p:ext uri="{BB962C8B-B14F-4D97-AF65-F5344CB8AC3E}">
        <p14:creationId xmlns:p14="http://schemas.microsoft.com/office/powerpoint/2010/main" val="2437881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92110"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Job Description</a:t>
            </a:r>
          </a:p>
        </p:txBody>
      </p:sp>
      <p:sp>
        <p:nvSpPr>
          <p:cNvPr id="5" name="TextBox 4">
            <a:extLst>
              <a:ext uri="{FF2B5EF4-FFF2-40B4-BE49-F238E27FC236}">
                <a16:creationId xmlns:a16="http://schemas.microsoft.com/office/drawing/2014/main" id="{632538E7-BFF3-6C0F-10C3-28B8AB8F7ED2}"/>
              </a:ext>
            </a:extLst>
          </p:cNvPr>
          <p:cNvSpPr txBox="1"/>
          <p:nvPr/>
        </p:nvSpPr>
        <p:spPr>
          <a:xfrm>
            <a:off x="5007429" y="138807"/>
            <a:ext cx="7184571" cy="6663363"/>
          </a:xfrm>
          <a:prstGeom prst="rect">
            <a:avLst/>
          </a:prstGeom>
          <a:noFill/>
        </p:spPr>
        <p:txBody>
          <a:bodyPr wrap="square">
            <a:spAutoFit/>
          </a:bodyPr>
          <a:lstStyle/>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Uphold, implement, and regularly review the success of all policies and procedures, and explaining how these policies are suitably aligned to your daily practice.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Work with all staff in helping them to recognise what outstanding care and play opportunities look like, and how you can drive the ongoing development of the setting.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be responsible for the overall set up of learning spaces including moving equipment and furniture and understanding the impact of enabling environments.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Before the arrival of children, to be accountable for ensuring that the environment is inclusive for all, encourages diversity, and SEN needs are catered for.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hold SEN meetings as and when required with the school’s designated SEND co-ordinator and the parents, to ensure strategies are shared and implemented for children with any additional need.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In line with the food and hygiene standards, support the preparation of making nutritious snacks and refreshments whilst promoting independence, encouragement and self-choice to children, including those in Early Years.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understand your responsibilities set out in meeting the differentiating needs of the EYFS children and what your additional roles are to ensure their care is met and allied to the framework for the early years' foundation stage.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understand your duties for supporting all levels of intimate care situations and ensuring that respectful, consent of care is maintained and safer working practices are in place at all times. </a:t>
            </a:r>
          </a:p>
          <a:p>
            <a:pPr marL="171450" indent="-171450" algn="l" rtl="0" fontAlgn="base">
              <a:buFont typeface="Arial" panose="020B0604020202020204" pitchFamily="34" charset="0"/>
              <a:buChar char="•"/>
            </a:pPr>
            <a:endParaRPr lang="en-GB" sz="120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Be responsible for ensuring all updates and communication is distributed out to parents through online platforms, email, and newsletters, whilst encouraging parental involvement and support of the Club.  </a:t>
            </a:r>
            <a:endParaRPr lang="en-GB" sz="5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gn="l" rtl="0" fontAlgn="base"/>
            <a:endParaRPr lang="en-GB" sz="5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Be responsible for organising places for children, ensuring fees are paid on time. </a:t>
            </a:r>
            <a:endParaRPr lang="en-GB" sz="50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5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ensure that adequate standards of safety and hygiene are maintained throughout the after-school club, including the completion of regular fire drills, emergency closures, infection control, reporting of hazards and accidents.  </a:t>
            </a:r>
            <a:endParaRPr lang="en-GB" sz="5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800" dirty="0">
              <a:solidFill>
                <a:srgbClr val="2D2D2D"/>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1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788068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92110"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Job Description</a:t>
            </a:r>
            <a:b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br>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Continued</a:t>
            </a:r>
          </a:p>
        </p:txBody>
      </p:sp>
      <p:sp>
        <p:nvSpPr>
          <p:cNvPr id="5" name="TextBox 4">
            <a:extLst>
              <a:ext uri="{FF2B5EF4-FFF2-40B4-BE49-F238E27FC236}">
                <a16:creationId xmlns:a16="http://schemas.microsoft.com/office/drawing/2014/main" id="{632538E7-BFF3-6C0F-10C3-28B8AB8F7ED2}"/>
              </a:ext>
            </a:extLst>
          </p:cNvPr>
          <p:cNvSpPr txBox="1"/>
          <p:nvPr/>
        </p:nvSpPr>
        <p:spPr>
          <a:xfrm>
            <a:off x="5096946" y="450838"/>
            <a:ext cx="6602944" cy="6247864"/>
          </a:xfrm>
          <a:prstGeom prst="rect">
            <a:avLst/>
          </a:prstGeom>
          <a:noFill/>
        </p:spPr>
        <p:txBody>
          <a:bodyPr wrap="square">
            <a:spAutoFit/>
          </a:bodyPr>
          <a:lstStyle/>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Be responsible for the overall reporting and maintaining of records e.g. accident/ incident forms, medication and safeguarding disclosures, ensuring confidentiality and data protection of the children, their families, and members of staff. To monitor and maintain a healthy, safe and secure working environment by completing risk assessments to mitigate risk across the venue.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algn="l" rtl="0" fontAlgn="base"/>
            <a:endPar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algn="l" rtl="0" fontAlgn="base"/>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Be overall responsible for the communication between the club and the school on a daily basis with regard to the needs of the children who attend the club, representing Premier at all times.  </a:t>
            </a: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be responsible for overseeing the ongoing suitability of the premises, maintaining a healthy, safe and secure working environment and using systems to ensure staff remain suitable for their roles.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algn="l" rtl="0" fontAlgn="base"/>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uphold the DSL (designated safeguarding lead) status by acting as a source of support and expertise for other staff. You must mediate, lead and educate on safeguarding matters, aid referral decision-making process by liaising with relevant agencies.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be proactive in ensuring that you are clear on your responsibilities as the designated safeguarding lead, being assertive to take immediate action to eliminate any risk to a child.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algn="l" rtl="0" fontAlgn="base"/>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gn="l" rtl="0" fontAlgn="base"/>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Responsible for the monitoring of headcounts, ratios and signing children in and out of the provision through the use of attendance registers, ensuring that all individuals remain safe from harm and the venue is compliant with Ofsted.   </a:t>
            </a: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algn="l" rtl="0" fontAlgn="base"/>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support the ongoing training opportunities of your team, ensuring that safeguarding supervisions, mutual support, training and coaching is fostered at all times. </a:t>
            </a: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lead the overall effective day to day management, acting as a superior representative to the rest of the staff team.  </a:t>
            </a: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Monitor and evaluate the quality of the service.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algn="l" rtl="0" fontAlgn="base"/>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gn="l" rtl="0" fontAlgn="base"/>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confidently lead an early years inspection/Ofsted inspection.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keep up to date with any legislative changes in the childcare sector.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carry out any other duties, which will be seen to enhance the work of the club. </a:t>
            </a:r>
            <a:endParaRPr lang="en-GB" sz="4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3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04925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181988"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Person Specification</a:t>
            </a:r>
          </a:p>
        </p:txBody>
      </p:sp>
      <p:sp>
        <p:nvSpPr>
          <p:cNvPr id="8" name="TextBox 7">
            <a:extLst>
              <a:ext uri="{FF2B5EF4-FFF2-40B4-BE49-F238E27FC236}">
                <a16:creationId xmlns:a16="http://schemas.microsoft.com/office/drawing/2014/main" id="{D189A96E-0292-AAE2-8312-99CCFC4EF862}"/>
              </a:ext>
            </a:extLst>
          </p:cNvPr>
          <p:cNvSpPr txBox="1"/>
          <p:nvPr/>
        </p:nvSpPr>
        <p:spPr>
          <a:xfrm>
            <a:off x="4993697" y="105462"/>
            <a:ext cx="7198303" cy="6588086"/>
          </a:xfrm>
          <a:prstGeom prst="rect">
            <a:avLst/>
          </a:prstGeom>
          <a:noFill/>
        </p:spPr>
        <p:txBody>
          <a:bodyPr wrap="square" rtlCol="0">
            <a:spAutoFit/>
          </a:bodyPr>
          <a:lstStyle/>
          <a:p>
            <a:pPr marL="0" indent="0">
              <a:lnSpc>
                <a:spcPct val="150000"/>
              </a:lnSpc>
              <a:buNone/>
            </a:pPr>
            <a:r>
              <a:rPr lang="en-GB" sz="950" b="1" dirty="0">
                <a:solidFill>
                  <a:srgbClr val="005A63"/>
                </a:solidFill>
                <a:latin typeface="Lato" panose="020F0502020204030203" pitchFamily="34" charset="0"/>
                <a:ea typeface="Lato" panose="020F0502020204030203" pitchFamily="34" charset="0"/>
                <a:cs typeface="Lato" panose="020F0502020204030203" pitchFamily="34" charset="0"/>
              </a:rPr>
              <a:t>Essential knowledge:</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Relevant knowledge and experience of child development, including club and coach development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Good understanding of child protection, child development, health &amp; safety legislation</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To provide full care for the children including maintaining a register of children attending the Club, following up any unexpected absences and the safe delivery to parents and/or named carers.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Be aware of and comply with policies and procedures relating to child protection, health, safety and security, confidentiality and data protection, behaviour management reporting all concerns to an appropriate person.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Contribute to the overall ethos of the club. </a:t>
            </a:r>
          </a:p>
          <a:p>
            <a:pPr marL="285750" indent="-285750">
              <a:lnSpc>
                <a:spcPct val="150000"/>
              </a:lnSpc>
              <a:buFont typeface="Arial" panose="020B0604020202020204" pitchFamily="34" charset="0"/>
              <a:buChar char="•"/>
            </a:pPr>
            <a:r>
              <a:rPr lang="en-GB" sz="1000" dirty="0"/>
              <a:t>Taking a lead role in promoting and supporting student, staff safety and well-being, anticipating and responding accordingly to potential threats</a:t>
            </a:r>
            <a:r>
              <a:rPr lang="en-GB" sz="950" dirty="0">
                <a:latin typeface="Lato" panose="020F0502020204030203" pitchFamily="34" charset="0"/>
                <a:ea typeface="Lato" panose="020F0502020204030203" pitchFamily="34" charset="0"/>
                <a:cs typeface="Lato" panose="020F0502020204030203" pitchFamily="34" charset="0"/>
              </a:rPr>
              <a:t>.</a:t>
            </a:r>
          </a:p>
          <a:p>
            <a:pPr>
              <a:lnSpc>
                <a:spcPct val="150000"/>
              </a:lnSpc>
            </a:pPr>
            <a:endParaRPr lang="en-GB" sz="95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0" indent="0">
              <a:lnSpc>
                <a:spcPct val="150000"/>
              </a:lnSpc>
              <a:buNone/>
            </a:pPr>
            <a:r>
              <a:rPr lang="en-GB" sz="950" b="1" dirty="0">
                <a:solidFill>
                  <a:srgbClr val="005A63"/>
                </a:solidFill>
                <a:latin typeface="Lato" panose="020F0502020204030203" pitchFamily="34" charset="0"/>
                <a:ea typeface="Lato" panose="020F0502020204030203" pitchFamily="34" charset="0"/>
                <a:cs typeface="Lato" panose="020F0502020204030203" pitchFamily="34" charset="0"/>
              </a:rPr>
              <a:t>Essential skills and abilities: </a:t>
            </a:r>
          </a:p>
          <a:p>
            <a:pPr marL="171450" indent="-171450">
              <a:lnSpc>
                <a:spcPct val="150000"/>
              </a:lnSpc>
              <a:buFont typeface="Arial" panose="020B0604020202020204" pitchFamily="34" charset="0"/>
              <a:buChar char="•"/>
            </a:pPr>
            <a:r>
              <a:rPr lang="en-GB" sz="1000" dirty="0"/>
              <a:t>Planning and ordering any equipment purchases that may be necessary for the delivery of the programme, in conjunction with the Manager </a:t>
            </a:r>
          </a:p>
          <a:p>
            <a:pPr marL="171450" indent="-171450">
              <a:lnSpc>
                <a:spcPct val="150000"/>
              </a:lnSpc>
              <a:buFont typeface="Arial" panose="020B0604020202020204" pitchFamily="34" charset="0"/>
              <a:buChar char="•"/>
            </a:pPr>
            <a:r>
              <a:rPr lang="en-GB" sz="1000" dirty="0"/>
              <a:t>Providing accurate and complete records of attendances, monies spent and any incidents occurring during the course, as required</a:t>
            </a:r>
          </a:p>
          <a:p>
            <a:pPr marL="171450" indent="-171450">
              <a:lnSpc>
                <a:spcPct val="150000"/>
              </a:lnSpc>
              <a:buFont typeface="Arial" panose="020B0604020202020204" pitchFamily="34" charset="0"/>
              <a:buChar char="•"/>
            </a:pPr>
            <a:r>
              <a:rPr lang="en-GB" sz="1000" dirty="0"/>
              <a:t>Be a positive role model, creating a positive and fun environment in which to motivate and encourage young people to participate in sport or other physical activity </a:t>
            </a:r>
          </a:p>
          <a:p>
            <a:pPr marL="171450" indent="-171450">
              <a:lnSpc>
                <a:spcPct val="150000"/>
              </a:lnSpc>
              <a:buFont typeface="Arial" panose="020B0604020202020204" pitchFamily="34" charset="0"/>
              <a:buChar char="•"/>
            </a:pPr>
            <a:r>
              <a:rPr lang="en-GB" sz="1000" dirty="0"/>
              <a:t>Effectively supervise, mentor and direct casual staff and apprentices where appropriate </a:t>
            </a:r>
          </a:p>
          <a:p>
            <a:pPr marL="171450" indent="-171450">
              <a:lnSpc>
                <a:spcPct val="150000"/>
              </a:lnSpc>
              <a:buFont typeface="Arial" panose="020B0604020202020204" pitchFamily="34" charset="0"/>
              <a:buChar char="•"/>
            </a:pPr>
            <a:r>
              <a:rPr lang="en-GB" sz="1000" dirty="0"/>
              <a:t>Maintain current knowledge of relevant policies and procedures. </a:t>
            </a:r>
          </a:p>
          <a:p>
            <a:pPr marL="171450" indent="-171450">
              <a:lnSpc>
                <a:spcPct val="150000"/>
              </a:lnSpc>
              <a:buFont typeface="Arial" panose="020B0604020202020204" pitchFamily="34" charset="0"/>
              <a:buChar char="•"/>
            </a:pPr>
            <a:r>
              <a:rPr lang="en-GB" sz="1000" dirty="0"/>
              <a:t>Develop and maintain effective working relationships with all partners and community organisations, attending meetings as and when necessary</a:t>
            </a:r>
            <a:endParaRPr lang="en-GB" sz="950" b="0" i="0" dirty="0">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Have good Literacy and Numeracy skills, able to support children in reading, writing and maths as they will be allocated time to continue with their learning during WAC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A sound understanding of the play work principles and the seven EYFS characteristics of learning</a:t>
            </a:r>
            <a:endParaRPr lang="en-GB" sz="95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0" indent="0">
              <a:lnSpc>
                <a:spcPct val="150000"/>
              </a:lnSpc>
              <a:buNone/>
            </a:pPr>
            <a:r>
              <a:rPr lang="en-GB" sz="950" b="1" dirty="0">
                <a:solidFill>
                  <a:srgbClr val="005A63"/>
                </a:solidFill>
                <a:latin typeface="Lato" panose="020F0502020204030203" pitchFamily="34" charset="0"/>
                <a:ea typeface="Lato" panose="020F0502020204030203" pitchFamily="34" charset="0"/>
                <a:cs typeface="Lato" panose="020F0502020204030203" pitchFamily="34" charset="0"/>
              </a:rPr>
              <a:t>Essential experience: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5 GCSE qualifications including Maths and English </a:t>
            </a:r>
          </a:p>
          <a:p>
            <a:pPr marL="285750" indent="-285750">
              <a:lnSpc>
                <a:spcPct val="150000"/>
              </a:lnSpc>
              <a:buFont typeface="Arial" panose="020B0604020202020204" pitchFamily="34" charset="0"/>
              <a:buChar char="•"/>
            </a:pPr>
            <a:r>
              <a:rPr lang="en-GB" sz="1000" dirty="0"/>
              <a:t>Knowledge of legislation relating to childcare</a:t>
            </a:r>
          </a:p>
          <a:p>
            <a:pPr marL="285750" indent="-285750">
              <a:lnSpc>
                <a:spcPct val="150000"/>
              </a:lnSpc>
              <a:buFont typeface="Arial" panose="020B0604020202020204" pitchFamily="34" charset="0"/>
              <a:buChar char="•"/>
            </a:pPr>
            <a:r>
              <a:rPr lang="en-GB" sz="1000" dirty="0"/>
              <a:t>An understanding of the requirements of children with special needs</a:t>
            </a:r>
          </a:p>
          <a:p>
            <a:pPr marL="285750" indent="-285750">
              <a:lnSpc>
                <a:spcPct val="150000"/>
              </a:lnSpc>
              <a:buFont typeface="Arial" panose="020B0604020202020204" pitchFamily="34" charset="0"/>
              <a:buChar char="•"/>
            </a:pPr>
            <a:r>
              <a:rPr lang="en-GB" sz="1000" dirty="0"/>
              <a:t>Knowledge of Child Protection </a:t>
            </a:r>
            <a:endParaRPr lang="en-GB" sz="1000" dirty="0">
              <a:solidFill>
                <a:srgbClr val="005A63"/>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64187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181988"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Skillsets required</a:t>
            </a:r>
          </a:p>
        </p:txBody>
      </p:sp>
      <p:sp>
        <p:nvSpPr>
          <p:cNvPr id="5" name="TextBox 4">
            <a:extLst>
              <a:ext uri="{FF2B5EF4-FFF2-40B4-BE49-F238E27FC236}">
                <a16:creationId xmlns:a16="http://schemas.microsoft.com/office/drawing/2014/main" id="{486B85E2-51DB-1187-0CDB-56F05B5F1DD4}"/>
              </a:ext>
            </a:extLst>
          </p:cNvPr>
          <p:cNvSpPr txBox="1"/>
          <p:nvPr/>
        </p:nvSpPr>
        <p:spPr>
          <a:xfrm>
            <a:off x="5150803" y="566765"/>
            <a:ext cx="6190860" cy="5868722"/>
          </a:xfrm>
          <a:prstGeom prst="rect">
            <a:avLst/>
          </a:prstGeom>
          <a:noFill/>
        </p:spPr>
        <p:txBody>
          <a:bodyPr wrap="square">
            <a:spAutoFit/>
          </a:bodyPr>
          <a:lstStyle/>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Puts children at the heart of all decisions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Be inspirational, a strong advocate for bringing creativeness to the team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Have a fun and energetic nature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Be reliable and passionate over everything else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Be able to relate and engage with children of all ages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Excellent communication skills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Have the ability to motivate others to deliver to the highest standard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Ambitious for growth &amp; development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Effective time management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Calm &amp; composed under pressure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Excellent knowledge and understanding of all policies &amp; procedures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Organised with strong administrative skills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Excellent IT skills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Effective use of branding, signage and other important literature within a notice board </a:t>
            </a:r>
          </a:p>
          <a:p>
            <a:pPr marL="285750" indent="-285750" algn="l" rtl="0" fontAlgn="base">
              <a:lnSpc>
                <a:spcPct val="150000"/>
              </a:lnSpc>
              <a:buFont typeface="Arial" panose="020B0604020202020204" pitchFamily="34" charset="0"/>
              <a:buChar char="•"/>
            </a:pPr>
            <a:r>
              <a:rPr lang="en-GB" sz="1400" b="0" i="0" dirty="0">
                <a:solidFill>
                  <a:srgbClr val="005A63"/>
                </a:solidFill>
                <a:effectLst/>
                <a:latin typeface="Lato" panose="020F0502020204030203" pitchFamily="34" charset="0"/>
              </a:rPr>
              <a:t>Consistently meets deadlines e.g., weekly reports, newsletters, managerial tasks. </a:t>
            </a:r>
          </a:p>
          <a:p>
            <a:pPr algn="l" rtl="0" fontAlgn="base">
              <a:lnSpc>
                <a:spcPct val="150000"/>
              </a:lnSpc>
            </a:pPr>
            <a:r>
              <a:rPr lang="en-GB" sz="1400" b="0" i="0" dirty="0">
                <a:solidFill>
                  <a:srgbClr val="005A63"/>
                </a:solidFill>
                <a:effectLst/>
                <a:latin typeface="Lato" panose="020F0502020204030203" pitchFamily="34" charset="0"/>
              </a:rPr>
              <a:t> </a:t>
            </a:r>
            <a:endParaRPr lang="en-GB" sz="1400" b="0" i="0" dirty="0">
              <a:solidFill>
                <a:srgbClr val="005A63"/>
              </a:solidFill>
              <a:effectLst/>
              <a:latin typeface="Segoe UI" panose="020B0502040204020203" pitchFamily="34" charset="0"/>
            </a:endParaRPr>
          </a:p>
        </p:txBody>
      </p:sp>
    </p:spTree>
    <p:extLst>
      <p:ext uri="{BB962C8B-B14F-4D97-AF65-F5344CB8AC3E}">
        <p14:creationId xmlns:p14="http://schemas.microsoft.com/office/powerpoint/2010/main" val="930307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181987" y="3616682"/>
            <a:ext cx="4786827" cy="577573"/>
          </a:xfrm>
        </p:spPr>
        <p:txBody>
          <a:bodyPr>
            <a:noAutofit/>
          </a:bodyPr>
          <a:lstStyle/>
          <a:p>
            <a:pPr algn="l"/>
            <a:r>
              <a:rPr lang="en-GB" sz="4800"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Other Considerations required</a:t>
            </a:r>
          </a:p>
        </p:txBody>
      </p:sp>
      <p:sp>
        <p:nvSpPr>
          <p:cNvPr id="8" name="TextBox 7">
            <a:extLst>
              <a:ext uri="{FF2B5EF4-FFF2-40B4-BE49-F238E27FC236}">
                <a16:creationId xmlns:a16="http://schemas.microsoft.com/office/drawing/2014/main" id="{D189A96E-0292-AAE2-8312-99CCFC4EF862}"/>
              </a:ext>
            </a:extLst>
          </p:cNvPr>
          <p:cNvSpPr txBox="1"/>
          <p:nvPr/>
        </p:nvSpPr>
        <p:spPr>
          <a:xfrm>
            <a:off x="5048165" y="173268"/>
            <a:ext cx="6961848" cy="6511463"/>
          </a:xfrm>
          <a:prstGeom prst="rect">
            <a:avLst/>
          </a:prstGeom>
          <a:noFill/>
        </p:spPr>
        <p:txBody>
          <a:bodyPr wrap="square" rtlCol="0">
            <a:spAutoFit/>
          </a:bodyPr>
          <a:lstStyle/>
          <a:p>
            <a:pPr>
              <a:lnSpc>
                <a:spcPct val="150000"/>
              </a:lnSpc>
            </a:pPr>
            <a:r>
              <a:rPr lang="en-GB" sz="1100" b="1" dirty="0">
                <a:solidFill>
                  <a:srgbClr val="005A63"/>
                </a:solidFill>
                <a:latin typeface="Lato" panose="020F0502020204030203" pitchFamily="34" charset="0"/>
                <a:ea typeface="Lato" panose="020F0502020204030203" pitchFamily="34" charset="0"/>
                <a:cs typeface="Lato" panose="020F0502020204030203" pitchFamily="34" charset="0"/>
              </a:rPr>
              <a:t>Mandatory training</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i="1" dirty="0">
                <a:latin typeface="Lato" panose="020F0502020204030203" pitchFamily="34" charset="0"/>
                <a:ea typeface="Lato" panose="020F0502020204030203" pitchFamily="34" charset="0"/>
                <a:cs typeface="Lato" panose="020F0502020204030203" pitchFamily="34" charset="0"/>
              </a:rPr>
              <a:t>This will involve: </a:t>
            </a:r>
          </a:p>
          <a:p>
            <a:pPr algn="l" rtl="0" fontAlgn="base"/>
            <a:endParaRPr lang="en-GB" sz="11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lnSpc>
                <a:spcPct val="150000"/>
              </a:lnSpc>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Expected to undertake all mandatory training modules which are provided by Premier Education to assist you in carrying out all of duties safely and effectively prior to starting work directly with the children. Training modules may look like: Safeguarding, Prevent, FGM, Equality, GDPR.  </a:t>
            </a:r>
          </a:p>
          <a:p>
            <a:pPr algn="l" rtl="0" fontAlgn="base">
              <a:lnSpc>
                <a:spcPct val="150000"/>
              </a:lnSpc>
            </a:pPr>
            <a:endPar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lnSpc>
                <a:spcPct val="150000"/>
              </a:lnSpc>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complete Level 3 Paediatric First Aid training, as you are expected to deliver and respond to all levels of first aid when necessary. </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gn="l" rtl="0" fontAlgn="base"/>
            <a:endParaRPr lang="en-GB" sz="1100" b="1"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b="1" dirty="0">
                <a:solidFill>
                  <a:srgbClr val="005A63"/>
                </a:solidFill>
                <a:latin typeface="Lato" panose="020F0502020204030203" pitchFamily="34" charset="0"/>
                <a:ea typeface="Lato" panose="020F0502020204030203" pitchFamily="34" charset="0"/>
                <a:cs typeface="Lato" panose="020F0502020204030203" pitchFamily="34" charset="0"/>
              </a:rPr>
              <a:t>Data Protection </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i="1" dirty="0">
                <a:latin typeface="Lato" panose="020F0502020204030203" pitchFamily="34" charset="0"/>
                <a:ea typeface="Lato" panose="020F0502020204030203" pitchFamily="34" charset="0"/>
                <a:cs typeface="Lato" panose="020F0502020204030203" pitchFamily="34" charset="0"/>
              </a:rPr>
              <a:t>This will involve: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To be aware of the companies' responsibilities under the Data Protection Act 2018 for the security, accuracy and relevance of personal data held on such systems and ensure that all administrative and financial processes comply with this.</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To maintain children’s records and archive systems, in accordance with companies' procedure, policy and statutory requirements. </a:t>
            </a:r>
          </a:p>
          <a:p>
            <a:pPr>
              <a:lnSpc>
                <a:spcPct val="150000"/>
              </a:lnSpc>
            </a:pP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b="1" dirty="0">
                <a:solidFill>
                  <a:srgbClr val="005A63"/>
                </a:solidFill>
                <a:latin typeface="Lato" panose="020F0502020204030203" pitchFamily="34" charset="0"/>
                <a:ea typeface="Lato" panose="020F0502020204030203" pitchFamily="34" charset="0"/>
                <a:cs typeface="Lato" panose="020F0502020204030203" pitchFamily="34" charset="0"/>
              </a:rPr>
              <a:t>Confidentiality </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i="1" dirty="0">
                <a:latin typeface="Lato" panose="020F0502020204030203" pitchFamily="34" charset="0"/>
                <a:ea typeface="Lato" panose="020F0502020204030203" pitchFamily="34" charset="0"/>
                <a:cs typeface="Lato" panose="020F0502020204030203" pitchFamily="34" charset="0"/>
              </a:rPr>
              <a:t>This will involve: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You are expected to treat all information acquired through your employment, both formally and informally, in strict confidence.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There are strict rules and protocols defining employees’ access to and use of the companies’ databases.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Any breach of these rules and protocols will be regarded as subject to disciplinary investigation. There are internal procedures in place for employees to raise matters of concern regarding such issues as bad practice or mismanagement</a:t>
            </a:r>
            <a:r>
              <a:rPr lang="en-GB" sz="1200" dirty="0">
                <a:solidFill>
                  <a:srgbClr val="005A63"/>
                </a:solidFill>
                <a:latin typeface="Lato" panose="020F0502020204030203" pitchFamily="34" charset="0"/>
                <a:ea typeface="Lato" panose="020F0502020204030203" pitchFamily="34" charset="0"/>
                <a:cs typeface="Lato" panose="020F0502020204030203" pitchFamily="34" charset="0"/>
              </a:rPr>
              <a:t>.</a:t>
            </a:r>
            <a:endParaRPr lang="en-GB" sz="1000" dirty="0">
              <a:solidFill>
                <a:srgbClr val="005A63"/>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492337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62464" y="504418"/>
            <a:ext cx="9144000" cy="577573"/>
          </a:xfrm>
        </p:spPr>
        <p:txBody>
          <a:bodyPr>
            <a:normAutofit/>
          </a:bodyPr>
          <a:lstStyle/>
          <a:p>
            <a:pPr algn="l"/>
            <a:r>
              <a:rPr lang="en-GB" sz="3200" b="1" dirty="0">
                <a:solidFill>
                  <a:schemeClr val="bg1">
                    <a:lumMod val="95000"/>
                  </a:schemeClr>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Progression highlights</a:t>
            </a:r>
            <a:endParaRPr lang="en-GB" sz="3200" dirty="0">
              <a:solidFill>
                <a:schemeClr val="bg1">
                  <a:lumMod val="95000"/>
                </a:schemeClr>
              </a:solidFill>
              <a:highlight>
                <a:srgbClr val="005A63"/>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3" name="Parallelogram 2">
            <a:extLst>
              <a:ext uri="{FF2B5EF4-FFF2-40B4-BE49-F238E27FC236}">
                <a16:creationId xmlns:a16="http://schemas.microsoft.com/office/drawing/2014/main" id="{19D75289-B39B-FA6B-17EF-7B2840369FBD}"/>
              </a:ext>
            </a:extLst>
          </p:cNvPr>
          <p:cNvSpPr/>
          <p:nvPr/>
        </p:nvSpPr>
        <p:spPr>
          <a:xfrm rot="17245045">
            <a:off x="9487133" y="3808920"/>
            <a:ext cx="5292271" cy="1518193"/>
          </a:xfrm>
          <a:custGeom>
            <a:avLst/>
            <a:gdLst>
              <a:gd name="connsiteX0" fmla="*/ 0 w 5889171"/>
              <a:gd name="connsiteY0" fmla="*/ 2387600 h 2387600"/>
              <a:gd name="connsiteX1" fmla="*/ 596900 w 5889171"/>
              <a:gd name="connsiteY1" fmla="*/ 0 h 2387600"/>
              <a:gd name="connsiteX2" fmla="*/ 5889171 w 5889171"/>
              <a:gd name="connsiteY2" fmla="*/ 0 h 2387600"/>
              <a:gd name="connsiteX3" fmla="*/ 5292271 w 5889171"/>
              <a:gd name="connsiteY3" fmla="*/ 2387600 h 2387600"/>
              <a:gd name="connsiteX4" fmla="*/ 0 w 5889171"/>
              <a:gd name="connsiteY4" fmla="*/ 2387600 h 238760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387600"/>
              <a:gd name="connsiteX1" fmla="*/ 596900 w 5889171"/>
              <a:gd name="connsiteY1" fmla="*/ 0 h 2387600"/>
              <a:gd name="connsiteX2" fmla="*/ 5889171 w 5889171"/>
              <a:gd name="connsiteY2" fmla="*/ 0 h 2387600"/>
              <a:gd name="connsiteX3" fmla="*/ 4609015 w 5889171"/>
              <a:gd name="connsiteY3" fmla="*/ 536952 h 2387600"/>
              <a:gd name="connsiteX4" fmla="*/ 0 w 5889171"/>
              <a:gd name="connsiteY4" fmla="*/ 2387600 h 2387600"/>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46946 w 5292271"/>
              <a:gd name="connsiteY3" fmla="*/ 329220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58669 w 5292271"/>
              <a:gd name="connsiteY0" fmla="*/ 1497420 h 1497420"/>
              <a:gd name="connsiteX1" fmla="*/ 0 w 5292271"/>
              <a:gd name="connsiteY1" fmla="*/ 0 h 1497420"/>
              <a:gd name="connsiteX2" fmla="*/ 5292271 w 5292271"/>
              <a:gd name="connsiteY2" fmla="*/ 0 h 1497420"/>
              <a:gd name="connsiteX3" fmla="*/ 3973014 w 5292271"/>
              <a:gd name="connsiteY3" fmla="*/ 412313 h 1497420"/>
              <a:gd name="connsiteX4" fmla="*/ 458669 w 5292271"/>
              <a:gd name="connsiteY4" fmla="*/ 1497420 h 1497420"/>
              <a:gd name="connsiteX0" fmla="*/ 465186 w 5292271"/>
              <a:gd name="connsiteY0" fmla="*/ 1518193 h 1518193"/>
              <a:gd name="connsiteX1" fmla="*/ 0 w 5292271"/>
              <a:gd name="connsiteY1" fmla="*/ 0 h 1518193"/>
              <a:gd name="connsiteX2" fmla="*/ 5292271 w 5292271"/>
              <a:gd name="connsiteY2" fmla="*/ 0 h 1518193"/>
              <a:gd name="connsiteX3" fmla="*/ 3973014 w 5292271"/>
              <a:gd name="connsiteY3" fmla="*/ 412313 h 1518193"/>
              <a:gd name="connsiteX4" fmla="*/ 465186 w 5292271"/>
              <a:gd name="connsiteY4" fmla="*/ 1518193 h 1518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2271" h="1518193">
                <a:moveTo>
                  <a:pt x="465186" y="1518193"/>
                </a:moveTo>
                <a:lnTo>
                  <a:pt x="0" y="0"/>
                </a:lnTo>
                <a:lnTo>
                  <a:pt x="5292271" y="0"/>
                </a:lnTo>
                <a:lnTo>
                  <a:pt x="3973014" y="412313"/>
                </a:lnTo>
                <a:lnTo>
                  <a:pt x="465186" y="1518193"/>
                </a:lnTo>
                <a:close/>
              </a:path>
            </a:pathLst>
          </a:cu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Logo&#10;&#10;Description automatically generated with medium confidence">
            <a:extLst>
              <a:ext uri="{FF2B5EF4-FFF2-40B4-BE49-F238E27FC236}">
                <a16:creationId xmlns:a16="http://schemas.microsoft.com/office/drawing/2014/main" id="{9F6E9339-25AC-3C16-E1AB-DAA92F5F644D}"/>
              </a:ext>
            </a:extLst>
          </p:cNvPr>
          <p:cNvPicPr>
            <a:picLocks noChangeAspect="1"/>
          </p:cNvPicPr>
          <p:nvPr/>
        </p:nvPicPr>
        <p:blipFill rotWithShape="1">
          <a:blip r:embed="rId2">
            <a:extLst>
              <a:ext uri="{28A0092B-C50C-407E-A947-70E740481C1C}">
                <a14:useLocalDpi xmlns:a14="http://schemas.microsoft.com/office/drawing/2010/main" val="0"/>
              </a:ext>
            </a:extLst>
          </a:blip>
          <a:srcRect r="64443"/>
          <a:stretch/>
        </p:blipFill>
        <p:spPr>
          <a:xfrm>
            <a:off x="11081428" y="5717403"/>
            <a:ext cx="618464" cy="579783"/>
          </a:xfrm>
          <a:prstGeom prst="rect">
            <a:avLst/>
          </a:prstGeom>
        </p:spPr>
      </p:pic>
      <p:graphicFrame>
        <p:nvGraphicFramePr>
          <p:cNvPr id="5" name="Table 5">
            <a:extLst>
              <a:ext uri="{FF2B5EF4-FFF2-40B4-BE49-F238E27FC236}">
                <a16:creationId xmlns:a16="http://schemas.microsoft.com/office/drawing/2014/main" id="{D002DEBD-BDD4-7389-210B-B2FD6F310925}"/>
              </a:ext>
            </a:extLst>
          </p:cNvPr>
          <p:cNvGraphicFramePr>
            <a:graphicFrameLocks noGrp="1"/>
          </p:cNvGraphicFramePr>
          <p:nvPr>
            <p:extLst>
              <p:ext uri="{D42A27DB-BD31-4B8C-83A1-F6EECF244321}">
                <p14:modId xmlns:p14="http://schemas.microsoft.com/office/powerpoint/2010/main" val="822070980"/>
              </p:ext>
            </p:extLst>
          </p:nvPr>
        </p:nvGraphicFramePr>
        <p:xfrm>
          <a:off x="558083" y="1815983"/>
          <a:ext cx="7111680" cy="4596390"/>
        </p:xfrm>
        <a:graphic>
          <a:graphicData uri="http://schemas.openxmlformats.org/drawingml/2006/table">
            <a:tbl>
              <a:tblPr firstRow="1" bandRow="1">
                <a:tableStyleId>{5C22544A-7EE6-4342-B048-85BDC9FD1C3A}</a:tableStyleId>
              </a:tblPr>
              <a:tblGrid>
                <a:gridCol w="3211013">
                  <a:extLst>
                    <a:ext uri="{9D8B030D-6E8A-4147-A177-3AD203B41FA5}">
                      <a16:colId xmlns:a16="http://schemas.microsoft.com/office/drawing/2014/main" val="3342197426"/>
                    </a:ext>
                  </a:extLst>
                </a:gridCol>
                <a:gridCol w="3900667">
                  <a:extLst>
                    <a:ext uri="{9D8B030D-6E8A-4147-A177-3AD203B41FA5}">
                      <a16:colId xmlns:a16="http://schemas.microsoft.com/office/drawing/2014/main" val="2852081772"/>
                    </a:ext>
                  </a:extLst>
                </a:gridCol>
              </a:tblGrid>
              <a:tr h="699225">
                <a:tc>
                  <a:txBody>
                    <a:bodyPr/>
                    <a:lstStyle/>
                    <a:p>
                      <a:pPr algn="ctr">
                        <a:lnSpc>
                          <a:spcPct val="200000"/>
                        </a:lnSpc>
                      </a:pPr>
                      <a:r>
                        <a:rPr lang="en-GB" dirty="0">
                          <a:latin typeface="Lato Black" panose="020F0502020204030203" pitchFamily="34" charset="0"/>
                          <a:ea typeface="Lato Black" panose="020F0502020204030203" pitchFamily="34" charset="0"/>
                          <a:cs typeface="Lato Black" panose="020F0502020204030203" pitchFamily="34" charset="0"/>
                        </a:rPr>
                        <a:t>Role/Position</a:t>
                      </a:r>
                    </a:p>
                  </a:txBody>
                  <a:tcPr>
                    <a:solidFill>
                      <a:srgbClr val="005A63"/>
                    </a:solidFill>
                  </a:tcPr>
                </a:tc>
                <a:tc>
                  <a:txBody>
                    <a:bodyPr/>
                    <a:lstStyle/>
                    <a:p>
                      <a:pPr algn="ctr">
                        <a:lnSpc>
                          <a:spcPct val="200000"/>
                        </a:lnSpc>
                      </a:pPr>
                      <a:r>
                        <a:rPr lang="en-GB" dirty="0">
                          <a:latin typeface="Lato Black" panose="020F0502020204030203" pitchFamily="34" charset="0"/>
                          <a:ea typeface="Lato Black" panose="020F0502020204030203" pitchFamily="34" charset="0"/>
                          <a:cs typeface="Lato Black" panose="020F0502020204030203" pitchFamily="34" charset="0"/>
                        </a:rPr>
                        <a:t>Role Progression Responsibility</a:t>
                      </a:r>
                    </a:p>
                  </a:txBody>
                  <a:tcPr>
                    <a:solidFill>
                      <a:srgbClr val="005A63"/>
                    </a:solidFill>
                  </a:tcPr>
                </a:tc>
                <a:extLst>
                  <a:ext uri="{0D108BD9-81ED-4DB2-BD59-A6C34878D82A}">
                    <a16:rowId xmlns:a16="http://schemas.microsoft.com/office/drawing/2014/main" val="480000228"/>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Lead Management</a:t>
                      </a:r>
                    </a:p>
                  </a:txBody>
                  <a:tcPr>
                    <a:solidFill>
                      <a:srgbClr val="80C9C4"/>
                    </a:solidFill>
                  </a:tcPr>
                </a:tc>
                <a:tc>
                  <a:txBody>
                    <a:bodyPr/>
                    <a:lstStyle/>
                    <a:p>
                      <a:pPr algn="ctr">
                        <a:lnSpc>
                          <a:spcPct val="2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Managing all WAC venues</a:t>
                      </a:r>
                    </a:p>
                  </a:txBody>
                  <a:tcPr>
                    <a:solidFill>
                      <a:srgbClr val="80C9C4"/>
                    </a:solidFill>
                  </a:tcPr>
                </a:tc>
                <a:extLst>
                  <a:ext uri="{0D108BD9-81ED-4DB2-BD59-A6C34878D82A}">
                    <a16:rowId xmlns:a16="http://schemas.microsoft.com/office/drawing/2014/main" val="1773227575"/>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WAC Manager</a:t>
                      </a:r>
                    </a:p>
                  </a:txBody>
                  <a:tcPr/>
                </a:tc>
                <a:tc>
                  <a:txBody>
                    <a:bodyPr/>
                    <a:lstStyle/>
                    <a:p>
                      <a:pPr algn="ctr">
                        <a:lnSpc>
                          <a:spcPct val="1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Overseeing and leading WAC venue</a:t>
                      </a:r>
                    </a:p>
                  </a:txBody>
                  <a:tcPr/>
                </a:tc>
                <a:extLst>
                  <a:ext uri="{0D108BD9-81ED-4DB2-BD59-A6C34878D82A}">
                    <a16:rowId xmlns:a16="http://schemas.microsoft.com/office/drawing/2014/main" val="4101826644"/>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WAC Assistant Lead</a:t>
                      </a:r>
                    </a:p>
                  </a:txBody>
                  <a:tcPr>
                    <a:solidFill>
                      <a:srgbClr val="80C9C4"/>
                    </a:solidFill>
                  </a:tcPr>
                </a:tc>
                <a:tc>
                  <a:txBody>
                    <a:bodyPr/>
                    <a:lstStyle/>
                    <a:p>
                      <a:pPr algn="ctr">
                        <a:lnSpc>
                          <a:spcPct val="1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Assistant to Venue Lead (admin/delivery)</a:t>
                      </a:r>
                    </a:p>
                  </a:txBody>
                  <a:tcPr>
                    <a:solidFill>
                      <a:srgbClr val="80C9C4"/>
                    </a:solidFill>
                  </a:tcPr>
                </a:tc>
                <a:extLst>
                  <a:ext uri="{0D108BD9-81ED-4DB2-BD59-A6C34878D82A}">
                    <a16:rowId xmlns:a16="http://schemas.microsoft.com/office/drawing/2014/main" val="685679774"/>
                  </a:ext>
                </a:extLst>
              </a:tr>
              <a:tr h="699225">
                <a:tc>
                  <a:txBody>
                    <a:bodyPr/>
                    <a:lstStyle/>
                    <a:p>
                      <a:pPr algn="ctr">
                        <a:lnSpc>
                          <a:spcPct val="200000"/>
                        </a:lnSpc>
                      </a:pPr>
                      <a:r>
                        <a:rPr lang="en-GB" b="1" dirty="0">
                          <a:solidFill>
                            <a:srgbClr val="005A63"/>
                          </a:solidFill>
                          <a:latin typeface="Lato"/>
                          <a:ea typeface="Lato"/>
                          <a:cs typeface="Lato"/>
                        </a:rPr>
                        <a:t>Activity Professional or Playworker </a:t>
                      </a:r>
                      <a:endParaRPr lang="en-GB" b="1" dirty="0">
                        <a:solidFill>
                          <a:srgbClr val="005A63"/>
                        </a:solidFill>
                        <a:latin typeface="Lato" panose="020F0502020204030203" pitchFamily="34" charset="0"/>
                        <a:ea typeface="Lato" panose="020F0502020204030203" pitchFamily="34" charset="0"/>
                        <a:cs typeface="Lato" panose="020F0502020204030203" pitchFamily="34" charset="0"/>
                      </a:endParaRPr>
                    </a:p>
                  </a:txBody>
                  <a:tcPr/>
                </a:tc>
                <a:tc>
                  <a:txBody>
                    <a:bodyPr/>
                    <a:lstStyle/>
                    <a:p>
                      <a:pPr algn="ctr">
                        <a:lnSpc>
                          <a:spcPct val="2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Operational level EY and WAC venue</a:t>
                      </a:r>
                    </a:p>
                  </a:txBody>
                  <a:tcPr/>
                </a:tc>
                <a:extLst>
                  <a:ext uri="{0D108BD9-81ED-4DB2-BD59-A6C34878D82A}">
                    <a16:rowId xmlns:a16="http://schemas.microsoft.com/office/drawing/2014/main" val="2878026864"/>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Apprentice</a:t>
                      </a:r>
                    </a:p>
                  </a:txBody>
                  <a:tcPr>
                    <a:solidFill>
                      <a:srgbClr val="80C9C4"/>
                    </a:solidFill>
                  </a:tcPr>
                </a:tc>
                <a:tc>
                  <a:txBody>
                    <a:bodyPr/>
                    <a:lstStyle/>
                    <a:p>
                      <a:pPr algn="ctr">
                        <a:lnSpc>
                          <a:spcPct val="2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Supporting the venue day to day</a:t>
                      </a:r>
                    </a:p>
                  </a:txBody>
                  <a:tcPr>
                    <a:solidFill>
                      <a:srgbClr val="80C9C4"/>
                    </a:solidFill>
                  </a:tcPr>
                </a:tc>
                <a:extLst>
                  <a:ext uri="{0D108BD9-81ED-4DB2-BD59-A6C34878D82A}">
                    <a16:rowId xmlns:a16="http://schemas.microsoft.com/office/drawing/2014/main" val="3343516782"/>
                  </a:ext>
                </a:extLst>
              </a:tr>
            </a:tbl>
          </a:graphicData>
        </a:graphic>
      </p:graphicFrame>
      <p:sp>
        <p:nvSpPr>
          <p:cNvPr id="6" name="Google Shape;187;p6">
            <a:extLst>
              <a:ext uri="{FF2B5EF4-FFF2-40B4-BE49-F238E27FC236}">
                <a16:creationId xmlns:a16="http://schemas.microsoft.com/office/drawing/2014/main" id="{B0680138-BD50-68FE-1719-88123E23796D}"/>
              </a:ext>
            </a:extLst>
          </p:cNvPr>
          <p:cNvSpPr txBox="1"/>
          <p:nvPr/>
        </p:nvSpPr>
        <p:spPr>
          <a:xfrm>
            <a:off x="7287448" y="5956462"/>
            <a:ext cx="4092547"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Apprentice</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7" name="Google Shape;188;p6">
            <a:extLst>
              <a:ext uri="{FF2B5EF4-FFF2-40B4-BE49-F238E27FC236}">
                <a16:creationId xmlns:a16="http://schemas.microsoft.com/office/drawing/2014/main" id="{4834FB69-9136-405E-3CFB-8A8BF8613C82}"/>
              </a:ext>
            </a:extLst>
          </p:cNvPr>
          <p:cNvSpPr txBox="1"/>
          <p:nvPr/>
        </p:nvSpPr>
        <p:spPr>
          <a:xfrm>
            <a:off x="7560186" y="4466793"/>
            <a:ext cx="3824158"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rgbClr val="005A63"/>
                </a:solidFill>
                <a:highlight>
                  <a:srgbClr val="80C9C4"/>
                </a:highlight>
                <a:latin typeface="Lato Black"/>
                <a:ea typeface="Lato Black"/>
                <a:cs typeface="Lato Black"/>
                <a:sym typeface="Calibri"/>
              </a:rPr>
              <a:t>Activity Professional/Playworker</a:t>
            </a:r>
            <a:endPar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9" name="Google Shape;189;p6">
            <a:extLst>
              <a:ext uri="{FF2B5EF4-FFF2-40B4-BE49-F238E27FC236}">
                <a16:creationId xmlns:a16="http://schemas.microsoft.com/office/drawing/2014/main" id="{02557AA8-E609-9A5B-7D6F-27744C549B44}"/>
              </a:ext>
            </a:extLst>
          </p:cNvPr>
          <p:cNvSpPr txBox="1"/>
          <p:nvPr/>
        </p:nvSpPr>
        <p:spPr>
          <a:xfrm>
            <a:off x="7771535" y="3334132"/>
            <a:ext cx="3549083"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WAC Assistant Lead</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10" name="Arrow: Right 9">
            <a:extLst>
              <a:ext uri="{FF2B5EF4-FFF2-40B4-BE49-F238E27FC236}">
                <a16:creationId xmlns:a16="http://schemas.microsoft.com/office/drawing/2014/main" id="{381B8BFA-DFE8-9136-5448-D4329B874E12}"/>
              </a:ext>
            </a:extLst>
          </p:cNvPr>
          <p:cNvSpPr/>
          <p:nvPr/>
        </p:nvSpPr>
        <p:spPr>
          <a:xfrm rot="16200000">
            <a:off x="9085045" y="5410770"/>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Arrow: Right 11">
            <a:extLst>
              <a:ext uri="{FF2B5EF4-FFF2-40B4-BE49-F238E27FC236}">
                <a16:creationId xmlns:a16="http://schemas.microsoft.com/office/drawing/2014/main" id="{2081E147-FFA5-B64D-A00A-E195BACB2D6B}"/>
              </a:ext>
            </a:extLst>
          </p:cNvPr>
          <p:cNvSpPr/>
          <p:nvPr/>
        </p:nvSpPr>
        <p:spPr>
          <a:xfrm rot="16200000">
            <a:off x="9025670" y="3950790"/>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Google Shape;189;p6">
            <a:extLst>
              <a:ext uri="{FF2B5EF4-FFF2-40B4-BE49-F238E27FC236}">
                <a16:creationId xmlns:a16="http://schemas.microsoft.com/office/drawing/2014/main" id="{A890204E-8C8E-1592-2E2E-C56F6E00AD9A}"/>
              </a:ext>
            </a:extLst>
          </p:cNvPr>
          <p:cNvSpPr txBox="1"/>
          <p:nvPr/>
        </p:nvSpPr>
        <p:spPr>
          <a:xfrm>
            <a:off x="7476091" y="2228127"/>
            <a:ext cx="3549083"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WAC Manager</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14" name="Arrow: Right 13">
            <a:extLst>
              <a:ext uri="{FF2B5EF4-FFF2-40B4-BE49-F238E27FC236}">
                <a16:creationId xmlns:a16="http://schemas.microsoft.com/office/drawing/2014/main" id="{AD63CDFC-9CE9-3DBA-1509-34E0682B4E1E}"/>
              </a:ext>
            </a:extLst>
          </p:cNvPr>
          <p:cNvSpPr/>
          <p:nvPr/>
        </p:nvSpPr>
        <p:spPr>
          <a:xfrm rot="16200000">
            <a:off x="9025670" y="2844785"/>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Google Shape;189;p6">
            <a:extLst>
              <a:ext uri="{FF2B5EF4-FFF2-40B4-BE49-F238E27FC236}">
                <a16:creationId xmlns:a16="http://schemas.microsoft.com/office/drawing/2014/main" id="{5E0FFA53-ADEA-CF43-38F3-3607C73AD913}"/>
              </a:ext>
            </a:extLst>
          </p:cNvPr>
          <p:cNvSpPr txBox="1"/>
          <p:nvPr/>
        </p:nvSpPr>
        <p:spPr>
          <a:xfrm>
            <a:off x="7447680" y="1095466"/>
            <a:ext cx="3549083"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Lead Management</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16" name="Arrow: Right 15">
            <a:extLst>
              <a:ext uri="{FF2B5EF4-FFF2-40B4-BE49-F238E27FC236}">
                <a16:creationId xmlns:a16="http://schemas.microsoft.com/office/drawing/2014/main" id="{11968091-7509-D845-2D93-CC27C741AE79}"/>
              </a:ext>
            </a:extLst>
          </p:cNvPr>
          <p:cNvSpPr/>
          <p:nvPr/>
        </p:nvSpPr>
        <p:spPr>
          <a:xfrm rot="16200000">
            <a:off x="9025670" y="1715582"/>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80335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allelogram 2">
            <a:extLst>
              <a:ext uri="{FF2B5EF4-FFF2-40B4-BE49-F238E27FC236}">
                <a16:creationId xmlns:a16="http://schemas.microsoft.com/office/drawing/2014/main" id="{19D75289-B39B-FA6B-17EF-7B2840369FBD}"/>
              </a:ext>
            </a:extLst>
          </p:cNvPr>
          <p:cNvSpPr/>
          <p:nvPr/>
        </p:nvSpPr>
        <p:spPr>
          <a:xfrm rot="17245045">
            <a:off x="9487133" y="3808920"/>
            <a:ext cx="5292271" cy="1518193"/>
          </a:xfrm>
          <a:custGeom>
            <a:avLst/>
            <a:gdLst>
              <a:gd name="connsiteX0" fmla="*/ 0 w 5889171"/>
              <a:gd name="connsiteY0" fmla="*/ 2387600 h 2387600"/>
              <a:gd name="connsiteX1" fmla="*/ 596900 w 5889171"/>
              <a:gd name="connsiteY1" fmla="*/ 0 h 2387600"/>
              <a:gd name="connsiteX2" fmla="*/ 5889171 w 5889171"/>
              <a:gd name="connsiteY2" fmla="*/ 0 h 2387600"/>
              <a:gd name="connsiteX3" fmla="*/ 5292271 w 5889171"/>
              <a:gd name="connsiteY3" fmla="*/ 2387600 h 2387600"/>
              <a:gd name="connsiteX4" fmla="*/ 0 w 5889171"/>
              <a:gd name="connsiteY4" fmla="*/ 2387600 h 238760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387600"/>
              <a:gd name="connsiteX1" fmla="*/ 596900 w 5889171"/>
              <a:gd name="connsiteY1" fmla="*/ 0 h 2387600"/>
              <a:gd name="connsiteX2" fmla="*/ 5889171 w 5889171"/>
              <a:gd name="connsiteY2" fmla="*/ 0 h 2387600"/>
              <a:gd name="connsiteX3" fmla="*/ 4609015 w 5889171"/>
              <a:gd name="connsiteY3" fmla="*/ 536952 h 2387600"/>
              <a:gd name="connsiteX4" fmla="*/ 0 w 5889171"/>
              <a:gd name="connsiteY4" fmla="*/ 2387600 h 2387600"/>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46946 w 5292271"/>
              <a:gd name="connsiteY3" fmla="*/ 329220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58669 w 5292271"/>
              <a:gd name="connsiteY0" fmla="*/ 1497420 h 1497420"/>
              <a:gd name="connsiteX1" fmla="*/ 0 w 5292271"/>
              <a:gd name="connsiteY1" fmla="*/ 0 h 1497420"/>
              <a:gd name="connsiteX2" fmla="*/ 5292271 w 5292271"/>
              <a:gd name="connsiteY2" fmla="*/ 0 h 1497420"/>
              <a:gd name="connsiteX3" fmla="*/ 3973014 w 5292271"/>
              <a:gd name="connsiteY3" fmla="*/ 412313 h 1497420"/>
              <a:gd name="connsiteX4" fmla="*/ 458669 w 5292271"/>
              <a:gd name="connsiteY4" fmla="*/ 1497420 h 1497420"/>
              <a:gd name="connsiteX0" fmla="*/ 465186 w 5292271"/>
              <a:gd name="connsiteY0" fmla="*/ 1518193 h 1518193"/>
              <a:gd name="connsiteX1" fmla="*/ 0 w 5292271"/>
              <a:gd name="connsiteY1" fmla="*/ 0 h 1518193"/>
              <a:gd name="connsiteX2" fmla="*/ 5292271 w 5292271"/>
              <a:gd name="connsiteY2" fmla="*/ 0 h 1518193"/>
              <a:gd name="connsiteX3" fmla="*/ 3973014 w 5292271"/>
              <a:gd name="connsiteY3" fmla="*/ 412313 h 1518193"/>
              <a:gd name="connsiteX4" fmla="*/ 465186 w 5292271"/>
              <a:gd name="connsiteY4" fmla="*/ 1518193 h 1518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2271" h="1518193">
                <a:moveTo>
                  <a:pt x="465186" y="1518193"/>
                </a:moveTo>
                <a:lnTo>
                  <a:pt x="0" y="0"/>
                </a:lnTo>
                <a:lnTo>
                  <a:pt x="5292271" y="0"/>
                </a:lnTo>
                <a:lnTo>
                  <a:pt x="3973014" y="412313"/>
                </a:lnTo>
                <a:lnTo>
                  <a:pt x="465186" y="1518193"/>
                </a:lnTo>
                <a:close/>
              </a:path>
            </a:pathLst>
          </a:cu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Logo&#10;&#10;Description automatically generated with medium confidence">
            <a:extLst>
              <a:ext uri="{FF2B5EF4-FFF2-40B4-BE49-F238E27FC236}">
                <a16:creationId xmlns:a16="http://schemas.microsoft.com/office/drawing/2014/main" id="{9F6E9339-25AC-3C16-E1AB-DAA92F5F644D}"/>
              </a:ext>
            </a:extLst>
          </p:cNvPr>
          <p:cNvPicPr>
            <a:picLocks noChangeAspect="1"/>
          </p:cNvPicPr>
          <p:nvPr/>
        </p:nvPicPr>
        <p:blipFill rotWithShape="1">
          <a:blip r:embed="rId2">
            <a:extLst>
              <a:ext uri="{28A0092B-C50C-407E-A947-70E740481C1C}">
                <a14:useLocalDpi xmlns:a14="http://schemas.microsoft.com/office/drawing/2010/main" val="0"/>
              </a:ext>
            </a:extLst>
          </a:blip>
          <a:srcRect r="64443"/>
          <a:stretch/>
        </p:blipFill>
        <p:spPr>
          <a:xfrm>
            <a:off x="11081428" y="5717403"/>
            <a:ext cx="618464" cy="579783"/>
          </a:xfrm>
          <a:prstGeom prst="rect">
            <a:avLst/>
          </a:prstGeom>
        </p:spPr>
      </p:pic>
      <p:sp>
        <p:nvSpPr>
          <p:cNvPr id="6" name="TextBox 5">
            <a:extLst>
              <a:ext uri="{FF2B5EF4-FFF2-40B4-BE49-F238E27FC236}">
                <a16:creationId xmlns:a16="http://schemas.microsoft.com/office/drawing/2014/main" id="{3D7479FC-B30C-B0EE-2CCD-128189716227}"/>
              </a:ext>
            </a:extLst>
          </p:cNvPr>
          <p:cNvSpPr txBox="1"/>
          <p:nvPr/>
        </p:nvSpPr>
        <p:spPr>
          <a:xfrm>
            <a:off x="846830" y="2126004"/>
            <a:ext cx="3181633"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Supporting the team in all areas of WAC (EYFS – YEAR 6)</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sp>
        <p:nvSpPr>
          <p:cNvPr id="5" name="TextBox 4">
            <a:extLst>
              <a:ext uri="{FF2B5EF4-FFF2-40B4-BE49-F238E27FC236}">
                <a16:creationId xmlns:a16="http://schemas.microsoft.com/office/drawing/2014/main" id="{CF7FBF84-A6E0-9C10-BFAF-E760E9F5A909}"/>
              </a:ext>
            </a:extLst>
          </p:cNvPr>
          <p:cNvSpPr txBox="1"/>
          <p:nvPr/>
        </p:nvSpPr>
        <p:spPr>
          <a:xfrm>
            <a:off x="1688230" y="4615002"/>
            <a:ext cx="2165634"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Deliver ‘wow’ with every interaction</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0949A801-7E7F-3A49-32D9-8FB3BA1AD400}"/>
              </a:ext>
            </a:extLst>
          </p:cNvPr>
          <p:cNvSpPr txBox="1"/>
          <p:nvPr/>
        </p:nvSpPr>
        <p:spPr>
          <a:xfrm>
            <a:off x="7983783" y="2283819"/>
            <a:ext cx="3342272"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Understanding and appreciating all staffing roles and responsibilities</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sp>
        <p:nvSpPr>
          <p:cNvPr id="9" name="TextBox 8">
            <a:extLst>
              <a:ext uri="{FF2B5EF4-FFF2-40B4-BE49-F238E27FC236}">
                <a16:creationId xmlns:a16="http://schemas.microsoft.com/office/drawing/2014/main" id="{B7670B6F-4E53-C8FE-C762-31899AB5EC0B}"/>
              </a:ext>
            </a:extLst>
          </p:cNvPr>
          <p:cNvSpPr txBox="1"/>
          <p:nvPr/>
        </p:nvSpPr>
        <p:spPr>
          <a:xfrm>
            <a:off x="7715632" y="4699117"/>
            <a:ext cx="2165634"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Be adaptable to every situation</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pic>
        <p:nvPicPr>
          <p:cNvPr id="11" name="Graphic 10" descr="Users with solid fill">
            <a:extLst>
              <a:ext uri="{FF2B5EF4-FFF2-40B4-BE49-F238E27FC236}">
                <a16:creationId xmlns:a16="http://schemas.microsoft.com/office/drawing/2014/main" id="{0C6009C4-AA7D-D21C-A1FD-C3944D4A96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72921" y="2418392"/>
            <a:ext cx="2691337" cy="2691337"/>
          </a:xfrm>
          <a:prstGeom prst="rect">
            <a:avLst/>
          </a:prstGeom>
        </p:spPr>
      </p:pic>
      <p:sp>
        <p:nvSpPr>
          <p:cNvPr id="12" name="Arrow: Right 11">
            <a:extLst>
              <a:ext uri="{FF2B5EF4-FFF2-40B4-BE49-F238E27FC236}">
                <a16:creationId xmlns:a16="http://schemas.microsoft.com/office/drawing/2014/main" id="{9C61B50E-2D2B-5992-944C-95671ECFC2E2}"/>
              </a:ext>
            </a:extLst>
          </p:cNvPr>
          <p:cNvSpPr/>
          <p:nvPr/>
        </p:nvSpPr>
        <p:spPr>
          <a:xfrm rot="19686723">
            <a:off x="7236490" y="2523862"/>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Right 12">
            <a:extLst>
              <a:ext uri="{FF2B5EF4-FFF2-40B4-BE49-F238E27FC236}">
                <a16:creationId xmlns:a16="http://schemas.microsoft.com/office/drawing/2014/main" id="{84D7DEFB-BFD4-139D-B61F-871EBA9D4632}"/>
              </a:ext>
            </a:extLst>
          </p:cNvPr>
          <p:cNvSpPr/>
          <p:nvPr/>
        </p:nvSpPr>
        <p:spPr>
          <a:xfrm rot="1860565">
            <a:off x="7234590" y="4534667"/>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Right 13">
            <a:extLst>
              <a:ext uri="{FF2B5EF4-FFF2-40B4-BE49-F238E27FC236}">
                <a16:creationId xmlns:a16="http://schemas.microsoft.com/office/drawing/2014/main" id="{A7D8386A-18B1-DA02-B0AD-E8FE7D21A1CB}"/>
              </a:ext>
            </a:extLst>
          </p:cNvPr>
          <p:cNvSpPr/>
          <p:nvPr/>
        </p:nvSpPr>
        <p:spPr>
          <a:xfrm rot="12700818">
            <a:off x="3867896" y="2556094"/>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Right 14">
            <a:extLst>
              <a:ext uri="{FF2B5EF4-FFF2-40B4-BE49-F238E27FC236}">
                <a16:creationId xmlns:a16="http://schemas.microsoft.com/office/drawing/2014/main" id="{F1045460-12EE-4D4B-D822-5C081600036A}"/>
              </a:ext>
            </a:extLst>
          </p:cNvPr>
          <p:cNvSpPr/>
          <p:nvPr/>
        </p:nvSpPr>
        <p:spPr>
          <a:xfrm rot="9192008">
            <a:off x="3812585" y="4483332"/>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1">
            <a:extLst>
              <a:ext uri="{FF2B5EF4-FFF2-40B4-BE49-F238E27FC236}">
                <a16:creationId xmlns:a16="http://schemas.microsoft.com/office/drawing/2014/main" id="{03633DAF-9A59-2B30-FE43-5707E62B167D}"/>
              </a:ext>
            </a:extLst>
          </p:cNvPr>
          <p:cNvSpPr>
            <a:spLocks noGrp="1"/>
          </p:cNvSpPr>
          <p:nvPr>
            <p:ph type="ctrTitle"/>
          </p:nvPr>
        </p:nvSpPr>
        <p:spPr>
          <a:xfrm>
            <a:off x="462464" y="527838"/>
            <a:ext cx="9144000" cy="577573"/>
          </a:xfrm>
        </p:spPr>
        <p:txBody>
          <a:bodyPr>
            <a:normAutofit/>
          </a:bodyPr>
          <a:lstStyle/>
          <a:p>
            <a:pPr algn="l"/>
            <a:r>
              <a:rPr lang="en-GB" sz="3200" b="1" dirty="0">
                <a:solidFill>
                  <a:schemeClr val="bg1">
                    <a:lumMod val="95000"/>
                  </a:schemeClr>
                </a:solidFill>
                <a:highlight>
                  <a:srgbClr val="005A63"/>
                </a:highlight>
                <a:latin typeface="Lato Black"/>
                <a:ea typeface="Lato Black"/>
                <a:cs typeface="Lato Black"/>
              </a:rPr>
              <a:t>Expectations</a:t>
            </a:r>
            <a:endParaRPr lang="en-GB" sz="3200" dirty="0">
              <a:solidFill>
                <a:schemeClr val="bg1">
                  <a:lumMod val="95000"/>
                </a:schemeClr>
              </a:solidFill>
              <a:highlight>
                <a:srgbClr val="005A63"/>
              </a:highlight>
              <a:latin typeface="Lato Black"/>
              <a:ea typeface="Lato Black"/>
              <a:cs typeface="Lato Black"/>
            </a:endParaRPr>
          </a:p>
        </p:txBody>
      </p:sp>
    </p:spTree>
    <p:extLst>
      <p:ext uri="{BB962C8B-B14F-4D97-AF65-F5344CB8AC3E}">
        <p14:creationId xmlns:p14="http://schemas.microsoft.com/office/powerpoint/2010/main" val="1471571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e67d1d1-2d39-4f4a-ac68-92d2ee11ea19">
      <UserInfo>
        <DisplayName/>
        <AccountId xsi:nil="true"/>
        <AccountType/>
      </UserInfo>
    </SharedWithUsers>
    <_Flow_SignoffStatus xmlns="542d3458-b0b6-459f-9d59-25ad83a4d56f" xsi:nil="true"/>
    <MediaLengthInSeconds xmlns="542d3458-b0b6-459f-9d59-25ad83a4d56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C94B4BA7F3E4D48AB2BD32E6739BB46" ma:contentTypeVersion="12" ma:contentTypeDescription="Create a new document." ma:contentTypeScope="" ma:versionID="8e9752a8690530996aa19388fca9f3ab">
  <xsd:schema xmlns:xsd="http://www.w3.org/2001/XMLSchema" xmlns:xs="http://www.w3.org/2001/XMLSchema" xmlns:p="http://schemas.microsoft.com/office/2006/metadata/properties" xmlns:ns2="542d3458-b0b6-459f-9d59-25ad83a4d56f" xmlns:ns3="ae67d1d1-2d39-4f4a-ac68-92d2ee11ea19" targetNamespace="http://schemas.microsoft.com/office/2006/metadata/properties" ma:root="true" ma:fieldsID="b1fc685c28817477b6590bf560031ac6" ns2:_="" ns3:_="">
    <xsd:import namespace="542d3458-b0b6-459f-9d59-25ad83a4d56f"/>
    <xsd:import namespace="ae67d1d1-2d39-4f4a-ac68-92d2ee11ea1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2d3458-b0b6-459f-9d59-25ad83a4d5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67d1d1-2d39-4f4a-ac68-92d2ee11ea1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845394-B305-4AF2-8382-FA914204EAA1}">
  <ds:schemaRefs>
    <ds:schemaRef ds:uri="http://schemas.microsoft.com/office/2006/metadata/properties"/>
    <ds:schemaRef ds:uri="http://www.w3.org/XML/1998/namespace"/>
    <ds:schemaRef ds:uri="http://purl.org/dc/dcmitype/"/>
    <ds:schemaRef ds:uri="http://schemas.microsoft.com/office/2006/documentManagement/types"/>
    <ds:schemaRef ds:uri="68fdaedf-a41c-4713-9b4f-1b9d35174351"/>
    <ds:schemaRef ds:uri="http://purl.org/dc/elements/1.1/"/>
    <ds:schemaRef ds:uri="http://schemas.microsoft.com/office/infopath/2007/PartnerControls"/>
    <ds:schemaRef ds:uri="http://purl.org/dc/terms/"/>
    <ds:schemaRef ds:uri="http://schemas.openxmlformats.org/package/2006/metadata/core-properties"/>
    <ds:schemaRef ds:uri="fc8271f4-d20c-4014-bca1-06e9c2476581"/>
    <ds:schemaRef ds:uri="http://schemas.microsoft.com/sharepoint/v3"/>
    <ds:schemaRef ds:uri="ae67d1d1-2d39-4f4a-ac68-92d2ee11ea19"/>
    <ds:schemaRef ds:uri="542d3458-b0b6-459f-9d59-25ad83a4d56f"/>
  </ds:schemaRefs>
</ds:datastoreItem>
</file>

<file path=customXml/itemProps2.xml><?xml version="1.0" encoding="utf-8"?>
<ds:datastoreItem xmlns:ds="http://schemas.openxmlformats.org/officeDocument/2006/customXml" ds:itemID="{0F5E1D51-0529-4B98-B2F5-BCF50860686A}">
  <ds:schemaRefs>
    <ds:schemaRef ds:uri="http://schemas.microsoft.com/sharepoint/v3/contenttype/forms"/>
  </ds:schemaRefs>
</ds:datastoreItem>
</file>

<file path=customXml/itemProps3.xml><?xml version="1.0" encoding="utf-8"?>
<ds:datastoreItem xmlns:ds="http://schemas.openxmlformats.org/officeDocument/2006/customXml" ds:itemID="{7F9B09A6-3B12-4448-8762-DDC62A5293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2d3458-b0b6-459f-9d59-25ad83a4d56f"/>
    <ds:schemaRef ds:uri="ae67d1d1-2d39-4f4a-ac68-92d2ee11ea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11415</TotalTime>
  <Words>1575</Words>
  <Application>Microsoft Office PowerPoint</Application>
  <PresentationFormat>Widescreen</PresentationFormat>
  <Paragraphs>154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Lato</vt:lpstr>
      <vt:lpstr>Lato Black</vt:lpstr>
      <vt:lpstr>Segoe UI</vt:lpstr>
      <vt:lpstr>Office Theme</vt:lpstr>
      <vt:lpstr>Wraparound Care  WAC Assistant Lead  Job Description and Person Specification</vt:lpstr>
      <vt:lpstr>Your Purpose</vt:lpstr>
      <vt:lpstr>Job Description</vt:lpstr>
      <vt:lpstr>Job Description Continued</vt:lpstr>
      <vt:lpstr>Person Specification</vt:lpstr>
      <vt:lpstr>Skillsets required</vt:lpstr>
      <vt:lpstr>Other Considerations required</vt:lpstr>
      <vt:lpstr>Progression highlights</vt:lpstr>
      <vt:lpstr>Expectations</vt:lpstr>
      <vt:lpstr>Standards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Expectations  of the Manager in  Wraparound Care Education</dc:title>
  <dc:creator>Ellie Zwanepoel</dc:creator>
  <cp:lastModifiedBy>Chanelle Billy</cp:lastModifiedBy>
  <cp:revision>23</cp:revision>
  <dcterms:created xsi:type="dcterms:W3CDTF">2022-11-28T09:35:37Z</dcterms:created>
  <dcterms:modified xsi:type="dcterms:W3CDTF">2024-10-17T11:07:52Z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0x0101002C94B4BA7F3E4D48AB2BD32E6739BB46</vt:lpwstr>
  </property>
  <property fmtid="{D5CDD505-2E9C-101B-9397-08002B2CF9AE}" pid="3" name="MediaServiceImageTags">
    <vt:lpwstr/>
  </property>
  <property fmtid="{D5CDD505-2E9C-101B-9397-08002B2CF9AE}" pid="4" name="Order">
    <vt:r8>1239900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