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15"/>
  </p:notesMasterIdLst>
  <p:sldIdLst>
    <p:sldId id="295" r:id="rId8"/>
    <p:sldId id="260" r:id="rId9"/>
    <p:sldId id="282" r:id="rId10"/>
    <p:sldId id="319" r:id="rId11"/>
    <p:sldId id="320" r:id="rId12"/>
    <p:sldId id="279" r:id="rId13"/>
    <p:sldId id="25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2BA4DD"/>
    <a:srgbClr val="92C5EB"/>
    <a:srgbClr val="00B5AD"/>
    <a:srgbClr val="82C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7550"/>
  </p:normalViewPr>
  <p:slideViewPr>
    <p:cSldViewPr snapToGrid="0" snapToObjects="1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808EA-C489-49C2-B53F-796BA6C8CA18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3F25-4D4C-45E0-A437-A7A10F8BAC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C419-0CC8-3F46-8A7D-C5DD8D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9720B-DE3D-B44E-875B-6A985BEC0643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FC0E-A701-E24F-8487-AD444E8C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17C68-A1A3-8248-85EA-A7F674C2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2E8665-AFB0-2B4D-BB4C-C5412C3D6F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7672" y="1722781"/>
            <a:ext cx="6078328" cy="38216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04885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7414"/>
            <a:ext cx="10972800" cy="3988749"/>
          </a:xfrm>
        </p:spPr>
        <p:txBody>
          <a:bodyPr vert="eaVert"/>
          <a:lstStyle>
            <a:lvl1pPr>
              <a:buClr>
                <a:srgbClr val="005BAA"/>
              </a:buClr>
              <a:defRPr/>
            </a:lvl1pPr>
            <a:lvl2pPr>
              <a:buClr>
                <a:srgbClr val="005BAA"/>
              </a:buClr>
              <a:defRPr/>
            </a:lvl2pPr>
            <a:lvl3pPr>
              <a:buClr>
                <a:srgbClr val="005BAA"/>
              </a:buClr>
              <a:defRPr/>
            </a:lvl3pPr>
            <a:lvl4pPr>
              <a:buClr>
                <a:srgbClr val="005BAA"/>
              </a:buClr>
              <a:defRPr/>
            </a:lvl4pPr>
            <a:lvl5pPr>
              <a:buClr>
                <a:srgbClr val="005BA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582F-FAFB-994C-91D5-20E7B95C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8EFE7-0A73-2447-8E56-F936448B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9720B-DE3D-B44E-875B-6A985BEC0643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299C-BA5D-EB43-94A1-31AF16B0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69E0F-137A-324E-A163-A072732A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2E8665-AFB0-2B4D-BB4C-C5412C3D6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808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FE42-CCE8-DF4B-A515-8A278067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" y="1722782"/>
            <a:ext cx="5976730" cy="3644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4507-6D2B-0B4A-BC3E-F7468283F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D60F4-B74C-8B4F-9848-5265BAC40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EB6E0-5BE0-7B4C-88EB-4A074775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9720B-DE3D-B44E-875B-6A985BEC0643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32C9-EA7F-DC4C-91F1-94DFA7AA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7DB93-C257-1C48-8B5F-019C6EAE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2E8665-AFB0-2B4D-BB4C-C5412C3D6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349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0A7D3-120B-F940-8053-C8FED8AF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9720B-DE3D-B44E-875B-6A985BEC0643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F898D-5F98-5949-870F-EB9FADBE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83458-CA4C-B743-A324-F88EF56C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2E8665-AFB0-2B4D-BB4C-C5412C3D6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0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2286"/>
            <a:ext cx="10972800" cy="3803877"/>
          </a:xfrm>
        </p:spPr>
        <p:txBody>
          <a:bodyPr/>
          <a:lstStyle>
            <a:lvl1pPr>
              <a:buClr>
                <a:srgbClr val="005BAA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005BAA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005BAA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005BAA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005BAA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7143"/>
            <a:ext cx="5410200" cy="3949020"/>
          </a:xfrm>
        </p:spPr>
        <p:txBody>
          <a:bodyPr/>
          <a:lstStyle>
            <a:lvl1pPr>
              <a:buClr>
                <a:srgbClr val="005BAA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5BAA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5BAA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5BAA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5BAA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7143"/>
            <a:ext cx="5410200" cy="3949020"/>
          </a:xfrm>
        </p:spPr>
        <p:txBody>
          <a:bodyPr/>
          <a:lstStyle>
            <a:lvl1pPr>
              <a:buClr>
                <a:srgbClr val="005BAA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5BAA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5BAA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5BAA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5BAA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609600" y="2174874"/>
            <a:ext cx="5386388" cy="457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V="1">
            <a:off x="6192838" y="2174875"/>
            <a:ext cx="5389562" cy="535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99444" y="1325787"/>
            <a:ext cx="8393112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995AA-E9F0-444C-8DFF-6757AC18B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7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F1D8-9C36-444B-8549-A88E5B94F5EB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E3E9-1C82-4021-BE3E-15EFF9CAF96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0C57E-19B2-A047-9721-BA8D93D001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FDD9-0BFA-4B5E-966A-9AFAA033D613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01D8-1607-4EE3-96F1-682D74EBB3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0C57E-19B2-A047-9721-BA8D93D001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8871-CE5A-40FB-9778-7207C38E586D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1F8F-F35E-42D7-866E-E6AFBDCE6DA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16855-0C3F-9444-A061-3CD633D9B7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2" y="1722781"/>
            <a:ext cx="7519950" cy="3821675"/>
          </a:xfrm>
        </p:spPr>
        <p:txBody>
          <a:bodyPr>
            <a:normAutofit/>
          </a:bodyPr>
          <a:lstStyle/>
          <a:p>
            <a:r>
              <a:rPr lang="en-GB" dirty="0"/>
              <a:t>A Level </a:t>
            </a:r>
            <a:br>
              <a:rPr lang="en-GB" dirty="0"/>
            </a:br>
            <a:r>
              <a:rPr lang="en-GB" dirty="0"/>
              <a:t>Computer Science </a:t>
            </a:r>
            <a:br>
              <a:rPr lang="en-GB" dirty="0"/>
            </a:br>
            <a:r>
              <a:rPr lang="en-GB"/>
              <a:t>Summer Project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5C52E7-73C9-44FD-B101-1973FFCFA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7362" y="5069732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F4ECD3-E7B9-BC41-FA75-098548BB6891}"/>
              </a:ext>
            </a:extLst>
          </p:cNvPr>
          <p:cNvSpPr/>
          <p:nvPr/>
        </p:nvSpPr>
        <p:spPr>
          <a:xfrm>
            <a:off x="10955547" y="5679332"/>
            <a:ext cx="983411" cy="95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20328"/>
      </p:ext>
    </p:extLst>
  </p:cSld>
  <p:clrMapOvr>
    <a:masterClrMapping/>
  </p:clrMapOvr>
  <p:transition spd="slow" advTm="167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3DC997-03EB-D24A-BA08-DA11CA377D7A}"/>
              </a:ext>
            </a:extLst>
          </p:cNvPr>
          <p:cNvSpPr txBox="1"/>
          <p:nvPr/>
        </p:nvSpPr>
        <p:spPr>
          <a:xfrm>
            <a:off x="2239617" y="1262271"/>
            <a:ext cx="7712766" cy="4184372"/>
          </a:xfrm>
          <a:prstGeom prst="rect">
            <a:avLst/>
          </a:prstGeom>
          <a:noFill/>
          <a:ln>
            <a:noFill/>
          </a:ln>
        </p:spPr>
        <p:txBody>
          <a:bodyPr wrap="square" lIns="576000" tIns="0" rIns="125999" bIns="7200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2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Demonstrate  and build your skills</a:t>
            </a:r>
            <a:endParaRPr lang="en-US" sz="4800" dirty="0">
              <a:solidFill>
                <a:schemeClr val="bg1"/>
              </a:solidFill>
              <a:effectLst>
                <a:outerShdw sx="1000" sy="1000" algn="ctr" rotWithShape="0">
                  <a:srgbClr val="277EB5"/>
                </a:outerShdw>
              </a:effectLst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95B498-9624-46EE-ACA2-4A58C6037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5923" y="39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5396"/>
      </p:ext>
    </p:extLst>
  </p:cSld>
  <p:clrMapOvr>
    <a:masterClrMapping/>
  </p:clrMapOvr>
  <p:transition advTm="121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77143"/>
            <a:ext cx="10668000" cy="3949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“The benefits of the internet by making information available to the whole world far outweigh the damage done to a few by social media and fraud.”</a:t>
            </a:r>
          </a:p>
          <a:p>
            <a:r>
              <a:rPr lang="en-GB" dirty="0">
                <a:latin typeface="Arial"/>
                <a:cs typeface="Arial"/>
              </a:rPr>
              <a:t>Research the background to this statement and produce a reasoned argument in support of it, or to contradict it.</a:t>
            </a:r>
          </a:p>
          <a:p>
            <a:r>
              <a:rPr lang="en-GB" dirty="0">
                <a:latin typeface="Arial"/>
                <a:cs typeface="Arial"/>
              </a:rPr>
              <a:t>Your essay should be 1500 words in length.  The sources you use need to be referenced.</a:t>
            </a: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914400" y="1233714"/>
            <a:ext cx="10363200" cy="903700"/>
          </a:xfrm>
          <a:prstGeom prst="rect">
            <a:avLst/>
          </a:prstGeom>
          <a:solidFill>
            <a:srgbClr val="2BA4DD"/>
          </a:solidFill>
          <a:ln>
            <a:noFill/>
          </a:ln>
        </p:spPr>
        <p:txBody>
          <a:bodyPr vert="horz" wrap="square" lIns="125999" tIns="0" rIns="125999" bIns="72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Task 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7EA541-CBB6-4837-A3C8-AAE94BFD5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5379" y="42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4886"/>
      </p:ext>
    </p:extLst>
  </p:cSld>
  <p:clrMapOvr>
    <a:masterClrMapping/>
  </p:clrMapOvr>
  <p:transition advTm="27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77142"/>
            <a:ext cx="10668000" cy="46808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Undertake at least six of the challenges on the Project Euler website</a:t>
            </a:r>
            <a:endParaRPr lang="en-GB" dirty="0"/>
          </a:p>
          <a:p>
            <a:r>
              <a:rPr lang="en-GB" dirty="0"/>
              <a:t>You are advised to work on this task over the duration of the summer break because leaving it all to the last minute is a very bad idea.</a:t>
            </a:r>
          </a:p>
          <a:p>
            <a:r>
              <a:rPr lang="en-GB" dirty="0"/>
              <a:t>Document your solutions thoroughly.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clearly which challenge you are addressing.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flowchart and/or write pseudocode for your solution including explanations of the variables and programming constructs that you have chosen to use.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screenshots of the code you write.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evidence of testing.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any sources you use to help you to create a solution.</a:t>
            </a: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914400" y="1233714"/>
            <a:ext cx="10363200" cy="903700"/>
          </a:xfrm>
          <a:prstGeom prst="rect">
            <a:avLst/>
          </a:prstGeom>
          <a:solidFill>
            <a:srgbClr val="2BA4DD"/>
          </a:solidFill>
          <a:ln>
            <a:noFill/>
          </a:ln>
        </p:spPr>
        <p:txBody>
          <a:bodyPr vert="horz" wrap="square" lIns="125999" tIns="0" rIns="125999" bIns="72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Task 2 </a:t>
            </a:r>
            <a:endParaRPr lang="en-GB" sz="5400" b="1" dirty="0">
              <a:solidFill>
                <a:schemeClr val="bg1"/>
              </a:solidFill>
              <a:effectLst>
                <a:outerShdw sx="1000" sy="1000" algn="ctr" rotWithShape="0">
                  <a:srgbClr val="277EB5"/>
                </a:outerShdw>
              </a:effectLst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33D447-92B5-4675-A099-03FB9331E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1022" y="371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3625"/>
      </p:ext>
    </p:extLst>
  </p:cSld>
  <p:clrMapOvr>
    <a:masterClrMapping/>
  </p:clrMapOvr>
  <p:transition advTm="363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77143"/>
            <a:ext cx="10668000" cy="394902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Computer internal hardware components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I would like you to produce something that will explain the role and operation of a processor and its major components:</a:t>
            </a:r>
          </a:p>
          <a:p>
            <a:r>
              <a:rPr lang="en-GB" dirty="0"/>
              <a:t>arithmetic logic unit</a:t>
            </a:r>
          </a:p>
          <a:p>
            <a:r>
              <a:rPr lang="en-GB" dirty="0"/>
              <a:t>control unit</a:t>
            </a:r>
          </a:p>
          <a:p>
            <a:r>
              <a:rPr lang="en-GB" dirty="0"/>
              <a:t>clock</a:t>
            </a:r>
          </a:p>
          <a:p>
            <a:r>
              <a:rPr lang="en-GB" dirty="0"/>
              <a:t>general-purpose registers</a:t>
            </a:r>
          </a:p>
          <a:p>
            <a:r>
              <a:rPr lang="en-GB" dirty="0"/>
              <a:t>dedicated registers, including:</a:t>
            </a:r>
          </a:p>
          <a:p>
            <a:pPr lvl="1"/>
            <a:r>
              <a:rPr lang="en-GB" dirty="0"/>
              <a:t>program counter</a:t>
            </a:r>
          </a:p>
          <a:p>
            <a:pPr lvl="1"/>
            <a:r>
              <a:rPr lang="en-GB" dirty="0"/>
              <a:t>current instruction register</a:t>
            </a:r>
          </a:p>
          <a:p>
            <a:pPr lvl="1"/>
            <a:r>
              <a:rPr lang="en-GB" dirty="0"/>
              <a:t>memory address register</a:t>
            </a:r>
          </a:p>
          <a:p>
            <a:pPr lvl="1"/>
            <a:r>
              <a:rPr lang="en-GB" dirty="0"/>
              <a:t>buffer register</a:t>
            </a:r>
          </a:p>
          <a:p>
            <a:pPr lvl="1"/>
            <a:r>
              <a:rPr lang="en-GB" dirty="0"/>
              <a:t>status register.</a:t>
            </a: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914400" y="1233714"/>
            <a:ext cx="10363200" cy="903700"/>
          </a:xfrm>
          <a:prstGeom prst="rect">
            <a:avLst/>
          </a:prstGeom>
          <a:solidFill>
            <a:srgbClr val="2BA4DD"/>
          </a:solidFill>
          <a:ln>
            <a:noFill/>
          </a:ln>
        </p:spPr>
        <p:txBody>
          <a:bodyPr vert="horz" wrap="square" lIns="125999" tIns="0" rIns="125999" bIns="72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Task 3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30053D-C4FE-4570-8F31-B35BE8CE4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2928" y="42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5509"/>
      </p:ext>
    </p:extLst>
  </p:cSld>
  <p:clrMapOvr>
    <a:masterClrMapping/>
  </p:clrMapOvr>
  <p:transition advTm="25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552913"/>
            <a:ext cx="10668000" cy="3949020"/>
          </a:xfrm>
        </p:spPr>
        <p:txBody>
          <a:bodyPr>
            <a:normAutofit/>
          </a:bodyPr>
          <a:lstStyle/>
          <a:p>
            <a:r>
              <a:rPr lang="en-GB" dirty="0"/>
              <a:t>All three tasks must be completed so that you can hand in your work, printed on paper, at Induction when term starts in September.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If you have questions or need clarification about anything in these tasks, you can email me using gaynerj@chichester.ac.uk</a:t>
            </a: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914400" y="818216"/>
            <a:ext cx="10363200" cy="1734697"/>
          </a:xfrm>
          <a:prstGeom prst="rect">
            <a:avLst/>
          </a:prstGeom>
          <a:solidFill>
            <a:srgbClr val="2BA4DD"/>
          </a:solidFill>
          <a:ln>
            <a:noFill/>
          </a:ln>
        </p:spPr>
        <p:txBody>
          <a:bodyPr vert="horz" wrap="square" lIns="125999" tIns="0" rIns="125999" bIns="72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Hand in your Summer Projects at Induction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1935FE-57B7-4BCE-9240-77B48878D8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0" end="2158.60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4332" y="974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64014"/>
      </p:ext>
    </p:extLst>
  </p:cSld>
  <p:clrMapOvr>
    <a:masterClrMapping/>
  </p:clrMapOvr>
  <p:transition advTm="4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34FE18-5B0A-44C5-AFBC-C7D8585F8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9855" y="1237034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21F13B-0ED1-01FA-365E-FB90A42EEE2D}"/>
              </a:ext>
            </a:extLst>
          </p:cNvPr>
          <p:cNvSpPr/>
          <p:nvPr/>
        </p:nvSpPr>
        <p:spPr>
          <a:xfrm>
            <a:off x="10955547" y="175680"/>
            <a:ext cx="983411" cy="95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5325"/>
      </p:ext>
    </p:extLst>
  </p:cSld>
  <p:clrMapOvr>
    <a:masterClrMapping/>
  </p:clrMapOvr>
  <p:transition advTm="29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CG A Levels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chester_alevels_pp_presentation" id="{84596795-E304-2E42-A2A8-84D900996112}" vid="{8C29FEB1-F0E9-B04D-87D1-D2D3BAA00E1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6B479DAB23E40AF07560B34CD52D7" ma:contentTypeVersion="13" ma:contentTypeDescription="Create a new document." ma:contentTypeScope="" ma:versionID="9c755a3599d68be09bce7e3558753b96">
  <xsd:schema xmlns:xsd="http://www.w3.org/2001/XMLSchema" xmlns:xs="http://www.w3.org/2001/XMLSchema" xmlns:p="http://schemas.microsoft.com/office/2006/metadata/properties" xmlns:ns2="a092efd5-acfb-4db5-b2c3-fc073c943f21" xmlns:ns3="9361da5b-364e-4546-9955-81a87d07e455" targetNamespace="http://schemas.microsoft.com/office/2006/metadata/properties" ma:root="true" ma:fieldsID="673626ba342ab7630b9fd55214185df8" ns2:_="" ns3:_="">
    <xsd:import namespace="a092efd5-acfb-4db5-b2c3-fc073c943f21"/>
    <xsd:import namespace="9361da5b-364e-4546-9955-81a87d07e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2efd5-acfb-4db5-b2c3-fc073c943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1da5b-364e-4546-9955-81a87d07e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61da5b-364e-4546-9955-81a87d07e455">
      <UserInfo>
        <DisplayName>Helen Neary</DisplayName>
        <AccountId>20</AccountId>
        <AccountType/>
      </UserInfo>
      <UserInfo>
        <DisplayName>Clare Peters</DisplayName>
        <AccountId>10</AccountId>
        <AccountType/>
      </UserInfo>
      <UserInfo>
        <DisplayName>Jenny Steadman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BEE01F-8745-42EB-ADFE-5DBF21A9F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2efd5-acfb-4db5-b2c3-fc073c943f21"/>
    <ds:schemaRef ds:uri="9361da5b-364e-4546-9955-81a87d07e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A106BA-1333-47BE-A09F-E639FF3ACB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89954-E13A-46A9-AF77-17A9A6082AD2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0a9cd16d-bc75-4f23-98df-1c32c2958946"/>
    <ds:schemaRef ds:uri="67770cce-364b-4085-828f-e6edad6e488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9361da5b-364e-4546-9955-81a87d07e4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CCG A Levels Powerpoint template (2)</Template>
  <TotalTime>335</TotalTime>
  <Words>305</Words>
  <Application>Microsoft Office PowerPoint</Application>
  <PresentationFormat>Widescreen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CCG A Levels Powerpoint template</vt:lpstr>
      <vt:lpstr>Custom Design</vt:lpstr>
      <vt:lpstr>1_Custom Design</vt:lpstr>
      <vt:lpstr>2_Custom Design</vt:lpstr>
      <vt:lpstr>A Level  Computer Science  Summer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Jenny Steadman</dc:creator>
  <cp:lastModifiedBy>Rhys Walker</cp:lastModifiedBy>
  <cp:revision>28</cp:revision>
  <cp:lastPrinted>2022-05-04T10:34:08Z</cp:lastPrinted>
  <dcterms:created xsi:type="dcterms:W3CDTF">2020-08-28T08:55:05Z</dcterms:created>
  <dcterms:modified xsi:type="dcterms:W3CDTF">2025-06-25T10:13:52Z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0x010100F4A6B479DAB23E40AF07560B34CD52D7</vt:lpwstr>
  </property>
  <property fmtid="{D5CDD505-2E9C-101B-9397-08002B2CF9AE}" pid="3" name="Order">
    <vt:r8>69400</vt:r8>
  </property>
</Properties>
</file>